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493" r:id="rId2"/>
    <p:sldId id="758" r:id="rId3"/>
    <p:sldId id="760" r:id="rId4"/>
    <p:sldId id="761" r:id="rId5"/>
    <p:sldId id="764" r:id="rId6"/>
    <p:sldId id="765" r:id="rId7"/>
    <p:sldId id="766" r:id="rId8"/>
    <p:sldId id="767" r:id="rId9"/>
    <p:sldId id="768" r:id="rId10"/>
    <p:sldId id="769" r:id="rId11"/>
    <p:sldId id="770" r:id="rId12"/>
    <p:sldId id="771" r:id="rId13"/>
    <p:sldId id="772" r:id="rId14"/>
    <p:sldId id="773" r:id="rId15"/>
    <p:sldId id="775" r:id="rId16"/>
    <p:sldId id="776" r:id="rId17"/>
    <p:sldId id="842" r:id="rId18"/>
    <p:sldId id="779" r:id="rId19"/>
    <p:sldId id="788" r:id="rId20"/>
    <p:sldId id="789" r:id="rId21"/>
    <p:sldId id="790" r:id="rId22"/>
    <p:sldId id="791" r:id="rId23"/>
    <p:sldId id="792" r:id="rId24"/>
    <p:sldId id="793" r:id="rId25"/>
    <p:sldId id="794" r:id="rId26"/>
    <p:sldId id="796" r:id="rId27"/>
    <p:sldId id="797" r:id="rId28"/>
    <p:sldId id="798" r:id="rId29"/>
    <p:sldId id="800" r:id="rId30"/>
    <p:sldId id="801" r:id="rId31"/>
    <p:sldId id="802" r:id="rId32"/>
    <p:sldId id="803" r:id="rId33"/>
    <p:sldId id="804" r:id="rId34"/>
    <p:sldId id="805" r:id="rId35"/>
    <p:sldId id="806" r:id="rId36"/>
    <p:sldId id="807" r:id="rId37"/>
    <p:sldId id="808" r:id="rId38"/>
    <p:sldId id="809" r:id="rId39"/>
    <p:sldId id="810" r:id="rId40"/>
    <p:sldId id="811" r:id="rId41"/>
    <p:sldId id="812" r:id="rId42"/>
    <p:sldId id="813" r:id="rId43"/>
    <p:sldId id="815" r:id="rId44"/>
    <p:sldId id="840" r:id="rId45"/>
    <p:sldId id="817" r:id="rId46"/>
    <p:sldId id="818" r:id="rId47"/>
    <p:sldId id="819" r:id="rId48"/>
    <p:sldId id="821" r:id="rId49"/>
    <p:sldId id="822" r:id="rId50"/>
    <p:sldId id="823" r:id="rId51"/>
    <p:sldId id="824" r:id="rId52"/>
    <p:sldId id="825" r:id="rId53"/>
    <p:sldId id="826" r:id="rId54"/>
    <p:sldId id="828" r:id="rId55"/>
    <p:sldId id="829" r:id="rId56"/>
    <p:sldId id="830" r:id="rId57"/>
    <p:sldId id="831" r:id="rId58"/>
    <p:sldId id="832" r:id="rId59"/>
    <p:sldId id="833" r:id="rId60"/>
    <p:sldId id="834" r:id="rId61"/>
    <p:sldId id="835" r:id="rId62"/>
    <p:sldId id="836" r:id="rId63"/>
    <p:sldId id="838" r:id="rId64"/>
    <p:sldId id="841" r:id="rId65"/>
  </p:sldIdLst>
  <p:sldSz cx="9144000" cy="6858000" type="screen4x3"/>
  <p:notesSz cx="6858000" cy="9144000"/>
  <p:defaultTextStyle>
    <a:defPPr>
      <a:defRPr lang="zh-CN"/>
    </a:defPPr>
    <a:lvl1pPr algn="r" rtl="0" fontAlgn="base">
      <a:spcBef>
        <a:spcPct val="0"/>
      </a:spcBef>
      <a:spcAft>
        <a:spcPct val="0"/>
      </a:spcAft>
      <a:defRPr sz="1400" kern="1200">
        <a:solidFill>
          <a:schemeClr val="tx1"/>
        </a:solidFill>
        <a:latin typeface="Arial" charset="0"/>
        <a:ea typeface="宋体" pitchFamily="2" charset="-122"/>
        <a:cs typeface="+mn-cs"/>
      </a:defRPr>
    </a:lvl1pPr>
    <a:lvl2pPr marL="457200" algn="r" rtl="0" fontAlgn="base">
      <a:spcBef>
        <a:spcPct val="0"/>
      </a:spcBef>
      <a:spcAft>
        <a:spcPct val="0"/>
      </a:spcAft>
      <a:defRPr sz="1400" kern="1200">
        <a:solidFill>
          <a:schemeClr val="tx1"/>
        </a:solidFill>
        <a:latin typeface="Arial" charset="0"/>
        <a:ea typeface="宋体" pitchFamily="2" charset="-122"/>
        <a:cs typeface="+mn-cs"/>
      </a:defRPr>
    </a:lvl2pPr>
    <a:lvl3pPr marL="914400" algn="r" rtl="0" fontAlgn="base">
      <a:spcBef>
        <a:spcPct val="0"/>
      </a:spcBef>
      <a:spcAft>
        <a:spcPct val="0"/>
      </a:spcAft>
      <a:defRPr sz="1400" kern="1200">
        <a:solidFill>
          <a:schemeClr val="tx1"/>
        </a:solidFill>
        <a:latin typeface="Arial" charset="0"/>
        <a:ea typeface="宋体" pitchFamily="2" charset="-122"/>
        <a:cs typeface="+mn-cs"/>
      </a:defRPr>
    </a:lvl3pPr>
    <a:lvl4pPr marL="1371600" algn="r" rtl="0" fontAlgn="base">
      <a:spcBef>
        <a:spcPct val="0"/>
      </a:spcBef>
      <a:spcAft>
        <a:spcPct val="0"/>
      </a:spcAft>
      <a:defRPr sz="1400" kern="1200">
        <a:solidFill>
          <a:schemeClr val="tx1"/>
        </a:solidFill>
        <a:latin typeface="Arial" charset="0"/>
        <a:ea typeface="宋体" pitchFamily="2" charset="-122"/>
        <a:cs typeface="+mn-cs"/>
      </a:defRPr>
    </a:lvl4pPr>
    <a:lvl5pPr marL="1828800" algn="r" rtl="0" fontAlgn="base">
      <a:spcBef>
        <a:spcPct val="0"/>
      </a:spcBef>
      <a:spcAft>
        <a:spcPct val="0"/>
      </a:spcAft>
      <a:defRPr sz="1400" kern="1200">
        <a:solidFill>
          <a:schemeClr val="tx1"/>
        </a:solidFill>
        <a:latin typeface="Arial" charset="0"/>
        <a:ea typeface="宋体" pitchFamily="2" charset="-122"/>
        <a:cs typeface="+mn-cs"/>
      </a:defRPr>
    </a:lvl5pPr>
    <a:lvl6pPr marL="2286000" algn="l" defTabSz="914400" rtl="0" eaLnBrk="1" latinLnBrk="0" hangingPunct="1">
      <a:defRPr sz="1400" kern="1200">
        <a:solidFill>
          <a:schemeClr val="tx1"/>
        </a:solidFill>
        <a:latin typeface="Arial" charset="0"/>
        <a:ea typeface="宋体" pitchFamily="2" charset="-122"/>
        <a:cs typeface="+mn-cs"/>
      </a:defRPr>
    </a:lvl6pPr>
    <a:lvl7pPr marL="2743200" algn="l" defTabSz="914400" rtl="0" eaLnBrk="1" latinLnBrk="0" hangingPunct="1">
      <a:defRPr sz="1400" kern="1200">
        <a:solidFill>
          <a:schemeClr val="tx1"/>
        </a:solidFill>
        <a:latin typeface="Arial" charset="0"/>
        <a:ea typeface="宋体" pitchFamily="2" charset="-122"/>
        <a:cs typeface="+mn-cs"/>
      </a:defRPr>
    </a:lvl7pPr>
    <a:lvl8pPr marL="3200400" algn="l" defTabSz="914400" rtl="0" eaLnBrk="1" latinLnBrk="0" hangingPunct="1">
      <a:defRPr sz="1400" kern="1200">
        <a:solidFill>
          <a:schemeClr val="tx1"/>
        </a:solidFill>
        <a:latin typeface="Arial" charset="0"/>
        <a:ea typeface="宋体" pitchFamily="2" charset="-122"/>
        <a:cs typeface="+mn-cs"/>
      </a:defRPr>
    </a:lvl8pPr>
    <a:lvl9pPr marL="3657600" algn="l" defTabSz="914400" rtl="0" eaLnBrk="1" latinLnBrk="0" hangingPunct="1">
      <a:defRPr sz="1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FF00"/>
    <a:srgbClr val="006600"/>
    <a:srgbClr val="336699"/>
    <a:srgbClr val="0099CC"/>
    <a:srgbClr val="003366"/>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1360" autoAdjust="0"/>
  </p:normalViewPr>
  <p:slideViewPr>
    <p:cSldViewPr>
      <p:cViewPr varScale="1">
        <p:scale>
          <a:sx n="75" d="100"/>
          <a:sy n="75" d="100"/>
        </p:scale>
        <p:origin x="1707"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7" Type="http://schemas.openxmlformats.org/officeDocument/2006/relationships/slide" Target="slides/slide56.xml"/><Relationship Id="rId2" Type="http://schemas.openxmlformats.org/officeDocument/2006/relationships/slide" Target="slides/slide12.xml"/><Relationship Id="rId1" Type="http://schemas.openxmlformats.org/officeDocument/2006/relationships/slide" Target="slides/slide6.xml"/><Relationship Id="rId6" Type="http://schemas.openxmlformats.org/officeDocument/2006/relationships/slide" Target="slides/slide44.xml"/><Relationship Id="rId5" Type="http://schemas.openxmlformats.org/officeDocument/2006/relationships/slide" Target="slides/slide35.xml"/><Relationship Id="rId4"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3CB71D96-3253-44DE-A7C3-641EB4AD84A4}" type="slidenum">
              <a:rPr lang="en-US" altLang="zh-CN"/>
              <a:pPr/>
              <a:t>‹#›</a:t>
            </a:fld>
            <a:endParaRPr lang="en-US" altLang="zh-CN"/>
          </a:p>
        </p:txBody>
      </p:sp>
    </p:spTree>
    <p:extLst>
      <p:ext uri="{BB962C8B-B14F-4D97-AF65-F5344CB8AC3E}">
        <p14:creationId xmlns:p14="http://schemas.microsoft.com/office/powerpoint/2010/main" val="28218212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19E290C-0F63-4F9B-B67F-2DA73F217298}" type="slidenum">
              <a:rPr lang="en-US" altLang="zh-CN"/>
              <a:pPr/>
              <a:t>7</a:t>
            </a:fld>
            <a:endParaRPr lang="en-US" altLang="zh-CN"/>
          </a:p>
        </p:txBody>
      </p:sp>
      <p:sp>
        <p:nvSpPr>
          <p:cNvPr id="643074" name="幻灯片图像占位符 1"/>
          <p:cNvSpPr>
            <a:spLocks noGrp="1" noRot="1" noChangeAspect="1" noTextEdit="1"/>
          </p:cNvSpPr>
          <p:nvPr>
            <p:ph type="sldImg"/>
          </p:nvPr>
        </p:nvSpPr>
        <p:spPr>
          <a:ln/>
        </p:spPr>
      </p:sp>
      <p:sp>
        <p:nvSpPr>
          <p:cNvPr id="643075" name="备注占位符 2"/>
          <p:cNvSpPr>
            <a:spLocks noGrp="1"/>
          </p:cNvSpPr>
          <p:nvPr>
            <p:ph type="body" idx="1"/>
          </p:nvPr>
        </p:nvSpPr>
        <p:spPr/>
        <p:txBody>
          <a:bodyPr/>
          <a:lstStyle/>
          <a:p>
            <a:r>
              <a:rPr lang="en-US" altLang="zh-CN"/>
              <a:t>Flat name space: IP</a:t>
            </a:r>
            <a:r>
              <a:rPr lang="zh-CN" altLang="en-US"/>
              <a:t>地址， </a:t>
            </a:r>
            <a:r>
              <a:rPr lang="en-US" altLang="zh-CN"/>
              <a:t>hosts.txt</a:t>
            </a:r>
          </a:p>
        </p:txBody>
      </p:sp>
      <p:sp>
        <p:nvSpPr>
          <p:cNvPr id="643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D27EA0B-F002-4E68-B45F-2D10EBE3163F}" type="slidenum">
              <a:rPr lang="en-US" altLang="zh-CN" sz="1200">
                <a:latin typeface="Times New Roman" pitchFamily="18" charset="0"/>
              </a:rPr>
              <a:pPr algn="r"/>
              <a:t>7</a:t>
            </a:fld>
            <a:endParaRPr lang="en-US" altLang="zh-CN" sz="12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D4F4E49-9CCE-4C24-9960-2F4EBBA9EC50}" type="slidenum">
              <a:rPr lang="en-US" altLang="zh-CN"/>
              <a:pPr/>
              <a:t>36</a:t>
            </a:fld>
            <a:endParaRPr lang="en-US" altLang="zh-CN"/>
          </a:p>
        </p:txBody>
      </p:sp>
      <p:sp>
        <p:nvSpPr>
          <p:cNvPr id="69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EF9707E1-A15A-4EF1-883B-6500A70E693B}" type="slidenum">
              <a:rPr lang="en-US" altLang="zh-CN" sz="1200">
                <a:latin typeface="Times New Roman" pitchFamily="18" charset="0"/>
              </a:rPr>
              <a:pPr algn="r"/>
              <a:t>36</a:t>
            </a:fld>
            <a:endParaRPr lang="en-US" altLang="zh-CN" sz="1200">
              <a:latin typeface="Times New Roman" pitchFamily="18" charset="0"/>
            </a:endParaRPr>
          </a:p>
        </p:txBody>
      </p:sp>
      <p:sp>
        <p:nvSpPr>
          <p:cNvPr id="696323" name="Rectangle 2"/>
          <p:cNvSpPr>
            <a:spLocks noGrp="1" noRot="1" noChangeAspect="1" noChangeArrowheads="1" noTextEdit="1"/>
          </p:cNvSpPr>
          <p:nvPr>
            <p:ph type="sldImg"/>
          </p:nvPr>
        </p:nvSpPr>
        <p:spPr>
          <a:ln/>
        </p:spPr>
      </p:sp>
      <p:sp>
        <p:nvSpPr>
          <p:cNvPr id="696324" name="Rectangle 3"/>
          <p:cNvSpPr>
            <a:spLocks noGrp="1" noChangeArrowheads="1"/>
          </p:cNvSpPr>
          <p:nvPr>
            <p:ph type="body" idx="1"/>
          </p:nvPr>
        </p:nvSpPr>
        <p:spPr/>
        <p:txBody>
          <a:bodyPr/>
          <a:lstStyle/>
          <a:p>
            <a:endParaRPr lang="en-US" altLang="zh-CN"/>
          </a:p>
          <a:p>
            <a:r>
              <a:rPr lang="en-US" altLang="zh-CN"/>
              <a:t>Commands and replies are ASCII lines</a:t>
            </a: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B41263-3B58-4FFD-891D-C8AE2262563E}" type="slidenum">
              <a:rPr lang="en-US" altLang="zh-CN"/>
              <a:pPr/>
              <a:t>37</a:t>
            </a:fld>
            <a:endParaRPr lang="en-US" altLang="zh-CN"/>
          </a:p>
        </p:txBody>
      </p:sp>
      <p:sp>
        <p:nvSpPr>
          <p:cNvPr id="698370" name="幻灯片图像占位符 1"/>
          <p:cNvSpPr>
            <a:spLocks noGrp="1" noRot="1" noChangeAspect="1" noTextEdit="1"/>
          </p:cNvSpPr>
          <p:nvPr>
            <p:ph type="sldImg"/>
          </p:nvPr>
        </p:nvSpPr>
        <p:spPr>
          <a:ln/>
        </p:spPr>
      </p:sp>
      <p:sp>
        <p:nvSpPr>
          <p:cNvPr id="698371" name="备注占位符 2"/>
          <p:cNvSpPr>
            <a:spLocks noGrp="1"/>
          </p:cNvSpPr>
          <p:nvPr>
            <p:ph type="body" idx="1"/>
          </p:nvPr>
        </p:nvSpPr>
        <p:spPr/>
        <p:txBody>
          <a:bodyPr/>
          <a:lstStyle/>
          <a:p>
            <a:r>
              <a:rPr lang="en-US" altLang="zh-CN"/>
              <a:t>Problem of SMTP: No authentication mechanisms</a:t>
            </a:r>
          </a:p>
          <a:p>
            <a:r>
              <a:rPr lang="en-US" altLang="zh-CN"/>
              <a:t>Messages are sent un-encrypted</a:t>
            </a:r>
          </a:p>
          <a:p>
            <a:r>
              <a:rPr lang="en-US" altLang="zh-CN"/>
              <a:t>Susceptible to misuse (Spamming, faking sender address)</a:t>
            </a:r>
          </a:p>
          <a:p>
            <a:endParaRPr lang="en-US" altLang="zh-CN"/>
          </a:p>
        </p:txBody>
      </p:sp>
      <p:sp>
        <p:nvSpPr>
          <p:cNvPr id="6983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4497968C-FF24-4C3D-89B2-C3E083E36051}" type="slidenum">
              <a:rPr lang="en-US" altLang="zh-CN" sz="1200">
                <a:latin typeface="Times New Roman" pitchFamily="18" charset="0"/>
              </a:rPr>
              <a:pPr algn="r"/>
              <a:t>37</a:t>
            </a:fld>
            <a:endParaRPr lang="en-US" altLang="zh-CN" sz="120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B71D96-3253-44DE-A7C3-641EB4AD84A4}" type="slidenum">
              <a:rPr lang="en-US" altLang="zh-CN" smtClean="0"/>
              <a:pPr/>
              <a:t>46</a:t>
            </a:fld>
            <a:endParaRPr lang="en-US" altLang="zh-CN"/>
          </a:p>
        </p:txBody>
      </p:sp>
    </p:spTree>
    <p:extLst>
      <p:ext uri="{BB962C8B-B14F-4D97-AF65-F5344CB8AC3E}">
        <p14:creationId xmlns:p14="http://schemas.microsoft.com/office/powerpoint/2010/main" val="139598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17D9BC7-A67D-43D1-9FE2-7877924B209C}" type="slidenum">
              <a:rPr lang="en-US" altLang="zh-CN"/>
              <a:pPr/>
              <a:t>47</a:t>
            </a:fld>
            <a:endParaRPr lang="en-US" altLang="zh-CN"/>
          </a:p>
        </p:txBody>
      </p:sp>
      <p:sp>
        <p:nvSpPr>
          <p:cNvPr id="710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DE3BE15C-4A41-4FE6-AAD6-477D850D67BD}" type="slidenum">
              <a:rPr lang="en-US" altLang="zh-CN" sz="1200">
                <a:latin typeface="Times New Roman" pitchFamily="18" charset="0"/>
              </a:rPr>
              <a:pPr algn="r"/>
              <a:t>47</a:t>
            </a:fld>
            <a:endParaRPr lang="en-US" altLang="zh-CN" sz="1200">
              <a:latin typeface="Times New Roman" pitchFamily="18" charset="0"/>
            </a:endParaRPr>
          </a:p>
        </p:txBody>
      </p:sp>
      <p:sp>
        <p:nvSpPr>
          <p:cNvPr id="710659" name="Rectangle 2"/>
          <p:cNvSpPr>
            <a:spLocks noGrp="1" noRot="1" noChangeAspect="1" noChangeArrowheads="1" noTextEdit="1"/>
          </p:cNvSpPr>
          <p:nvPr>
            <p:ph type="sldImg"/>
          </p:nvPr>
        </p:nvSpPr>
        <p:spPr>
          <a:ln/>
        </p:spPr>
      </p:sp>
      <p:sp>
        <p:nvSpPr>
          <p:cNvPr id="710660" name="Rectangle 3"/>
          <p:cNvSpPr>
            <a:spLocks noGrp="1" noChangeArrowheads="1"/>
          </p:cNvSpPr>
          <p:nvPr>
            <p:ph type="body" idx="1"/>
          </p:nvPr>
        </p:nvSpPr>
        <p:spPr/>
        <p:txBody>
          <a:bodyPr/>
          <a:lstStyle/>
          <a:p>
            <a:r>
              <a:rPr lang="en-US" altLang="zh-CN"/>
              <a:t>Interpreting HTML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65E37B1-9DFA-4D46-9C9D-95408E93228A}" type="slidenum">
              <a:rPr lang="en-US" altLang="zh-CN"/>
              <a:pPr/>
              <a:t>60</a:t>
            </a:fld>
            <a:endParaRPr lang="en-US" altLang="zh-CN"/>
          </a:p>
        </p:txBody>
      </p:sp>
      <p:sp>
        <p:nvSpPr>
          <p:cNvPr id="727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EAB92750-7CBC-430A-B31D-BAF6C715BA9B}" type="slidenum">
              <a:rPr lang="en-US" altLang="zh-CN" sz="1200">
                <a:latin typeface="Times New Roman" pitchFamily="18" charset="0"/>
              </a:rPr>
              <a:pPr algn="r"/>
              <a:t>60</a:t>
            </a:fld>
            <a:endParaRPr lang="en-US" altLang="zh-CN" sz="1200">
              <a:latin typeface="Times New Roman" pitchFamily="18" charset="0"/>
            </a:endParaRPr>
          </a:p>
        </p:txBody>
      </p:sp>
      <p:sp>
        <p:nvSpPr>
          <p:cNvPr id="727043" name="Rectangle 2"/>
          <p:cNvSpPr>
            <a:spLocks noGrp="1" noRot="1" noChangeAspect="1" noChangeArrowheads="1" noTextEdit="1"/>
          </p:cNvSpPr>
          <p:nvPr>
            <p:ph type="sldImg"/>
          </p:nvPr>
        </p:nvSpPr>
        <p:spPr>
          <a:ln/>
        </p:spPr>
      </p:sp>
      <p:sp>
        <p:nvSpPr>
          <p:cNvPr id="727044" name="Rectangle 3"/>
          <p:cNvSpPr>
            <a:spLocks noGrp="1" noChangeArrowheads="1"/>
          </p:cNvSpPr>
          <p:nvPr>
            <p:ph type="body" idx="1"/>
          </p:nvPr>
        </p:nvSpPr>
        <p:spPr/>
        <p:txBody>
          <a:bodyPr/>
          <a:lstStyle/>
          <a:p>
            <a:r>
              <a:rPr lang="en-US" altLang="zh-CN"/>
              <a:t>A example of POST shall be added.</a:t>
            </a:r>
          </a:p>
          <a:p>
            <a:r>
              <a:rPr lang="en-US" altLang="zh-CN"/>
              <a:t>HEAD: only header fields returned, which is often used for testing hypertext links for validity, accessibility, and recent modification. </a:t>
            </a:r>
          </a:p>
          <a:p>
            <a:r>
              <a:rPr lang="en-US" altLang="zh-CN"/>
              <a:t>PUT puts a page at a specific URL. If there’s already a page there, it’s replaced in toto. If there’s no page there, a new one is created. </a:t>
            </a:r>
          </a:p>
          <a:p>
            <a:r>
              <a:rPr lang="en-US" altLang="zh-CN"/>
              <a:t>POST sends some data to a specified URL. The server on the other end of this URL can do whatever it wants with this data. It can store it somewhere private. (HTTP 204 NO CONTENT). It can store it in the page at the URL that was POSTed to (HTTP 205 RESET CONTENT). It can store it in a new page, in which case it returns the URL of that page in the Location field of the HTTP response header (HTTP 201 CREATED). It can use it as input for several different existing and new pages. It can throw the information away. It can insert, update, or delete records in a database (or all of the above). It can start brewing coffee (HTTP 202 ACCEPTED). </a:t>
            </a:r>
          </a:p>
          <a:p>
            <a:r>
              <a:rPr lang="en-US" altLang="zh-CN"/>
              <a:t>TRACE: used for debugging which echo's back input back to the user. </a:t>
            </a: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0B0AEF-3F01-48D6-88AB-699A7B3F4D01}" type="slidenum">
              <a:rPr lang="en-US" altLang="zh-CN"/>
              <a:pPr/>
              <a:t>8</a:t>
            </a:fld>
            <a:endParaRPr lang="en-US" altLang="zh-CN"/>
          </a:p>
        </p:txBody>
      </p:sp>
      <p:sp>
        <p:nvSpPr>
          <p:cNvPr id="645122" name="幻灯片图像占位符 1"/>
          <p:cNvSpPr>
            <a:spLocks noGrp="1" noRot="1" noChangeAspect="1" noTextEdit="1"/>
          </p:cNvSpPr>
          <p:nvPr>
            <p:ph type="sldImg"/>
          </p:nvPr>
        </p:nvSpPr>
        <p:spPr>
          <a:ln/>
        </p:spPr>
      </p:sp>
      <p:sp>
        <p:nvSpPr>
          <p:cNvPr id="645123" name="备注占位符 2"/>
          <p:cNvSpPr>
            <a:spLocks noGrp="1"/>
          </p:cNvSpPr>
          <p:nvPr>
            <p:ph type="body" idx="1"/>
          </p:nvPr>
        </p:nvSpPr>
        <p:spPr/>
        <p:txBody>
          <a:bodyPr/>
          <a:lstStyle/>
          <a:p>
            <a:pPr>
              <a:lnSpc>
                <a:spcPct val="90000"/>
              </a:lnSpc>
            </a:pPr>
            <a:r>
              <a:rPr lang="en-US" altLang="zh-CN">
                <a:solidFill>
                  <a:schemeClr val="hlink"/>
                </a:solidFill>
              </a:rPr>
              <a:t>Domain name: Case insensitive</a:t>
            </a:r>
          </a:p>
          <a:p>
            <a:pPr>
              <a:lnSpc>
                <a:spcPct val="90000"/>
              </a:lnSpc>
            </a:pPr>
            <a:r>
              <a:rPr lang="en-US" altLang="zh-CN"/>
              <a:t>Components can be up to </a:t>
            </a:r>
            <a:r>
              <a:rPr lang="en-US" altLang="zh-CN">
                <a:solidFill>
                  <a:schemeClr val="hlink"/>
                </a:solidFill>
              </a:rPr>
              <a:t>63</a:t>
            </a:r>
            <a:r>
              <a:rPr lang="en-US" altLang="zh-CN"/>
              <a:t> characters long, the full pathname must not be more than</a:t>
            </a:r>
            <a:r>
              <a:rPr lang="en-US" altLang="zh-CN">
                <a:solidFill>
                  <a:schemeClr val="hlink"/>
                </a:solidFill>
              </a:rPr>
              <a:t> 255</a:t>
            </a:r>
            <a:r>
              <a:rPr lang="en-US" altLang="zh-CN"/>
              <a:t> characters</a:t>
            </a:r>
          </a:p>
          <a:p>
            <a:pPr>
              <a:lnSpc>
                <a:spcPct val="90000"/>
              </a:lnSpc>
            </a:pPr>
            <a:r>
              <a:rPr lang="en-US" altLang="zh-CN"/>
              <a:t>The full name of a domain is also called its </a:t>
            </a:r>
            <a:r>
              <a:rPr lang="en-US" altLang="zh-CN">
                <a:solidFill>
                  <a:schemeClr val="tx2"/>
                </a:solidFill>
              </a:rPr>
              <a:t>Fully Qualified Domain Name</a:t>
            </a:r>
            <a:r>
              <a:rPr lang="en-US" altLang="zh-CN"/>
              <a:t> (</a:t>
            </a:r>
            <a:r>
              <a:rPr lang="en-US" altLang="zh-CN">
                <a:solidFill>
                  <a:schemeClr val="hlink"/>
                </a:solidFill>
              </a:rPr>
              <a:t>FQDN</a:t>
            </a:r>
            <a:r>
              <a:rPr lang="en-US" altLang="zh-CN"/>
              <a:t>)</a:t>
            </a:r>
          </a:p>
          <a:p>
            <a:endParaRPr lang="en-US" altLang="zh-CN"/>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78B7E5F-EBEE-4B08-8765-21797DF1BE2D}" type="slidenum">
              <a:rPr lang="en-US" altLang="zh-CN" sz="1200">
                <a:latin typeface="Times New Roman" pitchFamily="18" charset="0"/>
              </a:rPr>
              <a:pPr algn="r"/>
              <a:t>8</a:t>
            </a:fld>
            <a:endParaRPr lang="en-US" altLang="zh-CN"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8DAC40-A6BC-401D-A741-7EA7BBAA094A}" type="slidenum">
              <a:rPr lang="en-US" altLang="zh-CN"/>
              <a:pPr/>
              <a:t>9</a:t>
            </a:fld>
            <a:endParaRPr lang="en-US" altLang="zh-CN"/>
          </a:p>
        </p:txBody>
      </p:sp>
      <p:sp>
        <p:nvSpPr>
          <p:cNvPr id="647170" name="幻灯片图像占位符 1"/>
          <p:cNvSpPr>
            <a:spLocks noGrp="1" noRot="1" noChangeAspect="1" noTextEdit="1"/>
          </p:cNvSpPr>
          <p:nvPr>
            <p:ph type="sldImg"/>
          </p:nvPr>
        </p:nvSpPr>
        <p:spPr>
          <a:ln/>
        </p:spPr>
      </p:sp>
      <p:sp>
        <p:nvSpPr>
          <p:cNvPr id="647171" name="备注占位符 2"/>
          <p:cNvSpPr>
            <a:spLocks noGrp="1"/>
          </p:cNvSpPr>
          <p:nvPr>
            <p:ph type="body" idx="1"/>
          </p:nvPr>
        </p:nvSpPr>
        <p:spPr/>
        <p:txBody>
          <a:bodyPr/>
          <a:lstStyle/>
          <a:p>
            <a:endParaRPr lang="zh-CN" altLang="zh-CN"/>
          </a:p>
        </p:txBody>
      </p:sp>
      <p:sp>
        <p:nvSpPr>
          <p:cNvPr id="6471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95D9CF1-8691-49AA-B2A8-591D7ACA9FDB}" type="slidenum">
              <a:rPr lang="en-US" altLang="zh-CN" sz="1200">
                <a:latin typeface="Times New Roman" pitchFamily="18" charset="0"/>
              </a:rPr>
              <a:pPr algn="r"/>
              <a:t>9</a:t>
            </a:fld>
            <a:endParaRPr lang="en-US" altLang="zh-CN"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C3D9467-D415-4667-BE35-0C788B48DB24}" type="slidenum">
              <a:rPr lang="en-US" altLang="zh-CN"/>
              <a:pPr/>
              <a:t>22</a:t>
            </a:fld>
            <a:endParaRPr lang="en-US" altLang="zh-CN"/>
          </a:p>
        </p:txBody>
      </p:sp>
      <p:sp>
        <p:nvSpPr>
          <p:cNvPr id="67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9D213826-5F57-4400-96CC-A1E1214EABCE}" type="slidenum">
              <a:rPr lang="en-US" altLang="zh-CN" sz="1200">
                <a:latin typeface="Times New Roman" pitchFamily="18" charset="0"/>
              </a:rPr>
              <a:pPr algn="r"/>
              <a:t>22</a:t>
            </a:fld>
            <a:endParaRPr lang="en-US" altLang="zh-CN" sz="1200">
              <a:latin typeface="Times New Roman" pitchFamily="18" charset="0"/>
            </a:endParaRPr>
          </a:p>
        </p:txBody>
      </p:sp>
      <p:sp>
        <p:nvSpPr>
          <p:cNvPr id="673795" name="Rectangle 2"/>
          <p:cNvSpPr>
            <a:spLocks noGrp="1" noRot="1" noChangeAspect="1" noChangeArrowheads="1" noTextEdit="1"/>
          </p:cNvSpPr>
          <p:nvPr>
            <p:ph type="sldImg"/>
          </p:nvPr>
        </p:nvSpPr>
        <p:spPr>
          <a:ln/>
        </p:spPr>
      </p:sp>
      <p:sp>
        <p:nvSpPr>
          <p:cNvPr id="673796" name="Rectangle 3"/>
          <p:cNvSpPr>
            <a:spLocks noGrp="1" noChangeArrowheads="1"/>
          </p:cNvSpPr>
          <p:nvPr>
            <p:ph type="body" idx="1"/>
          </p:nvPr>
        </p:nvSpPr>
        <p:spPr/>
        <p:txBody>
          <a:bodyPr/>
          <a:lstStyle/>
          <a:p>
            <a:r>
              <a:rPr lang="zh-CN" altLang="en-US" dirty="0"/>
              <a:t>和传统的邮政服务对比理解</a:t>
            </a:r>
          </a:p>
          <a:p>
            <a:r>
              <a:rPr lang="en-US" altLang="zh-CN" dirty="0"/>
              <a:t>Thinking of the post office system. Mail server likes a post office. You put your letter in mail box. And the agent helps to deliver the mail to post office in destination city, which is another mail server. And the letter is put into the mailbox of receiver.  </a:t>
            </a:r>
          </a:p>
          <a:p>
            <a:r>
              <a:rPr lang="en-US" altLang="zh-CN" b="1" i="1" dirty="0"/>
              <a:t>spooling</a:t>
            </a:r>
            <a:r>
              <a:rPr lang="en-US" altLang="zh-CN" dirty="0"/>
              <a:t> refers to a process of transferring data by placing it in a temporary working area where another program may access it for processing at a later point in time.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3573AF-A410-41B1-B327-D523A6689B10}" type="slidenum">
              <a:rPr lang="en-US" altLang="zh-CN"/>
              <a:pPr/>
              <a:t>23</a:t>
            </a:fld>
            <a:endParaRPr lang="en-US" altLang="zh-CN"/>
          </a:p>
        </p:txBody>
      </p:sp>
      <p:sp>
        <p:nvSpPr>
          <p:cNvPr id="675842" name="幻灯片图像占位符 1"/>
          <p:cNvSpPr>
            <a:spLocks noGrp="1" noRot="1" noChangeAspect="1" noTextEdit="1"/>
          </p:cNvSpPr>
          <p:nvPr>
            <p:ph type="sldImg"/>
          </p:nvPr>
        </p:nvSpPr>
        <p:spPr>
          <a:ln/>
        </p:spPr>
      </p:sp>
      <p:sp>
        <p:nvSpPr>
          <p:cNvPr id="675843" name="备注占位符 2"/>
          <p:cNvSpPr>
            <a:spLocks noGrp="1"/>
          </p:cNvSpPr>
          <p:nvPr>
            <p:ph type="body" idx="1"/>
          </p:nvPr>
        </p:nvSpPr>
        <p:spPr/>
        <p:txBody>
          <a:bodyPr/>
          <a:lstStyle/>
          <a:p>
            <a:endParaRPr lang="zh-CN" altLang="zh-CN"/>
          </a:p>
        </p:txBody>
      </p:sp>
      <p:sp>
        <p:nvSpPr>
          <p:cNvPr id="6758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62BC38C6-0621-4634-A9DA-C54874B2C001}" type="slidenum">
              <a:rPr lang="en-US" altLang="zh-CN" sz="1200">
                <a:latin typeface="Times New Roman" pitchFamily="18" charset="0"/>
              </a:rPr>
              <a:pPr algn="r"/>
              <a:t>23</a:t>
            </a:fld>
            <a:endParaRPr lang="en-US" altLang="zh-CN"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7B517B7-F6DF-4ED8-B3FC-57D59D72F891}" type="slidenum">
              <a:rPr lang="en-US" altLang="zh-CN"/>
              <a:pPr/>
              <a:t>28</a:t>
            </a:fld>
            <a:endParaRPr lang="en-US" altLang="zh-CN"/>
          </a:p>
        </p:txBody>
      </p:sp>
      <p:sp>
        <p:nvSpPr>
          <p:cNvPr id="683010" name="幻灯片图像占位符 1"/>
          <p:cNvSpPr>
            <a:spLocks noGrp="1" noRot="1" noChangeAspect="1" noTextEdit="1"/>
          </p:cNvSpPr>
          <p:nvPr>
            <p:ph type="sldImg"/>
          </p:nvPr>
        </p:nvSpPr>
        <p:spPr>
          <a:ln/>
        </p:spPr>
      </p:sp>
      <p:sp>
        <p:nvSpPr>
          <p:cNvPr id="683011" name="备注占位符 2"/>
          <p:cNvSpPr>
            <a:spLocks noGrp="1"/>
          </p:cNvSpPr>
          <p:nvPr>
            <p:ph type="body" idx="1"/>
          </p:nvPr>
        </p:nvSpPr>
        <p:spPr/>
        <p:txBody>
          <a:bodyPr/>
          <a:lstStyle/>
          <a:p>
            <a:r>
              <a:rPr lang="en-US" altLang="zh-CN"/>
              <a:t>ASCII: </a:t>
            </a:r>
            <a:r>
              <a:rPr lang="zh-CN" altLang="en-US"/>
              <a:t>只支持英文字符，不支持其他语言；只支持文本，不支持附件，不支持其他数据类型（二进制、压缩</a:t>
            </a:r>
            <a:r>
              <a:rPr lang="en-US" altLang="zh-CN"/>
              <a:t>…</a:t>
            </a:r>
            <a:r>
              <a:rPr lang="zh-CN" altLang="en-US"/>
              <a:t>）</a:t>
            </a:r>
          </a:p>
          <a:p>
            <a:endParaRPr lang="en-US" altLang="zh-CN"/>
          </a:p>
        </p:txBody>
      </p:sp>
      <p:sp>
        <p:nvSpPr>
          <p:cNvPr id="6830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36C79BDE-9FF4-42F5-8013-6FF83A4D757C}" type="slidenum">
              <a:rPr lang="en-US" altLang="zh-CN" sz="1200">
                <a:latin typeface="Times New Roman" pitchFamily="18" charset="0"/>
              </a:rPr>
              <a:pPr algn="r"/>
              <a:t>28</a:t>
            </a:fld>
            <a:endParaRPr lang="en-US" altLang="zh-CN" sz="12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5071B01-8AB4-4A5F-871A-4BCCFBFEE50E}" type="slidenum">
              <a:rPr lang="en-US" altLang="zh-CN"/>
              <a:pPr/>
              <a:t>30</a:t>
            </a:fld>
            <a:endParaRPr lang="en-US" altLang="zh-CN"/>
          </a:p>
        </p:txBody>
      </p:sp>
      <p:sp>
        <p:nvSpPr>
          <p:cNvPr id="687106" name="幻灯片图像占位符 1"/>
          <p:cNvSpPr>
            <a:spLocks noGrp="1" noRot="1" noChangeAspect="1" noTextEdit="1"/>
          </p:cNvSpPr>
          <p:nvPr>
            <p:ph type="sldImg"/>
          </p:nvPr>
        </p:nvSpPr>
        <p:spPr>
          <a:ln/>
        </p:spPr>
      </p:sp>
      <p:sp>
        <p:nvSpPr>
          <p:cNvPr id="687107" name="备注占位符 2"/>
          <p:cNvSpPr>
            <a:spLocks noGrp="1"/>
          </p:cNvSpPr>
          <p:nvPr>
            <p:ph type="body" idx="1"/>
          </p:nvPr>
        </p:nvSpPr>
        <p:spPr/>
        <p:txBody>
          <a:bodyPr/>
          <a:lstStyle/>
          <a:p>
            <a:r>
              <a:rPr lang="en-US" altLang="zh-CN" i="1">
                <a:solidFill>
                  <a:schemeClr val="hlink"/>
                </a:solidFill>
              </a:rPr>
              <a:t>Content-Transfer-Encoding</a:t>
            </a:r>
            <a:r>
              <a:rPr lang="en-US" altLang="zh-CN" i="1"/>
              <a:t>: </a:t>
            </a:r>
            <a:r>
              <a:rPr lang="en-US" altLang="zh-CN"/>
              <a:t>tells how the body is wrapped for transmission - multiple schemes, from the the simplest - ASCII text, through to base64 encoding</a:t>
            </a:r>
          </a:p>
          <a:p>
            <a:endParaRPr lang="en-US" altLang="zh-CN"/>
          </a:p>
        </p:txBody>
      </p:sp>
      <p:sp>
        <p:nvSpPr>
          <p:cNvPr id="68710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B7A03F51-9128-4AA3-AA21-12E810F68427}" type="slidenum">
              <a:rPr lang="en-US" altLang="zh-CN" sz="1200">
                <a:latin typeface="Times New Roman" pitchFamily="18" charset="0"/>
              </a:rPr>
              <a:pPr algn="r"/>
              <a:t>30</a:t>
            </a:fld>
            <a:endParaRPr lang="en-US" altLang="zh-CN"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74BEBD-4C20-45F8-8544-F64331A29395}" type="slidenum">
              <a:rPr lang="en-US" altLang="zh-CN"/>
              <a:pPr/>
              <a:t>32</a:t>
            </a:fld>
            <a:endParaRPr lang="en-US" altLang="zh-CN"/>
          </a:p>
        </p:txBody>
      </p:sp>
      <p:sp>
        <p:nvSpPr>
          <p:cNvPr id="69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44BAF767-ECB7-495B-A26C-B47A577A0DC8}" type="slidenum">
              <a:rPr lang="en-US" altLang="zh-CN" sz="1200">
                <a:latin typeface="Times New Roman" pitchFamily="18" charset="0"/>
              </a:rPr>
              <a:pPr algn="r"/>
              <a:t>32</a:t>
            </a:fld>
            <a:endParaRPr lang="en-US" altLang="zh-CN" sz="1200">
              <a:latin typeface="Times New Roman" pitchFamily="18" charset="0"/>
            </a:endParaRPr>
          </a:p>
        </p:txBody>
      </p:sp>
      <p:sp>
        <p:nvSpPr>
          <p:cNvPr id="690179" name="Rectangle 2"/>
          <p:cNvSpPr>
            <a:spLocks noGrp="1" noRot="1" noChangeAspect="1" noChangeArrowheads="1" noTextEdit="1"/>
          </p:cNvSpPr>
          <p:nvPr>
            <p:ph type="sldImg"/>
          </p:nvPr>
        </p:nvSpPr>
        <p:spPr>
          <a:ln/>
        </p:spPr>
      </p:sp>
      <p:sp>
        <p:nvSpPr>
          <p:cNvPr id="690180" name="Rectangle 3"/>
          <p:cNvSpPr>
            <a:spLocks noGrp="1" noChangeArrowheads="1"/>
          </p:cNvSpPr>
          <p:nvPr>
            <p:ph type="body" idx="1"/>
          </p:nvPr>
        </p:nvSpPr>
        <p:spPr/>
        <p:txBody>
          <a:bodyPr/>
          <a:lstStyle/>
          <a:p>
            <a:r>
              <a:rPr lang="en-US" altLang="zh-CN" sz="900" dirty="0"/>
              <a:t>MIME-Version</a:t>
            </a:r>
            <a:r>
              <a:rPr lang="zh-CN" altLang="en-US" sz="900" dirty="0"/>
              <a:t>：发送方用来对消息进行编码的</a:t>
            </a:r>
            <a:r>
              <a:rPr lang="en-US" altLang="zh-CN" sz="900" dirty="0"/>
              <a:t>MIME</a:t>
            </a:r>
            <a:r>
              <a:rPr lang="zh-CN" altLang="en-US" sz="900" dirty="0"/>
              <a:t>的版本。当然是</a:t>
            </a:r>
            <a:r>
              <a:rPr lang="en-US" altLang="zh-CN" sz="900" dirty="0"/>
              <a:t>1.0</a:t>
            </a:r>
            <a:r>
              <a:rPr lang="zh-CN" altLang="en-US" sz="900" dirty="0"/>
              <a:t>。 </a:t>
            </a:r>
            <a:br>
              <a:rPr lang="zh-CN" altLang="en-US" sz="900" dirty="0"/>
            </a:br>
            <a:r>
              <a:rPr lang="en-US" altLang="zh-CN" sz="900" dirty="0"/>
              <a:t>※ Content-Type</a:t>
            </a:r>
            <a:r>
              <a:rPr lang="zh-CN" altLang="en-US" sz="900" dirty="0"/>
              <a:t>：此头字段是动作开始的地方，标识了在</a:t>
            </a:r>
            <a:r>
              <a:rPr lang="en-US" altLang="zh-CN" sz="900" dirty="0"/>
              <a:t>MIME</a:t>
            </a:r>
            <a:r>
              <a:rPr lang="zh-CN" altLang="en-US" sz="900" dirty="0"/>
              <a:t>消息中封装的数据。基本格式如下： </a:t>
            </a:r>
            <a:br>
              <a:rPr lang="zh-CN" altLang="en-US" sz="900" dirty="0"/>
            </a:br>
            <a:r>
              <a:rPr lang="en-US" altLang="zh-CN" sz="900" dirty="0"/>
              <a:t>Content-Type: type/subtype [;attribute=value;……] </a:t>
            </a:r>
            <a:br>
              <a:rPr lang="en-US" altLang="zh-CN" sz="900" dirty="0"/>
            </a:br>
            <a:r>
              <a:rPr lang="en-US" altLang="zh-CN" sz="900" dirty="0"/>
              <a:t>type</a:t>
            </a:r>
            <a:r>
              <a:rPr lang="zh-CN" altLang="en-US" sz="900" dirty="0"/>
              <a:t>定义数据的主要数据类型，</a:t>
            </a:r>
            <a:r>
              <a:rPr lang="en-US" altLang="zh-CN" sz="900" dirty="0"/>
              <a:t>subtype</a:t>
            </a:r>
            <a:r>
              <a:rPr lang="zh-CN" altLang="en-US" sz="900" dirty="0"/>
              <a:t>定义数据的相信类型，</a:t>
            </a:r>
            <a:r>
              <a:rPr lang="en-US" altLang="zh-CN" sz="900" dirty="0"/>
              <a:t>attribute</a:t>
            </a:r>
            <a:r>
              <a:rPr lang="zh-CN" altLang="en-US" sz="900" dirty="0"/>
              <a:t>是对于数据类型的附加信息，如文件名、编码类型等。 </a:t>
            </a:r>
            <a:br>
              <a:rPr lang="zh-CN" altLang="en-US" sz="900" dirty="0"/>
            </a:br>
            <a:r>
              <a:rPr lang="zh-CN" altLang="en-US" sz="900" dirty="0"/>
              <a:t>对于主要数据类型，有基本的</a:t>
            </a:r>
            <a:r>
              <a:rPr lang="en-US" altLang="zh-CN" sz="900" dirty="0"/>
              <a:t>7</a:t>
            </a:r>
            <a:r>
              <a:rPr lang="zh-CN" altLang="en-US" sz="900" dirty="0"/>
              <a:t>种： </a:t>
            </a:r>
            <a:br>
              <a:rPr lang="zh-CN" altLang="en-US" sz="900" dirty="0"/>
            </a:br>
            <a:r>
              <a:rPr lang="en-US" altLang="zh-CN" sz="900" dirty="0"/>
              <a:t>§ text</a:t>
            </a:r>
            <a:r>
              <a:rPr lang="zh-CN" altLang="en-US" sz="900" dirty="0"/>
              <a:t>：普通文本数据，以</a:t>
            </a:r>
            <a:r>
              <a:rPr lang="en-US" altLang="zh-CN" sz="900" dirty="0"/>
              <a:t>ASCII</a:t>
            </a:r>
            <a:r>
              <a:rPr lang="zh-CN" altLang="en-US" sz="900" dirty="0"/>
              <a:t>格式来处理，子类型有</a:t>
            </a:r>
            <a:r>
              <a:rPr lang="en-US" altLang="zh-CN" sz="900" dirty="0"/>
              <a:t>plain</a:t>
            </a:r>
            <a:r>
              <a:rPr lang="zh-CN" altLang="en-US" sz="900" dirty="0"/>
              <a:t>（纯文本）、</a:t>
            </a:r>
            <a:r>
              <a:rPr lang="en-US" altLang="zh-CN" sz="900" dirty="0"/>
              <a:t>enriched</a:t>
            </a:r>
            <a:r>
              <a:rPr lang="zh-CN" altLang="en-US" sz="900" dirty="0"/>
              <a:t>（</a:t>
            </a:r>
            <a:r>
              <a:rPr lang="en-US" altLang="zh-CN" sz="900" dirty="0"/>
              <a:t>Rich Text</a:t>
            </a:r>
            <a:r>
              <a:rPr lang="zh-CN" altLang="en-US" sz="900" dirty="0"/>
              <a:t>格式）、</a:t>
            </a:r>
            <a:r>
              <a:rPr lang="en-US" altLang="zh-CN" sz="900" dirty="0"/>
              <a:t>html</a:t>
            </a:r>
            <a:r>
              <a:rPr lang="zh-CN" altLang="en-US" sz="900" dirty="0"/>
              <a:t>（超文本标记语言）等。 </a:t>
            </a:r>
            <a:br>
              <a:rPr lang="zh-CN" altLang="en-US" sz="900" dirty="0"/>
            </a:br>
            <a:r>
              <a:rPr lang="en-US" altLang="zh-CN" sz="900" dirty="0"/>
              <a:t>§ image</a:t>
            </a:r>
            <a:r>
              <a:rPr lang="zh-CN" altLang="en-US" sz="900" dirty="0"/>
              <a:t>：图片，子类型有</a:t>
            </a:r>
            <a:r>
              <a:rPr lang="en-US" altLang="zh-CN" sz="900" dirty="0"/>
              <a:t>jpeg</a:t>
            </a:r>
            <a:r>
              <a:rPr lang="zh-CN" altLang="en-US" sz="900" dirty="0"/>
              <a:t>、</a:t>
            </a:r>
            <a:r>
              <a:rPr lang="en-US" altLang="zh-CN" sz="900" dirty="0"/>
              <a:t>gif</a:t>
            </a:r>
            <a:r>
              <a:rPr lang="zh-CN" altLang="en-US" sz="900" dirty="0"/>
              <a:t>等。 </a:t>
            </a:r>
            <a:br>
              <a:rPr lang="zh-CN" altLang="en-US" sz="900" dirty="0"/>
            </a:br>
            <a:r>
              <a:rPr lang="en-US" altLang="zh-CN" sz="900" dirty="0"/>
              <a:t>§ audio</a:t>
            </a:r>
            <a:r>
              <a:rPr lang="zh-CN" altLang="en-US" sz="900" dirty="0"/>
              <a:t>：音频数据，唯一子类型是</a:t>
            </a:r>
            <a:r>
              <a:rPr lang="en-US" altLang="zh-CN" sz="900" dirty="0"/>
              <a:t>basic</a:t>
            </a:r>
            <a:r>
              <a:rPr lang="zh-CN" altLang="en-US" sz="900" dirty="0"/>
              <a:t>。 </a:t>
            </a:r>
            <a:br>
              <a:rPr lang="zh-CN" altLang="en-US" sz="900" dirty="0"/>
            </a:br>
            <a:r>
              <a:rPr lang="en-US" altLang="zh-CN" sz="900" dirty="0"/>
              <a:t>§ video</a:t>
            </a:r>
            <a:r>
              <a:rPr lang="zh-CN" altLang="en-US" sz="900" dirty="0"/>
              <a:t>：视频数据，子类型有</a:t>
            </a:r>
            <a:r>
              <a:rPr lang="en-US" altLang="zh-CN" sz="900" dirty="0"/>
              <a:t>mpeg</a:t>
            </a:r>
            <a:r>
              <a:rPr lang="zh-CN" altLang="en-US" sz="900" dirty="0"/>
              <a:t>、</a:t>
            </a:r>
            <a:r>
              <a:rPr lang="en-US" altLang="zh-CN" sz="900" dirty="0" err="1"/>
              <a:t>quicktime</a:t>
            </a:r>
            <a:r>
              <a:rPr lang="zh-CN" altLang="en-US" sz="900" dirty="0"/>
              <a:t>等。 </a:t>
            </a:r>
            <a:br>
              <a:rPr lang="zh-CN" altLang="en-US" sz="900" dirty="0"/>
            </a:br>
            <a:r>
              <a:rPr lang="en-US" altLang="zh-CN" sz="900" dirty="0"/>
              <a:t>§ application</a:t>
            </a:r>
            <a:r>
              <a:rPr lang="zh-CN" altLang="en-US" sz="900" dirty="0"/>
              <a:t>：二进制数据或者必需经过指定程序进行处理的数据。子类型很多，例如：</a:t>
            </a:r>
            <a:r>
              <a:rPr lang="en-US" altLang="zh-CN" sz="900" dirty="0" err="1"/>
              <a:t>msward</a:t>
            </a:r>
            <a:r>
              <a:rPr lang="zh-CN" altLang="en-US" sz="900" dirty="0"/>
              <a:t>（</a:t>
            </a:r>
            <a:r>
              <a:rPr lang="en-US" altLang="zh-CN" sz="900" dirty="0"/>
              <a:t>M$ Word</a:t>
            </a:r>
            <a:r>
              <a:rPr lang="zh-CN" altLang="en-US" sz="900" dirty="0"/>
              <a:t>文档）、</a:t>
            </a:r>
            <a:r>
              <a:rPr lang="en-US" altLang="zh-CN" sz="900" dirty="0"/>
              <a:t>x-</a:t>
            </a:r>
            <a:r>
              <a:rPr lang="en-US" altLang="zh-CN" sz="900" dirty="0" err="1"/>
              <a:t>gtar</a:t>
            </a:r>
            <a:r>
              <a:rPr lang="zh-CN" altLang="en-US" sz="900" dirty="0"/>
              <a:t>（</a:t>
            </a:r>
            <a:r>
              <a:rPr lang="en-US" altLang="zh-CN" sz="900" dirty="0" err="1"/>
              <a:t>gzip</a:t>
            </a:r>
            <a:r>
              <a:rPr lang="zh-CN" altLang="en-US" sz="900" dirty="0"/>
              <a:t>压缩的</a:t>
            </a:r>
            <a:r>
              <a:rPr lang="en-US" altLang="zh-CN" sz="900" dirty="0"/>
              <a:t>tar</a:t>
            </a:r>
            <a:r>
              <a:rPr lang="zh-CN" altLang="en-US" sz="900" dirty="0"/>
              <a:t>包）等。 </a:t>
            </a:r>
            <a:br>
              <a:rPr lang="zh-CN" altLang="en-US" sz="900" dirty="0"/>
            </a:br>
            <a:r>
              <a:rPr lang="en-US" altLang="zh-CN" sz="900" dirty="0"/>
              <a:t>§ multipart</a:t>
            </a:r>
            <a:r>
              <a:rPr lang="zh-CN" altLang="en-US" sz="900" dirty="0"/>
              <a:t>：由几个独立部分构成的消息，可以合并多个不同类型的消息。它有四种子类型： </a:t>
            </a:r>
            <a:br>
              <a:rPr lang="zh-CN" altLang="en-US" sz="900" dirty="0"/>
            </a:br>
            <a:r>
              <a:rPr lang="zh-CN" altLang="en-US" sz="900" dirty="0"/>
              <a:t>◎ </a:t>
            </a:r>
            <a:r>
              <a:rPr lang="en-US" altLang="zh-CN" sz="900" dirty="0"/>
              <a:t>mixed</a:t>
            </a:r>
            <a:r>
              <a:rPr lang="zh-CN" altLang="en-US" sz="900" dirty="0"/>
              <a:t>（混合式） 各个部分相互独立，每个部分按照发送顺序呈现在接收方。 </a:t>
            </a:r>
            <a:br>
              <a:rPr lang="zh-CN" altLang="en-US" sz="900" dirty="0"/>
            </a:br>
            <a:r>
              <a:rPr lang="zh-CN" altLang="en-US" sz="900" dirty="0"/>
              <a:t>◎ </a:t>
            </a:r>
            <a:r>
              <a:rPr lang="en-US" altLang="zh-CN" sz="900" dirty="0"/>
              <a:t>alternative</a:t>
            </a:r>
            <a:r>
              <a:rPr lang="zh-CN" altLang="en-US" sz="900" dirty="0"/>
              <a:t>（可选式） 每个部分包含不同格式的相同数据。 </a:t>
            </a:r>
            <a:br>
              <a:rPr lang="zh-CN" altLang="en-US" sz="900" dirty="0"/>
            </a:br>
            <a:r>
              <a:rPr lang="zh-CN" altLang="en-US" sz="900" dirty="0"/>
              <a:t>◎ </a:t>
            </a:r>
            <a:r>
              <a:rPr lang="en-US" altLang="zh-CN" sz="900" dirty="0" err="1"/>
              <a:t>paralled</a:t>
            </a:r>
            <a:r>
              <a:rPr lang="zh-CN" altLang="en-US" sz="900" dirty="0"/>
              <a:t>（平行式） 各个部分相互独立，可以按照任何顺序出现在接收方。 </a:t>
            </a:r>
            <a:br>
              <a:rPr lang="zh-CN" altLang="en-US" sz="900" dirty="0"/>
            </a:br>
            <a:r>
              <a:rPr lang="zh-CN" altLang="en-US" sz="900" dirty="0"/>
              <a:t>◎ </a:t>
            </a:r>
            <a:r>
              <a:rPr lang="en-US" altLang="zh-CN" sz="900" dirty="0"/>
              <a:t>digest</a:t>
            </a:r>
            <a:r>
              <a:rPr lang="zh-CN" altLang="en-US" sz="900" dirty="0"/>
              <a:t>（摘要式） 与</a:t>
            </a:r>
            <a:r>
              <a:rPr lang="en-US" altLang="zh-CN" sz="900" dirty="0"/>
              <a:t>mixed</a:t>
            </a:r>
            <a:r>
              <a:rPr lang="zh-CN" altLang="en-US" sz="900" dirty="0"/>
              <a:t>相同，但消息体是</a:t>
            </a:r>
            <a:r>
              <a:rPr lang="en-US" altLang="zh-CN" sz="900" dirty="0"/>
              <a:t>RFC822</a:t>
            </a:r>
            <a:r>
              <a:rPr lang="zh-CN" altLang="en-US" sz="900" dirty="0"/>
              <a:t>格式封装。 </a:t>
            </a:r>
            <a:br>
              <a:rPr lang="zh-CN" altLang="en-US" sz="900" dirty="0"/>
            </a:br>
            <a:r>
              <a:rPr lang="en-US" altLang="zh-CN" sz="900" dirty="0"/>
              <a:t>§ message</a:t>
            </a:r>
            <a:r>
              <a:rPr lang="zh-CN" altLang="en-US" sz="900" dirty="0"/>
              <a:t>：被封装的邮件消息数据。子类型有</a:t>
            </a:r>
            <a:r>
              <a:rPr lang="en-US" altLang="zh-CN" sz="900" dirty="0"/>
              <a:t>rfc822</a:t>
            </a:r>
            <a:r>
              <a:rPr lang="zh-CN" altLang="en-US" sz="900" dirty="0"/>
              <a:t>（标准</a:t>
            </a:r>
            <a:r>
              <a:rPr lang="en-US" altLang="zh-CN" sz="900" dirty="0"/>
              <a:t>RFC822</a:t>
            </a:r>
            <a:r>
              <a:rPr lang="zh-CN" altLang="en-US" sz="900" dirty="0"/>
              <a:t>格式的消息）、</a:t>
            </a:r>
            <a:r>
              <a:rPr lang="en-US" altLang="zh-CN" sz="900" dirty="0"/>
              <a:t>partial</a:t>
            </a:r>
            <a:r>
              <a:rPr lang="zh-CN" altLang="en-US" sz="900" dirty="0"/>
              <a:t>、</a:t>
            </a:r>
            <a:r>
              <a:rPr lang="en-US" altLang="zh-CN" sz="900" dirty="0"/>
              <a:t>external-body</a:t>
            </a:r>
            <a:r>
              <a:rPr lang="zh-CN" altLang="en-US" sz="900" dirty="0"/>
              <a:t>。 </a:t>
            </a:r>
            <a:br>
              <a:rPr lang="zh-CN" altLang="en-US" sz="900" dirty="0"/>
            </a:br>
            <a:r>
              <a:rPr lang="en-US" altLang="zh-CN" sz="900" dirty="0"/>
              <a:t>※ Content-Transfer-Encoding</a:t>
            </a:r>
            <a:r>
              <a:rPr lang="zh-CN" altLang="en-US" sz="900" dirty="0"/>
              <a:t>头字段指名嵌入到消息中的二进制数据如何被编码成</a:t>
            </a:r>
            <a:r>
              <a:rPr lang="en-US" altLang="zh-CN" sz="900" dirty="0"/>
              <a:t>ASCII</a:t>
            </a:r>
            <a:r>
              <a:rPr lang="zh-CN" altLang="en-US" sz="900" dirty="0"/>
              <a:t>文本。</a:t>
            </a:r>
            <a:r>
              <a:rPr lang="en-US" altLang="zh-CN" sz="900" dirty="0"/>
              <a:t>RFC2045</a:t>
            </a:r>
            <a:r>
              <a:rPr lang="zh-CN" altLang="en-US" sz="900" dirty="0"/>
              <a:t>指定了</a:t>
            </a:r>
            <a:r>
              <a:rPr lang="en-US" altLang="zh-CN" sz="900" dirty="0"/>
              <a:t>5</a:t>
            </a:r>
            <a:r>
              <a:rPr lang="zh-CN" altLang="en-US" sz="900" dirty="0"/>
              <a:t>种方法： </a:t>
            </a:r>
            <a:r>
              <a:rPr lang="en-US" altLang="zh-CN" sz="900" dirty="0"/>
              <a:t>7bit</a:t>
            </a:r>
            <a:r>
              <a:rPr lang="zh-CN" altLang="en-US" sz="900" dirty="0"/>
              <a:t>（标准的</a:t>
            </a:r>
            <a:r>
              <a:rPr lang="en-US" altLang="zh-CN" sz="900" dirty="0"/>
              <a:t>US ASCII</a:t>
            </a:r>
            <a:r>
              <a:rPr lang="zh-CN" altLang="en-US" sz="900" dirty="0"/>
              <a:t>编码）、</a:t>
            </a:r>
            <a:r>
              <a:rPr lang="en-US" altLang="zh-CN" sz="900" dirty="0"/>
              <a:t>8bit</a:t>
            </a:r>
            <a:r>
              <a:rPr lang="zh-CN" altLang="en-US" sz="900" dirty="0"/>
              <a:t>、</a:t>
            </a:r>
            <a:r>
              <a:rPr lang="en-US" altLang="zh-CN" sz="900" dirty="0"/>
              <a:t>binary</a:t>
            </a:r>
            <a:r>
              <a:rPr lang="zh-CN" altLang="en-US" sz="900" dirty="0"/>
              <a:t>、</a:t>
            </a:r>
            <a:r>
              <a:rPr lang="en-US" altLang="zh-CN" sz="900" dirty="0"/>
              <a:t>Quoted-printable</a:t>
            </a:r>
            <a:r>
              <a:rPr lang="zh-CN" altLang="en-US" sz="900" dirty="0"/>
              <a:t>（引用可打印的字符）、</a:t>
            </a:r>
            <a:r>
              <a:rPr lang="en-US" altLang="zh-CN" sz="900" dirty="0"/>
              <a:t>Base64</a:t>
            </a:r>
            <a:r>
              <a:rPr lang="zh-CN" altLang="en-US" sz="900" dirty="0"/>
              <a:t>。其中</a:t>
            </a:r>
            <a:r>
              <a:rPr lang="en-US" altLang="zh-CN" sz="900" dirty="0"/>
              <a:t>Base64</a:t>
            </a:r>
            <a:r>
              <a:rPr lang="zh-CN" altLang="en-US" sz="900" dirty="0"/>
              <a:t>是最常用的编码方法：把</a:t>
            </a:r>
            <a:r>
              <a:rPr lang="en-US" altLang="zh-CN" sz="900" dirty="0"/>
              <a:t>24</a:t>
            </a:r>
            <a:r>
              <a:rPr lang="zh-CN" altLang="en-US" sz="900" dirty="0"/>
              <a:t>位（</a:t>
            </a:r>
            <a:r>
              <a:rPr lang="en-US" altLang="zh-CN" sz="900" dirty="0"/>
              <a:t>bit</a:t>
            </a:r>
            <a:r>
              <a:rPr lang="zh-CN" altLang="en-US" sz="900" dirty="0"/>
              <a:t>）的二进制数据分割成四个</a:t>
            </a:r>
            <a:r>
              <a:rPr lang="en-US" altLang="zh-CN" sz="900" dirty="0"/>
              <a:t>6</a:t>
            </a:r>
            <a:r>
              <a:rPr lang="zh-CN" altLang="en-US" sz="900" dirty="0"/>
              <a:t>位字段，然后给每个分段补两个零，组成</a:t>
            </a:r>
            <a:r>
              <a:rPr lang="en-US" altLang="zh-CN" sz="900" dirty="0"/>
              <a:t>8</a:t>
            </a:r>
            <a:r>
              <a:rPr lang="zh-CN" altLang="en-US" sz="900" dirty="0"/>
              <a:t>位字符，这样产生的所有字符都属于</a:t>
            </a:r>
            <a:r>
              <a:rPr lang="en-US" altLang="zh-CN" sz="900" dirty="0"/>
              <a:t>US ASCII</a:t>
            </a:r>
            <a:r>
              <a:rPr lang="zh-CN" altLang="en-US" sz="900" dirty="0"/>
              <a:t>字符集。 </a:t>
            </a:r>
            <a:br>
              <a:rPr lang="zh-CN" altLang="en-US" sz="900" dirty="0"/>
            </a:br>
            <a:r>
              <a:rPr lang="en-US" altLang="zh-CN" sz="900" dirty="0"/>
              <a:t>※ Content-Description</a:t>
            </a:r>
            <a:r>
              <a:rPr lang="zh-CN" altLang="en-US" sz="900" dirty="0"/>
              <a:t>：是一个用来在邮件消息的文本中标识数据的</a:t>
            </a:r>
            <a:r>
              <a:rPr lang="en-US" altLang="zh-CN" sz="900" dirty="0"/>
              <a:t>ASCII</a:t>
            </a:r>
            <a:r>
              <a:rPr lang="zh-CN" altLang="en-US" sz="900" dirty="0"/>
              <a:t>描述。 </a:t>
            </a:r>
            <a:br>
              <a:rPr lang="zh-CN" altLang="en-US" sz="900" dirty="0"/>
            </a:br>
            <a:r>
              <a:rPr lang="en-US" altLang="zh-CN" sz="900" dirty="0"/>
              <a:t>※ </a:t>
            </a:r>
            <a:r>
              <a:rPr lang="zh-CN" altLang="en-US" sz="900" dirty="0"/>
              <a:t>还有一个未出现在我们示例邮件消息中的头字段：</a:t>
            </a:r>
            <a:r>
              <a:rPr lang="en-US" altLang="zh-CN" sz="900" dirty="0" err="1"/>
              <a:t>Cntent</a:t>
            </a:r>
            <a:r>
              <a:rPr lang="en-US" altLang="zh-CN" sz="900" dirty="0"/>
              <a:t>-ID</a:t>
            </a:r>
            <a:r>
              <a:rPr lang="zh-CN" altLang="en-US" sz="900" dirty="0"/>
              <a:t>，用来在使用多目录内容的情况下，以一个唯一的标识代码去标识一个</a:t>
            </a:r>
            <a:r>
              <a:rPr lang="en-US" altLang="zh-CN" sz="900" dirty="0"/>
              <a:t>MIME</a:t>
            </a:r>
            <a:r>
              <a:rPr lang="zh-CN" altLang="en-US" sz="900" dirty="0"/>
              <a:t>会话。 </a:t>
            </a:r>
            <a:br>
              <a:rPr lang="zh-CN" altLang="en-US" sz="900" dirty="0"/>
            </a:br>
            <a:endParaRPr lang="zh-CN" altLang="en-US" sz="9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2A696C9-2B81-48DE-ADE4-2B642BE776CE}" type="slidenum">
              <a:rPr lang="en-US" altLang="zh-CN"/>
              <a:pPr/>
              <a:t>34</a:t>
            </a:fld>
            <a:endParaRPr lang="en-US" altLang="zh-CN"/>
          </a:p>
        </p:txBody>
      </p:sp>
      <p:sp>
        <p:nvSpPr>
          <p:cNvPr id="693250" name="幻灯片图像占位符 1"/>
          <p:cNvSpPr>
            <a:spLocks noGrp="1" noRot="1" noChangeAspect="1" noTextEdit="1"/>
          </p:cNvSpPr>
          <p:nvPr>
            <p:ph type="sldImg"/>
          </p:nvPr>
        </p:nvSpPr>
        <p:spPr>
          <a:ln/>
        </p:spPr>
      </p:sp>
      <p:sp>
        <p:nvSpPr>
          <p:cNvPr id="693251" name="备注占位符 2"/>
          <p:cNvSpPr>
            <a:spLocks noGrp="1"/>
          </p:cNvSpPr>
          <p:nvPr>
            <p:ph type="body" idx="1"/>
          </p:nvPr>
        </p:nvSpPr>
        <p:spPr/>
        <p:txBody>
          <a:bodyPr/>
          <a:lstStyle/>
          <a:p>
            <a:r>
              <a:rPr lang="zh-CN" altLang="en-US"/>
              <a:t>一种编码方式， </a:t>
            </a:r>
            <a:r>
              <a:rPr lang="en-US" altLang="zh-CN"/>
              <a:t>6</a:t>
            </a:r>
            <a:r>
              <a:rPr lang="zh-CN" altLang="en-US"/>
              <a:t>位</a:t>
            </a:r>
            <a:r>
              <a:rPr lang="zh-CN" altLang="en-US">
                <a:sym typeface="Wingdings" pitchFamily="2" charset="2"/>
              </a:rPr>
              <a:t></a:t>
            </a:r>
            <a:r>
              <a:rPr lang="en-US" altLang="zh-CN">
                <a:sym typeface="Wingdings" pitchFamily="2" charset="2"/>
              </a:rPr>
              <a:t>8</a:t>
            </a:r>
            <a:r>
              <a:rPr lang="zh-CN" altLang="en-US">
                <a:sym typeface="Wingdings" pitchFamily="2" charset="2"/>
              </a:rPr>
              <a:t>位</a:t>
            </a:r>
            <a:r>
              <a:rPr lang="en-US" altLang="zh-CN">
                <a:sym typeface="Wingdings" pitchFamily="2" charset="2"/>
              </a:rPr>
              <a:t>ASCII</a:t>
            </a:r>
            <a:endParaRPr lang="en-US" altLang="zh-CN"/>
          </a:p>
        </p:txBody>
      </p:sp>
      <p:sp>
        <p:nvSpPr>
          <p:cNvPr id="6932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A0E395F-AD6B-478D-B916-2ABC4940F726}" type="slidenum">
              <a:rPr lang="en-US" altLang="zh-CN" sz="1200">
                <a:latin typeface="Times New Roman" pitchFamily="18" charset="0"/>
              </a:rPr>
              <a:pPr algn="r"/>
              <a:t>34</a:t>
            </a:fld>
            <a:endParaRPr lang="en-US" altLang="zh-CN"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pPr/>
              <a:t>‹#›</a:t>
            </a:fld>
            <a:endParaRPr lang="en-US" altLang="zh-CN"/>
          </a:p>
        </p:txBody>
      </p:sp>
    </p:spTree>
    <p:extLst>
      <p:ext uri="{BB962C8B-B14F-4D97-AF65-F5344CB8AC3E}">
        <p14:creationId xmlns:p14="http://schemas.microsoft.com/office/powerpoint/2010/main" val="163638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157F9FA5-4CD3-42B6-A03C-211834FADFA7}" type="slidenum">
              <a:rPr lang="en-US" altLang="zh-CN"/>
              <a:pPr/>
              <a:t>‹#›</a:t>
            </a:fld>
            <a:endParaRPr lang="en-US" altLang="zh-CN"/>
          </a:p>
        </p:txBody>
      </p:sp>
    </p:spTree>
    <p:extLst>
      <p:ext uri="{BB962C8B-B14F-4D97-AF65-F5344CB8AC3E}">
        <p14:creationId xmlns:p14="http://schemas.microsoft.com/office/powerpoint/2010/main" val="141528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152400"/>
            <a:ext cx="2095500" cy="6507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34100" cy="6507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8FA04953-8D65-4E40-B50C-1BB1C367E66D}" type="slidenum">
              <a:rPr lang="en-US" altLang="zh-CN"/>
              <a:pPr/>
              <a:t>‹#›</a:t>
            </a:fld>
            <a:endParaRPr lang="en-US" altLang="zh-CN"/>
          </a:p>
        </p:txBody>
      </p:sp>
    </p:spTree>
    <p:extLst>
      <p:ext uri="{BB962C8B-B14F-4D97-AF65-F5344CB8AC3E}">
        <p14:creationId xmlns:p14="http://schemas.microsoft.com/office/powerpoint/2010/main" val="40339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A3FE70D6-09DC-465B-AD13-8691436A38A0}" type="slidenum">
              <a:rPr lang="en-US" altLang="zh-CN"/>
              <a:pPr/>
              <a:t>‹#›</a:t>
            </a:fld>
            <a:endParaRPr lang="en-US" altLang="zh-CN"/>
          </a:p>
        </p:txBody>
      </p:sp>
    </p:spTree>
    <p:extLst>
      <p:ext uri="{BB962C8B-B14F-4D97-AF65-F5344CB8AC3E}">
        <p14:creationId xmlns:p14="http://schemas.microsoft.com/office/powerpoint/2010/main" val="156733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0EC6E51F-7810-4836-90EC-ECB03F40C1E6}" type="slidenum">
              <a:rPr lang="en-US" altLang="zh-CN"/>
              <a:pPr/>
              <a:t>‹#›</a:t>
            </a:fld>
            <a:endParaRPr lang="en-US" altLang="zh-CN"/>
          </a:p>
        </p:txBody>
      </p:sp>
    </p:spTree>
    <p:extLst>
      <p:ext uri="{BB962C8B-B14F-4D97-AF65-F5344CB8AC3E}">
        <p14:creationId xmlns:p14="http://schemas.microsoft.com/office/powerpoint/2010/main" val="160345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762000"/>
            <a:ext cx="4038600" cy="5897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762000"/>
            <a:ext cx="4038600" cy="5897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C0214050-3789-4620-81E2-F16E6A61CB04}" type="slidenum">
              <a:rPr lang="en-US" altLang="zh-CN"/>
              <a:pPr/>
              <a:t>‹#›</a:t>
            </a:fld>
            <a:endParaRPr lang="en-US" altLang="zh-CN"/>
          </a:p>
        </p:txBody>
      </p:sp>
    </p:spTree>
    <p:extLst>
      <p:ext uri="{BB962C8B-B14F-4D97-AF65-F5344CB8AC3E}">
        <p14:creationId xmlns:p14="http://schemas.microsoft.com/office/powerpoint/2010/main" val="28858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DE4F0FA0-1882-4A50-B1DA-582D2F759932}" type="slidenum">
              <a:rPr lang="en-US" altLang="zh-CN"/>
              <a:pPr/>
              <a:t>‹#›</a:t>
            </a:fld>
            <a:endParaRPr lang="en-US" altLang="zh-CN"/>
          </a:p>
        </p:txBody>
      </p:sp>
    </p:spTree>
    <p:extLst>
      <p:ext uri="{BB962C8B-B14F-4D97-AF65-F5344CB8AC3E}">
        <p14:creationId xmlns:p14="http://schemas.microsoft.com/office/powerpoint/2010/main" val="302382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B783416E-5528-49FB-9A1C-C0FB101C3806}" type="slidenum">
              <a:rPr lang="en-US" altLang="zh-CN"/>
              <a:pPr/>
              <a:t>‹#›</a:t>
            </a:fld>
            <a:endParaRPr lang="en-US" altLang="zh-CN"/>
          </a:p>
        </p:txBody>
      </p:sp>
    </p:spTree>
    <p:extLst>
      <p:ext uri="{BB962C8B-B14F-4D97-AF65-F5344CB8AC3E}">
        <p14:creationId xmlns:p14="http://schemas.microsoft.com/office/powerpoint/2010/main" val="283722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B2018E3-039F-408D-89E2-138E418D0432}" type="slidenum">
              <a:rPr lang="en-US" altLang="zh-CN"/>
              <a:pPr/>
              <a:t>‹#›</a:t>
            </a:fld>
            <a:endParaRPr lang="en-US" altLang="zh-CN"/>
          </a:p>
        </p:txBody>
      </p:sp>
    </p:spTree>
    <p:extLst>
      <p:ext uri="{BB962C8B-B14F-4D97-AF65-F5344CB8AC3E}">
        <p14:creationId xmlns:p14="http://schemas.microsoft.com/office/powerpoint/2010/main" val="44034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A5FF6F5C-3539-4323-B9EF-F0EF5AF1FF06}" type="slidenum">
              <a:rPr lang="en-US" altLang="zh-CN"/>
              <a:pPr/>
              <a:t>‹#›</a:t>
            </a:fld>
            <a:endParaRPr lang="en-US" altLang="zh-CN"/>
          </a:p>
        </p:txBody>
      </p:sp>
    </p:spTree>
    <p:extLst>
      <p:ext uri="{BB962C8B-B14F-4D97-AF65-F5344CB8AC3E}">
        <p14:creationId xmlns:p14="http://schemas.microsoft.com/office/powerpoint/2010/main" val="37218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ACB0574-30E4-45A2-BA85-489588B0972B}" type="slidenum">
              <a:rPr lang="en-US" altLang="zh-CN"/>
              <a:pPr/>
              <a:t>‹#›</a:t>
            </a:fld>
            <a:endParaRPr lang="en-US" altLang="zh-CN"/>
          </a:p>
        </p:txBody>
      </p:sp>
    </p:spTree>
    <p:extLst>
      <p:ext uri="{BB962C8B-B14F-4D97-AF65-F5344CB8AC3E}">
        <p14:creationId xmlns:p14="http://schemas.microsoft.com/office/powerpoint/2010/main" val="203247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4800" y="762000"/>
            <a:ext cx="82296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sldNum" sz="quarter" idx="4"/>
          </p:nvPr>
        </p:nvSpPr>
        <p:spPr bwMode="auto">
          <a:xfrm>
            <a:off x="7010400" y="6324600"/>
            <a:ext cx="167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1" sz="1600">
                <a:latin typeface="+mj-lt"/>
                <a:ea typeface="+mj-ea"/>
              </a:defRPr>
            </a:lvl1pPr>
          </a:lstStyle>
          <a:p>
            <a:fld id="{9E4C611A-AD15-4859-94DB-EDBFD675439E}" type="slidenum">
              <a:rPr lang="en-US" altLang="zh-CN"/>
              <a:pPr/>
              <a:t>‹#›</a:t>
            </a:fld>
            <a:endParaRPr lang="en-US" altLang="zh-CN"/>
          </a:p>
        </p:txBody>
      </p:sp>
      <p:sp>
        <p:nvSpPr>
          <p:cNvPr id="1033" name="Rectangle 9"/>
          <p:cNvSpPr>
            <a:spLocks noChangeArrowheads="1"/>
          </p:cNvSpPr>
          <p:nvPr/>
        </p:nvSpPr>
        <p:spPr bwMode="auto">
          <a:xfrm>
            <a:off x="7524750" y="6453188"/>
            <a:ext cx="14763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fld id="{31030B71-22AF-4A87-9AE5-E5244F6362B8}" type="slidenum">
              <a:rPr kumimoji="1" lang="en-US" altLang="zh-CN" sz="1500">
                <a:latin typeface="Arial Unicode MS" pitchFamily="34" charset="-122"/>
                <a:ea typeface="Arial Unicode MS" pitchFamily="34" charset="-122"/>
                <a:cs typeface="Arial Unicode MS" pitchFamily="34" charset="-122"/>
              </a:rPr>
              <a:pPr eaLnBrk="0" hangingPunct="0"/>
              <a:t>‹#›</a:t>
            </a:fld>
            <a:endParaRPr kumimoji="1" lang="en-US" altLang="zh-CN" sz="1500">
              <a:solidFill>
                <a:srgbClr val="3366FF"/>
              </a:solidFill>
              <a:latin typeface="Times New Roman" pitchFamily="18" charset="0"/>
              <a:ea typeface="楷体_GB2312" pitchFamily="49" charset="-122"/>
            </a:endParaRPr>
          </a:p>
        </p:txBody>
      </p:sp>
      <p:sp>
        <p:nvSpPr>
          <p:cNvPr id="1034" name="Rectangle 10"/>
          <p:cNvSpPr>
            <a:spLocks noChangeArrowheads="1"/>
          </p:cNvSpPr>
          <p:nvPr userDrawn="1"/>
        </p:nvSpPr>
        <p:spPr bwMode="auto">
          <a:xfrm>
            <a:off x="7515225" y="6477000"/>
            <a:ext cx="14763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kumimoji="1" lang="en-US" altLang="zh-CN" sz="1500">
                <a:solidFill>
                  <a:srgbClr val="3366FF"/>
                </a:solidFill>
                <a:latin typeface="Arial Unicode MS" pitchFamily="34" charset="-122"/>
                <a:ea typeface="Arial Unicode MS" pitchFamily="34" charset="-122"/>
                <a:cs typeface="Arial Unicode MS" pitchFamily="34" charset="-122"/>
                <a:hlinkClick r:id="rId13" action="ppaction://hlinksldjump"/>
              </a:rPr>
              <a:t>__</a:t>
            </a:r>
            <a:endParaRPr kumimoji="1" lang="en-US" altLang="zh-CN" sz="1500">
              <a:solidFill>
                <a:srgbClr val="3366FF"/>
              </a:solidFill>
              <a:latin typeface="Arial Unicode MS" pitchFamily="34" charset="-122"/>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800" b="1">
          <a:solidFill>
            <a:srgbClr val="CC0000"/>
          </a:solidFill>
          <a:latin typeface="+mj-lt"/>
          <a:ea typeface="+mj-ea"/>
          <a:cs typeface="+mj-cs"/>
        </a:defRPr>
      </a:lvl1pPr>
      <a:lvl2pPr algn="ctr" rtl="0" fontAlgn="base">
        <a:spcBef>
          <a:spcPct val="0"/>
        </a:spcBef>
        <a:spcAft>
          <a:spcPct val="0"/>
        </a:spcAft>
        <a:defRPr sz="3800" b="1">
          <a:solidFill>
            <a:srgbClr val="CC0000"/>
          </a:solidFill>
          <a:latin typeface="Times New Roman" pitchFamily="18" charset="0"/>
          <a:ea typeface="楷体_GB2312" pitchFamily="49" charset="-122"/>
        </a:defRPr>
      </a:lvl2pPr>
      <a:lvl3pPr algn="ctr" rtl="0" fontAlgn="base">
        <a:spcBef>
          <a:spcPct val="0"/>
        </a:spcBef>
        <a:spcAft>
          <a:spcPct val="0"/>
        </a:spcAft>
        <a:defRPr sz="3800" b="1">
          <a:solidFill>
            <a:srgbClr val="CC0000"/>
          </a:solidFill>
          <a:latin typeface="Times New Roman" pitchFamily="18" charset="0"/>
          <a:ea typeface="楷体_GB2312" pitchFamily="49" charset="-122"/>
        </a:defRPr>
      </a:lvl3pPr>
      <a:lvl4pPr algn="ctr" rtl="0" fontAlgn="base">
        <a:spcBef>
          <a:spcPct val="0"/>
        </a:spcBef>
        <a:spcAft>
          <a:spcPct val="0"/>
        </a:spcAft>
        <a:defRPr sz="3800" b="1">
          <a:solidFill>
            <a:srgbClr val="CC0000"/>
          </a:solidFill>
          <a:latin typeface="Times New Roman" pitchFamily="18" charset="0"/>
          <a:ea typeface="楷体_GB2312" pitchFamily="49" charset="-122"/>
        </a:defRPr>
      </a:lvl4pPr>
      <a:lvl5pPr algn="ctr" rtl="0" fontAlgn="base">
        <a:spcBef>
          <a:spcPct val="0"/>
        </a:spcBef>
        <a:spcAft>
          <a:spcPct val="0"/>
        </a:spcAft>
        <a:defRPr sz="3800" b="1">
          <a:solidFill>
            <a:srgbClr val="CC0000"/>
          </a:solidFill>
          <a:latin typeface="Times New Roman" pitchFamily="18" charset="0"/>
          <a:ea typeface="楷体_GB2312" pitchFamily="49" charset="-122"/>
        </a:defRPr>
      </a:lvl5pPr>
      <a:lvl6pPr marL="457200" algn="ctr" rtl="0" fontAlgn="base">
        <a:spcBef>
          <a:spcPct val="0"/>
        </a:spcBef>
        <a:spcAft>
          <a:spcPct val="0"/>
        </a:spcAft>
        <a:defRPr sz="3800" b="1">
          <a:solidFill>
            <a:srgbClr val="CC0000"/>
          </a:solidFill>
          <a:latin typeface="Times New Roman" pitchFamily="18" charset="0"/>
          <a:ea typeface="楷体_GB2312" pitchFamily="49" charset="-122"/>
        </a:defRPr>
      </a:lvl6pPr>
      <a:lvl7pPr marL="914400" algn="ctr" rtl="0" fontAlgn="base">
        <a:spcBef>
          <a:spcPct val="0"/>
        </a:spcBef>
        <a:spcAft>
          <a:spcPct val="0"/>
        </a:spcAft>
        <a:defRPr sz="3800" b="1">
          <a:solidFill>
            <a:srgbClr val="CC0000"/>
          </a:solidFill>
          <a:latin typeface="Times New Roman" pitchFamily="18" charset="0"/>
          <a:ea typeface="楷体_GB2312" pitchFamily="49" charset="-122"/>
        </a:defRPr>
      </a:lvl7pPr>
      <a:lvl8pPr marL="1371600" algn="ctr" rtl="0" fontAlgn="base">
        <a:spcBef>
          <a:spcPct val="0"/>
        </a:spcBef>
        <a:spcAft>
          <a:spcPct val="0"/>
        </a:spcAft>
        <a:defRPr sz="3800" b="1">
          <a:solidFill>
            <a:srgbClr val="CC0000"/>
          </a:solidFill>
          <a:latin typeface="Times New Roman" pitchFamily="18" charset="0"/>
          <a:ea typeface="楷体_GB2312" pitchFamily="49" charset="-122"/>
        </a:defRPr>
      </a:lvl8pPr>
      <a:lvl9pPr marL="1828800" algn="ctr" rtl="0" fontAlgn="base">
        <a:spcBef>
          <a:spcPct val="0"/>
        </a:spcBef>
        <a:spcAft>
          <a:spcPct val="0"/>
        </a:spcAft>
        <a:defRPr sz="3800" b="1">
          <a:solidFill>
            <a:srgbClr val="CC0000"/>
          </a:solidFill>
          <a:latin typeface="Times New Roman" pitchFamily="18" charset="0"/>
          <a:ea typeface="楷体_GB2312" pitchFamily="49" charset="-122"/>
        </a:defRPr>
      </a:lvl9pPr>
    </p:titleStyle>
    <p:bodyStyle>
      <a:lvl1pPr marL="342900" indent="-342900" algn="l" rtl="0" fontAlgn="base">
        <a:spcBef>
          <a:spcPct val="20000"/>
        </a:spcBef>
        <a:spcAft>
          <a:spcPct val="0"/>
        </a:spcAft>
        <a:buClr>
          <a:srgbClr val="FF6600"/>
        </a:buClr>
        <a:buSzPct val="110000"/>
        <a:buFont typeface="Wingdings" pitchFamily="2" charset="2"/>
        <a:buChar char="n"/>
        <a:defRPr sz="2800">
          <a:solidFill>
            <a:srgbClr val="000099"/>
          </a:solidFill>
          <a:latin typeface="+mn-lt"/>
          <a:ea typeface="+mn-ea"/>
          <a:cs typeface="+mn-cs"/>
        </a:defRPr>
      </a:lvl1pPr>
      <a:lvl2pPr marL="742950" indent="-285750" algn="l" rtl="0" fontAlgn="base">
        <a:spcBef>
          <a:spcPct val="20000"/>
        </a:spcBef>
        <a:spcAft>
          <a:spcPct val="0"/>
        </a:spcAft>
        <a:buClr>
          <a:srgbClr val="006600"/>
        </a:buClr>
        <a:buFont typeface="Wingdings" pitchFamily="2" charset="2"/>
        <a:buChar char="u"/>
        <a:defRPr sz="2400">
          <a:solidFill>
            <a:schemeClr val="tx1"/>
          </a:solidFill>
          <a:latin typeface="+mn-lt"/>
          <a:ea typeface="+mn-ea"/>
        </a:defRPr>
      </a:lvl2pPr>
      <a:lvl3pPr marL="1143000" indent="-228600" algn="l" rtl="0" fontAlgn="base">
        <a:spcBef>
          <a:spcPct val="20000"/>
        </a:spcBef>
        <a:spcAft>
          <a:spcPct val="0"/>
        </a:spcAft>
        <a:buClr>
          <a:srgbClr val="000099"/>
        </a:buClr>
        <a:buFont typeface="Wingdings" pitchFamily="2" charset="2"/>
        <a:buChar char="Ø"/>
        <a:defRPr sz="2200">
          <a:solidFill>
            <a:schemeClr val="tx1"/>
          </a:solidFill>
          <a:latin typeface="+mn-lt"/>
          <a:ea typeface="+mj-ea"/>
        </a:defRPr>
      </a:lvl3pPr>
      <a:lvl4pPr marL="1600200" indent="-228600" algn="l" rtl="0" fontAlgn="base">
        <a:spcBef>
          <a:spcPct val="20000"/>
        </a:spcBef>
        <a:spcAft>
          <a:spcPct val="0"/>
        </a:spcAft>
        <a:buClr>
          <a:srgbClr val="FF00FF"/>
        </a:buClr>
        <a:buFont typeface="Wingdings" pitchFamily="2" charset="2"/>
        <a:buChar char="l"/>
        <a:defRPr sz="2000">
          <a:solidFill>
            <a:schemeClr val="tx1"/>
          </a:solidFill>
          <a:latin typeface="+mn-lt"/>
          <a:ea typeface="+mj-ea"/>
        </a:defRPr>
      </a:lvl4pPr>
      <a:lvl5pPr marL="2057400" indent="-228600" algn="l" rtl="0" fontAlgn="base">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21442;&#32771;&#25991;&#20214;/RFC2822-Message%20Format.txt" TargetMode="External"/><Relationship Id="rId2" Type="http://schemas.openxmlformats.org/officeDocument/2006/relationships/hyperlink" Target="&#21442;&#32771;&#25991;&#20214;/RFC822-MESSAGE%20FORMAT.TXT"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21442;&#32771;&#25991;&#20214;/rfc1939-POP3.pdf" TargetMode="External"/><Relationship Id="rId2" Type="http://schemas.openxmlformats.org/officeDocument/2006/relationships/hyperlink" Target="&#21442;&#32771;&#25991;&#20214;/RFC821-SMTP.TXT" TargetMode="External"/><Relationship Id="rId1" Type="http://schemas.openxmlformats.org/officeDocument/2006/relationships/slideLayout" Target="../slideLayouts/slideLayout1.xml"/><Relationship Id="rId4" Type="http://schemas.openxmlformats.org/officeDocument/2006/relationships/hyperlink" Target="&#21442;&#32771;&#25991;&#20214;/RFC1730-IMAP4.TX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ctrTitle"/>
          </p:nvPr>
        </p:nvSpPr>
        <p:spPr>
          <a:xfrm>
            <a:off x="381000" y="2130425"/>
            <a:ext cx="8305800" cy="1470025"/>
          </a:xfrm>
        </p:spPr>
        <p:txBody>
          <a:bodyPr/>
          <a:lstStyle/>
          <a:p>
            <a:r>
              <a:rPr lang="en-US" altLang="zh-CN" sz="6300"/>
              <a:t>7 Application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1"/>
          <p:cNvSpPr>
            <a:spLocks noGrp="1"/>
          </p:cNvSpPr>
          <p:nvPr>
            <p:ph type="title" idx="4294967295"/>
          </p:nvPr>
        </p:nvSpPr>
        <p:spPr/>
        <p:txBody>
          <a:bodyPr/>
          <a:lstStyle/>
          <a:p>
            <a:r>
              <a:rPr lang="en-US" altLang="zh-CN" dirty="0"/>
              <a:t>Resource Records (RR)</a:t>
            </a:r>
          </a:p>
        </p:txBody>
      </p:sp>
      <p:sp>
        <p:nvSpPr>
          <p:cNvPr id="648195" name="内容占位符 2"/>
          <p:cNvSpPr>
            <a:spLocks noGrp="1"/>
          </p:cNvSpPr>
          <p:nvPr>
            <p:ph idx="4294967295"/>
          </p:nvPr>
        </p:nvSpPr>
        <p:spPr>
          <a:xfrm>
            <a:off x="169863" y="857250"/>
            <a:ext cx="8974137" cy="5783263"/>
          </a:xfrm>
        </p:spPr>
        <p:txBody>
          <a:bodyPr/>
          <a:lstStyle/>
          <a:p>
            <a:pPr>
              <a:lnSpc>
                <a:spcPct val="85000"/>
              </a:lnSpc>
            </a:pPr>
            <a:r>
              <a:rPr lang="en-US" altLang="zh-CN" sz="2400" dirty="0"/>
              <a:t>Each domain in the DNS has one or more </a:t>
            </a:r>
            <a:r>
              <a:rPr lang="en-US" altLang="zh-CN" sz="2400" dirty="0">
                <a:solidFill>
                  <a:srgbClr val="C00000"/>
                </a:solidFill>
              </a:rPr>
              <a:t>Resource Records</a:t>
            </a:r>
            <a:r>
              <a:rPr lang="en-US" altLang="zh-CN" sz="2400" b="1" dirty="0"/>
              <a:t>  </a:t>
            </a:r>
            <a:r>
              <a:rPr lang="en-US" altLang="zh-CN" sz="2400" dirty="0"/>
              <a:t>(RRs)</a:t>
            </a:r>
            <a:endParaRPr lang="en-US" altLang="zh-CN" sz="2400" dirty="0">
              <a:solidFill>
                <a:schemeClr val="tx1"/>
              </a:solidFill>
            </a:endParaRPr>
          </a:p>
          <a:p>
            <a:pPr>
              <a:lnSpc>
                <a:spcPct val="85000"/>
              </a:lnSpc>
            </a:pPr>
            <a:r>
              <a:rPr lang="en-US" altLang="zh-CN" sz="2400" dirty="0"/>
              <a:t>Each RR has the following information</a:t>
            </a:r>
          </a:p>
          <a:p>
            <a:pPr lvl="1">
              <a:lnSpc>
                <a:spcPct val="85000"/>
              </a:lnSpc>
            </a:pPr>
            <a:r>
              <a:rPr lang="en-US" altLang="zh-CN" dirty="0">
                <a:solidFill>
                  <a:srgbClr val="000066"/>
                </a:solidFill>
              </a:rPr>
              <a:t>Owner</a:t>
            </a:r>
            <a:r>
              <a:rPr lang="en-US" altLang="zh-CN" dirty="0"/>
              <a:t>: the </a:t>
            </a:r>
            <a:r>
              <a:rPr lang="en-US" altLang="zh-CN" dirty="0">
                <a:solidFill>
                  <a:srgbClr val="C00000"/>
                </a:solidFill>
              </a:rPr>
              <a:t>domain name</a:t>
            </a:r>
          </a:p>
          <a:p>
            <a:pPr lvl="1">
              <a:lnSpc>
                <a:spcPct val="85000"/>
              </a:lnSpc>
            </a:pPr>
            <a:r>
              <a:rPr lang="en-US" altLang="zh-CN" dirty="0">
                <a:solidFill>
                  <a:srgbClr val="000066"/>
                </a:solidFill>
              </a:rPr>
              <a:t>TTL</a:t>
            </a:r>
            <a:r>
              <a:rPr lang="en-US" altLang="zh-CN" dirty="0"/>
              <a:t>: specifies the Time To Live (in unit of second) of the </a:t>
            </a:r>
            <a:r>
              <a:rPr lang="en-US" altLang="zh-CN" dirty="0">
                <a:solidFill>
                  <a:srgbClr val="CC0000"/>
                </a:solidFill>
              </a:rPr>
              <a:t>cached RRs</a:t>
            </a:r>
          </a:p>
          <a:p>
            <a:pPr lvl="1">
              <a:lnSpc>
                <a:spcPct val="85000"/>
              </a:lnSpc>
            </a:pPr>
            <a:r>
              <a:rPr lang="en-US" altLang="zh-CN" dirty="0">
                <a:solidFill>
                  <a:srgbClr val="000066"/>
                </a:solidFill>
              </a:rPr>
              <a:t>Type</a:t>
            </a:r>
            <a:r>
              <a:rPr lang="en-US" altLang="zh-CN" dirty="0"/>
              <a:t>: specifies the type of the resource in this RR</a:t>
            </a:r>
          </a:p>
          <a:p>
            <a:pPr lvl="2">
              <a:lnSpc>
                <a:spcPct val="85000"/>
              </a:lnSpc>
            </a:pPr>
            <a:r>
              <a:rPr lang="en-US" altLang="zh-CN" sz="2000" dirty="0"/>
              <a:t>SOA  </a:t>
            </a:r>
            <a:r>
              <a:rPr lang="en-US" altLang="zh-CN" sz="2000" dirty="0">
                <a:latin typeface="Arial" charset="0"/>
              </a:rPr>
              <a:t>–</a:t>
            </a:r>
            <a:r>
              <a:rPr lang="en-US" altLang="zh-CN" sz="2000" dirty="0"/>
              <a:t> Start Of Authority, identifies the zone </a:t>
            </a:r>
          </a:p>
          <a:p>
            <a:pPr lvl="2">
              <a:lnSpc>
                <a:spcPct val="85000"/>
              </a:lnSpc>
            </a:pPr>
            <a:r>
              <a:rPr lang="en-US" altLang="zh-CN" sz="2000" dirty="0"/>
              <a:t>A </a:t>
            </a:r>
            <a:r>
              <a:rPr lang="en-US" altLang="zh-CN" sz="2000" dirty="0">
                <a:latin typeface="Arial" charset="0"/>
              </a:rPr>
              <a:t>–</a:t>
            </a:r>
            <a:r>
              <a:rPr lang="en-US" altLang="zh-CN" sz="2000" dirty="0"/>
              <a:t> Host Address </a:t>
            </a:r>
          </a:p>
          <a:p>
            <a:pPr lvl="2">
              <a:lnSpc>
                <a:spcPct val="85000"/>
              </a:lnSpc>
            </a:pPr>
            <a:r>
              <a:rPr lang="en-US" altLang="zh-CN" sz="2000" dirty="0"/>
              <a:t>MX </a:t>
            </a:r>
            <a:r>
              <a:rPr lang="en-US" altLang="zh-CN" sz="2000" dirty="0">
                <a:latin typeface="Arial" charset="0"/>
              </a:rPr>
              <a:t>–</a:t>
            </a:r>
            <a:r>
              <a:rPr lang="en-US" altLang="zh-CN" sz="2000" dirty="0"/>
              <a:t> Mail Exchanger</a:t>
            </a:r>
          </a:p>
          <a:p>
            <a:pPr lvl="2">
              <a:lnSpc>
                <a:spcPct val="85000"/>
              </a:lnSpc>
            </a:pPr>
            <a:r>
              <a:rPr lang="en-US" altLang="zh-CN" sz="2000" dirty="0">
                <a:latin typeface="Arial" charset="0"/>
              </a:rPr>
              <a:t>CNAME</a:t>
            </a:r>
            <a:r>
              <a:rPr lang="en-US" altLang="zh-CN" sz="2000" dirty="0"/>
              <a:t> </a:t>
            </a:r>
            <a:r>
              <a:rPr lang="en-US" altLang="zh-CN" sz="2000" dirty="0">
                <a:latin typeface="Arial" charset="0"/>
              </a:rPr>
              <a:t>–</a:t>
            </a:r>
            <a:r>
              <a:rPr lang="en-US" altLang="zh-CN" sz="2000" dirty="0"/>
              <a:t> Canonical Name, alias</a:t>
            </a:r>
          </a:p>
          <a:p>
            <a:pPr lvl="2">
              <a:lnSpc>
                <a:spcPct val="85000"/>
              </a:lnSpc>
            </a:pPr>
            <a:r>
              <a:rPr lang="en-US" altLang="zh-CN" sz="2000" dirty="0">
                <a:latin typeface="Arial" charset="0"/>
              </a:rPr>
              <a:t>HINFO</a:t>
            </a:r>
            <a:r>
              <a:rPr lang="en-US" altLang="zh-CN" sz="2000" dirty="0"/>
              <a:t> </a:t>
            </a:r>
            <a:r>
              <a:rPr lang="en-US" altLang="zh-CN" sz="2000" dirty="0">
                <a:latin typeface="Arial" charset="0"/>
              </a:rPr>
              <a:t>–</a:t>
            </a:r>
            <a:r>
              <a:rPr lang="en-US" altLang="zh-CN" sz="2000" dirty="0"/>
              <a:t> Host Information</a:t>
            </a:r>
          </a:p>
          <a:p>
            <a:pPr lvl="2">
              <a:lnSpc>
                <a:spcPct val="85000"/>
              </a:lnSpc>
            </a:pPr>
            <a:r>
              <a:rPr lang="en-US" altLang="zh-CN" sz="2000" dirty="0">
                <a:latin typeface="Arial" charset="0"/>
              </a:rPr>
              <a:t>…</a:t>
            </a:r>
            <a:endParaRPr lang="en-US" altLang="zh-CN" sz="2000" dirty="0"/>
          </a:p>
          <a:p>
            <a:pPr lvl="1">
              <a:lnSpc>
                <a:spcPct val="85000"/>
              </a:lnSpc>
            </a:pPr>
            <a:r>
              <a:rPr lang="en-US" altLang="zh-CN" dirty="0">
                <a:solidFill>
                  <a:srgbClr val="000066"/>
                </a:solidFill>
              </a:rPr>
              <a:t>Class: </a:t>
            </a:r>
            <a:r>
              <a:rPr lang="en-US" altLang="zh-CN" dirty="0"/>
              <a:t>specifies the protocol family to use</a:t>
            </a:r>
          </a:p>
          <a:p>
            <a:pPr lvl="2">
              <a:lnSpc>
                <a:spcPct val="85000"/>
              </a:lnSpc>
            </a:pPr>
            <a:r>
              <a:rPr lang="en-US" altLang="zh-CN" sz="2000" dirty="0"/>
              <a:t>IN </a:t>
            </a:r>
            <a:r>
              <a:rPr lang="en-US" altLang="zh-CN" sz="2000" dirty="0">
                <a:latin typeface="Arial" charset="0"/>
              </a:rPr>
              <a:t>–</a:t>
            </a:r>
            <a:r>
              <a:rPr lang="en-US" altLang="zh-CN" sz="2000" dirty="0"/>
              <a:t> the Internet system</a:t>
            </a:r>
          </a:p>
          <a:p>
            <a:pPr lvl="1">
              <a:lnSpc>
                <a:spcPct val="85000"/>
              </a:lnSpc>
            </a:pPr>
            <a:r>
              <a:rPr lang="en-US" altLang="zh-CN" dirty="0">
                <a:solidFill>
                  <a:srgbClr val="000066"/>
                </a:solidFill>
              </a:rPr>
              <a:t> Value</a:t>
            </a:r>
            <a:r>
              <a:rPr lang="en-US" altLang="zh-CN" dirty="0"/>
              <a:t>: depend on type</a:t>
            </a:r>
            <a:endParaRPr lang="en-US" altLang="zh-C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a:xfrm>
            <a:off x="1387475" y="252413"/>
            <a:ext cx="7291388" cy="511175"/>
          </a:xfrm>
        </p:spPr>
        <p:txBody>
          <a:bodyPr/>
          <a:lstStyle/>
          <a:p>
            <a:pPr defTabSz="762000"/>
            <a:r>
              <a:rPr lang="en-US" altLang="zh-CN"/>
              <a:t>Sample of DNS Database</a:t>
            </a:r>
          </a:p>
        </p:txBody>
      </p:sp>
      <p:sp>
        <p:nvSpPr>
          <p:cNvPr id="368643" name="Text Box 3"/>
          <p:cNvSpPr txBox="1">
            <a:spLocks noChangeArrowheads="1"/>
          </p:cNvSpPr>
          <p:nvPr/>
        </p:nvSpPr>
        <p:spPr bwMode="black">
          <a:xfrm>
            <a:off x="4000500" y="1143000"/>
            <a:ext cx="33305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med" len="lg"/>
                <a:tailEnd type="none" w="sm" len="sm"/>
              </a14:hiddenLine>
            </a:ext>
          </a:extLst>
        </p:spPr>
        <p:txBody>
          <a:bodyPr lIns="92075" tIns="46038" rIns="92075" bIns="46038"/>
          <a:lstStyle>
            <a:lvl1pPr marL="342900" indent="-342900" algn="l" defTabSz="762000">
              <a:defRPr>
                <a:solidFill>
                  <a:schemeClr val="tx1"/>
                </a:solidFill>
                <a:latin typeface="Arial" charset="0"/>
                <a:ea typeface="宋体" pitchFamily="2" charset="-122"/>
              </a:defRPr>
            </a:lvl1pPr>
            <a:lvl2pPr marL="742950" indent="-285750" algn="l" defTabSz="762000">
              <a:defRPr>
                <a:solidFill>
                  <a:schemeClr val="tx1"/>
                </a:solidFill>
                <a:latin typeface="Arial" charset="0"/>
                <a:ea typeface="宋体" pitchFamily="2" charset="-122"/>
              </a:defRPr>
            </a:lvl2pPr>
            <a:lvl3pPr marL="1143000" indent="-228600" algn="l" defTabSz="762000">
              <a:defRPr>
                <a:solidFill>
                  <a:schemeClr val="tx1"/>
                </a:solidFill>
                <a:latin typeface="Arial" charset="0"/>
                <a:ea typeface="宋体" pitchFamily="2" charset="-122"/>
              </a:defRPr>
            </a:lvl3pPr>
            <a:lvl4pPr marL="1600200" indent="-228600" algn="l" defTabSz="762000">
              <a:defRPr>
                <a:solidFill>
                  <a:schemeClr val="tx1"/>
                </a:solidFill>
                <a:latin typeface="Arial" charset="0"/>
                <a:ea typeface="宋体" pitchFamily="2" charset="-122"/>
              </a:defRPr>
            </a:lvl4pPr>
            <a:lvl5pPr marL="2057400" indent="-228600" algn="l" defTabSz="762000">
              <a:defRPr>
                <a:solidFill>
                  <a:schemeClr val="tx1"/>
                </a:solidFill>
                <a:latin typeface="Arial" charset="0"/>
                <a:ea typeface="宋体" pitchFamily="2" charset="-122"/>
              </a:defRPr>
            </a:lvl5pPr>
            <a:lvl6pPr marL="2514600" indent="-228600" defTabSz="762000" fontAlgn="base">
              <a:spcBef>
                <a:spcPct val="0"/>
              </a:spcBef>
              <a:spcAft>
                <a:spcPct val="0"/>
              </a:spcAft>
              <a:defRPr>
                <a:solidFill>
                  <a:schemeClr val="tx1"/>
                </a:solidFill>
                <a:latin typeface="Arial" charset="0"/>
                <a:ea typeface="宋体" pitchFamily="2" charset="-122"/>
              </a:defRPr>
            </a:lvl6pPr>
            <a:lvl7pPr marL="2971800" indent="-228600" defTabSz="762000" fontAlgn="base">
              <a:spcBef>
                <a:spcPct val="0"/>
              </a:spcBef>
              <a:spcAft>
                <a:spcPct val="0"/>
              </a:spcAft>
              <a:defRPr>
                <a:solidFill>
                  <a:schemeClr val="tx1"/>
                </a:solidFill>
                <a:latin typeface="Arial" charset="0"/>
                <a:ea typeface="宋体" pitchFamily="2" charset="-122"/>
              </a:defRPr>
            </a:lvl7pPr>
            <a:lvl8pPr marL="3429000" indent="-228600" defTabSz="762000" fontAlgn="base">
              <a:spcBef>
                <a:spcPct val="0"/>
              </a:spcBef>
              <a:spcAft>
                <a:spcPct val="0"/>
              </a:spcAft>
              <a:defRPr>
                <a:solidFill>
                  <a:schemeClr val="tx1"/>
                </a:solidFill>
                <a:latin typeface="Arial" charset="0"/>
                <a:ea typeface="宋体" pitchFamily="2" charset="-122"/>
              </a:defRPr>
            </a:lvl8pPr>
            <a:lvl9pPr marL="3886200" indent="-228600" defTabSz="762000" fontAlgn="base">
              <a:spcBef>
                <a:spcPct val="0"/>
              </a:spcBef>
              <a:spcAft>
                <a:spcPct val="0"/>
              </a:spcAft>
              <a:defRPr>
                <a:solidFill>
                  <a:schemeClr val="tx1"/>
                </a:solidFill>
                <a:latin typeface="Arial" charset="0"/>
                <a:ea typeface="宋体" pitchFamily="2" charset="-122"/>
              </a:defRPr>
            </a:lvl9pPr>
          </a:lstStyle>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Type 	Value</a:t>
            </a:r>
          </a:p>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       </a:t>
            </a:r>
          </a:p>
        </p:txBody>
      </p:sp>
      <p:pic>
        <p:nvPicPr>
          <p:cNvPr id="649220" name="Picture 4" descr="DN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1571625"/>
            <a:ext cx="7380287"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1" name="Rectangle 5"/>
          <p:cNvSpPr>
            <a:spLocks noChangeArrowheads="1"/>
          </p:cNvSpPr>
          <p:nvPr/>
        </p:nvSpPr>
        <p:spPr bwMode="auto">
          <a:xfrm>
            <a:off x="1062038" y="987425"/>
            <a:ext cx="1081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Domain name</a:t>
            </a:r>
          </a:p>
        </p:txBody>
      </p:sp>
      <p:sp>
        <p:nvSpPr>
          <p:cNvPr id="649222" name="Rectangle 6"/>
          <p:cNvSpPr>
            <a:spLocks noChangeArrowheads="1"/>
          </p:cNvSpPr>
          <p:nvPr/>
        </p:nvSpPr>
        <p:spPr bwMode="auto">
          <a:xfrm>
            <a:off x="2581275" y="9874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Time-to-live</a:t>
            </a:r>
          </a:p>
        </p:txBody>
      </p:sp>
      <p:sp>
        <p:nvSpPr>
          <p:cNvPr id="649223" name="矩形 8"/>
          <p:cNvSpPr>
            <a:spLocks noChangeArrowheads="1"/>
          </p:cNvSpPr>
          <p:nvPr/>
        </p:nvSpPr>
        <p:spPr bwMode="auto">
          <a:xfrm>
            <a:off x="3357563" y="1143000"/>
            <a:ext cx="73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ea typeface="楷体_GB2312" pitchFamily="49" charset="-122"/>
                <a:sym typeface="Symbol" pitchFamily="18" charset="2"/>
              </a:rPr>
              <a:t>Class </a:t>
            </a:r>
            <a:endParaRPr lang="en-US" altLang="zh-CN" sz="1600">
              <a:latin typeface="Baskerville Old Face"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Name servers &amp;</a:t>
            </a:r>
          </a:p>
          <a:p>
            <a:pPr>
              <a:lnSpc>
                <a:spcPct val="80000"/>
              </a:lnSpc>
              <a:buFontTx/>
              <a:buNone/>
            </a:pPr>
            <a:r>
              <a:rPr lang="en-US" altLang="zh-CN" sz="5400">
                <a:solidFill>
                  <a:srgbClr val="0000FF"/>
                </a:solidFill>
                <a:latin typeface="Times New Roman" pitchFamily="18" charset="0"/>
              </a:rPr>
              <a:t>Name Resolution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p:txBody>
          <a:bodyPr/>
          <a:lstStyle/>
          <a:p>
            <a:r>
              <a:rPr lang="en-US" altLang="zh-CN"/>
              <a:t>DNS Client-Server Interaction</a:t>
            </a:r>
          </a:p>
        </p:txBody>
      </p:sp>
      <p:sp>
        <p:nvSpPr>
          <p:cNvPr id="651267" name="Rectangle 3"/>
          <p:cNvSpPr>
            <a:spLocks noGrp="1" noChangeArrowheads="1"/>
          </p:cNvSpPr>
          <p:nvPr>
            <p:ph type="body" idx="4294967295"/>
          </p:nvPr>
        </p:nvSpPr>
        <p:spPr>
          <a:xfrm>
            <a:off x="169863" y="785813"/>
            <a:ext cx="8748712" cy="5783262"/>
          </a:xfrm>
        </p:spPr>
        <p:txBody>
          <a:bodyPr/>
          <a:lstStyle/>
          <a:p>
            <a:pPr>
              <a:spcBef>
                <a:spcPts val="600"/>
              </a:spcBef>
            </a:pPr>
            <a:r>
              <a:rPr lang="en-US" altLang="zh-CN" sz="2000"/>
              <a:t>Client: </a:t>
            </a:r>
            <a:r>
              <a:rPr lang="en-US" altLang="zh-CN" sz="2000">
                <a:solidFill>
                  <a:srgbClr val="C00000"/>
                </a:solidFill>
              </a:rPr>
              <a:t>resolver</a:t>
            </a:r>
          </a:p>
          <a:p>
            <a:pPr marL="692150" lvl="1" indent="-347663">
              <a:spcBef>
                <a:spcPts val="600"/>
              </a:spcBef>
            </a:pPr>
            <a:r>
              <a:rPr lang="en-US" altLang="zh-CN" sz="2000">
                <a:sym typeface="Symbol" pitchFamily="18" charset="2"/>
              </a:rPr>
              <a:t>software running on client, access at least one name server</a:t>
            </a:r>
            <a:endParaRPr lang="en-US" altLang="zh-CN" sz="2000">
              <a:solidFill>
                <a:schemeClr val="tx2"/>
              </a:solidFill>
            </a:endParaRPr>
          </a:p>
          <a:p>
            <a:pPr>
              <a:spcBef>
                <a:spcPts val="600"/>
              </a:spcBef>
            </a:pPr>
            <a:r>
              <a:rPr lang="en-US" altLang="zh-CN" sz="2000"/>
              <a:t>Multiple DNS servers used</a:t>
            </a:r>
          </a:p>
          <a:p>
            <a:pPr marL="692150" lvl="1" indent="-347663">
              <a:spcBef>
                <a:spcPts val="600"/>
              </a:spcBef>
            </a:pPr>
            <a:r>
              <a:rPr lang="en-US" altLang="zh-CN" sz="2000"/>
              <a:t>Arranged in </a:t>
            </a:r>
            <a:r>
              <a:rPr lang="en-US" altLang="zh-CN" sz="2000">
                <a:solidFill>
                  <a:schemeClr val="tx2"/>
                </a:solidFill>
              </a:rPr>
              <a:t>hierarchy</a:t>
            </a:r>
          </a:p>
          <a:p>
            <a:pPr marL="692150" lvl="1" indent="-347663">
              <a:spcBef>
                <a:spcPts val="600"/>
              </a:spcBef>
            </a:pPr>
            <a:r>
              <a:rPr lang="en-US" altLang="zh-CN" sz="2000"/>
              <a:t>Each server has </a:t>
            </a:r>
            <a:r>
              <a:rPr lang="en-US" altLang="zh-CN" sz="2000">
                <a:solidFill>
                  <a:srgbClr val="CC0000"/>
                </a:solidFill>
              </a:rPr>
              <a:t>authority</a:t>
            </a:r>
            <a:r>
              <a:rPr lang="en-US" altLang="zh-CN" sz="2000"/>
              <a:t> over a portion of the hierarchy</a:t>
            </a:r>
          </a:p>
          <a:p>
            <a:pPr marL="692150" lvl="1" indent="-347663">
              <a:spcBef>
                <a:spcPts val="600"/>
              </a:spcBef>
            </a:pPr>
            <a:r>
              <a:rPr lang="en-US" altLang="zh-CN" sz="2000"/>
              <a:t>Each server contains all the records for the hosts in its </a:t>
            </a:r>
            <a:r>
              <a:rPr lang="en-US" altLang="zh-CN" sz="2000">
                <a:solidFill>
                  <a:srgbClr val="C00000"/>
                </a:solidFill>
              </a:rPr>
              <a:t>zone</a:t>
            </a:r>
          </a:p>
          <a:p>
            <a:pPr marL="692150" lvl="1" indent="-347663">
              <a:spcBef>
                <a:spcPts val="600"/>
              </a:spcBef>
            </a:pPr>
            <a:r>
              <a:rPr lang="en-US" altLang="zh-CN" sz="2000"/>
              <a:t>How does a server know about other servers that are responsible for the other zones?</a:t>
            </a:r>
          </a:p>
          <a:p>
            <a:pPr marL="987425" lvl="2" indent="-293688">
              <a:spcBef>
                <a:spcPts val="600"/>
              </a:spcBef>
            </a:pPr>
            <a:r>
              <a:rPr lang="en-US" altLang="zh-CN" sz="1800"/>
              <a:t>Every server knows the root</a:t>
            </a:r>
          </a:p>
          <a:p>
            <a:pPr marL="987425" lvl="2" indent="-293688">
              <a:spcBef>
                <a:spcPts val="600"/>
              </a:spcBef>
            </a:pPr>
            <a:r>
              <a:rPr lang="en-US" altLang="zh-CN" sz="1800"/>
              <a:t>Root server knows about all top-level domains</a:t>
            </a:r>
          </a:p>
          <a:p>
            <a:pPr marL="987425" lvl="2" indent="-293688">
              <a:spcBef>
                <a:spcPts val="600"/>
              </a:spcBef>
            </a:pPr>
            <a:r>
              <a:rPr lang="en-US" altLang="zh-CN" sz="1800"/>
              <a:t>Every server knows the servers further down the hierarchy</a:t>
            </a:r>
            <a:endParaRPr lang="en-US" altLang="zh-CN" sz="2000">
              <a:latin typeface="Tahoma"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p:txBody>
          <a:bodyPr/>
          <a:lstStyle/>
          <a:p>
            <a:r>
              <a:rPr lang="en-US" altLang="en-US"/>
              <a:t>Hierarchy of </a:t>
            </a:r>
            <a:r>
              <a:rPr lang="en-US" altLang="zh-CN"/>
              <a:t>N</a:t>
            </a:r>
            <a:r>
              <a:rPr lang="en-US" altLang="en-US"/>
              <a:t>ame </a:t>
            </a:r>
            <a:r>
              <a:rPr lang="en-US" altLang="zh-CN"/>
              <a:t>S</a:t>
            </a:r>
            <a:r>
              <a:rPr lang="en-US" altLang="en-US"/>
              <a:t>ervers</a:t>
            </a:r>
            <a:endParaRPr lang="en-US" altLang="zh-CN"/>
          </a:p>
        </p:txBody>
      </p:sp>
      <p:pic>
        <p:nvPicPr>
          <p:cNvPr id="652291" name="Picture 4" descr="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914400"/>
            <a:ext cx="7862888"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r>
              <a:rPr lang="en-US" altLang="zh-CN"/>
              <a:t>DNS Lookup</a:t>
            </a:r>
          </a:p>
        </p:txBody>
      </p:sp>
      <p:sp>
        <p:nvSpPr>
          <p:cNvPr id="654339" name="Rectangle 3"/>
          <p:cNvSpPr>
            <a:spLocks noGrp="1" noChangeArrowheads="1"/>
          </p:cNvSpPr>
          <p:nvPr>
            <p:ph type="body" idx="4294967295"/>
          </p:nvPr>
        </p:nvSpPr>
        <p:spPr>
          <a:xfrm>
            <a:off x="381000" y="836613"/>
            <a:ext cx="8261350" cy="4929187"/>
          </a:xfrm>
        </p:spPr>
        <p:txBody>
          <a:bodyPr/>
          <a:lstStyle/>
          <a:p>
            <a:r>
              <a:rPr lang="en-US" altLang="zh-CN" sz="2400" dirty="0"/>
              <a:t>Applications</a:t>
            </a:r>
          </a:p>
          <a:p>
            <a:pPr marL="692150" lvl="1" indent="-347663"/>
            <a:r>
              <a:rPr lang="en-US" altLang="zh-CN" sz="2000" dirty="0"/>
              <a:t>Becoming DNS client</a:t>
            </a:r>
          </a:p>
          <a:p>
            <a:pPr marL="692150" lvl="1" indent="-347663"/>
            <a:r>
              <a:rPr lang="en-US" altLang="zh-CN" sz="2000" dirty="0"/>
              <a:t>Sending request first to local name server</a:t>
            </a:r>
          </a:p>
          <a:p>
            <a:r>
              <a:rPr lang="en-US" altLang="zh-CN" sz="2400" dirty="0"/>
              <a:t>Local name server</a:t>
            </a:r>
          </a:p>
          <a:p>
            <a:pPr marL="692150" lvl="1" indent="-347663"/>
            <a:r>
              <a:rPr lang="en-US" altLang="zh-CN" sz="2000" dirty="0"/>
              <a:t>Listening at port 53, normally using UDP</a:t>
            </a:r>
          </a:p>
          <a:p>
            <a:pPr marL="692150" lvl="1" indent="-347663"/>
            <a:r>
              <a:rPr lang="en-US" altLang="zh-CN" sz="2000" dirty="0"/>
              <a:t>If answer known, returns response</a:t>
            </a:r>
          </a:p>
          <a:p>
            <a:pPr marL="692150" lvl="1" indent="-347663"/>
            <a:r>
              <a:rPr lang="en-US" altLang="zh-CN" sz="2000" dirty="0"/>
              <a:t>If answer unknown</a:t>
            </a:r>
          </a:p>
          <a:p>
            <a:pPr marL="987425" lvl="2" indent="-293688"/>
            <a:r>
              <a:rPr lang="en-US" altLang="zh-CN" sz="2000" dirty="0"/>
              <a:t>Requests top-level name server(via root server)</a:t>
            </a:r>
          </a:p>
          <a:p>
            <a:pPr marL="987425" lvl="2" indent="-293688"/>
            <a:r>
              <a:rPr lang="en-US" altLang="zh-CN" sz="2000" dirty="0"/>
              <a:t>Follows links</a:t>
            </a:r>
          </a:p>
          <a:p>
            <a:pPr marL="987425" lvl="2" indent="-293688"/>
            <a:r>
              <a:rPr lang="en-US" altLang="zh-CN" sz="2000" dirty="0"/>
              <a:t>Until reaching </a:t>
            </a:r>
            <a:r>
              <a:rPr lang="en-US" altLang="zh-CN" sz="2000" dirty="0">
                <a:solidFill>
                  <a:srgbClr val="C00000"/>
                </a:solidFill>
              </a:rPr>
              <a:t>Authoritative Name Server</a:t>
            </a:r>
            <a:r>
              <a:rPr lang="en-US" altLang="zh-CN" sz="2000" dirty="0"/>
              <a:t>, which performs name translation and returns response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1"/>
          <p:cNvSpPr>
            <a:spLocks noGrp="1"/>
          </p:cNvSpPr>
          <p:nvPr>
            <p:ph type="title" idx="4294967295"/>
          </p:nvPr>
        </p:nvSpPr>
        <p:spPr>
          <a:xfrm>
            <a:off x="457200" y="0"/>
            <a:ext cx="8229600" cy="685800"/>
          </a:xfrm>
        </p:spPr>
        <p:txBody>
          <a:bodyPr/>
          <a:lstStyle/>
          <a:p>
            <a:r>
              <a:rPr lang="en-US" altLang="zh-CN"/>
              <a:t>Name Resolution Methods</a:t>
            </a:r>
          </a:p>
        </p:txBody>
      </p:sp>
      <p:sp>
        <p:nvSpPr>
          <p:cNvPr id="655363" name="内容占位符 2"/>
          <p:cNvSpPr>
            <a:spLocks noGrp="1"/>
          </p:cNvSpPr>
          <p:nvPr>
            <p:ph idx="4294967295"/>
          </p:nvPr>
        </p:nvSpPr>
        <p:spPr/>
        <p:txBody>
          <a:bodyPr/>
          <a:lstStyle/>
          <a:p>
            <a:pPr>
              <a:lnSpc>
                <a:spcPct val="90000"/>
              </a:lnSpc>
            </a:pPr>
            <a:r>
              <a:rPr lang="en-US" altLang="zh-CN" sz="2000">
                <a:solidFill>
                  <a:srgbClr val="C00000"/>
                </a:solidFill>
              </a:rPr>
              <a:t>Recursive resolution</a:t>
            </a:r>
            <a:endParaRPr lang="en-US" altLang="zh-CN" sz="2000"/>
          </a:p>
          <a:p>
            <a:pPr lvl="1">
              <a:lnSpc>
                <a:spcPct val="90000"/>
              </a:lnSpc>
            </a:pPr>
            <a:r>
              <a:rPr lang="en-US" altLang="zh-CN" sz="2000"/>
              <a:t>A query is made to a local name server</a:t>
            </a:r>
          </a:p>
          <a:p>
            <a:pPr lvl="1">
              <a:lnSpc>
                <a:spcPct val="90000"/>
              </a:lnSpc>
            </a:pPr>
            <a:r>
              <a:rPr lang="en-US" altLang="zh-CN" sz="2000"/>
              <a:t>If the </a:t>
            </a:r>
            <a:r>
              <a:rPr lang="en-US" altLang="zh-CN" sz="2000">
                <a:solidFill>
                  <a:srgbClr val="000066"/>
                </a:solidFill>
              </a:rPr>
              <a:t>queried server </a:t>
            </a:r>
            <a:r>
              <a:rPr lang="en-US" altLang="zh-CN" sz="2000"/>
              <a:t>does not have the information, it must make a query to another</a:t>
            </a:r>
          </a:p>
          <a:p>
            <a:pPr>
              <a:lnSpc>
                <a:spcPct val="90000"/>
              </a:lnSpc>
            </a:pPr>
            <a:r>
              <a:rPr lang="en-US" altLang="zh-CN" sz="2000">
                <a:solidFill>
                  <a:srgbClr val="C00000"/>
                </a:solidFill>
              </a:rPr>
              <a:t>Iterative resolution</a:t>
            </a:r>
            <a:endParaRPr lang="en-US" altLang="zh-CN" sz="2000"/>
          </a:p>
          <a:p>
            <a:pPr lvl="1">
              <a:lnSpc>
                <a:spcPct val="90000"/>
              </a:lnSpc>
            </a:pPr>
            <a:r>
              <a:rPr lang="en-US" altLang="zh-CN" sz="2000"/>
              <a:t>An iterative query is made to a name server, which may then respond with the </a:t>
            </a:r>
            <a:r>
              <a:rPr lang="en-US" altLang="zh-CN" sz="2000">
                <a:solidFill>
                  <a:srgbClr val="FF0000"/>
                </a:solidFill>
              </a:rPr>
              <a:t>address of another server</a:t>
            </a:r>
            <a:endParaRPr lang="en-US" altLang="zh-CN" sz="2000"/>
          </a:p>
          <a:p>
            <a:pPr lvl="1">
              <a:lnSpc>
                <a:spcPct val="90000"/>
              </a:lnSpc>
            </a:pPr>
            <a:r>
              <a:rPr lang="en-US" altLang="zh-CN" sz="2000"/>
              <a:t>the </a:t>
            </a:r>
            <a:r>
              <a:rPr lang="en-US" altLang="zh-CN" sz="2000">
                <a:solidFill>
                  <a:schemeClr val="tx2"/>
                </a:solidFill>
              </a:rPr>
              <a:t>local name server</a:t>
            </a:r>
            <a:r>
              <a:rPr lang="en-US" altLang="zh-CN" sz="2000"/>
              <a:t> (on behalf of resolver) then </a:t>
            </a:r>
            <a:r>
              <a:rPr lang="en-US" altLang="zh-CN" sz="2000">
                <a:solidFill>
                  <a:srgbClr val="FF0000"/>
                </a:solidFill>
              </a:rPr>
              <a:t>queries</a:t>
            </a:r>
            <a:r>
              <a:rPr lang="en-US" altLang="zh-CN" sz="2000"/>
              <a:t> that server (which might respond with the address of another server, and so on)</a:t>
            </a:r>
          </a:p>
          <a:p>
            <a:pPr lvl="1">
              <a:lnSpc>
                <a:spcPct val="90000"/>
              </a:lnSpc>
            </a:pPr>
            <a:r>
              <a:rPr lang="en-US" altLang="zh-CN" sz="2000"/>
              <a:t>Commonly used by name servers on </a:t>
            </a:r>
            <a:r>
              <a:rPr lang="en-US" altLang="zh-CN" sz="2000">
                <a:solidFill>
                  <a:schemeClr val="tx2"/>
                </a:solidFill>
              </a:rPr>
              <a:t>Internet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752600"/>
            <a:ext cx="831551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3400" y="304800"/>
            <a:ext cx="7071167" cy="677108"/>
          </a:xfrm>
          <a:prstGeom prst="rect">
            <a:avLst/>
          </a:prstGeom>
        </p:spPr>
        <p:txBody>
          <a:bodyPr wrap="none">
            <a:spAutoFit/>
          </a:bodyPr>
          <a:lstStyle/>
          <a:p>
            <a:pPr algn="ctr"/>
            <a:r>
              <a:rPr lang="en-US" altLang="zh-CN" sz="3800" b="1" dirty="0">
                <a:solidFill>
                  <a:srgbClr val="CC0000"/>
                </a:solidFill>
                <a:latin typeface="+mj-lt"/>
                <a:ea typeface="+mj-ea"/>
                <a:cs typeface="+mj-cs"/>
              </a:rPr>
              <a:t>Example of Recursive Resolution</a:t>
            </a:r>
            <a:endParaRPr lang="zh-CN" altLang="en-US" sz="3800" b="1" dirty="0">
              <a:solidFill>
                <a:srgbClr val="CC0000"/>
              </a:solidFill>
              <a:latin typeface="+mj-lt"/>
              <a:ea typeface="+mj-ea"/>
              <a:cs typeface="+mj-cs"/>
            </a:endParaRPr>
          </a:p>
        </p:txBody>
      </p:sp>
    </p:spTree>
    <p:extLst>
      <p:ext uri="{BB962C8B-B14F-4D97-AF65-F5344CB8AC3E}">
        <p14:creationId xmlns:p14="http://schemas.microsoft.com/office/powerpoint/2010/main" val="293992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Name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427913"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35" name="Rectangle 3"/>
          <p:cNvSpPr>
            <a:spLocks noGrp="1" noChangeArrowheads="1"/>
          </p:cNvSpPr>
          <p:nvPr>
            <p:ph type="title" idx="4294967295"/>
          </p:nvPr>
        </p:nvSpPr>
        <p:spPr/>
        <p:txBody>
          <a:bodyPr/>
          <a:lstStyle/>
          <a:p>
            <a:r>
              <a:rPr lang="en-US" altLang="zh-CN"/>
              <a:t>DNS Caching</a:t>
            </a:r>
          </a:p>
        </p:txBody>
      </p:sp>
      <p:sp>
        <p:nvSpPr>
          <p:cNvPr id="658436" name="Rectangle 4"/>
          <p:cNvSpPr>
            <a:spLocks noGrp="1" noChangeArrowheads="1"/>
          </p:cNvSpPr>
          <p:nvPr>
            <p:ph type="body" idx="4294967295"/>
          </p:nvPr>
        </p:nvSpPr>
        <p:spPr>
          <a:xfrm>
            <a:off x="855663" y="866775"/>
            <a:ext cx="7312025" cy="1952625"/>
          </a:xfrm>
        </p:spPr>
        <p:txBody>
          <a:bodyPr/>
          <a:lstStyle/>
          <a:p>
            <a:pPr>
              <a:spcBef>
                <a:spcPct val="10000"/>
              </a:spcBef>
            </a:pPr>
            <a:r>
              <a:rPr lang="en-US" altLang="zh-CN" sz="2000"/>
              <a:t>Server always caches answers</a:t>
            </a:r>
          </a:p>
          <a:p>
            <a:pPr>
              <a:spcBef>
                <a:spcPct val="10000"/>
              </a:spcBef>
            </a:pPr>
            <a:r>
              <a:rPr lang="en-US" altLang="zh-CN" sz="2000"/>
              <a:t>Host can cache answers</a:t>
            </a:r>
          </a:p>
          <a:p>
            <a:pPr>
              <a:spcBef>
                <a:spcPct val="10000"/>
              </a:spcBef>
            </a:pPr>
            <a:r>
              <a:rPr lang="en-US" altLang="zh-CN" sz="2000"/>
              <a:t>Works well because high locality of reference</a:t>
            </a:r>
          </a:p>
          <a:p>
            <a:pPr>
              <a:spcBef>
                <a:spcPct val="10000"/>
              </a:spcBef>
            </a:pPr>
            <a:r>
              <a:rPr lang="en-US" altLang="zh-CN" sz="2000"/>
              <a:t>TTL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ctrTitle"/>
          </p:nvPr>
        </p:nvSpPr>
        <p:spPr>
          <a:xfrm>
            <a:off x="685800" y="1989138"/>
            <a:ext cx="7772400" cy="1871662"/>
          </a:xfrm>
        </p:spPr>
        <p:txBody>
          <a:bodyPr/>
          <a:lstStyle/>
          <a:p>
            <a:r>
              <a:rPr lang="en-US" altLang="zh-CN" sz="5700">
                <a:solidFill>
                  <a:srgbClr val="993300"/>
                </a:solidFill>
              </a:rPr>
              <a:t>Email System and Protocols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685800" y="1989138"/>
            <a:ext cx="7772400" cy="1871662"/>
          </a:xfrm>
        </p:spPr>
        <p:txBody>
          <a:bodyPr/>
          <a:lstStyle/>
          <a:p>
            <a:r>
              <a:rPr lang="en-US" altLang="zh-CN" sz="5700">
                <a:solidFill>
                  <a:srgbClr val="993300"/>
                </a:solidFill>
              </a:rPr>
              <a:t>Introduction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System Components</a:t>
            </a:r>
          </a:p>
          <a:p>
            <a:pPr>
              <a:lnSpc>
                <a:spcPct val="80000"/>
              </a:lnSpc>
              <a:buFontTx/>
              <a:buNone/>
            </a:pPr>
            <a:endParaRPr lang="en-US" altLang="zh-CN" sz="5400">
              <a:solidFill>
                <a:srgbClr val="0000FF"/>
              </a:solidFill>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标题 1"/>
          <p:cNvSpPr>
            <a:spLocks noGrp="1"/>
          </p:cNvSpPr>
          <p:nvPr>
            <p:ph type="title" idx="4294967295"/>
          </p:nvPr>
        </p:nvSpPr>
        <p:spPr/>
        <p:txBody>
          <a:bodyPr/>
          <a:lstStyle/>
          <a:p>
            <a:r>
              <a:rPr lang="en-US" altLang="zh-CN"/>
              <a:t>What is Email?</a:t>
            </a:r>
          </a:p>
        </p:txBody>
      </p:sp>
      <p:sp>
        <p:nvSpPr>
          <p:cNvPr id="671747" name="内容占位符 2"/>
          <p:cNvSpPr>
            <a:spLocks noGrp="1"/>
          </p:cNvSpPr>
          <p:nvPr>
            <p:ph idx="4294967295"/>
          </p:nvPr>
        </p:nvSpPr>
        <p:spPr>
          <a:xfrm>
            <a:off x="615950" y="762000"/>
            <a:ext cx="7918450" cy="5897563"/>
          </a:xfrm>
        </p:spPr>
        <p:txBody>
          <a:bodyPr/>
          <a:lstStyle/>
          <a:p>
            <a:pPr>
              <a:spcBef>
                <a:spcPts val="600"/>
              </a:spcBef>
            </a:pPr>
            <a:r>
              <a:rPr lang="en-US" altLang="zh-CN" sz="2000" dirty="0"/>
              <a:t>Electronic Mail (email, e-mail)</a:t>
            </a:r>
          </a:p>
          <a:p>
            <a:pPr>
              <a:spcBef>
                <a:spcPts val="600"/>
              </a:spcBef>
            </a:pPr>
            <a:r>
              <a:rPr lang="en-US" altLang="zh-CN" sz="2000" dirty="0"/>
              <a:t>Provides a means to send electronic messages from one person to another </a:t>
            </a:r>
            <a:r>
              <a:rPr lang="en-US" altLang="zh-CN" sz="2000" b="1" dirty="0">
                <a:solidFill>
                  <a:srgbClr val="C00000"/>
                </a:solidFill>
              </a:rPr>
              <a:t>asynchronously</a:t>
            </a:r>
          </a:p>
          <a:p>
            <a:pPr>
              <a:spcBef>
                <a:spcPts val="600"/>
              </a:spcBef>
            </a:pPr>
            <a:r>
              <a:rPr lang="en-US" altLang="zh-CN" sz="2000" dirty="0"/>
              <a:t>One of the most popular applications on the Internet and one of the most important communication methods today</a:t>
            </a:r>
          </a:p>
          <a:p>
            <a:pPr>
              <a:spcBef>
                <a:spcPts val="600"/>
              </a:spcBef>
            </a:pPr>
            <a:r>
              <a:rPr lang="en-US" altLang="zh-CN" sz="2000" dirty="0"/>
              <a:t>Email service can be provided by</a:t>
            </a:r>
            <a:endParaRPr lang="en-US" altLang="zh-CN" sz="2400" dirty="0"/>
          </a:p>
          <a:p>
            <a:pPr lvl="1">
              <a:spcBef>
                <a:spcPts val="600"/>
              </a:spcBef>
            </a:pPr>
            <a:r>
              <a:rPr lang="en-US" altLang="zh-CN" sz="1800" dirty="0"/>
              <a:t>ISPs: @126.com, @163.com, @sina.com, yahoo.com.cn, </a:t>
            </a:r>
            <a:r>
              <a:rPr lang="en-US" altLang="zh-CN" sz="1800" dirty="0">
                <a:latin typeface="Arial" charset="0"/>
              </a:rPr>
              <a:t>…</a:t>
            </a:r>
            <a:endParaRPr lang="en-US" altLang="zh-CN" sz="1800" dirty="0"/>
          </a:p>
          <a:p>
            <a:pPr lvl="1">
              <a:spcBef>
                <a:spcPts val="600"/>
              </a:spcBef>
            </a:pPr>
            <a:r>
              <a:rPr lang="en-US" altLang="zh-CN" sz="1800" dirty="0"/>
              <a:t>Corporations and institutes:@</a:t>
            </a:r>
            <a:r>
              <a:rPr lang="en-US" altLang="zh-CN" sz="1800" dirty="0">
                <a:solidFill>
                  <a:srgbClr val="FF0000"/>
                </a:solidFill>
              </a:rPr>
              <a:t>bupt.edu.cn</a:t>
            </a:r>
            <a:r>
              <a:rPr lang="en-US" altLang="zh-CN" sz="1800" dirty="0"/>
              <a:t>, @ietf.org, </a:t>
            </a:r>
            <a:r>
              <a:rPr lang="en-US" altLang="zh-CN" sz="1800" dirty="0">
                <a:latin typeface="Arial" charset="0"/>
              </a:rPr>
              <a:t>…</a:t>
            </a:r>
            <a:endParaRPr lang="en-US" altLang="zh-CN" sz="1800" dirty="0"/>
          </a:p>
          <a:p>
            <a:pPr lvl="1">
              <a:spcBef>
                <a:spcPts val="600"/>
              </a:spcBef>
            </a:pPr>
            <a:r>
              <a:rPr lang="en-US" altLang="zh-CN" sz="1800" dirty="0"/>
              <a:t>Bundled with other services: @139.com, @qq.com, </a:t>
            </a:r>
            <a:r>
              <a:rPr lang="en-US" altLang="zh-CN" sz="1800" dirty="0">
                <a:latin typeface="Arial" charset="0"/>
              </a:rPr>
              <a:t>…</a:t>
            </a: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p:txBody>
          <a:bodyPr/>
          <a:lstStyle/>
          <a:p>
            <a:r>
              <a:rPr lang="en-US" altLang="zh-CN"/>
              <a:t>Components Of Email System</a:t>
            </a:r>
          </a:p>
        </p:txBody>
      </p:sp>
      <p:grpSp>
        <p:nvGrpSpPr>
          <p:cNvPr id="4" name="Group 55"/>
          <p:cNvGrpSpPr>
            <a:grpSpLocks/>
          </p:cNvGrpSpPr>
          <p:nvPr/>
        </p:nvGrpSpPr>
        <p:grpSpPr bwMode="auto">
          <a:xfrm>
            <a:off x="414338" y="1428750"/>
            <a:ext cx="8461375" cy="1176338"/>
            <a:chOff x="272" y="1338"/>
            <a:chExt cx="5330" cy="741"/>
          </a:xfrm>
        </p:grpSpPr>
        <p:sp>
          <p:nvSpPr>
            <p:cNvPr id="672790" name="Rectangle 4"/>
            <p:cNvSpPr>
              <a:spLocks noChangeArrowheads="1"/>
            </p:cNvSpPr>
            <p:nvPr/>
          </p:nvSpPr>
          <p:spPr bwMode="auto">
            <a:xfrm>
              <a:off x="272" y="1443"/>
              <a:ext cx="623" cy="539"/>
            </a:xfrm>
            <a:prstGeom prst="rect">
              <a:avLst/>
            </a:prstGeom>
            <a:solidFill>
              <a:srgbClr val="FFFF66"/>
            </a:solidFill>
            <a:ln w="28575" algn="ctr">
              <a:solidFill>
                <a:schemeClr val="tx1"/>
              </a:solidFill>
              <a:miter lim="800000"/>
              <a:headEnd/>
              <a:tailEnd/>
            </a:ln>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latin typeface="Comic Sans MS" pitchFamily="66" charset="0"/>
                </a:rPr>
                <a:t>User Agent</a:t>
              </a:r>
            </a:p>
          </p:txBody>
        </p:sp>
        <p:sp>
          <p:nvSpPr>
            <p:cNvPr id="672791" name="Oval 8"/>
            <p:cNvSpPr>
              <a:spLocks noChangeArrowheads="1"/>
            </p:cNvSpPr>
            <p:nvPr/>
          </p:nvSpPr>
          <p:spPr bwMode="auto">
            <a:xfrm>
              <a:off x="1434" y="1342"/>
              <a:ext cx="782" cy="737"/>
            </a:xfrm>
            <a:prstGeom prst="ellipse">
              <a:avLst/>
            </a:prstGeom>
            <a:solidFill>
              <a:srgbClr val="FFFF66"/>
            </a:solidFill>
            <a:ln w="28575" algn="ctr">
              <a:solidFill>
                <a:schemeClr val="tx1"/>
              </a:solidFill>
              <a:round/>
              <a:headEnd/>
              <a:tailEnd/>
            </a:ln>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latin typeface="Comic Sans MS" pitchFamily="66" charset="0"/>
                </a:rPr>
                <a:t>Mail Server</a:t>
              </a:r>
            </a:p>
          </p:txBody>
        </p:sp>
        <p:cxnSp>
          <p:nvCxnSpPr>
            <p:cNvPr id="672792" name="AutoShape 9"/>
            <p:cNvCxnSpPr>
              <a:cxnSpLocks noChangeShapeType="1"/>
              <a:stCxn id="672790" idx="3"/>
              <a:endCxn id="672791" idx="2"/>
            </p:cNvCxnSpPr>
            <p:nvPr/>
          </p:nvCxnSpPr>
          <p:spPr bwMode="auto">
            <a:xfrm flipV="1">
              <a:off x="895" y="1711"/>
              <a:ext cx="539" cy="2"/>
            </a:xfrm>
            <a:prstGeom prst="straightConnector1">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672793" name="Oval 10"/>
            <p:cNvSpPr>
              <a:spLocks noChangeArrowheads="1"/>
            </p:cNvSpPr>
            <p:nvPr/>
          </p:nvSpPr>
          <p:spPr bwMode="auto">
            <a:xfrm>
              <a:off x="3580" y="1338"/>
              <a:ext cx="775" cy="737"/>
            </a:xfrm>
            <a:prstGeom prst="ellipse">
              <a:avLst/>
            </a:prstGeom>
            <a:solidFill>
              <a:srgbClr val="DDDDDD"/>
            </a:solidFill>
            <a:ln w="28575" algn="ctr">
              <a:solidFill>
                <a:srgbClr val="003366"/>
              </a:solidFill>
              <a:round/>
              <a:headEnd/>
              <a:tailEnd/>
            </a:ln>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latin typeface="Comic Sans MS" pitchFamily="66" charset="0"/>
                </a:rPr>
                <a:t>Mail Server</a:t>
              </a:r>
            </a:p>
          </p:txBody>
        </p:sp>
        <p:cxnSp>
          <p:nvCxnSpPr>
            <p:cNvPr id="672794" name="AutoShape 11"/>
            <p:cNvCxnSpPr>
              <a:cxnSpLocks noChangeShapeType="1"/>
              <a:stCxn id="672791" idx="6"/>
              <a:endCxn id="672793" idx="2"/>
            </p:cNvCxnSpPr>
            <p:nvPr/>
          </p:nvCxnSpPr>
          <p:spPr bwMode="auto">
            <a:xfrm flipV="1">
              <a:off x="2216" y="1706"/>
              <a:ext cx="1364" cy="4"/>
            </a:xfrm>
            <a:prstGeom prst="straightConnector1">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672795" name="Rectangle 12"/>
            <p:cNvSpPr>
              <a:spLocks noChangeArrowheads="1"/>
            </p:cNvSpPr>
            <p:nvPr/>
          </p:nvSpPr>
          <p:spPr bwMode="auto">
            <a:xfrm>
              <a:off x="4979" y="1436"/>
              <a:ext cx="623" cy="539"/>
            </a:xfrm>
            <a:prstGeom prst="rect">
              <a:avLst/>
            </a:prstGeom>
            <a:solidFill>
              <a:srgbClr val="DDDDDD"/>
            </a:solidFill>
            <a:ln w="28575" algn="ctr">
              <a:solidFill>
                <a:srgbClr val="003366"/>
              </a:solidFill>
              <a:miter lim="800000"/>
              <a:headEnd/>
              <a:tailEnd/>
            </a:ln>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latin typeface="Comic Sans MS" pitchFamily="66" charset="0"/>
                </a:rPr>
                <a:t>User Agent</a:t>
              </a:r>
            </a:p>
          </p:txBody>
        </p:sp>
        <p:cxnSp>
          <p:nvCxnSpPr>
            <p:cNvPr id="672796" name="AutoShape 13"/>
            <p:cNvCxnSpPr>
              <a:cxnSpLocks noChangeShapeType="1"/>
              <a:stCxn id="672793" idx="6"/>
              <a:endCxn id="672795" idx="1"/>
            </p:cNvCxnSpPr>
            <p:nvPr/>
          </p:nvCxnSpPr>
          <p:spPr bwMode="auto">
            <a:xfrm flipV="1">
              <a:off x="4355" y="1705"/>
              <a:ext cx="624" cy="1"/>
            </a:xfrm>
            <a:prstGeom prst="straightConnector1">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672797" name="Text Box 34"/>
            <p:cNvSpPr txBox="1">
              <a:spLocks noChangeArrowheads="1"/>
            </p:cNvSpPr>
            <p:nvPr/>
          </p:nvSpPr>
          <p:spPr bwMode="auto">
            <a:xfrm>
              <a:off x="867" y="1447"/>
              <a:ext cx="5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a:solidFill>
                    <a:srgbClr val="C00000"/>
                  </a:solidFill>
                  <a:latin typeface="Comic Sans MS" pitchFamily="66" charset="0"/>
                </a:rPr>
                <a:t>SMTP</a:t>
              </a:r>
            </a:p>
          </p:txBody>
        </p:sp>
        <p:sp>
          <p:nvSpPr>
            <p:cNvPr id="672798" name="Text Box 35"/>
            <p:cNvSpPr txBox="1">
              <a:spLocks noChangeArrowheads="1"/>
            </p:cNvSpPr>
            <p:nvPr/>
          </p:nvSpPr>
          <p:spPr bwMode="auto">
            <a:xfrm>
              <a:off x="2597" y="1451"/>
              <a:ext cx="5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a:solidFill>
                    <a:srgbClr val="C00000"/>
                  </a:solidFill>
                  <a:latin typeface="Comic Sans MS" pitchFamily="66" charset="0"/>
                </a:rPr>
                <a:t>SMTP</a:t>
              </a:r>
            </a:p>
          </p:txBody>
        </p:sp>
        <p:sp>
          <p:nvSpPr>
            <p:cNvPr id="672799" name="Text Box 36"/>
            <p:cNvSpPr txBox="1">
              <a:spLocks noChangeArrowheads="1"/>
            </p:cNvSpPr>
            <p:nvPr/>
          </p:nvSpPr>
          <p:spPr bwMode="auto">
            <a:xfrm>
              <a:off x="4297" y="1451"/>
              <a:ext cx="5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a:solidFill>
                    <a:srgbClr val="C00000"/>
                  </a:solidFill>
                  <a:latin typeface="Comic Sans MS" pitchFamily="66" charset="0"/>
                </a:rPr>
                <a:t>POP3</a:t>
              </a:r>
            </a:p>
          </p:txBody>
        </p:sp>
      </p:grpSp>
      <p:pic>
        <p:nvPicPr>
          <p:cNvPr id="672840"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2819400"/>
            <a:ext cx="843915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p:txBody>
          <a:bodyPr/>
          <a:lstStyle/>
          <a:p>
            <a:r>
              <a:rPr lang="en-US" altLang="zh-CN"/>
              <a:t>Components Of Email System</a:t>
            </a:r>
          </a:p>
        </p:txBody>
      </p:sp>
      <p:sp>
        <p:nvSpPr>
          <p:cNvPr id="674819" name="Rectangle 3"/>
          <p:cNvSpPr>
            <a:spLocks noGrp="1" noChangeArrowheads="1"/>
          </p:cNvSpPr>
          <p:nvPr>
            <p:ph type="body" idx="4294967295"/>
          </p:nvPr>
        </p:nvSpPr>
        <p:spPr>
          <a:xfrm>
            <a:off x="774700" y="762000"/>
            <a:ext cx="7500938" cy="5151438"/>
          </a:xfrm>
        </p:spPr>
        <p:txBody>
          <a:bodyPr/>
          <a:lstStyle/>
          <a:p>
            <a:pPr>
              <a:spcBef>
                <a:spcPts val="600"/>
              </a:spcBef>
            </a:pPr>
            <a:r>
              <a:rPr lang="en-US" altLang="zh-CN" sz="2400" dirty="0"/>
              <a:t>UA (User Agent)</a:t>
            </a:r>
          </a:p>
          <a:p>
            <a:pPr lvl="1">
              <a:spcBef>
                <a:spcPts val="600"/>
              </a:spcBef>
            </a:pPr>
            <a:r>
              <a:rPr lang="en-US" altLang="zh-CN" sz="2000" dirty="0"/>
              <a:t>end-user mail program</a:t>
            </a:r>
          </a:p>
          <a:p>
            <a:pPr lvl="1">
              <a:spcBef>
                <a:spcPts val="600"/>
              </a:spcBef>
            </a:pPr>
            <a:r>
              <a:rPr lang="en-US" altLang="zh-CN" sz="2000" dirty="0"/>
              <a:t>Interface between the end users and the email servers</a:t>
            </a:r>
          </a:p>
          <a:p>
            <a:pPr lvl="1">
              <a:spcBef>
                <a:spcPts val="600"/>
              </a:spcBef>
              <a:buFont typeface="Wingdings" pitchFamily="2" charset="2"/>
              <a:buNone/>
            </a:pPr>
            <a:r>
              <a:rPr lang="en-US" altLang="zh-CN" sz="2000" dirty="0"/>
              <a:t>   E.g., outlook, </a:t>
            </a:r>
            <a:r>
              <a:rPr lang="en-US" altLang="zh-CN" sz="2000" dirty="0" err="1"/>
              <a:t>foxmail</a:t>
            </a:r>
            <a:r>
              <a:rPr lang="en-US" altLang="zh-CN" sz="2000" dirty="0"/>
              <a:t>, </a:t>
            </a:r>
            <a:r>
              <a:rPr lang="en-US" altLang="zh-CN" sz="2000" dirty="0">
                <a:latin typeface="Arial" charset="0"/>
              </a:rPr>
              <a:t>…</a:t>
            </a:r>
            <a:endParaRPr lang="en-US" altLang="zh-CN" sz="2000" dirty="0"/>
          </a:p>
          <a:p>
            <a:pPr>
              <a:spcBef>
                <a:spcPts val="600"/>
              </a:spcBef>
            </a:pPr>
            <a:r>
              <a:rPr lang="en-US" altLang="zh-CN" sz="2400" dirty="0"/>
              <a:t>Mail Server</a:t>
            </a:r>
          </a:p>
          <a:p>
            <a:pPr lvl="1">
              <a:spcBef>
                <a:spcPts val="600"/>
              </a:spcBef>
            </a:pPr>
            <a:r>
              <a:rPr lang="en-US" altLang="zh-CN" sz="2000" dirty="0"/>
              <a:t>Responsible for transmitting/receiving emails and reporting status information about mail transferring to the mail sender</a:t>
            </a:r>
          </a:p>
          <a:p>
            <a:pPr lvl="1">
              <a:spcBef>
                <a:spcPts val="600"/>
              </a:spcBef>
            </a:pPr>
            <a:r>
              <a:rPr lang="en-US" altLang="zh-CN" sz="2000" b="1" dirty="0">
                <a:solidFill>
                  <a:schemeClr val="tx2"/>
                </a:solidFill>
              </a:rPr>
              <a:t>Both a client and a server</a:t>
            </a:r>
          </a:p>
          <a:p>
            <a:pPr>
              <a:spcBef>
                <a:spcPts val="600"/>
              </a:spcBef>
            </a:pPr>
            <a:r>
              <a:rPr lang="en-US" altLang="zh-CN" sz="2400" dirty="0"/>
              <a:t>Email protocols</a:t>
            </a:r>
          </a:p>
          <a:p>
            <a:pPr lvl="1">
              <a:spcBef>
                <a:spcPts val="600"/>
              </a:spcBef>
            </a:pPr>
            <a:r>
              <a:rPr lang="en-US" altLang="zh-CN" sz="2000" dirty="0"/>
              <a:t>SMTP: used for sending an email</a:t>
            </a:r>
          </a:p>
          <a:p>
            <a:pPr lvl="1">
              <a:spcBef>
                <a:spcPts val="600"/>
              </a:spcBef>
            </a:pPr>
            <a:r>
              <a:rPr lang="en-US" altLang="zh-CN" sz="2000" dirty="0"/>
              <a:t>POP3/IMAP: used for receiving an email</a:t>
            </a:r>
          </a:p>
          <a:p>
            <a:pPr marL="457200" lvl="1" indent="0">
              <a:spcBef>
                <a:spcPts val="600"/>
              </a:spcBef>
              <a:buNone/>
            </a:pPr>
            <a:endParaRPr lang="en-US" altLang="zh-C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idx="4294967295"/>
          </p:nvPr>
        </p:nvSpPr>
        <p:spPr/>
        <p:txBody>
          <a:bodyPr/>
          <a:lstStyle/>
          <a:p>
            <a:r>
              <a:rPr lang="en-US" altLang="zh-CN"/>
              <a:t>Basic Functions of Email System</a:t>
            </a:r>
          </a:p>
        </p:txBody>
      </p:sp>
      <p:sp>
        <p:nvSpPr>
          <p:cNvPr id="676867" name="Rectangle 3"/>
          <p:cNvSpPr>
            <a:spLocks noGrp="1" noChangeArrowheads="1"/>
          </p:cNvSpPr>
          <p:nvPr>
            <p:ph type="body" idx="4294967295"/>
          </p:nvPr>
        </p:nvSpPr>
        <p:spPr>
          <a:xfrm>
            <a:off x="457200" y="792163"/>
            <a:ext cx="8229600" cy="5303837"/>
          </a:xfrm>
        </p:spPr>
        <p:txBody>
          <a:bodyPr/>
          <a:lstStyle/>
          <a:p>
            <a:pPr>
              <a:spcBef>
                <a:spcPts val="600"/>
              </a:spcBef>
            </a:pPr>
            <a:r>
              <a:rPr lang="en-US" altLang="zh-CN" sz="2400">
                <a:solidFill>
                  <a:srgbClr val="C00000"/>
                </a:solidFill>
              </a:rPr>
              <a:t>Composition </a:t>
            </a:r>
            <a:r>
              <a:rPr lang="en-US" altLang="zh-CN" sz="2400"/>
              <a:t>- creating messages and answers</a:t>
            </a:r>
          </a:p>
          <a:p>
            <a:pPr>
              <a:spcBef>
                <a:spcPts val="600"/>
              </a:spcBef>
            </a:pPr>
            <a:r>
              <a:rPr lang="en-US" altLang="zh-CN" sz="2400">
                <a:solidFill>
                  <a:srgbClr val="C00000"/>
                </a:solidFill>
              </a:rPr>
              <a:t>Transfer</a:t>
            </a:r>
            <a:r>
              <a:rPr lang="en-US" altLang="zh-CN" sz="2400" i="1"/>
              <a:t> </a:t>
            </a:r>
            <a:r>
              <a:rPr lang="en-US" altLang="zh-CN" sz="2400"/>
              <a:t>- moving messages from the originator to the recipient</a:t>
            </a:r>
          </a:p>
          <a:p>
            <a:pPr>
              <a:spcBef>
                <a:spcPts val="600"/>
              </a:spcBef>
            </a:pPr>
            <a:r>
              <a:rPr lang="en-US" altLang="zh-CN" sz="2400">
                <a:solidFill>
                  <a:srgbClr val="C00000"/>
                </a:solidFill>
              </a:rPr>
              <a:t>Reporting</a:t>
            </a:r>
            <a:r>
              <a:rPr lang="en-US" altLang="zh-CN" sz="2400" i="1"/>
              <a:t> </a:t>
            </a:r>
            <a:r>
              <a:rPr lang="en-US" altLang="zh-CN" sz="2400"/>
              <a:t>-  informing the originator what happened to the message</a:t>
            </a:r>
          </a:p>
          <a:p>
            <a:pPr>
              <a:spcBef>
                <a:spcPts val="600"/>
              </a:spcBef>
            </a:pPr>
            <a:r>
              <a:rPr lang="en-US" altLang="zh-CN" sz="2400">
                <a:solidFill>
                  <a:srgbClr val="C00000"/>
                </a:solidFill>
              </a:rPr>
              <a:t>Displaying </a:t>
            </a:r>
            <a:r>
              <a:rPr lang="en-US" altLang="zh-CN" sz="2400"/>
              <a:t>- showing the messages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subTitle" idx="1"/>
          </p:nvPr>
        </p:nvSpPr>
        <p:spPr>
          <a:xfrm>
            <a:off x="120650" y="2466975"/>
            <a:ext cx="8577263" cy="2906713"/>
          </a:xfrm>
        </p:spPr>
        <p:txBody>
          <a:bodyPr/>
          <a:lstStyle/>
          <a:p>
            <a:pPr>
              <a:buFontTx/>
              <a:buNone/>
            </a:pPr>
            <a:r>
              <a:rPr lang="en-US" altLang="zh-CN" sz="5400" dirty="0">
                <a:solidFill>
                  <a:srgbClr val="0000FF"/>
                </a:solidFill>
                <a:latin typeface="Times New Roman" pitchFamily="18" charset="0"/>
              </a:rPr>
              <a:t>Message Format </a:t>
            </a:r>
          </a:p>
          <a:p>
            <a:pPr>
              <a:buFontTx/>
              <a:buNone/>
            </a:pPr>
            <a:r>
              <a:rPr lang="en-US" altLang="zh-CN" sz="5400" dirty="0">
                <a:solidFill>
                  <a:srgbClr val="0000FF"/>
                </a:solidFill>
                <a:latin typeface="Times New Roman" pitchFamily="18" charset="0"/>
              </a:rPr>
              <a:t>(</a:t>
            </a:r>
            <a:r>
              <a:rPr lang="en-US" altLang="zh-CN" sz="5400" dirty="0">
                <a:solidFill>
                  <a:srgbClr val="0000FF"/>
                </a:solidFill>
                <a:latin typeface="Times New Roman" pitchFamily="18" charset="0"/>
                <a:hlinkClick r:id="rId2" action="ppaction://hlinkfile"/>
              </a:rPr>
              <a:t>RFC822</a:t>
            </a:r>
            <a:r>
              <a:rPr lang="en-US" altLang="zh-CN" sz="5400" dirty="0">
                <a:solidFill>
                  <a:srgbClr val="0000FF"/>
                </a:solidFill>
                <a:latin typeface="Times New Roman" pitchFamily="18" charset="0"/>
              </a:rPr>
              <a:t>,</a:t>
            </a:r>
            <a:r>
              <a:rPr lang="en-US" altLang="zh-CN" sz="5400" dirty="0">
                <a:solidFill>
                  <a:srgbClr val="0000FF"/>
                </a:solidFill>
                <a:latin typeface="Times New Roman" pitchFamily="18" charset="0"/>
                <a:hlinkClick r:id="rId3" action="ppaction://hlinkfile"/>
              </a:rPr>
              <a:t>2822</a:t>
            </a:r>
            <a:r>
              <a:rPr lang="en-US" altLang="zh-CN" sz="5400" dirty="0">
                <a:solidFill>
                  <a:srgbClr val="0000FF"/>
                </a:solidFill>
                <a:latin typeface="Times New Roman" pitchFamily="18" charset="0"/>
              </a:rPr>
              <a:t>,5322)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idx="4294967295"/>
          </p:nvPr>
        </p:nvSpPr>
        <p:spPr/>
        <p:txBody>
          <a:bodyPr/>
          <a:lstStyle/>
          <a:p>
            <a:r>
              <a:rPr lang="en-US" altLang="zh-CN" sz="3400"/>
              <a:t>Internet Message Format (RFC822/2822)</a:t>
            </a:r>
          </a:p>
        </p:txBody>
      </p:sp>
      <p:sp>
        <p:nvSpPr>
          <p:cNvPr id="679939" name="Rectangle 3"/>
          <p:cNvSpPr>
            <a:spLocks noGrp="1" noChangeArrowheads="1"/>
          </p:cNvSpPr>
          <p:nvPr>
            <p:ph type="body" idx="4294967295"/>
          </p:nvPr>
        </p:nvSpPr>
        <p:spPr>
          <a:xfrm>
            <a:off x="574675" y="876300"/>
            <a:ext cx="7956550" cy="5129213"/>
          </a:xfrm>
        </p:spPr>
        <p:txBody>
          <a:bodyPr/>
          <a:lstStyle/>
          <a:p>
            <a:r>
              <a:rPr lang="en-US" altLang="zh-CN" sz="2400" b="1" dirty="0">
                <a:solidFill>
                  <a:srgbClr val="993300"/>
                </a:solidFill>
              </a:rPr>
              <a:t>Message (</a:t>
            </a:r>
            <a:r>
              <a:rPr lang="en-US" altLang="zh-CN" sz="2400" b="1" dirty="0">
                <a:solidFill>
                  <a:srgbClr val="FF0000"/>
                </a:solidFill>
              </a:rPr>
              <a:t>ASCII</a:t>
            </a:r>
            <a:r>
              <a:rPr lang="en-US" altLang="zh-CN" sz="2400" b="1" dirty="0">
                <a:solidFill>
                  <a:srgbClr val="993300"/>
                </a:solidFill>
              </a:rPr>
              <a:t>)</a:t>
            </a:r>
          </a:p>
          <a:p>
            <a:pPr lvl="1"/>
            <a:r>
              <a:rPr lang="en-US" altLang="zh-CN" sz="2000" dirty="0"/>
              <a:t>Messages consist of </a:t>
            </a:r>
          </a:p>
          <a:p>
            <a:pPr lvl="2"/>
            <a:r>
              <a:rPr lang="en-US" altLang="zh-CN" sz="2000" dirty="0"/>
              <a:t>(1)a primitive </a:t>
            </a:r>
            <a:r>
              <a:rPr lang="en-US" altLang="zh-CN" sz="2000" dirty="0">
                <a:solidFill>
                  <a:srgbClr val="FF0000"/>
                </a:solidFill>
              </a:rPr>
              <a:t>envelope</a:t>
            </a:r>
            <a:endParaRPr lang="en-US" altLang="zh-CN" sz="2000" dirty="0"/>
          </a:p>
          <a:p>
            <a:pPr lvl="2"/>
            <a:r>
              <a:rPr lang="en-US" altLang="zh-CN" sz="2000" dirty="0"/>
              <a:t>(2) some number of </a:t>
            </a:r>
            <a:r>
              <a:rPr lang="en-US" altLang="zh-CN" sz="2000" dirty="0">
                <a:solidFill>
                  <a:srgbClr val="FF0000"/>
                </a:solidFill>
              </a:rPr>
              <a:t>header fields,</a:t>
            </a:r>
            <a:r>
              <a:rPr lang="en-US" altLang="zh-CN" sz="2000" dirty="0"/>
              <a:t> </a:t>
            </a:r>
          </a:p>
          <a:p>
            <a:pPr lvl="2"/>
            <a:r>
              <a:rPr lang="en-US" altLang="zh-CN" sz="2000" dirty="0"/>
              <a:t>(3) </a:t>
            </a:r>
            <a:r>
              <a:rPr lang="en-US" altLang="zh-CN" sz="2000" dirty="0">
                <a:solidFill>
                  <a:srgbClr val="FF0000"/>
                </a:solidFill>
              </a:rPr>
              <a:t>a blank line</a:t>
            </a:r>
            <a:endParaRPr lang="en-US" altLang="zh-CN" sz="2000" dirty="0"/>
          </a:p>
          <a:p>
            <a:pPr lvl="2"/>
            <a:r>
              <a:rPr lang="en-US" altLang="zh-CN" sz="2000" dirty="0"/>
              <a:t>(4) and then the </a:t>
            </a:r>
            <a:r>
              <a:rPr lang="en-US" altLang="zh-CN" sz="2000" dirty="0">
                <a:solidFill>
                  <a:srgbClr val="FF0000"/>
                </a:solidFill>
              </a:rPr>
              <a:t>message body</a:t>
            </a:r>
          </a:p>
          <a:p>
            <a:pPr lvl="1"/>
            <a:r>
              <a:rPr lang="en-US" altLang="zh-CN" sz="2000" dirty="0"/>
              <a:t>RFC 822 does not clearly distinguish the envelope fields from the header fields </a:t>
            </a:r>
          </a:p>
          <a:p>
            <a:pPr lvl="1"/>
            <a:r>
              <a:rPr lang="en-US" altLang="zh-CN" sz="2000" dirty="0"/>
              <a:t>Each header field consists of </a:t>
            </a:r>
            <a:r>
              <a:rPr lang="en-US" altLang="zh-CN" sz="2000" dirty="0">
                <a:solidFill>
                  <a:srgbClr val="FF0000"/>
                </a:solidFill>
              </a:rPr>
              <a:t>a single line</a:t>
            </a:r>
            <a:r>
              <a:rPr lang="en-US" altLang="zh-CN" sz="2000" dirty="0"/>
              <a:t> of ASCII text:</a:t>
            </a:r>
          </a:p>
          <a:p>
            <a:pPr lvl="2"/>
            <a:r>
              <a:rPr lang="en-US" altLang="zh-CN" sz="2000" dirty="0"/>
              <a:t>(1)</a:t>
            </a:r>
            <a:r>
              <a:rPr lang="en-US" altLang="zh-CN" sz="2000" dirty="0">
                <a:solidFill>
                  <a:srgbClr val="FF0000"/>
                </a:solidFill>
              </a:rPr>
              <a:t>field name</a:t>
            </a:r>
          </a:p>
          <a:p>
            <a:pPr lvl="2"/>
            <a:r>
              <a:rPr lang="en-US" altLang="zh-CN" sz="2000" dirty="0"/>
              <a:t>(2)a </a:t>
            </a:r>
            <a:r>
              <a:rPr lang="en-US" altLang="zh-CN" sz="2000" dirty="0">
                <a:solidFill>
                  <a:srgbClr val="FF0000"/>
                </a:solidFill>
              </a:rPr>
              <a:t>colon</a:t>
            </a:r>
            <a:endParaRPr lang="en-US" altLang="zh-CN" sz="2000" dirty="0"/>
          </a:p>
          <a:p>
            <a:pPr lvl="2"/>
            <a:r>
              <a:rPr lang="en-US" altLang="zh-CN" sz="2000" dirty="0"/>
              <a:t>(3)for most fields, a </a:t>
            </a:r>
            <a:r>
              <a:rPr lang="en-US" altLang="zh-CN" sz="2000" dirty="0">
                <a:solidFill>
                  <a:srgbClr val="FF0000"/>
                </a:solidFill>
              </a:rPr>
              <a:t>value</a:t>
            </a:r>
            <a:r>
              <a:rPr lang="en-US" altLang="zh-CN" sz="20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p:cNvSpPr>
          <p:nvPr/>
        </p:nvSpPr>
        <p:spPr bwMode="auto">
          <a:xfrm>
            <a:off x="3313113" y="5627688"/>
            <a:ext cx="2895600" cy="457200"/>
          </a:xfrm>
          <a:prstGeom prst="rect">
            <a:avLst/>
          </a:prstGeom>
          <a:noFill/>
          <a:ln>
            <a:miter lim="800000"/>
            <a:headEnd/>
            <a:tailEnd/>
          </a:ln>
        </p:spPr>
        <p:txBody>
          <a:bodyPr/>
          <a:lstStyle/>
          <a:p>
            <a:pPr algn="ctr">
              <a:defRPr/>
            </a:pPr>
            <a:fld id="{ADED3376-C1E4-4B37-8BAF-4F4B91C8D20D}" type="slidenum">
              <a:rPr lang="en-US" altLang="zh-CN">
                <a:latin typeface="+mj-lt"/>
                <a:ea typeface="宋体" charset="-122"/>
              </a:rPr>
              <a:pPr algn="ctr">
                <a:defRPr/>
              </a:pPr>
              <a:t>27</a:t>
            </a:fld>
            <a:endParaRPr lang="en-US" altLang="zh-CN">
              <a:latin typeface="+mj-lt"/>
              <a:ea typeface="宋体" charset="-122"/>
            </a:endParaRPr>
          </a:p>
        </p:txBody>
      </p:sp>
      <p:sp>
        <p:nvSpPr>
          <p:cNvPr id="680963" name="Rectangle 2"/>
          <p:cNvSpPr>
            <a:spLocks noGrp="1" noChangeArrowheads="1"/>
          </p:cNvSpPr>
          <p:nvPr>
            <p:ph type="title" idx="4294967295"/>
          </p:nvPr>
        </p:nvSpPr>
        <p:spPr/>
        <p:txBody>
          <a:bodyPr/>
          <a:lstStyle/>
          <a:p>
            <a:r>
              <a:rPr lang="en-US" altLang="zh-CN"/>
              <a:t>Message Field Definitions</a:t>
            </a:r>
          </a:p>
        </p:txBody>
      </p:sp>
      <p:graphicFrame>
        <p:nvGraphicFramePr>
          <p:cNvPr id="681020" name="Group 60"/>
          <p:cNvGraphicFramePr>
            <a:graphicFrameLocks noGrp="1"/>
          </p:cNvGraphicFramePr>
          <p:nvPr>
            <p:ph idx="4294967295"/>
          </p:nvPr>
        </p:nvGraphicFramePr>
        <p:xfrm>
          <a:off x="457200" y="958850"/>
          <a:ext cx="8229600" cy="5251133"/>
        </p:xfrm>
        <a:graphic>
          <a:graphicData uri="http://schemas.openxmlformats.org/drawingml/2006/table">
            <a:tbl>
              <a:tblPr/>
              <a:tblGrid>
                <a:gridCol w="1911350">
                  <a:extLst>
                    <a:ext uri="{9D8B030D-6E8A-4147-A177-3AD203B41FA5}">
                      <a16:colId xmlns:a16="http://schemas.microsoft.com/office/drawing/2014/main" val="20000"/>
                    </a:ext>
                  </a:extLst>
                </a:gridCol>
                <a:gridCol w="1262063">
                  <a:extLst>
                    <a:ext uri="{9D8B030D-6E8A-4147-A177-3AD203B41FA5}">
                      <a16:colId xmlns:a16="http://schemas.microsoft.com/office/drawing/2014/main" val="20001"/>
                    </a:ext>
                  </a:extLst>
                </a:gridCol>
                <a:gridCol w="5056187">
                  <a:extLst>
                    <a:ext uri="{9D8B030D-6E8A-4147-A177-3AD203B41FA5}">
                      <a16:colId xmlns:a16="http://schemas.microsoft.com/office/drawing/2014/main" val="20002"/>
                    </a:ext>
                  </a:extLst>
                </a:gridCol>
              </a:tblGrid>
              <a:tr h="404813">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Categories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69875">
                <a:tc rowSpan="3">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Originator fields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From: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Person or people who created the message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Sender: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Email address of the actual sender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Reply-to: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Email address to which replies should be sent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875">
                <a:tc rowSpan="3">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Destination address fields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Email address(es) of primary recipient(s)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Email address(es) of secondary recipient(s)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Bcc: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Email address(es) for blind carbon copies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9875">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The origination date field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The date and time the message was sent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1463">
                <a:tc rowSpan="2">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Identification fields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Message-Id: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Unique number for referencing this message later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References: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Other relevant Message-Ids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69875">
                <a:tc rowSpan="2">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Information fields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Subject: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Short summary of the message for the one-line display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1463">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Keywords: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User chosen keyword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71463">
                <a:tc rowSpan="2">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1"/>
                          </a:solidFill>
                          <a:effectLst/>
                          <a:latin typeface="Tahoma" pitchFamily="34" charset="0"/>
                          <a:ea typeface="黑体" pitchFamily="2" charset="-122"/>
                        </a:rPr>
                        <a:t>Trace fields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Received: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Line added by each transfer agent along the route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69875">
                <a:tc vMerge="1">
                  <a:txBody>
                    <a:bodyPr/>
                    <a:lstStyle/>
                    <a:p>
                      <a:endParaRPr lang="zh-CN" altLang="en-US"/>
                    </a:p>
                  </a:txBody>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Return-Path: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6600"/>
                        </a:buClr>
                        <a:buSzPct val="110000"/>
                        <a:buFont typeface="Wingdings" pitchFamily="2" charset="2"/>
                        <a:defRPr sz="2400">
                          <a:solidFill>
                            <a:srgbClr val="000099"/>
                          </a:solidFill>
                          <a:latin typeface="Verdana" pitchFamily="34" charset="0"/>
                          <a:ea typeface="黑体" pitchFamily="2" charset="-122"/>
                        </a:defRPr>
                      </a:lvl1pPr>
                      <a:lvl2pPr marL="742950" indent="-285750" algn="l">
                        <a:spcBef>
                          <a:spcPct val="20000"/>
                        </a:spcBef>
                        <a:buClr>
                          <a:srgbClr val="006600"/>
                        </a:buClr>
                        <a:buFont typeface="Wingdings" pitchFamily="2" charset="2"/>
                        <a:defRPr sz="2000">
                          <a:solidFill>
                            <a:schemeClr val="tx1"/>
                          </a:solidFill>
                          <a:latin typeface="Verdana" pitchFamily="34" charset="0"/>
                          <a:ea typeface="黑体" pitchFamily="2" charset="-122"/>
                        </a:defRPr>
                      </a:lvl2pPr>
                      <a:lvl3pPr marL="1143000" indent="-228600" algn="l">
                        <a:spcBef>
                          <a:spcPct val="20000"/>
                        </a:spcBef>
                        <a:buClr>
                          <a:srgbClr val="000099"/>
                        </a:buClr>
                        <a:buFont typeface="Wingdings" pitchFamily="2" charset="2"/>
                        <a:defRPr sz="2000">
                          <a:solidFill>
                            <a:schemeClr val="tx1"/>
                          </a:solidFill>
                          <a:latin typeface="Verdana" pitchFamily="34" charset="0"/>
                          <a:ea typeface="楷体_GB2312" pitchFamily="49" charset="-122"/>
                        </a:defRPr>
                      </a:lvl3pPr>
                      <a:lvl4pPr marL="1600200" indent="-228600" algn="l">
                        <a:spcBef>
                          <a:spcPct val="20000"/>
                        </a:spcBef>
                        <a:buClr>
                          <a:srgbClr val="FF00FF"/>
                        </a:buClr>
                        <a:buFont typeface="Wingdings" pitchFamily="2" charset="2"/>
                        <a:defRPr>
                          <a:solidFill>
                            <a:schemeClr val="tx1"/>
                          </a:solidFill>
                          <a:latin typeface="Verdana" pitchFamily="34" charset="0"/>
                          <a:ea typeface="楷体_GB2312" pitchFamily="49" charset="-122"/>
                        </a:defRPr>
                      </a:lvl4pPr>
                      <a:lvl5pPr marL="2057400" indent="-228600" algn="l">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a:ln>
                            <a:noFill/>
                          </a:ln>
                          <a:solidFill>
                            <a:schemeClr val="tx1"/>
                          </a:solidFill>
                          <a:effectLst/>
                          <a:latin typeface="Tahoma" pitchFamily="34" charset="0"/>
                          <a:ea typeface="黑体" pitchFamily="2" charset="-122"/>
                        </a:rPr>
                        <a:t>Can be used to identify a path back to the sender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标题 1"/>
          <p:cNvSpPr>
            <a:spLocks noGrp="1"/>
          </p:cNvSpPr>
          <p:nvPr>
            <p:ph type="title" idx="4294967295"/>
          </p:nvPr>
        </p:nvSpPr>
        <p:spPr/>
        <p:txBody>
          <a:bodyPr/>
          <a:lstStyle/>
          <a:p>
            <a:r>
              <a:rPr lang="en-US" altLang="zh-CN"/>
              <a:t>Example of Mail Message</a:t>
            </a:r>
          </a:p>
        </p:txBody>
      </p:sp>
      <p:sp>
        <p:nvSpPr>
          <p:cNvPr id="681987" name="内容占位符 2"/>
          <p:cNvSpPr>
            <a:spLocks noGrp="1"/>
          </p:cNvSpPr>
          <p:nvPr>
            <p:ph idx="4294967295"/>
          </p:nvPr>
        </p:nvSpPr>
        <p:spPr/>
        <p:txBody>
          <a:bodyPr/>
          <a:lstStyle/>
          <a:p>
            <a:r>
              <a:rPr lang="en-US" altLang="zh-CN"/>
              <a:t>The </a:t>
            </a:r>
            <a:r>
              <a:rPr lang="en-US" altLang="zh-CN">
                <a:solidFill>
                  <a:srgbClr val="C00000"/>
                </a:solidFill>
              </a:rPr>
              <a:t>header</a:t>
            </a:r>
            <a:r>
              <a:rPr lang="en-US" altLang="zh-CN"/>
              <a:t> is everything up to the blank line, and the </a:t>
            </a:r>
            <a:r>
              <a:rPr lang="en-US" altLang="zh-CN">
                <a:solidFill>
                  <a:srgbClr val="C00000"/>
                </a:solidFill>
              </a:rPr>
              <a:t>body </a:t>
            </a:r>
            <a:r>
              <a:rPr lang="en-US" altLang="zh-CN"/>
              <a:t>is everything after the blank line</a:t>
            </a:r>
          </a:p>
          <a:p>
            <a:endParaRPr lang="en-US" altLang="zh-CN"/>
          </a:p>
        </p:txBody>
      </p:sp>
      <p:sp>
        <p:nvSpPr>
          <p:cNvPr id="681988" name="Rectangle 4"/>
          <p:cNvSpPr>
            <a:spLocks noChangeArrowheads="1"/>
          </p:cNvSpPr>
          <p:nvPr/>
        </p:nvSpPr>
        <p:spPr bwMode="auto">
          <a:xfrm>
            <a:off x="2322513" y="2701925"/>
            <a:ext cx="6480175" cy="2655888"/>
          </a:xfrm>
          <a:prstGeom prst="rect">
            <a:avLst/>
          </a:prstGeom>
          <a:solidFill>
            <a:srgbClr val="DDDDDD"/>
          </a:solidFill>
          <a:ln w="28575" algn="ctr">
            <a:solidFill>
              <a:srgbClr val="003366"/>
            </a:solidFill>
            <a:miter lim="800000"/>
            <a:headEnd/>
            <a:tailEnd/>
          </a:ln>
        </p:spPr>
        <p:txBody>
          <a:bodyPr wrap="none"/>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r>
              <a:rPr lang="en-US" altLang="zh-CN" sz="1600" b="1">
                <a:latin typeface="Courier New" pitchFamily="49" charset="0"/>
              </a:rPr>
              <a:t>From: John Doe &lt;jdoe@machine.example&gt;</a:t>
            </a:r>
          </a:p>
          <a:p>
            <a:pPr eaLnBrk="0" hangingPunct="0"/>
            <a:r>
              <a:rPr lang="en-US" altLang="zh-CN" sz="1600" b="1">
                <a:latin typeface="Courier New" pitchFamily="49" charset="0"/>
              </a:rPr>
              <a:t>Sender: Michael Jones &lt;mjones@machine.example&gt;</a:t>
            </a:r>
          </a:p>
          <a:p>
            <a:pPr eaLnBrk="0" hangingPunct="0"/>
            <a:r>
              <a:rPr lang="en-US" altLang="zh-CN" sz="1600" b="1">
                <a:latin typeface="Courier New" pitchFamily="49" charset="0"/>
              </a:rPr>
              <a:t>To: Mary Smith &lt;mary@example.net&gt;</a:t>
            </a:r>
          </a:p>
          <a:p>
            <a:pPr eaLnBrk="0" hangingPunct="0"/>
            <a:r>
              <a:rPr lang="en-US" altLang="zh-CN" sz="1600" b="1">
                <a:latin typeface="Courier New" pitchFamily="49" charset="0"/>
              </a:rPr>
              <a:t>Subject: Saying Hello</a:t>
            </a:r>
          </a:p>
          <a:p>
            <a:pPr eaLnBrk="0" hangingPunct="0"/>
            <a:r>
              <a:rPr lang="en-US" altLang="zh-CN" sz="1600" b="1">
                <a:latin typeface="Courier New" pitchFamily="49" charset="0"/>
              </a:rPr>
              <a:t>Date: Fri, 21 Nov 1997 09:55:06 -0600</a:t>
            </a:r>
          </a:p>
          <a:p>
            <a:pPr eaLnBrk="0" hangingPunct="0"/>
            <a:r>
              <a:rPr lang="en-US" altLang="zh-CN" sz="1600" b="1">
                <a:latin typeface="Courier New" pitchFamily="49" charset="0"/>
              </a:rPr>
              <a:t>Message-ID: &lt;1234@local.machine.example&gt;</a:t>
            </a:r>
          </a:p>
          <a:p>
            <a:pPr eaLnBrk="0" hangingPunct="0"/>
            <a:endParaRPr lang="en-US" altLang="zh-CN" sz="1600" b="1">
              <a:latin typeface="Courier New" pitchFamily="49" charset="0"/>
            </a:endParaRPr>
          </a:p>
          <a:p>
            <a:pPr eaLnBrk="0" hangingPunct="0"/>
            <a:r>
              <a:rPr lang="en-US" altLang="zh-CN" sz="1600" b="1">
                <a:latin typeface="Courier New" pitchFamily="49" charset="0"/>
              </a:rPr>
              <a:t>This is a message just to say hello.</a:t>
            </a:r>
          </a:p>
          <a:p>
            <a:pPr eaLnBrk="0" hangingPunct="0"/>
            <a:r>
              <a:rPr lang="en-US" altLang="zh-CN" sz="1600" b="1">
                <a:latin typeface="Courier New" pitchFamily="49" charset="0"/>
              </a:rPr>
              <a:t>So, "Hello".</a:t>
            </a:r>
          </a:p>
          <a:p>
            <a:pPr eaLnBrk="0" hangingPunct="0"/>
            <a:endParaRPr lang="en-US" altLang="zh-CN" sz="1600" b="1">
              <a:latin typeface="Courier New" pitchFamily="49" charset="0"/>
            </a:endParaRPr>
          </a:p>
        </p:txBody>
      </p:sp>
      <p:sp>
        <p:nvSpPr>
          <p:cNvPr id="5" name="Rectangle 5"/>
          <p:cNvSpPr>
            <a:spLocks noChangeArrowheads="1"/>
          </p:cNvSpPr>
          <p:nvPr/>
        </p:nvSpPr>
        <p:spPr bwMode="auto">
          <a:xfrm>
            <a:off x="2357438" y="2697163"/>
            <a:ext cx="676275" cy="26987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6" name="Rectangle 6"/>
          <p:cNvSpPr>
            <a:spLocks noChangeArrowheads="1"/>
          </p:cNvSpPr>
          <p:nvPr/>
        </p:nvSpPr>
        <p:spPr bwMode="auto">
          <a:xfrm>
            <a:off x="2360613" y="3008313"/>
            <a:ext cx="990600" cy="22542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7" name="Text Box 7"/>
          <p:cNvSpPr txBox="1">
            <a:spLocks noChangeArrowheads="1"/>
          </p:cNvSpPr>
          <p:nvPr/>
        </p:nvSpPr>
        <p:spPr bwMode="auto">
          <a:xfrm>
            <a:off x="2411413" y="2162175"/>
            <a:ext cx="3421062" cy="338138"/>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1600">
                <a:solidFill>
                  <a:srgbClr val="000066"/>
                </a:solidFill>
                <a:latin typeface="Comic Sans MS" pitchFamily="66" charset="0"/>
              </a:rPr>
              <a:t> Author of the message, required</a:t>
            </a:r>
          </a:p>
        </p:txBody>
      </p:sp>
      <p:sp>
        <p:nvSpPr>
          <p:cNvPr id="8" name="Text Box 8"/>
          <p:cNvSpPr txBox="1">
            <a:spLocks noChangeArrowheads="1"/>
          </p:cNvSpPr>
          <p:nvPr/>
        </p:nvSpPr>
        <p:spPr bwMode="auto">
          <a:xfrm>
            <a:off x="206375" y="2316163"/>
            <a:ext cx="1890713" cy="1323975"/>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eaLnBrk="0" hangingPunct="0"/>
            <a:r>
              <a:rPr lang="en-US" altLang="zh-CN" sz="1600">
                <a:solidFill>
                  <a:srgbClr val="000066"/>
                </a:solidFill>
                <a:latin typeface="Comic Sans MS" pitchFamily="66" charset="0"/>
              </a:rPr>
              <a:t>Mailbox responsible for the actual transmission of the message, optional </a:t>
            </a:r>
          </a:p>
        </p:txBody>
      </p:sp>
      <p:sp>
        <p:nvSpPr>
          <p:cNvPr id="9" name="Line 9"/>
          <p:cNvSpPr>
            <a:spLocks noChangeShapeType="1"/>
          </p:cNvSpPr>
          <p:nvPr/>
        </p:nvSpPr>
        <p:spPr bwMode="auto">
          <a:xfrm rot="-5400000">
            <a:off x="2592387" y="2613026"/>
            <a:ext cx="269875" cy="0"/>
          </a:xfrm>
          <a:prstGeom prst="line">
            <a:avLst/>
          </a:prstGeom>
          <a:noFill/>
          <a:ln w="38100">
            <a:solidFill>
              <a:srgbClr val="00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2097088" y="3197225"/>
            <a:ext cx="314325" cy="0"/>
          </a:xfrm>
          <a:prstGeom prst="line">
            <a:avLst/>
          </a:prstGeom>
          <a:noFill/>
          <a:ln w="38100">
            <a:solidFill>
              <a:srgbClr val="000066"/>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1"/>
          <p:cNvSpPr>
            <a:spLocks noChangeArrowheads="1"/>
          </p:cNvSpPr>
          <p:nvPr/>
        </p:nvSpPr>
        <p:spPr bwMode="auto">
          <a:xfrm>
            <a:off x="2357438" y="3263900"/>
            <a:ext cx="360362" cy="269875"/>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12" name="Text Box 12"/>
          <p:cNvSpPr txBox="1">
            <a:spLocks noChangeArrowheads="1"/>
          </p:cNvSpPr>
          <p:nvPr/>
        </p:nvSpPr>
        <p:spPr bwMode="auto">
          <a:xfrm>
            <a:off x="357188" y="3851275"/>
            <a:ext cx="1739900" cy="1077913"/>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eaLnBrk="0" hangingPunct="0"/>
            <a:r>
              <a:rPr lang="en-US" altLang="zh-CN" sz="1600">
                <a:solidFill>
                  <a:srgbClr val="000066"/>
                </a:solidFill>
                <a:latin typeface="Comic Sans MS" pitchFamily="66" charset="0"/>
              </a:rPr>
              <a:t>Address(es) of the primary recipient(s)</a:t>
            </a:r>
          </a:p>
          <a:p>
            <a:pPr algn="r" eaLnBrk="0" hangingPunct="0"/>
            <a:r>
              <a:rPr lang="en-US" altLang="zh-CN" sz="1600">
                <a:solidFill>
                  <a:srgbClr val="000066"/>
                </a:solidFill>
                <a:latin typeface="Comic Sans MS" pitchFamily="66" charset="0"/>
              </a:rPr>
              <a:t>   of the message</a:t>
            </a:r>
          </a:p>
        </p:txBody>
      </p:sp>
      <p:sp>
        <p:nvSpPr>
          <p:cNvPr id="13" name="Line 13"/>
          <p:cNvSpPr>
            <a:spLocks noChangeShapeType="1"/>
          </p:cNvSpPr>
          <p:nvPr/>
        </p:nvSpPr>
        <p:spPr bwMode="auto">
          <a:xfrm flipV="1">
            <a:off x="2071688" y="3468688"/>
            <a:ext cx="339725" cy="603250"/>
          </a:xfrm>
          <a:prstGeom prst="line">
            <a:avLst/>
          </a:prstGeom>
          <a:noFill/>
          <a:ln w="38100">
            <a:solidFill>
              <a:srgbClr val="000066"/>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5"/>
          <p:cNvSpPr>
            <a:spLocks noChangeShapeType="1"/>
          </p:cNvSpPr>
          <p:nvPr/>
        </p:nvSpPr>
        <p:spPr bwMode="auto">
          <a:xfrm>
            <a:off x="2322513" y="4357688"/>
            <a:ext cx="4841875" cy="7937"/>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6"/>
          <p:cNvSpPr txBox="1">
            <a:spLocks noChangeArrowheads="1"/>
          </p:cNvSpPr>
          <p:nvPr/>
        </p:nvSpPr>
        <p:spPr bwMode="auto">
          <a:xfrm>
            <a:off x="7500938" y="3468688"/>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000" u="sng">
                <a:solidFill>
                  <a:srgbClr val="C00000"/>
                </a:solidFill>
                <a:latin typeface="Comic Sans MS" pitchFamily="66" charset="0"/>
              </a:rPr>
              <a:t>headers</a:t>
            </a:r>
          </a:p>
        </p:txBody>
      </p:sp>
      <p:sp>
        <p:nvSpPr>
          <p:cNvPr id="16" name="Text Box 18"/>
          <p:cNvSpPr txBox="1">
            <a:spLocks noChangeArrowheads="1"/>
          </p:cNvSpPr>
          <p:nvPr/>
        </p:nvSpPr>
        <p:spPr bwMode="auto">
          <a:xfrm>
            <a:off x="7586663" y="4721225"/>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000" u="sng">
                <a:solidFill>
                  <a:srgbClr val="C00000"/>
                </a:solidFill>
                <a:latin typeface="Comic Sans MS" pitchFamily="66" charset="0"/>
              </a:rPr>
              <a:t>body</a:t>
            </a:r>
          </a:p>
        </p:txBody>
      </p:sp>
      <p:sp>
        <p:nvSpPr>
          <p:cNvPr id="17" name="矩形 16"/>
          <p:cNvSpPr>
            <a:spLocks noChangeArrowheads="1"/>
          </p:cNvSpPr>
          <p:nvPr/>
        </p:nvSpPr>
        <p:spPr bwMode="auto">
          <a:xfrm>
            <a:off x="46364" y="5857875"/>
            <a:ext cx="7614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buClr>
                <a:srgbClr val="C00000"/>
              </a:buClr>
              <a:buSzPct val="80000"/>
              <a:buFont typeface="Wingdings" pitchFamily="2" charset="2"/>
              <a:buChar char="n"/>
            </a:pPr>
            <a:r>
              <a:rPr lang="en-US" altLang="zh-CN" sz="2000" dirty="0">
                <a:solidFill>
                  <a:srgbClr val="000099"/>
                </a:solidFill>
                <a:latin typeface="Comic Sans MS" pitchFamily="66" charset="0"/>
              </a:rPr>
              <a:t> Problem of RFC 822: </a:t>
            </a:r>
            <a:r>
              <a:rPr lang="en-US" altLang="zh-CN" sz="2000" b="1" dirty="0">
                <a:solidFill>
                  <a:srgbClr val="FF0000"/>
                </a:solidFill>
                <a:latin typeface="Comic Sans MS" pitchFamily="66" charset="0"/>
              </a:rPr>
              <a:t>Only 7 bit ASCII format</a:t>
            </a:r>
            <a:r>
              <a:rPr lang="en-US" altLang="zh-CN" sz="2000" b="1" dirty="0">
                <a:solidFill>
                  <a:srgbClr val="000099"/>
                </a:solidFill>
                <a:latin typeface="Comic Sans MS" pitchFamily="66" charset="0"/>
              </a:rPr>
              <a:t> </a:t>
            </a:r>
            <a:r>
              <a:rPr lang="en-US" altLang="zh-CN" sz="2000" dirty="0">
                <a:solidFill>
                  <a:srgbClr val="000099"/>
                </a:solidFill>
                <a:latin typeface="Comic Sans MS" pitchFamily="66" charset="0"/>
              </a:rPr>
              <a:t>can be used</a:t>
            </a:r>
          </a:p>
        </p:txBody>
      </p:sp>
      <p:sp>
        <p:nvSpPr>
          <p:cNvPr id="2" name="Text Box 18"/>
          <p:cNvSpPr txBox="1">
            <a:spLocks noChangeArrowheads="1"/>
          </p:cNvSpPr>
          <p:nvPr/>
        </p:nvSpPr>
        <p:spPr bwMode="auto">
          <a:xfrm>
            <a:off x="7164388" y="41497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000" u="sng">
                <a:solidFill>
                  <a:srgbClr val="C00000"/>
                </a:solidFill>
                <a:latin typeface="Comic Sans MS" pitchFamily="66" charset="0"/>
              </a:rPr>
              <a:t>a blank 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标题 1"/>
          <p:cNvSpPr>
            <a:spLocks noGrp="1"/>
          </p:cNvSpPr>
          <p:nvPr>
            <p:ph type="title" idx="4294967295"/>
          </p:nvPr>
        </p:nvSpPr>
        <p:spPr/>
        <p:txBody>
          <a:bodyPr/>
          <a:lstStyle/>
          <a:p>
            <a:r>
              <a:rPr lang="en-US" altLang="zh-CN"/>
              <a:t>MIME</a:t>
            </a:r>
          </a:p>
        </p:txBody>
      </p:sp>
      <p:sp>
        <p:nvSpPr>
          <p:cNvPr id="685059" name="内容占位符 2"/>
          <p:cNvSpPr>
            <a:spLocks noGrp="1"/>
          </p:cNvSpPr>
          <p:nvPr>
            <p:ph idx="4294967295"/>
          </p:nvPr>
        </p:nvSpPr>
        <p:spPr>
          <a:xfrm>
            <a:off x="357188" y="857250"/>
            <a:ext cx="8331200" cy="5265738"/>
          </a:xfrm>
        </p:spPr>
        <p:txBody>
          <a:bodyPr/>
          <a:lstStyle/>
          <a:p>
            <a:pPr>
              <a:spcBef>
                <a:spcPts val="600"/>
              </a:spcBef>
            </a:pPr>
            <a:r>
              <a:rPr lang="en-US" altLang="zh-CN" sz="2400">
                <a:solidFill>
                  <a:srgbClr val="FF0000"/>
                </a:solidFill>
              </a:rPr>
              <a:t>M</a:t>
            </a:r>
            <a:r>
              <a:rPr lang="en-US" altLang="zh-CN" sz="2400"/>
              <a:t>ultipurpose </a:t>
            </a:r>
            <a:r>
              <a:rPr lang="en-US" altLang="zh-CN" sz="2400">
                <a:solidFill>
                  <a:srgbClr val="FF0000"/>
                </a:solidFill>
              </a:rPr>
              <a:t>I</a:t>
            </a:r>
            <a:r>
              <a:rPr lang="en-US" altLang="zh-CN" sz="2400"/>
              <a:t>nternet </a:t>
            </a:r>
            <a:r>
              <a:rPr lang="en-US" altLang="zh-CN" sz="2400">
                <a:solidFill>
                  <a:srgbClr val="FF0000"/>
                </a:solidFill>
              </a:rPr>
              <a:t>M</a:t>
            </a:r>
            <a:r>
              <a:rPr lang="en-US" altLang="zh-CN" sz="2400"/>
              <a:t>ail </a:t>
            </a:r>
            <a:r>
              <a:rPr lang="en-US" altLang="zh-CN" sz="2400">
                <a:solidFill>
                  <a:srgbClr val="FF0000"/>
                </a:solidFill>
              </a:rPr>
              <a:t>E</a:t>
            </a:r>
            <a:r>
              <a:rPr lang="en-US" altLang="zh-CN" sz="2400"/>
              <a:t>xtension</a:t>
            </a:r>
          </a:p>
          <a:p>
            <a:pPr>
              <a:spcBef>
                <a:spcPts val="600"/>
              </a:spcBef>
            </a:pPr>
            <a:r>
              <a:rPr lang="en-US" altLang="zh-CN" sz="2400"/>
              <a:t>Extension for </a:t>
            </a:r>
            <a:r>
              <a:rPr lang="en-US" altLang="zh-CN" sz="2400">
                <a:solidFill>
                  <a:srgbClr val="C00000"/>
                </a:solidFill>
              </a:rPr>
              <a:t>multipart &amp; multimedia </a:t>
            </a:r>
            <a:r>
              <a:rPr lang="en-US" altLang="zh-CN" sz="2400"/>
              <a:t>email</a:t>
            </a:r>
          </a:p>
          <a:p>
            <a:pPr>
              <a:spcBef>
                <a:spcPts val="600"/>
              </a:spcBef>
            </a:pPr>
            <a:r>
              <a:rPr lang="en-US" altLang="zh-CN" sz="2400"/>
              <a:t>Additional mail headers define content </a:t>
            </a:r>
          </a:p>
          <a:p>
            <a:pPr lvl="1">
              <a:spcBef>
                <a:spcPts val="600"/>
              </a:spcBef>
            </a:pPr>
            <a:r>
              <a:rPr lang="en-US" altLang="zh-CN" sz="2000">
                <a:solidFill>
                  <a:srgbClr val="C00000"/>
                </a:solidFill>
              </a:rPr>
              <a:t>Type:</a:t>
            </a:r>
            <a:r>
              <a:rPr lang="en-US" altLang="zh-CN" sz="2000"/>
              <a:t> text, image, audio, video, application and subtype within (eg text/html, image/gif)</a:t>
            </a:r>
          </a:p>
          <a:p>
            <a:pPr lvl="1">
              <a:spcBef>
                <a:spcPts val="600"/>
              </a:spcBef>
            </a:pPr>
            <a:r>
              <a:rPr lang="en-US" altLang="zh-CN" sz="2000">
                <a:solidFill>
                  <a:srgbClr val="C00000"/>
                </a:solidFill>
              </a:rPr>
              <a:t>Encoding</a:t>
            </a:r>
            <a:r>
              <a:rPr lang="en-US" altLang="zh-CN" sz="2000"/>
              <a:t> (ASCII , quoted printable, base64) to handle arbitrary binary data when email system can only handle normal ASCII chars</a:t>
            </a:r>
          </a:p>
          <a:p>
            <a:pPr>
              <a:spcBef>
                <a:spcPts val="600"/>
              </a:spcBef>
            </a:pPr>
            <a:r>
              <a:rPr lang="en-US" altLang="zh-CN" sz="2400"/>
              <a:t>Supports multipart message content type </a:t>
            </a:r>
          </a:p>
          <a:p>
            <a:pPr lvl="1">
              <a:spcBef>
                <a:spcPts val="600"/>
              </a:spcBef>
            </a:pPr>
            <a:r>
              <a:rPr lang="en-US" altLang="zh-CN" sz="2000"/>
              <a:t>each part has its own type and encoding</a:t>
            </a:r>
          </a:p>
          <a:p>
            <a:pPr>
              <a:spcBef>
                <a:spcPts val="600"/>
              </a:spcBef>
            </a:pPr>
            <a:r>
              <a:rPr lang="en-US" altLang="zh-CN" sz="2400"/>
              <a:t>MIME messages can be sent using the existing mail programs and protocols</a:t>
            </a:r>
          </a:p>
          <a:p>
            <a:pPr>
              <a:spcBef>
                <a:spcPts val="600"/>
              </a:spcBef>
            </a:pPr>
            <a:r>
              <a:rPr lang="en-US" altLang="zh-CN" sz="2400"/>
              <a:t>Widely used now</a:t>
            </a:r>
          </a:p>
          <a:p>
            <a:pPr>
              <a:lnSpc>
                <a:spcPct val="90000"/>
              </a:lnSpc>
              <a:spcBef>
                <a:spcPct val="10000"/>
              </a:spcBef>
            </a:pPr>
            <a:endParaRPr lang="en-US" altLang="zh-CN" sz="2000"/>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idx="4294967295"/>
          </p:nvPr>
        </p:nvSpPr>
        <p:spPr>
          <a:xfrm>
            <a:off x="0" y="152400"/>
            <a:ext cx="9144000" cy="685800"/>
          </a:xfrm>
        </p:spPr>
        <p:txBody>
          <a:bodyPr/>
          <a:lstStyle/>
          <a:p>
            <a:r>
              <a:rPr lang="en-US" altLang="zh-CN"/>
              <a:t>Duties and Features of Application Layer</a:t>
            </a:r>
          </a:p>
        </p:txBody>
      </p:sp>
      <p:sp>
        <p:nvSpPr>
          <p:cNvPr id="635907" name="Rectangle 3"/>
          <p:cNvSpPr>
            <a:spLocks noGrp="1" noChangeArrowheads="1"/>
          </p:cNvSpPr>
          <p:nvPr>
            <p:ph type="body" idx="4294967295"/>
          </p:nvPr>
        </p:nvSpPr>
        <p:spPr>
          <a:xfrm>
            <a:off x="903288" y="836613"/>
            <a:ext cx="7772400" cy="5006975"/>
          </a:xfrm>
        </p:spPr>
        <p:txBody>
          <a:bodyPr/>
          <a:lstStyle/>
          <a:p>
            <a:r>
              <a:rPr lang="en-US" altLang="zh-CN" sz="2000" dirty="0"/>
              <a:t>Providing various applications to end users</a:t>
            </a:r>
          </a:p>
          <a:p>
            <a:r>
              <a:rPr lang="en-US" altLang="zh-CN" sz="2000" dirty="0">
                <a:sym typeface="Symbol" pitchFamily="18" charset="2"/>
              </a:rPr>
              <a:t>Maximum number of protocols and most complex</a:t>
            </a:r>
          </a:p>
          <a:p>
            <a:r>
              <a:rPr lang="en-US" altLang="zh-CN" sz="2000" dirty="0">
                <a:sym typeface="Symbol" pitchFamily="18" charset="2"/>
              </a:rPr>
              <a:t>Each protocol is specified to </a:t>
            </a:r>
            <a:r>
              <a:rPr lang="en-US" altLang="zh-CN" sz="2000" dirty="0">
                <a:solidFill>
                  <a:srgbClr val="C00000"/>
                </a:solidFill>
                <a:sym typeface="Symbol" pitchFamily="18" charset="2"/>
              </a:rPr>
              <a:t>a type of application</a:t>
            </a:r>
            <a:r>
              <a:rPr lang="en-US" altLang="zh-CN" sz="2000" dirty="0">
                <a:sym typeface="Symbol" pitchFamily="18" charset="2"/>
              </a:rPr>
              <a:t>, no general-purpose protocols</a:t>
            </a:r>
          </a:p>
        </p:txBody>
      </p:sp>
      <p:pic>
        <p:nvPicPr>
          <p:cNvPr id="635908"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349500"/>
            <a:ext cx="76771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idx="4294967295"/>
          </p:nvPr>
        </p:nvSpPr>
        <p:spPr/>
        <p:txBody>
          <a:bodyPr/>
          <a:lstStyle/>
          <a:p>
            <a:r>
              <a:rPr lang="en-US" altLang="zh-CN"/>
              <a:t>MIME: New Headers</a:t>
            </a:r>
          </a:p>
        </p:txBody>
      </p:sp>
      <p:pic>
        <p:nvPicPr>
          <p:cNvPr id="686083" name="Picture 4" descr="7-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58188"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idx="4294967295"/>
          </p:nvPr>
        </p:nvSpPr>
        <p:spPr>
          <a:xfrm>
            <a:off x="152400" y="0"/>
            <a:ext cx="8497888" cy="1000125"/>
          </a:xfrm>
        </p:spPr>
        <p:txBody>
          <a:bodyPr/>
          <a:lstStyle/>
          <a:p>
            <a:r>
              <a:rPr lang="en-US" altLang="zh-CN"/>
              <a:t>MIME: Content Types and Subtypes</a:t>
            </a:r>
          </a:p>
        </p:txBody>
      </p:sp>
      <p:pic>
        <p:nvPicPr>
          <p:cNvPr id="688131" name="Picture 4" descr="7-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981075"/>
            <a:ext cx="645795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txBox="1">
            <a:spLocks noGrp="1"/>
          </p:cNvSpPr>
          <p:nvPr/>
        </p:nvSpPr>
        <p:spPr bwMode="auto">
          <a:xfrm>
            <a:off x="3124200" y="6248400"/>
            <a:ext cx="2895600" cy="457200"/>
          </a:xfrm>
          <a:prstGeom prst="rect">
            <a:avLst/>
          </a:prstGeom>
          <a:noFill/>
          <a:ln>
            <a:miter lim="800000"/>
            <a:headEnd/>
            <a:tailEnd/>
          </a:ln>
        </p:spPr>
        <p:txBody>
          <a:bodyPr/>
          <a:lstStyle/>
          <a:p>
            <a:pPr algn="ctr">
              <a:defRPr/>
            </a:pPr>
            <a:fld id="{712BB60F-85E9-4F49-BB31-C13EDBCC9BAB}" type="slidenum">
              <a:rPr lang="en-US" altLang="zh-CN">
                <a:latin typeface="+mj-lt"/>
                <a:ea typeface="宋体" charset="-122"/>
              </a:rPr>
              <a:pPr algn="ctr">
                <a:defRPr/>
              </a:pPr>
              <a:t>32</a:t>
            </a:fld>
            <a:endParaRPr lang="en-US" altLang="zh-CN">
              <a:latin typeface="+mj-lt"/>
              <a:ea typeface="宋体" charset="-122"/>
            </a:endParaRPr>
          </a:p>
        </p:txBody>
      </p:sp>
      <p:sp>
        <p:nvSpPr>
          <p:cNvPr id="689155" name="Rectangle 2"/>
          <p:cNvSpPr>
            <a:spLocks noGrp="1" noChangeArrowheads="1"/>
          </p:cNvSpPr>
          <p:nvPr>
            <p:ph type="title" idx="4294967295"/>
          </p:nvPr>
        </p:nvSpPr>
        <p:spPr>
          <a:xfrm>
            <a:off x="1150938" y="0"/>
            <a:ext cx="7793037" cy="773113"/>
          </a:xfrm>
        </p:spPr>
        <p:txBody>
          <a:bodyPr/>
          <a:lstStyle/>
          <a:p>
            <a:r>
              <a:rPr lang="en-US" altLang="zh-CN"/>
              <a:t>MIME: Message Example (1)</a:t>
            </a:r>
          </a:p>
        </p:txBody>
      </p:sp>
      <p:sp>
        <p:nvSpPr>
          <p:cNvPr id="689156" name="Rectangle 4"/>
          <p:cNvSpPr>
            <a:spLocks noChangeArrowheads="1"/>
          </p:cNvSpPr>
          <p:nvPr/>
        </p:nvSpPr>
        <p:spPr bwMode="auto">
          <a:xfrm>
            <a:off x="746125" y="773113"/>
            <a:ext cx="8101013" cy="5870575"/>
          </a:xfrm>
          <a:prstGeom prst="rect">
            <a:avLst/>
          </a:prstGeom>
          <a:solidFill>
            <a:srgbClr val="DDDDDD"/>
          </a:solidFill>
          <a:ln w="28575" algn="ctr">
            <a:solidFill>
              <a:srgbClr val="003366"/>
            </a:solidFill>
            <a:miter lim="800000"/>
            <a:headEnd/>
            <a:tailEnd/>
          </a:ln>
        </p:spPr>
        <p:txBody>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r>
              <a:rPr lang="en-US" altLang="zh-CN" dirty="0">
                <a:latin typeface="Baskerville Old Face" pitchFamily="18" charset="0"/>
              </a:rPr>
              <a:t>Date: Sat, 07 Dec 2002 16:37:32 +0800</a:t>
            </a:r>
          </a:p>
          <a:p>
            <a:pPr eaLnBrk="0" hangingPunct="0"/>
            <a:r>
              <a:rPr lang="en-US" altLang="zh-CN" dirty="0">
                <a:latin typeface="Baskerville Old Face" pitchFamily="18" charset="0"/>
              </a:rPr>
              <a:t>From: </a:t>
            </a:r>
            <a:r>
              <a:rPr lang="en-US" altLang="zh-CN" dirty="0" err="1">
                <a:latin typeface="Baskerville Old Face" pitchFamily="18" charset="0"/>
              </a:rPr>
              <a:t>Adun</a:t>
            </a:r>
            <a:r>
              <a:rPr lang="en-US" altLang="zh-CN" dirty="0">
                <a:latin typeface="Baskerville Old Face" pitchFamily="18" charset="0"/>
              </a:rPr>
              <a:t> </a:t>
            </a:r>
            <a:r>
              <a:rPr lang="en-US" altLang="zh-CN" dirty="0" err="1">
                <a:latin typeface="Baskerville Old Face" pitchFamily="18" charset="0"/>
              </a:rPr>
              <a:t>Gaos</a:t>
            </a:r>
            <a:r>
              <a:rPr lang="en-US" altLang="zh-CN" dirty="0">
                <a:latin typeface="Baskerville Old Face" pitchFamily="18" charset="0"/>
              </a:rPr>
              <a:t> </a:t>
            </a:r>
          </a:p>
          <a:p>
            <a:pPr eaLnBrk="0" hangingPunct="0"/>
            <a:r>
              <a:rPr lang="en-US" altLang="zh-CN" dirty="0">
                <a:latin typeface="Baskerville Old Face" pitchFamily="18" charset="0"/>
              </a:rPr>
              <a:t>X-Accept-Language: </a:t>
            </a:r>
            <a:r>
              <a:rPr lang="en-US" altLang="zh-CN" dirty="0" err="1">
                <a:latin typeface="Baskerville Old Face" pitchFamily="18" charset="0"/>
              </a:rPr>
              <a:t>zh-cn</a:t>
            </a:r>
            <a:endParaRPr lang="en-US" altLang="zh-CN" dirty="0">
              <a:latin typeface="Baskerville Old Face" pitchFamily="18" charset="0"/>
            </a:endParaRPr>
          </a:p>
          <a:p>
            <a:pPr eaLnBrk="0" hangingPunct="0"/>
            <a:r>
              <a:rPr lang="en-US" altLang="zh-CN" dirty="0">
                <a:latin typeface="Baskerville Old Face" pitchFamily="18" charset="0"/>
              </a:rPr>
              <a:t>MIME-Version: 1.0</a:t>
            </a:r>
          </a:p>
          <a:p>
            <a:pPr eaLnBrk="0" hangingPunct="0"/>
            <a:r>
              <a:rPr lang="en-US" altLang="zh-CN" dirty="0">
                <a:latin typeface="Baskerville Old Face" pitchFamily="18" charset="0"/>
              </a:rPr>
              <a:t>To:  adungaos@celldoft.com</a:t>
            </a:r>
          </a:p>
          <a:p>
            <a:pPr eaLnBrk="0" hangingPunct="0"/>
            <a:r>
              <a:rPr lang="en-US" altLang="zh-CN" dirty="0">
                <a:latin typeface="Baskerville Old Face" pitchFamily="18" charset="0"/>
              </a:rPr>
              <a:t>Subject: MIME message!</a:t>
            </a:r>
          </a:p>
          <a:p>
            <a:pPr eaLnBrk="0" hangingPunct="0"/>
            <a:r>
              <a:rPr lang="en-US" altLang="zh-CN" dirty="0">
                <a:latin typeface="Baskerville Old Face" pitchFamily="18" charset="0"/>
              </a:rPr>
              <a:t>Content-Type: multipart/mixed;</a:t>
            </a:r>
          </a:p>
          <a:p>
            <a:pPr eaLnBrk="0" hangingPunct="0"/>
            <a:r>
              <a:rPr lang="en-US" altLang="zh-CN" dirty="0">
                <a:latin typeface="Baskerville Old Face" pitchFamily="18" charset="0"/>
              </a:rPr>
              <a:t>                boundary="------------080202030206040206090704"</a:t>
            </a:r>
          </a:p>
          <a:p>
            <a:pPr eaLnBrk="0" hangingPunct="0"/>
            <a:endParaRPr lang="en-US" altLang="zh-CN" dirty="0">
              <a:latin typeface="Baskerville Old Face" pitchFamily="18" charset="0"/>
            </a:endParaRPr>
          </a:p>
          <a:p>
            <a:pPr eaLnBrk="0" hangingPunct="0"/>
            <a:r>
              <a:rPr lang="en-US" altLang="zh-CN" dirty="0">
                <a:latin typeface="Baskerville Old Face" pitchFamily="18" charset="0"/>
              </a:rPr>
              <a:t>This is a multi-part message in MIME format.</a:t>
            </a:r>
          </a:p>
          <a:p>
            <a:pPr eaLnBrk="0" hangingPunct="0"/>
            <a:r>
              <a:rPr lang="en-US" altLang="zh-CN" dirty="0">
                <a:latin typeface="Baskerville Old Face" pitchFamily="18" charset="0"/>
              </a:rPr>
              <a:t>--------------080202030206040206090704</a:t>
            </a:r>
          </a:p>
          <a:p>
            <a:pPr eaLnBrk="0" hangingPunct="0"/>
            <a:r>
              <a:rPr lang="en-US" altLang="zh-CN" dirty="0">
                <a:latin typeface="Baskerville Old Face" pitchFamily="18" charset="0"/>
              </a:rPr>
              <a:t>Content-Type: text/html; charset=us-</a:t>
            </a:r>
            <a:r>
              <a:rPr lang="en-US" altLang="zh-CN" dirty="0" err="1">
                <a:latin typeface="Baskerville Old Face" pitchFamily="18" charset="0"/>
              </a:rPr>
              <a:t>ascii</a:t>
            </a:r>
            <a:endParaRPr lang="en-US" altLang="zh-CN" dirty="0">
              <a:latin typeface="Baskerville Old Face" pitchFamily="18" charset="0"/>
            </a:endParaRPr>
          </a:p>
          <a:p>
            <a:pPr eaLnBrk="0" hangingPunct="0"/>
            <a:r>
              <a:rPr lang="en-US" altLang="zh-CN" dirty="0">
                <a:latin typeface="Baskerville Old Face" pitchFamily="18" charset="0"/>
              </a:rPr>
              <a:t>Content-Transfer-Encoding: 7bit</a:t>
            </a:r>
          </a:p>
          <a:p>
            <a:pPr eaLnBrk="0" hangingPunct="0"/>
            <a:endParaRPr lang="en-US" altLang="zh-CN" dirty="0">
              <a:latin typeface="Baskerville Old Face" pitchFamily="18" charset="0"/>
            </a:endParaRPr>
          </a:p>
          <a:p>
            <a:pPr eaLnBrk="0" hangingPunct="0"/>
            <a:r>
              <a:rPr lang="en-US" altLang="zh-CN" dirty="0">
                <a:latin typeface="Baskerville Old Face" pitchFamily="18" charset="0"/>
              </a:rPr>
              <a:t>      This is a MIME message. Here is body.</a:t>
            </a:r>
          </a:p>
          <a:p>
            <a:pPr eaLnBrk="0" hangingPunct="0"/>
            <a:endParaRPr lang="en-US" altLang="zh-CN" dirty="0">
              <a:latin typeface="Baskerville Old Face" pitchFamily="18" charset="0"/>
            </a:endParaRPr>
          </a:p>
          <a:p>
            <a:pPr eaLnBrk="0" hangingPunct="0"/>
            <a:r>
              <a:rPr lang="en-US" altLang="zh-CN" dirty="0">
                <a:latin typeface="Baskerville Old Face" pitchFamily="18" charset="0"/>
              </a:rPr>
              <a:t>--------------080202030206040206090704</a:t>
            </a:r>
          </a:p>
          <a:p>
            <a:pPr eaLnBrk="0" hangingPunct="0"/>
            <a:r>
              <a:rPr lang="en-US" altLang="zh-CN" dirty="0">
                <a:latin typeface="Baskerville Old Face" pitchFamily="18" charset="0"/>
              </a:rPr>
              <a:t>Content-Type: application/x-</a:t>
            </a:r>
            <a:r>
              <a:rPr lang="en-US" altLang="zh-CN" dirty="0" err="1">
                <a:latin typeface="Baskerville Old Face" pitchFamily="18" charset="0"/>
              </a:rPr>
              <a:t>gtar</a:t>
            </a:r>
            <a:r>
              <a:rPr lang="en-US" altLang="zh-CN" dirty="0">
                <a:latin typeface="Baskerville Old Face" pitchFamily="18" charset="0"/>
              </a:rPr>
              <a:t>;</a:t>
            </a:r>
          </a:p>
          <a:p>
            <a:pPr eaLnBrk="0" hangingPunct="0"/>
            <a:r>
              <a:rPr lang="en-US" altLang="zh-CN" dirty="0">
                <a:latin typeface="Baskerville Old Face" pitchFamily="18" charset="0"/>
              </a:rPr>
              <a:t>             name="binary.tgz"</a:t>
            </a:r>
          </a:p>
          <a:p>
            <a:pPr eaLnBrk="0" hangingPunct="0"/>
            <a:r>
              <a:rPr lang="en-US" altLang="zh-CN" dirty="0">
                <a:latin typeface="Baskerville Old Face" pitchFamily="18" charset="0"/>
              </a:rPr>
              <a:t>Content-Transfer-Encoding: base64</a:t>
            </a:r>
          </a:p>
          <a:p>
            <a:pPr eaLnBrk="0" hangingPunct="0"/>
            <a:r>
              <a:rPr lang="en-US" altLang="zh-CN" dirty="0">
                <a:latin typeface="Baskerville Old Face" pitchFamily="18" charset="0"/>
              </a:rPr>
              <a:t>Content-Disposition: inline;</a:t>
            </a:r>
          </a:p>
          <a:p>
            <a:pPr eaLnBrk="0" hangingPunct="0"/>
            <a:r>
              <a:rPr lang="en-US" altLang="zh-CN" dirty="0">
                <a:latin typeface="Baskerville Old Face" pitchFamily="18" charset="0"/>
              </a:rPr>
              <a:t>             filename="binary.tgz"</a:t>
            </a:r>
          </a:p>
          <a:p>
            <a:pPr eaLnBrk="0" hangingPunct="0"/>
            <a:endParaRPr lang="en-US" altLang="zh-CN" dirty="0">
              <a:latin typeface="Baskerville Old Face" pitchFamily="18" charset="0"/>
            </a:endParaRPr>
          </a:p>
          <a:p>
            <a:pPr eaLnBrk="0" hangingPunct="0"/>
            <a:r>
              <a:rPr lang="en-US" altLang="zh-CN" dirty="0">
                <a:latin typeface="Baskerville Old Face" pitchFamily="18" charset="0"/>
              </a:rPr>
              <a:t>H4sIABmy8T0AA+3OsQ3CMBQEUI/iEb6dBM9jhIRogpSQgu1BQhQUiCpU7zVX3BV3vMx9uadd</a:t>
            </a:r>
          </a:p>
          <a:p>
            <a:pPr eaLnBrk="0" hangingPunct="0"/>
            <a:r>
              <a:rPr lang="en-US" altLang="zh-CN" dirty="0">
                <a:latin typeface="Baskerville Old Face" pitchFamily="18" charset="0"/>
              </a:rPr>
              <a:t>RYk4RKSIKG36yLcUbWrjMJQo9bmv41BTjn1vvWzrrS85p37a5nO/rt92v3oAAAAAAAAAAAD4</a:t>
            </a:r>
          </a:p>
          <a:p>
            <a:pPr eaLnBrk="0" hangingPunct="0"/>
            <a:r>
              <a:rPr lang="en-US" altLang="zh-CN" dirty="0" err="1">
                <a:latin typeface="Baskerville Old Face" pitchFamily="18" charset="0"/>
              </a:rPr>
              <a:t>oweF</a:t>
            </a:r>
            <a:r>
              <a:rPr lang="en-US" altLang="zh-CN" dirty="0">
                <a:latin typeface="Baskerville Old Face" pitchFamily="18" charset="0"/>
              </a:rPr>
              <a:t>/</a:t>
            </a:r>
            <a:r>
              <a:rPr lang="en-US" altLang="zh-CN" dirty="0" err="1">
                <a:latin typeface="Baskerville Old Face" pitchFamily="18" charset="0"/>
              </a:rPr>
              <a:t>KCgACgAAA</a:t>
            </a:r>
            <a:r>
              <a:rPr lang="en-US" altLang="zh-CN" dirty="0">
                <a:latin typeface="Baskerville Old Face" pitchFamily="18" charset="0"/>
              </a:rPr>
              <a:t>==</a:t>
            </a:r>
          </a:p>
          <a:p>
            <a:pPr eaLnBrk="0" hangingPunct="0"/>
            <a:r>
              <a:rPr lang="en-US" altLang="zh-CN" dirty="0">
                <a:latin typeface="Baskerville Old Face" pitchFamily="18" charset="0"/>
              </a:rPr>
              <a:t>--------------080202030206040206090704--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txBox="1">
            <a:spLocks noGrp="1"/>
          </p:cNvSpPr>
          <p:nvPr/>
        </p:nvSpPr>
        <p:spPr bwMode="auto">
          <a:xfrm>
            <a:off x="3124200" y="6248400"/>
            <a:ext cx="2895600" cy="457200"/>
          </a:xfrm>
          <a:prstGeom prst="rect">
            <a:avLst/>
          </a:prstGeom>
          <a:noFill/>
          <a:ln>
            <a:miter lim="800000"/>
            <a:headEnd/>
            <a:tailEnd/>
          </a:ln>
        </p:spPr>
        <p:txBody>
          <a:bodyPr/>
          <a:lstStyle/>
          <a:p>
            <a:pPr algn="ctr">
              <a:defRPr/>
            </a:pPr>
            <a:fld id="{79A0E0AB-4274-4E9F-A3CA-029224F8BB4E}" type="slidenum">
              <a:rPr lang="en-US" altLang="zh-CN">
                <a:latin typeface="+mj-lt"/>
                <a:ea typeface="宋体" charset="-122"/>
              </a:rPr>
              <a:pPr algn="ctr">
                <a:defRPr/>
              </a:pPr>
              <a:t>33</a:t>
            </a:fld>
            <a:endParaRPr lang="en-US" altLang="zh-CN">
              <a:latin typeface="+mj-lt"/>
              <a:ea typeface="宋体" charset="-122"/>
            </a:endParaRPr>
          </a:p>
        </p:txBody>
      </p:sp>
      <p:sp>
        <p:nvSpPr>
          <p:cNvPr id="691203" name="Rectangle 2"/>
          <p:cNvSpPr>
            <a:spLocks noGrp="1" noChangeArrowheads="1"/>
          </p:cNvSpPr>
          <p:nvPr>
            <p:ph type="title" idx="4294967295"/>
          </p:nvPr>
        </p:nvSpPr>
        <p:spPr/>
        <p:txBody>
          <a:bodyPr/>
          <a:lstStyle/>
          <a:p>
            <a:r>
              <a:rPr lang="en-US" altLang="zh-CN"/>
              <a:t>MIME: Message Example (2)</a:t>
            </a:r>
          </a:p>
        </p:txBody>
      </p:sp>
      <p:sp>
        <p:nvSpPr>
          <p:cNvPr id="691204" name="Rectangle 3"/>
          <p:cNvSpPr>
            <a:spLocks noGrp="1" noChangeArrowheads="1"/>
          </p:cNvSpPr>
          <p:nvPr>
            <p:ph type="body" idx="4294967295"/>
          </p:nvPr>
        </p:nvSpPr>
        <p:spPr>
          <a:xfrm>
            <a:off x="611188" y="765175"/>
            <a:ext cx="7858125" cy="1000125"/>
          </a:xfrm>
        </p:spPr>
        <p:txBody>
          <a:bodyPr/>
          <a:lstStyle/>
          <a:p>
            <a:r>
              <a:rPr lang="en-US" altLang="zh-CN" sz="2000"/>
              <a:t>When you save the above as .eml file and open it with outlook, you can see:</a:t>
            </a:r>
          </a:p>
        </p:txBody>
      </p:sp>
      <p:pic>
        <p:nvPicPr>
          <p:cNvPr id="691205" name="Picture 4"/>
          <p:cNvPicPr>
            <a:picLocks noChangeAspect="1" noChangeArrowheads="1"/>
          </p:cNvPicPr>
          <p:nvPr/>
        </p:nvPicPr>
        <p:blipFill>
          <a:blip r:embed="rId2">
            <a:extLst>
              <a:ext uri="{28A0092B-C50C-407E-A947-70E740481C1C}">
                <a14:useLocalDpi xmlns:a14="http://schemas.microsoft.com/office/drawing/2010/main" val="0"/>
              </a:ext>
            </a:extLst>
          </a:blip>
          <a:srcRect l="29231" t="21701" r="29231" b="21701"/>
          <a:stretch>
            <a:fillRect/>
          </a:stretch>
        </p:blipFill>
        <p:spPr bwMode="auto">
          <a:xfrm>
            <a:off x="1835150" y="1557338"/>
            <a:ext cx="48625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标题 1"/>
          <p:cNvSpPr>
            <a:spLocks noGrp="1"/>
          </p:cNvSpPr>
          <p:nvPr>
            <p:ph type="title" idx="4294967295"/>
          </p:nvPr>
        </p:nvSpPr>
        <p:spPr/>
        <p:txBody>
          <a:bodyPr/>
          <a:lstStyle/>
          <a:p>
            <a:r>
              <a:rPr lang="en-US" altLang="zh-CN"/>
              <a:t>Example of Base64</a:t>
            </a:r>
          </a:p>
        </p:txBody>
      </p:sp>
      <p:pic>
        <p:nvPicPr>
          <p:cNvPr id="69222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2595563"/>
            <a:ext cx="595312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28625" y="1000125"/>
            <a:ext cx="7858125" cy="1000125"/>
          </a:xfrm>
          <a:prstGeom prst="rect">
            <a:avLst/>
          </a:prstGeom>
          <a:noFill/>
          <a:ln w="9525">
            <a:noFill/>
            <a:miter lim="800000"/>
            <a:headEnd/>
            <a:tailEnd/>
          </a:ln>
          <a:effectLst/>
        </p:spPr>
        <p:txBody>
          <a:bodyPr/>
          <a:lstStyle>
            <a:lvl1pPr marL="342900" indent="-342900"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rgbClr val="FF6600"/>
              </a:buClr>
              <a:buFont typeface="Wingdings" pitchFamily="2" charset="2"/>
              <a:buChar char="n"/>
            </a:pPr>
            <a:r>
              <a:rPr lang="en-US" altLang="zh-CN" sz="2000" dirty="0">
                <a:solidFill>
                  <a:srgbClr val="000099"/>
                </a:solidFill>
                <a:latin typeface="Verdana" pitchFamily="34" charset="0"/>
              </a:rPr>
              <a:t>Base64: a specific MIME content transfer encoding. </a:t>
            </a:r>
          </a:p>
          <a:p>
            <a:pPr>
              <a:spcBef>
                <a:spcPct val="20000"/>
              </a:spcBef>
              <a:buClr>
                <a:srgbClr val="FF6600"/>
              </a:buClr>
              <a:buFont typeface="Wingdings" pitchFamily="2" charset="2"/>
              <a:buChar char="n"/>
            </a:pPr>
            <a:r>
              <a:rPr lang="en-US" altLang="zh-CN" sz="2000" dirty="0">
                <a:solidFill>
                  <a:srgbClr val="000099"/>
                </a:solidFill>
                <a:latin typeface="Verdana" pitchFamily="34" charset="0"/>
              </a:rPr>
              <a:t>6 bit-data is converted into an 8-bit ASCII character</a:t>
            </a:r>
          </a:p>
          <a:p>
            <a:pPr>
              <a:spcBef>
                <a:spcPct val="20000"/>
              </a:spcBef>
              <a:buClr>
                <a:srgbClr val="FF6600"/>
              </a:buClr>
              <a:buFont typeface="Wingdings" pitchFamily="2" charset="2"/>
              <a:buNone/>
            </a:pPr>
            <a:r>
              <a:rPr lang="en-US" altLang="zh-CN" sz="2000" dirty="0">
                <a:solidFill>
                  <a:srgbClr val="CC0000"/>
                </a:solidFill>
                <a:latin typeface="Verdana" pitchFamily="34" charset="0"/>
              </a:rPr>
              <a:t>ABCDEFGHIJKLMNOPQRSTUVWXYZabcdefghijklmnopqrstuvwxyz0123456789+-   </a:t>
            </a:r>
            <a:r>
              <a:rPr lang="en-US" altLang="zh-CN" sz="2000">
                <a:solidFill>
                  <a:srgbClr val="CC0000"/>
                </a:solidFill>
                <a:latin typeface="Verdana" pitchFamily="34" charset="0"/>
              </a:rPr>
              <a:t>= / ==</a:t>
            </a:r>
            <a:endParaRPr lang="en-US" altLang="zh-CN" sz="2000" dirty="0">
              <a:solidFill>
                <a:srgbClr val="CC0000"/>
              </a:solidFill>
              <a:latin typeface="Verdana" pitchFamily="34" charset="0"/>
            </a:endParaRPr>
          </a:p>
          <a:p>
            <a:pPr>
              <a:spcBef>
                <a:spcPct val="20000"/>
              </a:spcBef>
              <a:buClr>
                <a:srgbClr val="FF6600"/>
              </a:buClr>
              <a:buFont typeface="Wingdings" pitchFamily="2" charset="2"/>
              <a:buNone/>
            </a:pPr>
            <a:endParaRPr lang="en-US" altLang="zh-CN" sz="2000" dirty="0">
              <a:solidFill>
                <a:srgbClr val="000099"/>
              </a:solidFill>
              <a:latin typeface="Verdan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SMTP,POP3,IMAP</a:t>
            </a:r>
          </a:p>
          <a:p>
            <a:pPr>
              <a:lnSpc>
                <a:spcPct val="80000"/>
              </a:lnSpc>
              <a:buFontTx/>
              <a:buNone/>
            </a:pPr>
            <a:r>
              <a:rPr lang="en-US" altLang="zh-CN" sz="5400">
                <a:solidFill>
                  <a:srgbClr val="0000FF"/>
                </a:solidFill>
                <a:latin typeface="Times New Roman" pitchFamily="18" charset="0"/>
              </a:rPr>
              <a:t>(</a:t>
            </a:r>
            <a:r>
              <a:rPr lang="en-US" altLang="zh-CN" sz="5400">
                <a:solidFill>
                  <a:srgbClr val="0000FF"/>
                </a:solidFill>
                <a:latin typeface="Times New Roman" pitchFamily="18" charset="0"/>
                <a:hlinkClick r:id="rId2" action="ppaction://hlinkfile"/>
              </a:rPr>
              <a:t>RFC821</a:t>
            </a:r>
            <a:r>
              <a:rPr lang="en-US" altLang="zh-CN" sz="5400">
                <a:solidFill>
                  <a:srgbClr val="0000FF"/>
                </a:solidFill>
                <a:latin typeface="Times New Roman" pitchFamily="18" charset="0"/>
              </a:rPr>
              <a:t>,</a:t>
            </a:r>
            <a:r>
              <a:rPr lang="en-US" altLang="zh-CN" sz="5400">
                <a:solidFill>
                  <a:srgbClr val="0000FF"/>
                </a:solidFill>
                <a:latin typeface="Times New Roman" pitchFamily="18" charset="0"/>
                <a:hlinkClick r:id="rId3" action="ppaction://hlinkfile"/>
              </a:rPr>
              <a:t>1939</a:t>
            </a:r>
            <a:r>
              <a:rPr lang="en-US" altLang="zh-CN" sz="5400">
                <a:solidFill>
                  <a:srgbClr val="0000FF"/>
                </a:solidFill>
                <a:latin typeface="Times New Roman" pitchFamily="18" charset="0"/>
              </a:rPr>
              <a:t>,</a:t>
            </a:r>
            <a:r>
              <a:rPr lang="en-US" altLang="zh-CN" sz="5400">
                <a:solidFill>
                  <a:srgbClr val="0000FF"/>
                </a:solidFill>
                <a:latin typeface="Times New Roman" pitchFamily="18" charset="0"/>
                <a:hlinkClick r:id="rId4" action="ppaction://hlinkfile"/>
              </a:rPr>
              <a:t>1730</a:t>
            </a:r>
            <a:r>
              <a:rPr lang="en-US" altLang="zh-CN" sz="5400">
                <a:solidFill>
                  <a:srgbClr val="0000FF"/>
                </a:solidFill>
                <a:latin typeface="Times New Roman"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p:txBody>
          <a:bodyPr/>
          <a:lstStyle/>
          <a:p>
            <a:r>
              <a:rPr lang="en-US" altLang="zh-CN"/>
              <a:t>SMTP (RFC821)</a:t>
            </a:r>
          </a:p>
        </p:txBody>
      </p:sp>
      <p:sp>
        <p:nvSpPr>
          <p:cNvPr id="695299" name="Rectangle 3"/>
          <p:cNvSpPr>
            <a:spLocks noGrp="1" noChangeArrowheads="1"/>
          </p:cNvSpPr>
          <p:nvPr>
            <p:ph type="body" idx="4294967295"/>
          </p:nvPr>
        </p:nvSpPr>
        <p:spPr>
          <a:xfrm>
            <a:off x="573088" y="981075"/>
            <a:ext cx="7635875" cy="4805363"/>
          </a:xfrm>
        </p:spPr>
        <p:txBody>
          <a:bodyPr/>
          <a:lstStyle/>
          <a:p>
            <a:pPr>
              <a:spcBef>
                <a:spcPts val="600"/>
              </a:spcBef>
            </a:pPr>
            <a:r>
              <a:rPr lang="en-US" altLang="zh-CN" sz="2400" dirty="0"/>
              <a:t>Simple Mail Transfer Protocol</a:t>
            </a:r>
          </a:p>
          <a:p>
            <a:pPr lvl="1">
              <a:lnSpc>
                <a:spcPct val="90000"/>
              </a:lnSpc>
            </a:pPr>
            <a:r>
              <a:rPr lang="en-US" altLang="zh-CN" sz="2000" dirty="0"/>
              <a:t>SMTP is </a:t>
            </a:r>
            <a:r>
              <a:rPr lang="en-US" altLang="zh-CN" sz="2000" dirty="0">
                <a:solidFill>
                  <a:srgbClr val="FF0000"/>
                </a:solidFill>
              </a:rPr>
              <a:t>a simple ASCII protocol</a:t>
            </a:r>
          </a:p>
          <a:p>
            <a:pPr lvl="1">
              <a:spcBef>
                <a:spcPts val="600"/>
              </a:spcBef>
            </a:pPr>
            <a:r>
              <a:rPr lang="en-US" altLang="zh-CN" sz="2000" dirty="0"/>
              <a:t>SMTP server listens to port </a:t>
            </a:r>
            <a:r>
              <a:rPr lang="en-US" altLang="zh-CN" sz="2000" dirty="0">
                <a:solidFill>
                  <a:srgbClr val="C00000"/>
                </a:solidFill>
              </a:rPr>
              <a:t>25</a:t>
            </a:r>
            <a:r>
              <a:rPr lang="en-US" altLang="zh-CN" sz="2000" dirty="0"/>
              <a:t> </a:t>
            </a:r>
          </a:p>
          <a:p>
            <a:pPr lvl="1">
              <a:spcBef>
                <a:spcPts val="600"/>
              </a:spcBef>
            </a:pPr>
            <a:r>
              <a:rPr lang="en-US" altLang="zh-CN" sz="2000" dirty="0"/>
              <a:t>SMTP client establishes a </a:t>
            </a:r>
            <a:r>
              <a:rPr lang="en-US" altLang="zh-CN" sz="2000" dirty="0">
                <a:solidFill>
                  <a:srgbClr val="000066"/>
                </a:solidFill>
              </a:rPr>
              <a:t>TCP</a:t>
            </a:r>
            <a:r>
              <a:rPr lang="en-US" altLang="zh-CN" sz="2000" dirty="0"/>
              <a:t> connection to port</a:t>
            </a:r>
          </a:p>
          <a:p>
            <a:pPr>
              <a:spcBef>
                <a:spcPts val="600"/>
              </a:spcBef>
            </a:pPr>
            <a:r>
              <a:rPr lang="en-US" altLang="zh-CN" sz="2400" dirty="0"/>
              <a:t>Used in transferring mail messages from UA to mail server, and between mail servers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idx="4294967295"/>
          </p:nvPr>
        </p:nvSpPr>
        <p:spPr/>
        <p:txBody>
          <a:bodyPr/>
          <a:lstStyle/>
          <a:p>
            <a:r>
              <a:rPr lang="en-US" altLang="zh-CN"/>
              <a:t>SMTP Basic Model</a:t>
            </a:r>
          </a:p>
        </p:txBody>
      </p:sp>
      <p:sp>
        <p:nvSpPr>
          <p:cNvPr id="697347" name="Rectangle 4"/>
          <p:cNvSpPr>
            <a:spLocks noChangeArrowheads="1"/>
          </p:cNvSpPr>
          <p:nvPr/>
        </p:nvSpPr>
        <p:spPr bwMode="auto">
          <a:xfrm>
            <a:off x="2141538" y="2630488"/>
            <a:ext cx="1530350" cy="2114550"/>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3200" b="1">
                <a:solidFill>
                  <a:schemeClr val="bg1"/>
                </a:solidFill>
                <a:latin typeface="Baskerville Old Face" pitchFamily="18" charset="0"/>
              </a:rPr>
              <a:t>MTA</a:t>
            </a:r>
          </a:p>
        </p:txBody>
      </p:sp>
      <p:sp>
        <p:nvSpPr>
          <p:cNvPr id="697348" name="Rectangle 5"/>
          <p:cNvSpPr>
            <a:spLocks noChangeArrowheads="1"/>
          </p:cNvSpPr>
          <p:nvPr/>
        </p:nvSpPr>
        <p:spPr bwMode="auto">
          <a:xfrm>
            <a:off x="6507163" y="2630488"/>
            <a:ext cx="1530350" cy="2114550"/>
          </a:xfrm>
          <a:prstGeom prst="rect">
            <a:avLst/>
          </a:prstGeom>
          <a:solidFill>
            <a:srgbClr val="0000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3200" b="1">
                <a:solidFill>
                  <a:schemeClr val="bg1"/>
                </a:solidFill>
                <a:latin typeface="Baskerville Old Face" pitchFamily="18" charset="0"/>
              </a:rPr>
              <a:t>MTA</a:t>
            </a:r>
          </a:p>
        </p:txBody>
      </p:sp>
      <p:sp>
        <p:nvSpPr>
          <p:cNvPr id="697349" name="Text Box 6"/>
          <p:cNvSpPr txBox="1">
            <a:spLocks noChangeArrowheads="1"/>
          </p:cNvSpPr>
          <p:nvPr/>
        </p:nvSpPr>
        <p:spPr bwMode="auto">
          <a:xfrm>
            <a:off x="1871663" y="4970463"/>
            <a:ext cx="202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latin typeface="Comic Sans MS" pitchFamily="66" charset="0"/>
              </a:rPr>
              <a:t>SMTP client</a:t>
            </a:r>
          </a:p>
        </p:txBody>
      </p:sp>
      <p:sp>
        <p:nvSpPr>
          <p:cNvPr id="697350" name="Text Box 7"/>
          <p:cNvSpPr txBox="1">
            <a:spLocks noChangeArrowheads="1"/>
          </p:cNvSpPr>
          <p:nvPr/>
        </p:nvSpPr>
        <p:spPr bwMode="auto">
          <a:xfrm>
            <a:off x="6237288" y="4970463"/>
            <a:ext cx="202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latin typeface="Comic Sans MS" pitchFamily="66" charset="0"/>
              </a:rPr>
              <a:t>SMTP server</a:t>
            </a:r>
          </a:p>
        </p:txBody>
      </p:sp>
      <p:sp>
        <p:nvSpPr>
          <p:cNvPr id="697351" name="AutoShape 8"/>
          <p:cNvSpPr>
            <a:spLocks noChangeArrowheads="1"/>
          </p:cNvSpPr>
          <p:nvPr/>
        </p:nvSpPr>
        <p:spPr bwMode="auto">
          <a:xfrm>
            <a:off x="2232025" y="1285875"/>
            <a:ext cx="1349375" cy="855663"/>
          </a:xfrm>
          <a:prstGeom prst="can">
            <a:avLst>
              <a:gd name="adj" fmla="val 25000"/>
            </a:avLst>
          </a:prstGeom>
          <a:solidFill>
            <a:srgbClr val="FFFF66"/>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800">
                <a:latin typeface="Comic Sans MS" pitchFamily="66" charset="0"/>
              </a:rPr>
              <a:t>File System</a:t>
            </a:r>
          </a:p>
        </p:txBody>
      </p:sp>
      <p:sp>
        <p:nvSpPr>
          <p:cNvPr id="697352" name="AutoShape 9"/>
          <p:cNvSpPr>
            <a:spLocks noChangeArrowheads="1"/>
          </p:cNvSpPr>
          <p:nvPr/>
        </p:nvSpPr>
        <p:spPr bwMode="auto">
          <a:xfrm>
            <a:off x="6599238" y="1285875"/>
            <a:ext cx="1349375" cy="855663"/>
          </a:xfrm>
          <a:prstGeom prst="can">
            <a:avLst>
              <a:gd name="adj" fmla="val 25000"/>
            </a:avLst>
          </a:prstGeom>
          <a:solidFill>
            <a:srgbClr val="FFFF66"/>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800">
                <a:latin typeface="Comic Sans MS" pitchFamily="66" charset="0"/>
              </a:rPr>
              <a:t>File System</a:t>
            </a:r>
          </a:p>
        </p:txBody>
      </p:sp>
      <p:sp>
        <p:nvSpPr>
          <p:cNvPr id="697353" name="Rectangle 10"/>
          <p:cNvSpPr>
            <a:spLocks noChangeArrowheads="1"/>
          </p:cNvSpPr>
          <p:nvPr/>
        </p:nvSpPr>
        <p:spPr bwMode="auto">
          <a:xfrm>
            <a:off x="296863" y="3357563"/>
            <a:ext cx="1260475" cy="674687"/>
          </a:xfrm>
          <a:prstGeom prst="rect">
            <a:avLst/>
          </a:prstGeom>
          <a:solidFill>
            <a:schemeClr val="bg1"/>
          </a:solidFill>
          <a:ln w="28575" algn="ctr">
            <a:solidFill>
              <a:schemeClr val="tx1"/>
            </a:solidFill>
            <a:miter lim="800000"/>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000">
                <a:latin typeface="Comic Sans MS" pitchFamily="66" charset="0"/>
              </a:rPr>
              <a:t>User</a:t>
            </a:r>
          </a:p>
        </p:txBody>
      </p:sp>
      <p:cxnSp>
        <p:nvCxnSpPr>
          <p:cNvPr id="697354" name="AutoShape 12"/>
          <p:cNvCxnSpPr>
            <a:cxnSpLocks noChangeShapeType="1"/>
            <a:stCxn id="697351" idx="3"/>
            <a:endCxn id="697347" idx="0"/>
          </p:cNvCxnSpPr>
          <p:nvPr/>
        </p:nvCxnSpPr>
        <p:spPr bwMode="auto">
          <a:xfrm>
            <a:off x="2906713" y="2155825"/>
            <a:ext cx="0" cy="47466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97355" name="AutoShape 13"/>
          <p:cNvCxnSpPr>
            <a:cxnSpLocks noChangeShapeType="1"/>
            <a:stCxn id="697352" idx="3"/>
            <a:endCxn id="697348" idx="0"/>
          </p:cNvCxnSpPr>
          <p:nvPr/>
        </p:nvCxnSpPr>
        <p:spPr bwMode="auto">
          <a:xfrm flipH="1">
            <a:off x="7272338" y="2155825"/>
            <a:ext cx="1587" cy="47466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97356" name="AutoShape 14"/>
          <p:cNvCxnSpPr>
            <a:cxnSpLocks noChangeShapeType="1"/>
            <a:stCxn id="697353" idx="3"/>
            <a:endCxn id="697347" idx="1"/>
          </p:cNvCxnSpPr>
          <p:nvPr/>
        </p:nvCxnSpPr>
        <p:spPr bwMode="auto">
          <a:xfrm flipV="1">
            <a:off x="1571625" y="3687763"/>
            <a:ext cx="569913" cy="7937"/>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97357" name="AutoShape 15"/>
          <p:cNvCxnSpPr>
            <a:cxnSpLocks noChangeShapeType="1"/>
            <a:stCxn id="697347" idx="3"/>
            <a:endCxn id="697348" idx="1"/>
          </p:cNvCxnSpPr>
          <p:nvPr/>
        </p:nvCxnSpPr>
        <p:spPr bwMode="auto">
          <a:xfrm>
            <a:off x="3671888" y="3687763"/>
            <a:ext cx="2835275" cy="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97358" name="Text Box 16"/>
          <p:cNvSpPr txBox="1">
            <a:spLocks noChangeArrowheads="1"/>
          </p:cNvSpPr>
          <p:nvPr/>
        </p:nvSpPr>
        <p:spPr bwMode="auto">
          <a:xfrm>
            <a:off x="4032250" y="2995613"/>
            <a:ext cx="2325688"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solidFill>
                  <a:srgbClr val="C00000"/>
                </a:solidFill>
                <a:latin typeface="Comic Sans MS" pitchFamily="66" charset="0"/>
              </a:rPr>
              <a:t>SMTP commands/replies</a:t>
            </a:r>
          </a:p>
          <a:p>
            <a:pPr algn="ctr" eaLnBrk="0" hangingPunct="0">
              <a:spcBef>
                <a:spcPct val="50000"/>
              </a:spcBef>
            </a:pPr>
            <a:r>
              <a:rPr lang="en-US" altLang="zh-CN" sz="1800">
                <a:solidFill>
                  <a:srgbClr val="C00000"/>
                </a:solidFill>
                <a:latin typeface="Comic Sans MS" pitchFamily="66" charset="0"/>
              </a:rPr>
              <a:t> and mail</a:t>
            </a:r>
          </a:p>
        </p:txBody>
      </p:sp>
      <p:sp>
        <p:nvSpPr>
          <p:cNvPr id="697359" name="TextBox 17"/>
          <p:cNvSpPr txBox="1">
            <a:spLocks noChangeArrowheads="1"/>
          </p:cNvSpPr>
          <p:nvPr/>
        </p:nvSpPr>
        <p:spPr bwMode="auto">
          <a:xfrm>
            <a:off x="1071563" y="5643563"/>
            <a:ext cx="7786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buClr>
                <a:srgbClr val="FF9933"/>
              </a:buClr>
              <a:buSzPct val="80000"/>
              <a:buFont typeface="Wingdings" pitchFamily="2" charset="2"/>
              <a:buChar char="n"/>
            </a:pPr>
            <a:r>
              <a:rPr lang="en-US" altLang="zh-CN" sz="2000">
                <a:solidFill>
                  <a:srgbClr val="000099"/>
                </a:solidFill>
                <a:latin typeface="Times New Roman" pitchFamily="18" charset="0"/>
              </a:rPr>
              <a:t> MTA: Mail Transfer Agent, the mail server using SMTP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pPr algn="l"/>
            <a:r>
              <a:rPr lang="en-US" altLang="zh-CN"/>
              <a:t>Message Transfer</a:t>
            </a:r>
          </a:p>
        </p:txBody>
      </p:sp>
      <p:sp>
        <p:nvSpPr>
          <p:cNvPr id="699395" name="Rectangle 3"/>
          <p:cNvSpPr>
            <a:spLocks noGrp="1" noChangeArrowheads="1"/>
          </p:cNvSpPr>
          <p:nvPr>
            <p:ph type="body" idx="1"/>
          </p:nvPr>
        </p:nvSpPr>
        <p:spPr>
          <a:xfrm>
            <a:off x="314325" y="792163"/>
            <a:ext cx="3522663" cy="1473200"/>
          </a:xfrm>
        </p:spPr>
        <p:txBody>
          <a:bodyPr/>
          <a:lstStyle/>
          <a:p>
            <a:pPr>
              <a:buFontTx/>
              <a:buNone/>
            </a:pPr>
            <a:r>
              <a:rPr lang="en-US" altLang="zh-CN" sz="2400" dirty="0">
                <a:latin typeface="Times New Roman" pitchFamily="18" charset="0"/>
              </a:rPr>
              <a:t>Transferring a message from </a:t>
            </a:r>
            <a:r>
              <a:rPr lang="en-US" altLang="zh-CN" sz="2400" i="1" dirty="0">
                <a:latin typeface="Times New Roman" pitchFamily="18" charset="0"/>
              </a:rPr>
              <a:t>elinore@abcd.com</a:t>
            </a:r>
            <a:r>
              <a:rPr lang="en-US" altLang="zh-CN" sz="2400" dirty="0">
                <a:latin typeface="Times New Roman" pitchFamily="18" charset="0"/>
              </a:rPr>
              <a:t> to</a:t>
            </a:r>
            <a:r>
              <a:rPr lang="en-US" altLang="zh-CN" sz="2400" i="1" dirty="0">
                <a:latin typeface="Times New Roman" pitchFamily="18" charset="0"/>
              </a:rPr>
              <a:t> carolyn@xyz.com.</a:t>
            </a:r>
            <a:endParaRPr lang="en-US" altLang="zh-CN" sz="2400" dirty="0">
              <a:latin typeface="Times New Roman" pitchFamily="18" charset="0"/>
            </a:endParaRPr>
          </a:p>
        </p:txBody>
      </p:sp>
      <p:pic>
        <p:nvPicPr>
          <p:cNvPr id="699396" name="Picture 4" descr="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638" y="333375"/>
            <a:ext cx="4718050" cy="6264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idx="4294967295"/>
          </p:nvPr>
        </p:nvSpPr>
        <p:spPr/>
        <p:txBody>
          <a:bodyPr/>
          <a:lstStyle/>
          <a:p>
            <a:r>
              <a:rPr lang="en-US" altLang="zh-CN"/>
              <a:t>POP: Basic Model</a:t>
            </a:r>
          </a:p>
        </p:txBody>
      </p:sp>
      <p:sp>
        <p:nvSpPr>
          <p:cNvPr id="700419" name="Rectangle 3"/>
          <p:cNvSpPr>
            <a:spLocks noGrp="1" noChangeArrowheads="1"/>
          </p:cNvSpPr>
          <p:nvPr>
            <p:ph type="body" sz="half" idx="4294967295"/>
          </p:nvPr>
        </p:nvSpPr>
        <p:spPr>
          <a:xfrm>
            <a:off x="615950" y="946150"/>
            <a:ext cx="8147050" cy="523875"/>
          </a:xfrm>
        </p:spPr>
        <p:txBody>
          <a:bodyPr/>
          <a:lstStyle/>
          <a:p>
            <a:pPr>
              <a:lnSpc>
                <a:spcPct val="90000"/>
              </a:lnSpc>
            </a:pPr>
            <a:r>
              <a:rPr lang="en-US" altLang="zh-CN" sz="2400"/>
              <a:t>Transfer mail from mail server to UA</a:t>
            </a:r>
          </a:p>
          <a:p>
            <a:pPr>
              <a:lnSpc>
                <a:spcPct val="90000"/>
              </a:lnSpc>
            </a:pPr>
            <a:endParaRPr lang="en-US" altLang="zh-CN" sz="2400"/>
          </a:p>
        </p:txBody>
      </p:sp>
      <p:sp>
        <p:nvSpPr>
          <p:cNvPr id="700420" name="Rectangle 7"/>
          <p:cNvSpPr>
            <a:spLocks noChangeArrowheads="1"/>
          </p:cNvSpPr>
          <p:nvPr/>
        </p:nvSpPr>
        <p:spPr bwMode="auto">
          <a:xfrm>
            <a:off x="3105150" y="3076575"/>
            <a:ext cx="2520950" cy="1576388"/>
          </a:xfrm>
          <a:prstGeom prst="rect">
            <a:avLst/>
          </a:prstGeom>
          <a:solidFill>
            <a:srgbClr val="003366"/>
          </a:solidFill>
          <a:ln w="28575" algn="ctr">
            <a:solidFill>
              <a:srgbClr val="003366"/>
            </a:solidFill>
            <a:miter lim="800000"/>
            <a:headEnd/>
            <a:tailEnd/>
          </a:ln>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800">
                <a:solidFill>
                  <a:schemeClr val="bg1"/>
                </a:solidFill>
                <a:latin typeface="Baskerville Old Face" pitchFamily="18" charset="0"/>
              </a:rPr>
              <a:t>SMTP/POP Mail Server</a:t>
            </a:r>
          </a:p>
        </p:txBody>
      </p:sp>
      <p:sp>
        <p:nvSpPr>
          <p:cNvPr id="700421" name="Rectangle 8"/>
          <p:cNvSpPr>
            <a:spLocks noChangeArrowheads="1"/>
          </p:cNvSpPr>
          <p:nvPr/>
        </p:nvSpPr>
        <p:spPr bwMode="auto">
          <a:xfrm>
            <a:off x="6796088" y="3392488"/>
            <a:ext cx="1574800" cy="944562"/>
          </a:xfrm>
          <a:prstGeom prst="rect">
            <a:avLst/>
          </a:prstGeom>
          <a:solidFill>
            <a:srgbClr val="FFFF6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800">
                <a:latin typeface="Baskerville Old Face" pitchFamily="18" charset="0"/>
              </a:rPr>
              <a:t>User Agent</a:t>
            </a:r>
          </a:p>
        </p:txBody>
      </p:sp>
      <p:sp>
        <p:nvSpPr>
          <p:cNvPr id="700422" name="AutoShape 9"/>
          <p:cNvSpPr>
            <a:spLocks noChangeArrowheads="1"/>
          </p:cNvSpPr>
          <p:nvPr/>
        </p:nvSpPr>
        <p:spPr bwMode="auto">
          <a:xfrm>
            <a:off x="450850" y="3752850"/>
            <a:ext cx="1530350" cy="1350963"/>
          </a:xfrm>
          <a:prstGeom prst="can">
            <a:avLst>
              <a:gd name="adj" fmla="val 25000"/>
            </a:avLst>
          </a:prstGeom>
          <a:solidFill>
            <a:srgbClr val="663300"/>
          </a:solidFill>
          <a:ln>
            <a:noFill/>
          </a:ln>
          <a:extLst>
            <a:ext uri="{91240B29-F687-4F45-9708-019B960494DF}">
              <a14:hiddenLine xmlns:a14="http://schemas.microsoft.com/office/drawing/2010/main" w="28575">
                <a:solidFill>
                  <a:srgbClr val="000000"/>
                </a:solidFill>
                <a:round/>
                <a:headEnd/>
                <a:tailEnd/>
              </a14:hiddenLine>
            </a:ext>
          </a:extLst>
        </p:spPr>
        <p:txBody>
          <a:bodyPr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800">
                <a:solidFill>
                  <a:schemeClr val="bg1"/>
                </a:solidFill>
                <a:latin typeface="Baskerville Old Face" pitchFamily="18" charset="0"/>
              </a:rPr>
              <a:t>File System</a:t>
            </a:r>
          </a:p>
        </p:txBody>
      </p:sp>
      <p:graphicFrame>
        <p:nvGraphicFramePr>
          <p:cNvPr id="700423" name="Object 10"/>
          <p:cNvGraphicFramePr>
            <a:graphicFrameLocks noGrp="1" noChangeAspect="1"/>
          </p:cNvGraphicFramePr>
          <p:nvPr>
            <p:ph sz="half" idx="4294967295"/>
          </p:nvPr>
        </p:nvGraphicFramePr>
        <p:xfrm>
          <a:off x="0" y="2312988"/>
          <a:ext cx="2565400" cy="1117600"/>
        </p:xfrm>
        <a:graphic>
          <a:graphicData uri="http://schemas.openxmlformats.org/presentationml/2006/ole">
            <mc:AlternateContent xmlns:mc="http://schemas.openxmlformats.org/markup-compatibility/2006">
              <mc:Choice xmlns:v="urn:schemas-microsoft-com:vml" Requires="v">
                <p:oleObj spid="_x0000_s700478" name="Visio" r:id="rId3" imgW="1882445" imgH="820522" progId="">
                  <p:embed/>
                </p:oleObj>
              </mc:Choice>
              <mc:Fallback>
                <p:oleObj name="Visio" r:id="rId3" imgW="1882445" imgH="820522"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12988"/>
                        <a:ext cx="2565400" cy="111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0424" name="Text Box 12"/>
          <p:cNvSpPr txBox="1">
            <a:spLocks noChangeArrowheads="1"/>
          </p:cNvSpPr>
          <p:nvPr/>
        </p:nvSpPr>
        <p:spPr bwMode="auto">
          <a:xfrm>
            <a:off x="495300" y="2671763"/>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400">
                <a:latin typeface="Baskerville Old Face" pitchFamily="18" charset="0"/>
              </a:rPr>
              <a:t>Internet</a:t>
            </a:r>
          </a:p>
        </p:txBody>
      </p:sp>
      <p:sp>
        <p:nvSpPr>
          <p:cNvPr id="700425" name="Line 13"/>
          <p:cNvSpPr>
            <a:spLocks noChangeShapeType="1"/>
          </p:cNvSpPr>
          <p:nvPr/>
        </p:nvSpPr>
        <p:spPr bwMode="auto">
          <a:xfrm>
            <a:off x="5626100" y="3662363"/>
            <a:ext cx="1169988"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0426" name="Line 14"/>
          <p:cNvSpPr>
            <a:spLocks noChangeShapeType="1"/>
          </p:cNvSpPr>
          <p:nvPr/>
        </p:nvSpPr>
        <p:spPr bwMode="auto">
          <a:xfrm flipH="1">
            <a:off x="5626100" y="4111625"/>
            <a:ext cx="1169988" cy="0"/>
          </a:xfrm>
          <a:prstGeom prst="line">
            <a:avLst/>
          </a:prstGeom>
          <a:noFill/>
          <a:ln w="571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8703" name="Text Box 15"/>
          <p:cNvSpPr txBox="1">
            <a:spLocks noChangeArrowheads="1"/>
          </p:cNvSpPr>
          <p:nvPr/>
        </p:nvSpPr>
        <p:spPr bwMode="auto">
          <a:xfrm>
            <a:off x="5805488" y="3205163"/>
            <a:ext cx="85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400">
                <a:solidFill>
                  <a:srgbClr val="C00000"/>
                </a:solidFill>
                <a:latin typeface="Baskerville Old Face" pitchFamily="18" charset="0"/>
              </a:rPr>
              <a:t>POP</a:t>
            </a:r>
          </a:p>
        </p:txBody>
      </p:sp>
      <p:sp>
        <p:nvSpPr>
          <p:cNvPr id="498704" name="Text Box 16"/>
          <p:cNvSpPr txBox="1">
            <a:spLocks noChangeArrowheads="1"/>
          </p:cNvSpPr>
          <p:nvPr/>
        </p:nvSpPr>
        <p:spPr bwMode="auto">
          <a:xfrm>
            <a:off x="5626100" y="41052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2400">
                <a:solidFill>
                  <a:srgbClr val="C00000"/>
                </a:solidFill>
                <a:latin typeface="Baskerville Old Face" pitchFamily="18" charset="0"/>
              </a:rPr>
              <a:t>SMTP</a:t>
            </a:r>
          </a:p>
        </p:txBody>
      </p:sp>
      <p:sp>
        <p:nvSpPr>
          <p:cNvPr id="700429" name="Line 17"/>
          <p:cNvSpPr>
            <a:spLocks noChangeShapeType="1"/>
          </p:cNvSpPr>
          <p:nvPr/>
        </p:nvSpPr>
        <p:spPr bwMode="auto">
          <a:xfrm>
            <a:off x="1981200" y="2987675"/>
            <a:ext cx="1125538" cy="449263"/>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0430" name="Line 18"/>
          <p:cNvSpPr>
            <a:spLocks noChangeShapeType="1"/>
          </p:cNvSpPr>
          <p:nvPr/>
        </p:nvSpPr>
        <p:spPr bwMode="auto">
          <a:xfrm flipV="1">
            <a:off x="1981200" y="3978275"/>
            <a:ext cx="1125538" cy="449263"/>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8707" name="Text Box 19"/>
          <p:cNvSpPr txBox="1">
            <a:spLocks noChangeArrowheads="1"/>
          </p:cNvSpPr>
          <p:nvPr/>
        </p:nvSpPr>
        <p:spPr bwMode="auto">
          <a:xfrm>
            <a:off x="2917825" y="1714500"/>
            <a:ext cx="3440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tabLst>
                <a:tab pos="179388" algn="l"/>
              </a:tabLst>
              <a:defRPr>
                <a:solidFill>
                  <a:schemeClr val="tx1"/>
                </a:solidFill>
                <a:latin typeface="Arial" charset="0"/>
                <a:ea typeface="宋体" pitchFamily="2" charset="-122"/>
              </a:defRPr>
            </a:lvl1pPr>
            <a:lvl2pPr marL="742950" indent="-285750" algn="l">
              <a:tabLst>
                <a:tab pos="179388" algn="l"/>
              </a:tabLst>
              <a:defRPr>
                <a:solidFill>
                  <a:schemeClr val="tx1"/>
                </a:solidFill>
                <a:latin typeface="Arial" charset="0"/>
                <a:ea typeface="宋体" pitchFamily="2" charset="-122"/>
              </a:defRPr>
            </a:lvl2pPr>
            <a:lvl3pPr marL="1143000" indent="-228600" algn="l">
              <a:tabLst>
                <a:tab pos="179388" algn="l"/>
              </a:tabLst>
              <a:defRPr>
                <a:solidFill>
                  <a:schemeClr val="tx1"/>
                </a:solidFill>
                <a:latin typeface="Arial" charset="0"/>
                <a:ea typeface="宋体" pitchFamily="2" charset="-122"/>
              </a:defRPr>
            </a:lvl3pPr>
            <a:lvl4pPr marL="1600200" indent="-228600" algn="l">
              <a:tabLst>
                <a:tab pos="179388" algn="l"/>
              </a:tabLst>
              <a:defRPr>
                <a:solidFill>
                  <a:schemeClr val="tx1"/>
                </a:solidFill>
                <a:latin typeface="Arial" charset="0"/>
                <a:ea typeface="宋体" pitchFamily="2" charset="-122"/>
              </a:defRPr>
            </a:lvl4pPr>
            <a:lvl5pPr marL="2057400" indent="-228600" algn="l">
              <a:tabLst>
                <a:tab pos="179388" algn="l"/>
              </a:tabLst>
              <a:defRPr>
                <a:solidFill>
                  <a:schemeClr val="tx1"/>
                </a:solidFill>
                <a:latin typeface="Arial" charset="0"/>
                <a:ea typeface="宋体" pitchFamily="2" charset="-122"/>
              </a:defRPr>
            </a:lvl5pPr>
            <a:lvl6pPr marL="2514600" indent="-228600" fontAlgn="base">
              <a:spcBef>
                <a:spcPct val="0"/>
              </a:spcBef>
              <a:spcAft>
                <a:spcPct val="0"/>
              </a:spcAft>
              <a:tabLst>
                <a:tab pos="179388" algn="l"/>
              </a:tabLst>
              <a:defRPr>
                <a:solidFill>
                  <a:schemeClr val="tx1"/>
                </a:solidFill>
                <a:latin typeface="Arial" charset="0"/>
                <a:ea typeface="宋体" pitchFamily="2" charset="-122"/>
              </a:defRPr>
            </a:lvl6pPr>
            <a:lvl7pPr marL="2971800" indent="-228600" fontAlgn="base">
              <a:spcBef>
                <a:spcPct val="0"/>
              </a:spcBef>
              <a:spcAft>
                <a:spcPct val="0"/>
              </a:spcAft>
              <a:tabLst>
                <a:tab pos="179388" algn="l"/>
              </a:tabLst>
              <a:defRPr>
                <a:solidFill>
                  <a:schemeClr val="tx1"/>
                </a:solidFill>
                <a:latin typeface="Arial" charset="0"/>
                <a:ea typeface="宋体" pitchFamily="2" charset="-122"/>
              </a:defRPr>
            </a:lvl7pPr>
            <a:lvl8pPr marL="3429000" indent="-228600" fontAlgn="base">
              <a:spcBef>
                <a:spcPct val="0"/>
              </a:spcBef>
              <a:spcAft>
                <a:spcPct val="0"/>
              </a:spcAft>
              <a:tabLst>
                <a:tab pos="179388" algn="l"/>
              </a:tabLst>
              <a:defRPr>
                <a:solidFill>
                  <a:schemeClr val="tx1"/>
                </a:solidFill>
                <a:latin typeface="Arial" charset="0"/>
                <a:ea typeface="宋体" pitchFamily="2" charset="-122"/>
              </a:defRPr>
            </a:lvl8pPr>
            <a:lvl9pPr marL="3886200" indent="-228600" fontAlgn="base">
              <a:spcBef>
                <a:spcPct val="0"/>
              </a:spcBef>
              <a:spcAft>
                <a:spcPct val="0"/>
              </a:spcAft>
              <a:tabLst>
                <a:tab pos="179388" algn="l"/>
              </a:tabLst>
              <a:defRPr>
                <a:solidFill>
                  <a:schemeClr val="tx1"/>
                </a:solidFill>
                <a:latin typeface="Arial" charset="0"/>
                <a:ea typeface="宋体" pitchFamily="2" charset="-122"/>
              </a:defRPr>
            </a:lvl9pPr>
          </a:lstStyle>
          <a:p>
            <a:pPr eaLnBrk="0" hangingPunct="0"/>
            <a:r>
              <a:rPr lang="en-US" altLang="zh-CN" sz="1800">
                <a:solidFill>
                  <a:srgbClr val="0000FF"/>
                </a:solidFill>
                <a:latin typeface="Comic Sans MS" pitchFamily="66" charset="0"/>
              </a:rPr>
              <a:t>SMTP Server:</a:t>
            </a:r>
          </a:p>
          <a:p>
            <a:pPr eaLnBrk="0" hangingPunct="0">
              <a:buClr>
                <a:srgbClr val="C00000"/>
              </a:buClr>
              <a:buSzPct val="50000"/>
              <a:buFont typeface="Wingdings" pitchFamily="2" charset="2"/>
              <a:buChar char="p"/>
            </a:pPr>
            <a:r>
              <a:rPr lang="en-US" altLang="zh-CN" sz="1800">
                <a:solidFill>
                  <a:srgbClr val="0000FF"/>
                </a:solidFill>
                <a:latin typeface="Comic Sans MS" pitchFamily="66" charset="0"/>
              </a:rPr>
              <a:t> always “on and listening”</a:t>
            </a:r>
          </a:p>
          <a:p>
            <a:pPr eaLnBrk="0" hangingPunct="0">
              <a:buClr>
                <a:srgbClr val="C00000"/>
              </a:buClr>
              <a:buSzPct val="50000"/>
            </a:pPr>
            <a:r>
              <a:rPr lang="en-US" altLang="zh-CN" sz="1800">
                <a:solidFill>
                  <a:srgbClr val="0000FF"/>
                </a:solidFill>
                <a:latin typeface="Comic Sans MS" pitchFamily="66" charset="0"/>
              </a:rPr>
              <a:t>   via TCP port 25</a:t>
            </a:r>
          </a:p>
          <a:p>
            <a:pPr eaLnBrk="0" hangingPunct="0">
              <a:buClr>
                <a:srgbClr val="C00000"/>
              </a:buClr>
              <a:buSzPct val="50000"/>
              <a:buFont typeface="Wingdings" pitchFamily="2" charset="2"/>
              <a:buChar char="p"/>
            </a:pPr>
            <a:r>
              <a:rPr lang="en-US" altLang="zh-CN" sz="1800">
                <a:solidFill>
                  <a:srgbClr val="0000FF"/>
                </a:solidFill>
                <a:latin typeface="Comic Sans MS" pitchFamily="66" charset="0"/>
              </a:rPr>
              <a:t> holds incoming mail for user</a:t>
            </a:r>
          </a:p>
        </p:txBody>
      </p:sp>
      <p:sp>
        <p:nvSpPr>
          <p:cNvPr id="498708" name="Text Box 20"/>
          <p:cNvSpPr txBox="1">
            <a:spLocks noChangeArrowheads="1"/>
          </p:cNvSpPr>
          <p:nvPr/>
        </p:nvSpPr>
        <p:spPr bwMode="auto">
          <a:xfrm>
            <a:off x="3060700" y="4721225"/>
            <a:ext cx="328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tabLst>
                <a:tab pos="179388" algn="l"/>
              </a:tabLst>
              <a:defRPr>
                <a:solidFill>
                  <a:schemeClr val="tx1"/>
                </a:solidFill>
                <a:latin typeface="Arial" charset="0"/>
                <a:ea typeface="宋体" pitchFamily="2" charset="-122"/>
              </a:defRPr>
            </a:lvl1pPr>
            <a:lvl2pPr marL="742950" indent="-285750" algn="l">
              <a:tabLst>
                <a:tab pos="179388" algn="l"/>
              </a:tabLst>
              <a:defRPr>
                <a:solidFill>
                  <a:schemeClr val="tx1"/>
                </a:solidFill>
                <a:latin typeface="Arial" charset="0"/>
                <a:ea typeface="宋体" pitchFamily="2" charset="-122"/>
              </a:defRPr>
            </a:lvl2pPr>
            <a:lvl3pPr marL="1143000" indent="-228600" algn="l">
              <a:tabLst>
                <a:tab pos="179388" algn="l"/>
              </a:tabLst>
              <a:defRPr>
                <a:solidFill>
                  <a:schemeClr val="tx1"/>
                </a:solidFill>
                <a:latin typeface="Arial" charset="0"/>
                <a:ea typeface="宋体" pitchFamily="2" charset="-122"/>
              </a:defRPr>
            </a:lvl3pPr>
            <a:lvl4pPr marL="1600200" indent="-228600" algn="l">
              <a:tabLst>
                <a:tab pos="179388" algn="l"/>
              </a:tabLst>
              <a:defRPr>
                <a:solidFill>
                  <a:schemeClr val="tx1"/>
                </a:solidFill>
                <a:latin typeface="Arial" charset="0"/>
                <a:ea typeface="宋体" pitchFamily="2" charset="-122"/>
              </a:defRPr>
            </a:lvl4pPr>
            <a:lvl5pPr marL="2057400" indent="-228600" algn="l">
              <a:tabLst>
                <a:tab pos="179388" algn="l"/>
              </a:tabLst>
              <a:defRPr>
                <a:solidFill>
                  <a:schemeClr val="tx1"/>
                </a:solidFill>
                <a:latin typeface="Arial" charset="0"/>
                <a:ea typeface="宋体" pitchFamily="2" charset="-122"/>
              </a:defRPr>
            </a:lvl5pPr>
            <a:lvl6pPr marL="2514600" indent="-228600" fontAlgn="base">
              <a:spcBef>
                <a:spcPct val="0"/>
              </a:spcBef>
              <a:spcAft>
                <a:spcPct val="0"/>
              </a:spcAft>
              <a:tabLst>
                <a:tab pos="179388" algn="l"/>
              </a:tabLst>
              <a:defRPr>
                <a:solidFill>
                  <a:schemeClr val="tx1"/>
                </a:solidFill>
                <a:latin typeface="Arial" charset="0"/>
                <a:ea typeface="宋体" pitchFamily="2" charset="-122"/>
              </a:defRPr>
            </a:lvl6pPr>
            <a:lvl7pPr marL="2971800" indent="-228600" fontAlgn="base">
              <a:spcBef>
                <a:spcPct val="0"/>
              </a:spcBef>
              <a:spcAft>
                <a:spcPct val="0"/>
              </a:spcAft>
              <a:tabLst>
                <a:tab pos="179388" algn="l"/>
              </a:tabLst>
              <a:defRPr>
                <a:solidFill>
                  <a:schemeClr val="tx1"/>
                </a:solidFill>
                <a:latin typeface="Arial" charset="0"/>
                <a:ea typeface="宋体" pitchFamily="2" charset="-122"/>
              </a:defRPr>
            </a:lvl7pPr>
            <a:lvl8pPr marL="3429000" indent="-228600" fontAlgn="base">
              <a:spcBef>
                <a:spcPct val="0"/>
              </a:spcBef>
              <a:spcAft>
                <a:spcPct val="0"/>
              </a:spcAft>
              <a:tabLst>
                <a:tab pos="179388" algn="l"/>
              </a:tabLst>
              <a:defRPr>
                <a:solidFill>
                  <a:schemeClr val="tx1"/>
                </a:solidFill>
                <a:latin typeface="Arial" charset="0"/>
                <a:ea typeface="宋体" pitchFamily="2" charset="-122"/>
              </a:defRPr>
            </a:lvl8pPr>
            <a:lvl9pPr marL="3886200" indent="-228600" fontAlgn="base">
              <a:spcBef>
                <a:spcPct val="0"/>
              </a:spcBef>
              <a:spcAft>
                <a:spcPct val="0"/>
              </a:spcAft>
              <a:tabLst>
                <a:tab pos="179388" algn="l"/>
              </a:tabLst>
              <a:defRPr>
                <a:solidFill>
                  <a:schemeClr val="tx1"/>
                </a:solidFill>
                <a:latin typeface="Arial" charset="0"/>
                <a:ea typeface="宋体" pitchFamily="2" charset="-122"/>
              </a:defRPr>
            </a:lvl9pPr>
          </a:lstStyle>
          <a:p>
            <a:pPr eaLnBrk="0" hangingPunct="0"/>
            <a:r>
              <a:rPr lang="en-US" altLang="zh-CN" sz="1800">
                <a:solidFill>
                  <a:srgbClr val="0000FF"/>
                </a:solidFill>
                <a:latin typeface="Comic Sans MS" pitchFamily="66" charset="0"/>
              </a:rPr>
              <a:t>POP Mail Access Server:</a:t>
            </a:r>
          </a:p>
          <a:p>
            <a:pPr eaLnBrk="0" hangingPunct="0">
              <a:buClr>
                <a:srgbClr val="C00000"/>
              </a:buClr>
              <a:buSzPct val="50000"/>
              <a:buFont typeface="Wingdings" pitchFamily="2" charset="2"/>
              <a:buChar char="p"/>
            </a:pPr>
            <a:r>
              <a:rPr lang="en-US" altLang="zh-CN" sz="1800">
                <a:solidFill>
                  <a:srgbClr val="0000FF"/>
                </a:solidFill>
                <a:latin typeface="Comic Sans MS" pitchFamily="66" charset="0"/>
              </a:rPr>
              <a:t> runs the POP3 service by   listening on TCP port 110</a:t>
            </a:r>
          </a:p>
          <a:p>
            <a:pPr eaLnBrk="0" hangingPunct="0"/>
            <a:endParaRPr lang="en-US" altLang="zh-CN" sz="1800">
              <a:solidFill>
                <a:srgbClr val="0000FF"/>
              </a:solidFill>
              <a:latin typeface="Baskerville Old Face" pitchFamily="18" charset="0"/>
            </a:endParaRPr>
          </a:p>
        </p:txBody>
      </p:sp>
      <p:sp>
        <p:nvSpPr>
          <p:cNvPr id="498709" name="Text Box 21"/>
          <p:cNvSpPr txBox="1">
            <a:spLocks noChangeArrowheads="1"/>
          </p:cNvSpPr>
          <p:nvPr/>
        </p:nvSpPr>
        <p:spPr bwMode="auto">
          <a:xfrm>
            <a:off x="6792913" y="4427538"/>
            <a:ext cx="2351087" cy="120015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lgn="l">
              <a:tabLst>
                <a:tab pos="179388" algn="l"/>
              </a:tabLst>
              <a:defRPr>
                <a:solidFill>
                  <a:schemeClr val="tx1"/>
                </a:solidFill>
                <a:latin typeface="Arial" charset="0"/>
                <a:ea typeface="宋体" pitchFamily="2" charset="-122"/>
              </a:defRPr>
            </a:lvl1pPr>
            <a:lvl2pPr marL="742950" indent="-285750" algn="l">
              <a:tabLst>
                <a:tab pos="179388" algn="l"/>
              </a:tabLst>
              <a:defRPr>
                <a:solidFill>
                  <a:schemeClr val="tx1"/>
                </a:solidFill>
                <a:latin typeface="Arial" charset="0"/>
                <a:ea typeface="宋体" pitchFamily="2" charset="-122"/>
              </a:defRPr>
            </a:lvl2pPr>
            <a:lvl3pPr marL="1143000" indent="-228600" algn="l">
              <a:tabLst>
                <a:tab pos="179388" algn="l"/>
              </a:tabLst>
              <a:defRPr>
                <a:solidFill>
                  <a:schemeClr val="tx1"/>
                </a:solidFill>
                <a:latin typeface="Arial" charset="0"/>
                <a:ea typeface="宋体" pitchFamily="2" charset="-122"/>
              </a:defRPr>
            </a:lvl3pPr>
            <a:lvl4pPr marL="1600200" indent="-228600" algn="l">
              <a:tabLst>
                <a:tab pos="179388" algn="l"/>
              </a:tabLst>
              <a:defRPr>
                <a:solidFill>
                  <a:schemeClr val="tx1"/>
                </a:solidFill>
                <a:latin typeface="Arial" charset="0"/>
                <a:ea typeface="宋体" pitchFamily="2" charset="-122"/>
              </a:defRPr>
            </a:lvl4pPr>
            <a:lvl5pPr marL="2057400" indent="-228600" algn="l">
              <a:tabLst>
                <a:tab pos="179388" algn="l"/>
              </a:tabLst>
              <a:defRPr>
                <a:solidFill>
                  <a:schemeClr val="tx1"/>
                </a:solidFill>
                <a:latin typeface="Arial" charset="0"/>
                <a:ea typeface="宋体" pitchFamily="2" charset="-122"/>
              </a:defRPr>
            </a:lvl5pPr>
            <a:lvl6pPr marL="2514600" indent="-228600" fontAlgn="base">
              <a:spcBef>
                <a:spcPct val="0"/>
              </a:spcBef>
              <a:spcAft>
                <a:spcPct val="0"/>
              </a:spcAft>
              <a:tabLst>
                <a:tab pos="179388" algn="l"/>
              </a:tabLst>
              <a:defRPr>
                <a:solidFill>
                  <a:schemeClr val="tx1"/>
                </a:solidFill>
                <a:latin typeface="Arial" charset="0"/>
                <a:ea typeface="宋体" pitchFamily="2" charset="-122"/>
              </a:defRPr>
            </a:lvl6pPr>
            <a:lvl7pPr marL="2971800" indent="-228600" fontAlgn="base">
              <a:spcBef>
                <a:spcPct val="0"/>
              </a:spcBef>
              <a:spcAft>
                <a:spcPct val="0"/>
              </a:spcAft>
              <a:tabLst>
                <a:tab pos="179388" algn="l"/>
              </a:tabLst>
              <a:defRPr>
                <a:solidFill>
                  <a:schemeClr val="tx1"/>
                </a:solidFill>
                <a:latin typeface="Arial" charset="0"/>
                <a:ea typeface="宋体" pitchFamily="2" charset="-122"/>
              </a:defRPr>
            </a:lvl7pPr>
            <a:lvl8pPr marL="3429000" indent="-228600" fontAlgn="base">
              <a:spcBef>
                <a:spcPct val="0"/>
              </a:spcBef>
              <a:spcAft>
                <a:spcPct val="0"/>
              </a:spcAft>
              <a:tabLst>
                <a:tab pos="179388" algn="l"/>
              </a:tabLst>
              <a:defRPr>
                <a:solidFill>
                  <a:schemeClr val="tx1"/>
                </a:solidFill>
                <a:latin typeface="Arial" charset="0"/>
                <a:ea typeface="宋体" pitchFamily="2" charset="-122"/>
              </a:defRPr>
            </a:lvl8pPr>
            <a:lvl9pPr marL="3886200" indent="-228600" fontAlgn="base">
              <a:spcBef>
                <a:spcPct val="0"/>
              </a:spcBef>
              <a:spcAft>
                <a:spcPct val="0"/>
              </a:spcAft>
              <a:tabLst>
                <a:tab pos="179388" algn="l"/>
              </a:tabLst>
              <a:defRPr>
                <a:solidFill>
                  <a:schemeClr val="tx1"/>
                </a:solidFill>
                <a:latin typeface="Arial" charset="0"/>
                <a:ea typeface="宋体" pitchFamily="2" charset="-122"/>
              </a:defRPr>
            </a:lvl9pPr>
          </a:lstStyle>
          <a:p>
            <a:pPr eaLnBrk="0" hangingPunct="0"/>
            <a:r>
              <a:rPr lang="en-US" altLang="zh-CN" sz="1800" dirty="0">
                <a:solidFill>
                  <a:srgbClr val="0000FF"/>
                </a:solidFill>
                <a:latin typeface="Comic Sans MS" pitchFamily="66" charset="0"/>
              </a:rPr>
              <a:t>Clients:</a:t>
            </a:r>
          </a:p>
          <a:p>
            <a:pPr eaLnBrk="0" hangingPunct="0">
              <a:buClr>
                <a:srgbClr val="C00000"/>
              </a:buClr>
              <a:buSzPct val="50000"/>
              <a:buFont typeface="Wingdings" pitchFamily="2" charset="2"/>
              <a:buChar char="p"/>
            </a:pPr>
            <a:r>
              <a:rPr lang="en-US" altLang="zh-CN" sz="1800" dirty="0">
                <a:solidFill>
                  <a:srgbClr val="0000FF"/>
                </a:solidFill>
                <a:latin typeface="Comic Sans MS" pitchFamily="66" charset="0"/>
              </a:rPr>
              <a:t> connect to server to manipulate mail using POP3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idx="4294967295"/>
          </p:nvPr>
        </p:nvSpPr>
        <p:spPr>
          <a:xfrm>
            <a:off x="0" y="152400"/>
            <a:ext cx="9144000" cy="685800"/>
          </a:xfrm>
        </p:spPr>
        <p:txBody>
          <a:bodyPr/>
          <a:lstStyle/>
          <a:p>
            <a:r>
              <a:rPr lang="en-US" altLang="zh-CN" sz="3700"/>
              <a:t>Conventional Internet Application Protocols</a:t>
            </a:r>
            <a:r>
              <a:rPr lang="en-US" altLang="zh-CN" sz="2500"/>
              <a:t> </a:t>
            </a:r>
          </a:p>
        </p:txBody>
      </p:sp>
      <p:sp>
        <p:nvSpPr>
          <p:cNvPr id="487427" name="Text Box 3"/>
          <p:cNvSpPr txBox="1">
            <a:spLocks noChangeArrowheads="1"/>
          </p:cNvSpPr>
          <p:nvPr/>
        </p:nvSpPr>
        <p:spPr bwMode="auto">
          <a:xfrm>
            <a:off x="2438400" y="2514600"/>
            <a:ext cx="838200" cy="336550"/>
          </a:xfrm>
          <a:prstGeom prst="rect">
            <a:avLst/>
          </a:prstGeom>
          <a:noFill/>
          <a:ln w="25400">
            <a:noFill/>
            <a:miter lim="800000"/>
            <a:headEnd type="none" w="med" len="lg"/>
            <a:tailEnd type="none" w="sm" len="sm"/>
          </a:ln>
          <a:effectLst/>
        </p:spPr>
        <p:txBody>
          <a:bodyPr>
            <a:spAutoFit/>
          </a:bodyPr>
          <a:lstStyle/>
          <a:p>
            <a:pPr algn="l" defTabSz="762000" eaLnBrk="0" hangingPunct="0">
              <a:spcBef>
                <a:spcPct val="50000"/>
              </a:spcBef>
              <a:defRPr/>
            </a:pPr>
            <a:endParaRPr lang="zh-CN" altLang="zh-CN" sz="1600" b="1">
              <a:solidFill>
                <a:schemeClr val="bg1"/>
              </a:solidFill>
              <a:effectLst>
                <a:outerShdw blurRad="38100" dist="38100" dir="2700000" algn="tl">
                  <a:srgbClr val="C0C0C0"/>
                </a:outerShdw>
              </a:effectLst>
            </a:endParaRPr>
          </a:p>
        </p:txBody>
      </p:sp>
      <p:pic>
        <p:nvPicPr>
          <p:cNvPr id="636932" name="图片 9" desc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23913"/>
            <a:ext cx="7824788"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idx="4294967295"/>
          </p:nvPr>
        </p:nvSpPr>
        <p:spPr/>
        <p:txBody>
          <a:bodyPr/>
          <a:lstStyle/>
          <a:p>
            <a:r>
              <a:rPr lang="en-US" altLang="zh-CN"/>
              <a:t>POP: Features </a:t>
            </a:r>
          </a:p>
        </p:txBody>
      </p:sp>
      <p:sp>
        <p:nvSpPr>
          <p:cNvPr id="701443" name="Rectangle 3"/>
          <p:cNvSpPr>
            <a:spLocks noGrp="1" noChangeArrowheads="1"/>
          </p:cNvSpPr>
          <p:nvPr>
            <p:ph type="body" idx="4294967295"/>
          </p:nvPr>
        </p:nvSpPr>
        <p:spPr>
          <a:xfrm>
            <a:off x="304800" y="762000"/>
            <a:ext cx="8137525" cy="5757863"/>
          </a:xfrm>
        </p:spPr>
        <p:txBody>
          <a:bodyPr/>
          <a:lstStyle/>
          <a:p>
            <a:pPr>
              <a:spcBef>
                <a:spcPts val="600"/>
              </a:spcBef>
            </a:pPr>
            <a:r>
              <a:rPr lang="en-US" altLang="zh-CN" sz="2400" dirty="0"/>
              <a:t>Essentially store </a:t>
            </a:r>
          </a:p>
          <a:p>
            <a:pPr lvl="1">
              <a:spcBef>
                <a:spcPts val="600"/>
              </a:spcBef>
            </a:pPr>
            <a:r>
              <a:rPr lang="en-US" altLang="zh-CN" sz="1800" dirty="0"/>
              <a:t>Mail is stored on the server until the client connects and then is downloaded to the client. </a:t>
            </a:r>
          </a:p>
          <a:p>
            <a:pPr lvl="1">
              <a:spcBef>
                <a:spcPts val="600"/>
              </a:spcBef>
            </a:pPr>
            <a:r>
              <a:rPr lang="en-US" altLang="zh-CN" sz="1800" dirty="0"/>
              <a:t>You MAY be able to leave a copy on the server</a:t>
            </a:r>
            <a:endParaRPr lang="en-US" altLang="zh-CN" dirty="0"/>
          </a:p>
          <a:p>
            <a:pPr>
              <a:spcBef>
                <a:spcPts val="600"/>
              </a:spcBef>
            </a:pPr>
            <a:r>
              <a:rPr lang="en-US" altLang="zh-CN" sz="2400" dirty="0"/>
              <a:t>Simple protocol and widely used</a:t>
            </a:r>
          </a:p>
          <a:p>
            <a:pPr lvl="1">
              <a:spcBef>
                <a:spcPts val="600"/>
              </a:spcBef>
            </a:pPr>
            <a:r>
              <a:rPr lang="en-US" altLang="zh-CN" sz="2000" dirty="0"/>
              <a:t>Similar to SMTP </a:t>
            </a:r>
            <a:r>
              <a:rPr lang="en-US" altLang="zh-CN" sz="2000" dirty="0">
                <a:solidFill>
                  <a:schemeClr val="tx2"/>
                </a:solidFill>
              </a:rPr>
              <a:t>command/reply </a:t>
            </a:r>
            <a:r>
              <a:rPr lang="en-US" altLang="zh-CN" sz="2000" dirty="0"/>
              <a:t>lockstep protocol</a:t>
            </a:r>
          </a:p>
          <a:p>
            <a:pPr lvl="1"/>
            <a:r>
              <a:rPr lang="en-US" altLang="zh-CN" sz="2000" dirty="0"/>
              <a:t>Used to retrieve mail for a single user, requires authentication</a:t>
            </a:r>
          </a:p>
          <a:p>
            <a:pPr>
              <a:spcBef>
                <a:spcPts val="600"/>
              </a:spcBef>
            </a:pPr>
            <a:r>
              <a:rPr lang="en-US" altLang="zh-CN" sz="2400" dirty="0"/>
              <a:t>Many clients available such as </a:t>
            </a:r>
            <a:r>
              <a:rPr lang="en-US" altLang="zh-CN" sz="2400" dirty="0" err="1"/>
              <a:t>foxmail</a:t>
            </a:r>
            <a:r>
              <a:rPr lang="en-US" altLang="zh-CN" sz="2400" dirty="0"/>
              <a:t>, outlook</a:t>
            </a:r>
          </a:p>
          <a:p>
            <a:pPr>
              <a:spcBef>
                <a:spcPts val="600"/>
              </a:spcBef>
            </a:pPr>
            <a:r>
              <a:rPr lang="en-US" altLang="zh-CN" sz="2400" dirty="0"/>
              <a:t>Common used version: </a:t>
            </a:r>
          </a:p>
          <a:p>
            <a:pPr lvl="1">
              <a:spcBef>
                <a:spcPts val="600"/>
              </a:spcBef>
              <a:buFont typeface="Wingdings" pitchFamily="2" charset="2"/>
              <a:buNone/>
            </a:pPr>
            <a:r>
              <a:rPr lang="en-US" altLang="zh-CN" sz="2000" dirty="0"/>
              <a:t>    RFC1939:  POP3 (POP Version 3)</a:t>
            </a:r>
          </a:p>
          <a:p>
            <a:pPr>
              <a:spcBef>
                <a:spcPts val="600"/>
              </a:spcBef>
            </a:pPr>
            <a:r>
              <a:rPr lang="en-US" altLang="zh-CN" sz="2400" dirty="0"/>
              <a:t>For mobile users or users that use multiple machines during the day</a:t>
            </a:r>
          </a:p>
          <a:p>
            <a:pPr lvl="1">
              <a:spcBef>
                <a:spcPts val="600"/>
              </a:spcBef>
            </a:pPr>
            <a:r>
              <a:rPr lang="en-US" altLang="zh-CN" sz="2000" dirty="0"/>
              <a:t>Solution: IMAP (Internet Message Access Protocol)</a:t>
            </a:r>
            <a:endParaRPr lang="en-US" altLang="zh-CN"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a:t>Using POP3 to Fetch 3 Messages</a:t>
            </a:r>
          </a:p>
        </p:txBody>
      </p:sp>
      <p:pic>
        <p:nvPicPr>
          <p:cNvPr id="702467" name="Picture 3"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125538"/>
            <a:ext cx="4714875" cy="500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idx="4294967295"/>
          </p:nvPr>
        </p:nvSpPr>
        <p:spPr>
          <a:xfrm>
            <a:off x="228600" y="152400"/>
            <a:ext cx="8686800" cy="685800"/>
          </a:xfrm>
        </p:spPr>
        <p:txBody>
          <a:bodyPr/>
          <a:lstStyle/>
          <a:p>
            <a:r>
              <a:rPr lang="en-US" altLang="zh-CN"/>
              <a:t>IMAP: Internet Message Access Protocol </a:t>
            </a:r>
          </a:p>
        </p:txBody>
      </p:sp>
      <p:sp>
        <p:nvSpPr>
          <p:cNvPr id="703491" name="Rectangle 3"/>
          <p:cNvSpPr>
            <a:spLocks noGrp="1" noChangeArrowheads="1"/>
          </p:cNvSpPr>
          <p:nvPr>
            <p:ph type="body" idx="4294967295"/>
          </p:nvPr>
        </p:nvSpPr>
        <p:spPr>
          <a:xfrm>
            <a:off x="304800" y="762000"/>
            <a:ext cx="8229600" cy="5297488"/>
          </a:xfrm>
        </p:spPr>
        <p:txBody>
          <a:bodyPr/>
          <a:lstStyle/>
          <a:p>
            <a:pPr>
              <a:spcBef>
                <a:spcPts val="600"/>
              </a:spcBef>
            </a:pPr>
            <a:r>
              <a:rPr lang="en-US" altLang="zh-CN" sz="2400" dirty="0"/>
              <a:t>For mobile users or users that use multiple machines during the day</a:t>
            </a:r>
          </a:p>
          <a:p>
            <a:pPr lvl="1">
              <a:spcBef>
                <a:spcPts val="600"/>
              </a:spcBef>
            </a:pPr>
            <a:r>
              <a:rPr lang="en-US" altLang="zh-CN" sz="2000" dirty="0"/>
              <a:t>IMAP (Internet Message Access Protocol) </a:t>
            </a:r>
          </a:p>
          <a:p>
            <a:pPr lvl="1">
              <a:spcBef>
                <a:spcPts val="600"/>
              </a:spcBef>
            </a:pPr>
            <a:r>
              <a:rPr lang="en-US" altLang="zh-CN" sz="2000" dirty="0"/>
              <a:t>RFC3501: IMAP4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ctrTitle"/>
          </p:nvPr>
        </p:nvSpPr>
        <p:spPr>
          <a:xfrm>
            <a:off x="685800" y="1989138"/>
            <a:ext cx="7772400" cy="1871662"/>
          </a:xfrm>
        </p:spPr>
        <p:txBody>
          <a:bodyPr/>
          <a:lstStyle/>
          <a:p>
            <a:r>
              <a:rPr lang="en-US" altLang="zh-CN" sz="5700">
                <a:solidFill>
                  <a:srgbClr val="993300"/>
                </a:solidFill>
              </a:rPr>
              <a:t>World Wide Web (WWW)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WWW </a:t>
            </a:r>
          </a:p>
          <a:p>
            <a:pPr>
              <a:lnSpc>
                <a:spcPct val="80000"/>
              </a:lnSpc>
              <a:buFontTx/>
              <a:buNone/>
            </a:pPr>
            <a:r>
              <a:rPr lang="en-US" altLang="zh-CN" sz="5400">
                <a:solidFill>
                  <a:srgbClr val="0000FF"/>
                </a:solidFill>
                <a:latin typeface="Times New Roman" pitchFamily="18" charset="0"/>
              </a:rPr>
              <a:t>Architecture</a:t>
            </a:r>
          </a:p>
          <a:p>
            <a:pPr>
              <a:lnSpc>
                <a:spcPct val="80000"/>
              </a:lnSpc>
              <a:buFontTx/>
              <a:buNone/>
            </a:pPr>
            <a:endParaRPr lang="en-US" altLang="zh-CN" sz="5400">
              <a:solidFill>
                <a:srgbClr val="0000FF"/>
              </a:solidFill>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idx="4294967295"/>
          </p:nvPr>
        </p:nvSpPr>
        <p:spPr/>
        <p:txBody>
          <a:bodyPr/>
          <a:lstStyle/>
          <a:p>
            <a:r>
              <a:rPr lang="en-US" altLang="zh-CN"/>
              <a:t>WWW: World Wide Web</a:t>
            </a:r>
          </a:p>
        </p:txBody>
      </p:sp>
      <p:sp>
        <p:nvSpPr>
          <p:cNvPr id="21510" name="Rectangle 3"/>
          <p:cNvSpPr>
            <a:spLocks noGrp="1" noChangeArrowheads="1"/>
          </p:cNvSpPr>
          <p:nvPr>
            <p:ph type="body" idx="4294967295"/>
          </p:nvPr>
        </p:nvSpPr>
        <p:spPr>
          <a:xfrm>
            <a:off x="720725" y="765175"/>
            <a:ext cx="7721600" cy="5021263"/>
          </a:xfrm>
        </p:spPr>
        <p:txBody>
          <a:bodyPr/>
          <a:lstStyle/>
          <a:p>
            <a:pPr>
              <a:spcBef>
                <a:spcPts val="600"/>
              </a:spcBef>
            </a:pPr>
            <a:r>
              <a:rPr lang="en-US" altLang="zh-CN" sz="2000" dirty="0">
                <a:ea typeface="楷体_GB2312" pitchFamily="49" charset="-122"/>
              </a:rPr>
              <a:t>A </a:t>
            </a:r>
            <a:r>
              <a:rPr lang="en-US" altLang="zh-CN" sz="2000" dirty="0">
                <a:solidFill>
                  <a:schemeClr val="tx2"/>
                </a:solidFill>
                <a:ea typeface="楷体_GB2312" pitchFamily="49" charset="-122"/>
              </a:rPr>
              <a:t>distributed</a:t>
            </a:r>
            <a:r>
              <a:rPr lang="en-US" altLang="zh-CN" sz="2000" dirty="0">
                <a:ea typeface="楷体_GB2312" pitchFamily="49" charset="-122"/>
              </a:rPr>
              <a:t> hyper-media system, including multiple media information such as </a:t>
            </a:r>
            <a:r>
              <a:rPr lang="en-US" altLang="zh-CN" sz="2000" b="1" dirty="0">
                <a:ea typeface="楷体_GB2312" pitchFamily="49" charset="-122"/>
              </a:rPr>
              <a:t>text, graph, image, audio, even video</a:t>
            </a:r>
          </a:p>
          <a:p>
            <a:pPr>
              <a:spcBef>
                <a:spcPts val="600"/>
              </a:spcBef>
            </a:pPr>
            <a:r>
              <a:rPr lang="en-US" altLang="zh-CN" sz="2000" dirty="0">
                <a:ea typeface="楷体_GB2312" pitchFamily="49" charset="-122"/>
              </a:rPr>
              <a:t>Information is distributed in Internet,  stored in </a:t>
            </a:r>
            <a:r>
              <a:rPr lang="en-US" altLang="zh-CN" sz="2000" dirty="0">
                <a:solidFill>
                  <a:srgbClr val="C00000"/>
                </a:solidFill>
                <a:ea typeface="楷体_GB2312" pitchFamily="49" charset="-122"/>
              </a:rPr>
              <a:t>web servers </a:t>
            </a:r>
            <a:r>
              <a:rPr lang="en-US" altLang="zh-CN" sz="2000" dirty="0">
                <a:ea typeface="楷体_GB2312" pitchFamily="49" charset="-122"/>
              </a:rPr>
              <a:t>and accessed by </a:t>
            </a:r>
            <a:r>
              <a:rPr lang="en-US" altLang="zh-CN" sz="2000" dirty="0">
                <a:solidFill>
                  <a:srgbClr val="993300"/>
                </a:solidFill>
                <a:ea typeface="楷体_GB2312" pitchFamily="49" charset="-122"/>
              </a:rPr>
              <a:t>hyperlinks</a:t>
            </a:r>
          </a:p>
          <a:p>
            <a:pPr>
              <a:spcBef>
                <a:spcPts val="600"/>
              </a:spcBef>
            </a:pPr>
            <a:r>
              <a:rPr lang="en-US" altLang="zh-CN" sz="2000" dirty="0">
                <a:ea typeface="楷体_GB2312" pitchFamily="49" charset="-122"/>
              </a:rPr>
              <a:t>Client/Server mode,  with</a:t>
            </a:r>
            <a:r>
              <a:rPr lang="en-US" altLang="zh-CN" sz="2000" dirty="0">
                <a:solidFill>
                  <a:srgbClr val="C00000"/>
                </a:solidFill>
                <a:ea typeface="楷体_GB2312" pitchFamily="49" charset="-122"/>
              </a:rPr>
              <a:t> browser </a:t>
            </a:r>
            <a:r>
              <a:rPr lang="en-US" altLang="zh-CN" sz="2000" dirty="0">
                <a:ea typeface="楷体_GB2312" pitchFamily="49" charset="-122"/>
              </a:rPr>
              <a:t>program as client</a:t>
            </a:r>
          </a:p>
          <a:p>
            <a:pPr>
              <a:spcBef>
                <a:spcPts val="600"/>
              </a:spcBef>
            </a:pPr>
            <a:r>
              <a:rPr lang="en-US" altLang="zh-CN" sz="2000" dirty="0">
                <a:ea typeface="楷体_GB2312" pitchFamily="49" charset="-122"/>
              </a:rPr>
              <a:t>Client and server interact with </a:t>
            </a:r>
            <a:r>
              <a:rPr lang="en-US" altLang="zh-CN" sz="2000" b="1" dirty="0">
                <a:solidFill>
                  <a:srgbClr val="C00000"/>
                </a:solidFill>
                <a:ea typeface="楷体_GB2312" pitchFamily="49" charset="-122"/>
              </a:rPr>
              <a:t>HTTP</a:t>
            </a:r>
            <a:r>
              <a:rPr lang="en-US" altLang="zh-CN" sz="2000" dirty="0">
                <a:ea typeface="楷体_GB2312" pitchFamily="49" charset="-122"/>
              </a:rPr>
              <a:t>: Hyper-Text Transfer Protocol</a:t>
            </a:r>
          </a:p>
          <a:p>
            <a:pPr>
              <a:spcBef>
                <a:spcPts val="600"/>
              </a:spcBef>
            </a:pPr>
            <a:r>
              <a:rPr lang="en-US" altLang="zh-CN" sz="2000" dirty="0">
                <a:ea typeface="楷体_GB2312" pitchFamily="49" charset="-122"/>
              </a:rPr>
              <a:t>WWW documents are located with </a:t>
            </a:r>
            <a:r>
              <a:rPr lang="en-US" altLang="zh-CN" sz="2000" b="1" dirty="0">
                <a:solidFill>
                  <a:srgbClr val="C00000"/>
                </a:solidFill>
                <a:ea typeface="楷体_GB2312" pitchFamily="49" charset="-122"/>
              </a:rPr>
              <a:t>URL</a:t>
            </a:r>
            <a:r>
              <a:rPr lang="en-US" altLang="zh-CN" sz="2000" dirty="0">
                <a:ea typeface="楷体_GB2312" pitchFamily="49" charset="-122"/>
              </a:rPr>
              <a:t>: Uniform Resource Locator</a:t>
            </a:r>
          </a:p>
          <a:p>
            <a:pPr>
              <a:spcBef>
                <a:spcPts val="600"/>
              </a:spcBef>
            </a:pPr>
            <a:r>
              <a:rPr lang="en-US" altLang="zh-CN" sz="2000" dirty="0">
                <a:ea typeface="楷体_GB2312" pitchFamily="49" charset="-122"/>
              </a:rPr>
              <a:t>WWW documents are written in</a:t>
            </a:r>
            <a:r>
              <a:rPr lang="en-US" altLang="zh-CN" sz="2000" dirty="0">
                <a:solidFill>
                  <a:srgbClr val="C00000"/>
                </a:solidFill>
                <a:ea typeface="楷体_GB2312" pitchFamily="49" charset="-122"/>
              </a:rPr>
              <a:t> </a:t>
            </a:r>
            <a:r>
              <a:rPr lang="en-US" altLang="zh-CN" sz="2000" b="1" dirty="0">
                <a:solidFill>
                  <a:srgbClr val="C00000"/>
                </a:solidFill>
                <a:ea typeface="楷体_GB2312" pitchFamily="49" charset="-122"/>
              </a:rPr>
              <a:t>HTML</a:t>
            </a:r>
            <a:r>
              <a:rPr lang="en-US" altLang="zh-CN" sz="2000" dirty="0">
                <a:ea typeface="楷体_GB2312" pitchFamily="49" charset="-122"/>
              </a:rPr>
              <a:t>: </a:t>
            </a:r>
            <a:r>
              <a:rPr lang="en-US" altLang="zh-CN" sz="2000" dirty="0" err="1">
                <a:ea typeface="楷体_GB2312" pitchFamily="49" charset="-122"/>
              </a:rPr>
              <a:t>HyperText</a:t>
            </a:r>
            <a:r>
              <a:rPr lang="en-US" altLang="zh-CN" sz="2000" dirty="0">
                <a:ea typeface="楷体_GB2312" pitchFamily="49" charset="-122"/>
              </a:rPr>
              <a:t> Markup Language</a:t>
            </a:r>
          </a:p>
          <a:p>
            <a:pPr>
              <a:spcBef>
                <a:spcPts val="600"/>
              </a:spcBef>
            </a:pPr>
            <a:r>
              <a:rPr lang="en-US" altLang="zh-CN" sz="2000" dirty="0">
                <a:solidFill>
                  <a:schemeClr val="tx2"/>
                </a:solidFill>
                <a:ea typeface="楷体_GB2312" pitchFamily="49" charset="-122"/>
              </a:rPr>
              <a:t>Searching engines</a:t>
            </a:r>
            <a:r>
              <a:rPr lang="en-US" altLang="zh-CN" sz="2000" dirty="0">
                <a:ea typeface="楷体_GB2312" pitchFamily="49" charset="-122"/>
              </a:rPr>
              <a:t> facilitate user to find information needed</a:t>
            </a:r>
            <a:endParaRPr lang="en-US" altLang="zh-CN" sz="2000" dirty="0">
              <a:latin typeface="Tahoma"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idx="4294967295"/>
          </p:nvPr>
        </p:nvSpPr>
        <p:spPr/>
        <p:txBody>
          <a:bodyPr/>
          <a:lstStyle/>
          <a:p>
            <a:r>
              <a:rPr lang="en-US" altLang="zh-CN"/>
              <a:t>Architectural Overview of WWW</a:t>
            </a:r>
          </a:p>
        </p:txBody>
      </p:sp>
      <p:pic>
        <p:nvPicPr>
          <p:cNvPr id="70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41" y="762000"/>
            <a:ext cx="8610600" cy="618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idx="4294967295"/>
          </p:nvPr>
        </p:nvSpPr>
        <p:spPr/>
        <p:txBody>
          <a:bodyPr/>
          <a:lstStyle/>
          <a:p>
            <a:r>
              <a:rPr lang="en-US" altLang="zh-CN"/>
              <a:t>Client Side: Browser</a:t>
            </a:r>
          </a:p>
        </p:txBody>
      </p:sp>
      <p:sp>
        <p:nvSpPr>
          <p:cNvPr id="499715" name="Rectangle 3"/>
          <p:cNvSpPr>
            <a:spLocks noGrp="1" noChangeArrowheads="1"/>
          </p:cNvSpPr>
          <p:nvPr>
            <p:ph type="body" idx="4294967295"/>
          </p:nvPr>
        </p:nvSpPr>
        <p:spPr>
          <a:xfrm>
            <a:off x="381000" y="939800"/>
            <a:ext cx="7786688" cy="5613400"/>
          </a:xfrm>
        </p:spPr>
        <p:txBody>
          <a:bodyPr/>
          <a:lstStyle/>
          <a:p>
            <a:pPr>
              <a:spcBef>
                <a:spcPct val="10000"/>
              </a:spcBef>
            </a:pPr>
            <a:r>
              <a:rPr lang="en-US" altLang="zh-CN" sz="2400" dirty="0"/>
              <a:t>An application program, as user’s interface to Web</a:t>
            </a:r>
          </a:p>
          <a:p>
            <a:pPr>
              <a:spcBef>
                <a:spcPct val="10000"/>
              </a:spcBef>
            </a:pPr>
            <a:r>
              <a:rPr lang="en-US" altLang="zh-CN" sz="2400" dirty="0"/>
              <a:t>Fetching information (Web page) from Web server</a:t>
            </a:r>
          </a:p>
          <a:p>
            <a:pPr>
              <a:spcBef>
                <a:spcPct val="10000"/>
              </a:spcBef>
            </a:pPr>
            <a:r>
              <a:rPr lang="en-US" altLang="zh-CN" sz="2400" dirty="0"/>
              <a:t>Displaying information for users</a:t>
            </a:r>
          </a:p>
          <a:p>
            <a:pPr>
              <a:spcBef>
                <a:spcPct val="10000"/>
              </a:spcBef>
            </a:pPr>
            <a:r>
              <a:rPr lang="en-US" altLang="zh-CN" sz="2400" dirty="0"/>
              <a:t>After the user clicks on a hyperlink, </a:t>
            </a:r>
            <a:r>
              <a:rPr lang="en-US" altLang="zh-CN" sz="2400" dirty="0">
                <a:solidFill>
                  <a:srgbClr val="C00000"/>
                </a:solidFill>
              </a:rPr>
              <a:t>Browser</a:t>
            </a:r>
          </a:p>
          <a:p>
            <a:pPr lvl="1">
              <a:spcBef>
                <a:spcPct val="10000"/>
              </a:spcBef>
            </a:pPr>
            <a:r>
              <a:rPr lang="en-US" altLang="zh-CN" sz="2000" dirty="0"/>
              <a:t>Determines URL, name of the linked web page, </a:t>
            </a:r>
            <a:r>
              <a:rPr lang="en-US" altLang="zh-CN" sz="2000" dirty="0" err="1"/>
              <a:t>eg</a:t>
            </a:r>
            <a:r>
              <a:rPr lang="en-US" altLang="zh-CN" sz="2000" dirty="0"/>
              <a:t>. </a:t>
            </a:r>
            <a:r>
              <a:rPr lang="en-US" altLang="zh-CN" sz="2000" b="1" i="1" u="sng" dirty="0">
                <a:solidFill>
                  <a:srgbClr val="000066"/>
                </a:solidFill>
                <a:latin typeface="Times New Roman" pitchFamily="18" charset="0"/>
              </a:rPr>
              <a:t>www.abc.com/example.html</a:t>
            </a:r>
          </a:p>
          <a:p>
            <a:pPr lvl="1">
              <a:spcBef>
                <a:spcPct val="10000"/>
              </a:spcBef>
            </a:pPr>
            <a:r>
              <a:rPr lang="en-US" altLang="zh-CN" sz="2000" dirty="0"/>
              <a:t>Asks DNS for the IP address of www.abc.com</a:t>
            </a:r>
          </a:p>
          <a:p>
            <a:pPr lvl="1">
              <a:spcBef>
                <a:spcPct val="10000"/>
              </a:spcBef>
            </a:pPr>
            <a:r>
              <a:rPr lang="en-US" altLang="zh-CN" sz="2000" dirty="0"/>
              <a:t>Establishes a TCP connection to replied IP address</a:t>
            </a:r>
          </a:p>
          <a:p>
            <a:pPr lvl="1">
              <a:spcBef>
                <a:spcPct val="10000"/>
              </a:spcBef>
            </a:pPr>
            <a:r>
              <a:rPr lang="en-US" altLang="zh-CN" sz="2000" dirty="0"/>
              <a:t>Asks a request of web page </a:t>
            </a:r>
            <a:r>
              <a:rPr lang="en-US" altLang="zh-CN" sz="2000" dirty="0">
                <a:solidFill>
                  <a:srgbClr val="000066"/>
                </a:solidFill>
              </a:rPr>
              <a:t>example.html (HTTP)</a:t>
            </a:r>
          </a:p>
          <a:p>
            <a:pPr lvl="1">
              <a:spcBef>
                <a:spcPct val="10000"/>
              </a:spcBef>
            </a:pPr>
            <a:r>
              <a:rPr lang="en-US" altLang="zh-CN" sz="2000" dirty="0"/>
              <a:t>Releases TCP connection upon receiving the requested web page</a:t>
            </a:r>
          </a:p>
          <a:p>
            <a:pPr lvl="1">
              <a:spcBef>
                <a:spcPct val="10000"/>
              </a:spcBef>
            </a:pPr>
            <a:r>
              <a:rPr lang="en-US" altLang="zh-CN" sz="2000" dirty="0"/>
              <a:t>Displays all the texts in example.html  (HTML)</a:t>
            </a:r>
          </a:p>
          <a:p>
            <a:pPr lvl="1">
              <a:spcBef>
                <a:spcPct val="10000"/>
              </a:spcBef>
            </a:pPr>
            <a:r>
              <a:rPr lang="en-US" altLang="zh-CN" sz="2000" dirty="0"/>
              <a:t>Fetches and displays all images in the file</a:t>
            </a:r>
            <a:endParaRPr lang="en-US" altLang="zh-CN" dirty="0"/>
          </a:p>
          <a:p>
            <a:pPr>
              <a:spcBef>
                <a:spcPct val="10000"/>
              </a:spcBef>
              <a:buFont typeface="Wingdings" pitchFamily="2" charset="2"/>
              <a:buNone/>
            </a:pPr>
            <a:endParaRPr lang="en-US" altLang="zh-CN"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idx="4294967295"/>
          </p:nvPr>
        </p:nvSpPr>
        <p:spPr/>
        <p:txBody>
          <a:bodyPr/>
          <a:lstStyle/>
          <a:p>
            <a:r>
              <a:rPr lang="en-US" altLang="zh-CN"/>
              <a:t>Web Server</a:t>
            </a:r>
          </a:p>
        </p:txBody>
      </p:sp>
      <p:sp>
        <p:nvSpPr>
          <p:cNvPr id="501763" name="Rectangle 3"/>
          <p:cNvSpPr>
            <a:spLocks noGrp="1" noChangeArrowheads="1"/>
          </p:cNvSpPr>
          <p:nvPr>
            <p:ph type="body" idx="4294967295"/>
          </p:nvPr>
        </p:nvSpPr>
        <p:spPr>
          <a:xfrm>
            <a:off x="855663" y="814388"/>
            <a:ext cx="7312025" cy="5105400"/>
          </a:xfrm>
        </p:spPr>
        <p:txBody>
          <a:bodyPr/>
          <a:lstStyle/>
          <a:p>
            <a:pPr>
              <a:spcBef>
                <a:spcPts val="600"/>
              </a:spcBef>
            </a:pPr>
            <a:r>
              <a:rPr lang="en-US" altLang="zh-CN" sz="2400"/>
              <a:t>Stores set of Web documents</a:t>
            </a:r>
          </a:p>
          <a:p>
            <a:pPr>
              <a:spcBef>
                <a:spcPts val="600"/>
              </a:spcBef>
            </a:pPr>
            <a:r>
              <a:rPr lang="en-US" altLang="zh-CN" sz="2400"/>
              <a:t>Responds to request from browser by sending copy of document</a:t>
            </a:r>
          </a:p>
          <a:p>
            <a:pPr>
              <a:spcBef>
                <a:spcPts val="600"/>
              </a:spcBef>
            </a:pPr>
            <a:r>
              <a:rPr lang="en-US" altLang="zh-CN" sz="2400"/>
              <a:t>Steps of server’s loop</a:t>
            </a:r>
            <a:endParaRPr lang="en-US" altLang="zh-CN" sz="2000"/>
          </a:p>
          <a:p>
            <a:pPr lvl="1">
              <a:spcBef>
                <a:spcPts val="600"/>
              </a:spcBef>
            </a:pPr>
            <a:r>
              <a:rPr lang="en-US" altLang="zh-CN" sz="2000"/>
              <a:t>Accepts a TCP connection from a browser</a:t>
            </a:r>
          </a:p>
          <a:p>
            <a:pPr lvl="1">
              <a:spcBef>
                <a:spcPts val="600"/>
              </a:spcBef>
            </a:pPr>
            <a:r>
              <a:rPr lang="en-US" altLang="zh-CN" sz="2000"/>
              <a:t>Resolves name of the web page required</a:t>
            </a:r>
          </a:p>
          <a:p>
            <a:pPr lvl="1">
              <a:spcBef>
                <a:spcPts val="600"/>
              </a:spcBef>
            </a:pPr>
            <a:r>
              <a:rPr lang="en-US" altLang="zh-CN" sz="2000"/>
              <a:t>Fetches the requested page from disk</a:t>
            </a:r>
          </a:p>
          <a:p>
            <a:pPr lvl="1">
              <a:spcBef>
                <a:spcPts val="600"/>
              </a:spcBef>
            </a:pPr>
            <a:r>
              <a:rPr lang="en-US" altLang="zh-CN" sz="2000"/>
              <a:t>Returns the reply to the client</a:t>
            </a:r>
          </a:p>
          <a:p>
            <a:pPr lvl="1">
              <a:spcBef>
                <a:spcPts val="600"/>
              </a:spcBef>
            </a:pPr>
            <a:r>
              <a:rPr lang="en-US" altLang="zh-CN" sz="2000"/>
              <a:t>Releases the TCP connection</a:t>
            </a:r>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idx="4294967295"/>
          </p:nvPr>
        </p:nvSpPr>
        <p:spPr/>
        <p:txBody>
          <a:bodyPr/>
          <a:lstStyle/>
          <a:p>
            <a:r>
              <a:rPr lang="en-US" altLang="zh-CN"/>
              <a:t>Web Documents</a:t>
            </a:r>
          </a:p>
        </p:txBody>
      </p:sp>
      <p:sp>
        <p:nvSpPr>
          <p:cNvPr id="503811" name="Rectangle 3"/>
          <p:cNvSpPr>
            <a:spLocks noGrp="1" noChangeArrowheads="1"/>
          </p:cNvSpPr>
          <p:nvPr>
            <p:ph type="body" idx="4294967295"/>
          </p:nvPr>
        </p:nvSpPr>
        <p:spPr>
          <a:xfrm>
            <a:off x="642938" y="857250"/>
            <a:ext cx="8250237" cy="5740400"/>
          </a:xfrm>
        </p:spPr>
        <p:txBody>
          <a:bodyPr/>
          <a:lstStyle/>
          <a:p>
            <a:pPr>
              <a:lnSpc>
                <a:spcPct val="80000"/>
              </a:lnSpc>
            </a:pPr>
            <a:r>
              <a:rPr lang="en-US" altLang="zh-CN" sz="2400"/>
              <a:t>Also called a </a:t>
            </a:r>
            <a:r>
              <a:rPr lang="en-US" altLang="zh-CN" sz="2400">
                <a:solidFill>
                  <a:srgbClr val="993300"/>
                </a:solidFill>
              </a:rPr>
              <a:t>web page (HTML)</a:t>
            </a:r>
          </a:p>
          <a:p>
            <a:pPr>
              <a:lnSpc>
                <a:spcPct val="80000"/>
              </a:lnSpc>
            </a:pPr>
            <a:r>
              <a:rPr lang="en-US" altLang="zh-CN" sz="2400"/>
              <a:t>Types</a:t>
            </a:r>
          </a:p>
          <a:p>
            <a:pPr marL="692150" lvl="1" indent="-347663">
              <a:lnSpc>
                <a:spcPct val="80000"/>
              </a:lnSpc>
            </a:pPr>
            <a:r>
              <a:rPr lang="en-US" altLang="zh-CN">
                <a:solidFill>
                  <a:srgbClr val="000066"/>
                </a:solidFill>
              </a:rPr>
              <a:t>Static web page</a:t>
            </a:r>
          </a:p>
          <a:p>
            <a:pPr marL="987425" lvl="2" indent="-293688">
              <a:lnSpc>
                <a:spcPct val="80000"/>
              </a:lnSpc>
            </a:pPr>
            <a:r>
              <a:rPr lang="en-US" altLang="zh-CN" sz="2000"/>
              <a:t>Stored in file</a:t>
            </a:r>
          </a:p>
          <a:p>
            <a:pPr marL="987425" lvl="2" indent="-293688">
              <a:lnSpc>
                <a:spcPct val="80000"/>
              </a:lnSpc>
            </a:pPr>
            <a:r>
              <a:rPr lang="en-US" altLang="zh-CN" sz="2000"/>
              <a:t>Unchanging</a:t>
            </a:r>
          </a:p>
          <a:p>
            <a:pPr marL="692150" lvl="1" indent="-347663">
              <a:lnSpc>
                <a:spcPct val="80000"/>
              </a:lnSpc>
            </a:pPr>
            <a:r>
              <a:rPr lang="en-US" altLang="zh-CN">
                <a:solidFill>
                  <a:srgbClr val="000066"/>
                </a:solidFill>
              </a:rPr>
              <a:t>Dynamic web page</a:t>
            </a:r>
          </a:p>
          <a:p>
            <a:pPr marL="987425" lvl="2" indent="-293688">
              <a:lnSpc>
                <a:spcPct val="80000"/>
              </a:lnSpc>
            </a:pPr>
            <a:r>
              <a:rPr lang="en-US" altLang="zh-CN" sz="2000"/>
              <a:t>Can change whenever a server receives a request</a:t>
            </a:r>
            <a:r>
              <a:rPr lang="en-US" altLang="zh-CN" sz="2000" i="1"/>
              <a:t> </a:t>
            </a:r>
            <a:endParaRPr lang="en-US" altLang="zh-CN" sz="2000"/>
          </a:p>
          <a:p>
            <a:pPr marL="987425" lvl="2" indent="-293688">
              <a:lnSpc>
                <a:spcPct val="80000"/>
              </a:lnSpc>
            </a:pPr>
            <a:r>
              <a:rPr lang="en-US" altLang="zh-CN" sz="2000"/>
              <a:t>Generated on </a:t>
            </a:r>
            <a:r>
              <a:rPr lang="en-US" altLang="zh-CN" sz="2000">
                <a:solidFill>
                  <a:schemeClr val="tx2"/>
                </a:solidFill>
              </a:rPr>
              <a:t>server</a:t>
            </a:r>
            <a:r>
              <a:rPr lang="en-US" altLang="zh-CN" sz="2000"/>
              <a:t> side</a:t>
            </a:r>
          </a:p>
          <a:p>
            <a:pPr marL="987425" lvl="2" indent="-293688">
              <a:lnSpc>
                <a:spcPct val="80000"/>
              </a:lnSpc>
            </a:pPr>
            <a:r>
              <a:rPr lang="en-US" altLang="zh-CN" sz="2000"/>
              <a:t>Output from a program on server, usually a </a:t>
            </a:r>
            <a:r>
              <a:rPr lang="en-US" altLang="zh-CN" sz="2000">
                <a:solidFill>
                  <a:schemeClr val="tx2"/>
                </a:solidFill>
              </a:rPr>
              <a:t>script</a:t>
            </a:r>
          </a:p>
          <a:p>
            <a:pPr marL="692150" lvl="1" indent="-347663">
              <a:lnSpc>
                <a:spcPct val="80000"/>
              </a:lnSpc>
            </a:pPr>
            <a:r>
              <a:rPr lang="en-US" altLang="zh-CN">
                <a:solidFill>
                  <a:srgbClr val="000066"/>
                </a:solidFill>
              </a:rPr>
              <a:t>Active web page</a:t>
            </a:r>
          </a:p>
          <a:p>
            <a:pPr marL="987425" lvl="2" indent="-293688">
              <a:lnSpc>
                <a:spcPct val="80000"/>
              </a:lnSpc>
            </a:pPr>
            <a:r>
              <a:rPr lang="en-US" altLang="zh-CN" sz="2000"/>
              <a:t>Can change after the document has been loaded into a browser</a:t>
            </a:r>
          </a:p>
          <a:p>
            <a:pPr marL="987425" lvl="2" indent="-293688">
              <a:lnSpc>
                <a:spcPct val="80000"/>
              </a:lnSpc>
            </a:pPr>
            <a:r>
              <a:rPr lang="en-US" altLang="zh-CN" sz="2000"/>
              <a:t>Generated on </a:t>
            </a:r>
            <a:r>
              <a:rPr lang="en-US" altLang="zh-CN" sz="2000">
                <a:solidFill>
                  <a:schemeClr val="tx2"/>
                </a:solidFill>
              </a:rPr>
              <a:t>client </a:t>
            </a:r>
            <a:r>
              <a:rPr lang="en-US" altLang="zh-CN" sz="2000"/>
              <a:t>side</a:t>
            </a:r>
          </a:p>
          <a:p>
            <a:pPr marL="987425" lvl="2" indent="-293688">
              <a:lnSpc>
                <a:spcPct val="80000"/>
              </a:lnSpc>
            </a:pPr>
            <a:r>
              <a:rPr lang="en-US" altLang="zh-CN" sz="2000"/>
              <a:t>Consists of a computer program, known as </a:t>
            </a:r>
            <a:r>
              <a:rPr lang="en-US" altLang="zh-CN" sz="2000">
                <a:solidFill>
                  <a:schemeClr val="tx2"/>
                </a:solidFill>
              </a:rPr>
              <a:t>Java, </a:t>
            </a:r>
            <a:r>
              <a:rPr lang="en-US" altLang="zh-CN" sz="2000"/>
              <a:t>running</a:t>
            </a:r>
            <a:r>
              <a:rPr lang="en-US" altLang="zh-CN" sz="2000">
                <a:solidFill>
                  <a:schemeClr val="tx2"/>
                </a:solidFill>
              </a:rPr>
              <a:t> </a:t>
            </a:r>
            <a:r>
              <a:rPr lang="en-US" altLang="zh-CN" sz="2000"/>
              <a:t>in browser (</a:t>
            </a:r>
            <a:r>
              <a:rPr lang="en-US" altLang="zh-CN" sz="2000">
                <a:solidFill>
                  <a:schemeClr val="tx2"/>
                </a:solidFill>
              </a:rPr>
              <a:t>applet)</a:t>
            </a:r>
            <a:endParaRPr lang="en-US" altLang="zh-CN" sz="2000"/>
          </a:p>
          <a:p>
            <a:pPr>
              <a:lnSpc>
                <a:spcPct val="80000"/>
              </a:lnSpc>
            </a:pPr>
            <a:endParaRPr lang="en-US" altLang="zh-CN" sz="2000">
              <a:latin typeface="Tahoma"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ctrTitle"/>
          </p:nvPr>
        </p:nvSpPr>
        <p:spPr>
          <a:xfrm>
            <a:off x="685800" y="1989138"/>
            <a:ext cx="7772400" cy="1871662"/>
          </a:xfrm>
        </p:spPr>
        <p:txBody>
          <a:bodyPr/>
          <a:lstStyle/>
          <a:p>
            <a:r>
              <a:rPr lang="en-US" altLang="zh-CN" sz="5700" dirty="0">
                <a:solidFill>
                  <a:srgbClr val="993300"/>
                </a:solidFill>
              </a:rPr>
              <a:t>Domain Name System (DNS)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76200" y="152400"/>
            <a:ext cx="8610600" cy="685800"/>
          </a:xfrm>
        </p:spPr>
        <p:txBody>
          <a:bodyPr/>
          <a:lstStyle/>
          <a:p>
            <a:r>
              <a:rPr lang="en-US" altLang="zh-CN"/>
              <a:t>HTML – HyperText Markup Language</a:t>
            </a:r>
          </a:p>
        </p:txBody>
      </p:sp>
      <p:sp>
        <p:nvSpPr>
          <p:cNvPr id="714755" name="Rectangle 3"/>
          <p:cNvSpPr>
            <a:spLocks noGrp="1" noChangeArrowheads="1"/>
          </p:cNvSpPr>
          <p:nvPr>
            <p:ph type="body" idx="1"/>
          </p:nvPr>
        </p:nvSpPr>
        <p:spPr/>
        <p:txBody>
          <a:bodyPr/>
          <a:lstStyle/>
          <a:p>
            <a:pPr>
              <a:buFont typeface="Wingdings" pitchFamily="2" charset="2"/>
              <a:buNone/>
            </a:pPr>
            <a:r>
              <a:rPr lang="en-US" altLang="zh-CN">
                <a:solidFill>
                  <a:schemeClr val="accent2"/>
                </a:solidFill>
              </a:rPr>
              <a:t>(a)</a:t>
            </a:r>
            <a:r>
              <a:rPr lang="en-US" altLang="zh-CN"/>
              <a:t> The HTML for a sample Web page.  </a:t>
            </a:r>
            <a:r>
              <a:rPr lang="en-US" altLang="zh-CN">
                <a:solidFill>
                  <a:schemeClr val="accent2"/>
                </a:solidFill>
              </a:rPr>
              <a:t>(b)</a:t>
            </a:r>
            <a:r>
              <a:rPr lang="en-US" altLang="zh-CN"/>
              <a:t> The formatted page.</a:t>
            </a:r>
          </a:p>
        </p:txBody>
      </p:sp>
      <p:pic>
        <p:nvPicPr>
          <p:cNvPr id="714756" name="Picture 4" descr="7-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981200"/>
            <a:ext cx="3927475" cy="2614613"/>
          </a:xfrm>
          <a:prstGeom prst="rect">
            <a:avLst/>
          </a:prstGeom>
          <a:noFill/>
          <a:extLst>
            <a:ext uri="{909E8E84-426E-40DD-AFC4-6F175D3DCCD1}">
              <a14:hiddenFill xmlns:a14="http://schemas.microsoft.com/office/drawing/2010/main">
                <a:solidFill>
                  <a:srgbClr val="FFFFFF"/>
                </a:solidFill>
              </a14:hiddenFill>
            </a:ext>
          </a:extLst>
        </p:spPr>
      </p:pic>
      <p:pic>
        <p:nvPicPr>
          <p:cNvPr id="714757" name="Picture 5" descr="7-26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88" y="2036763"/>
            <a:ext cx="4405312" cy="3206750"/>
          </a:xfrm>
          <a:prstGeom prst="rect">
            <a:avLst/>
          </a:prstGeom>
          <a:noFill/>
          <a:extLst>
            <a:ext uri="{909E8E84-426E-40DD-AFC4-6F175D3DCCD1}">
              <a14:hiddenFill xmlns:a14="http://schemas.microsoft.com/office/drawing/2010/main">
                <a:solidFill>
                  <a:srgbClr val="FFFFFF"/>
                </a:solidFill>
              </a14:hiddenFill>
            </a:ext>
          </a:extLst>
        </p:spPr>
      </p:pic>
      <p:sp>
        <p:nvSpPr>
          <p:cNvPr id="714758" name="Text Box 6"/>
          <p:cNvSpPr txBox="1">
            <a:spLocks noChangeArrowheads="1"/>
          </p:cNvSpPr>
          <p:nvPr/>
        </p:nvSpPr>
        <p:spPr bwMode="auto">
          <a:xfrm>
            <a:off x="6353175" y="4692650"/>
            <a:ext cx="7461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900"/>
              <a:t>(b)</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idx="4294967295"/>
          </p:nvPr>
        </p:nvSpPr>
        <p:spPr/>
        <p:txBody>
          <a:bodyPr/>
          <a:lstStyle/>
          <a:p>
            <a:r>
              <a:rPr lang="en-US" altLang="zh-CN"/>
              <a:t>Static Web Page</a:t>
            </a:r>
          </a:p>
        </p:txBody>
      </p:sp>
      <p:pic>
        <p:nvPicPr>
          <p:cNvPr id="715779"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00213"/>
            <a:ext cx="62007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idx="4294967295"/>
          </p:nvPr>
        </p:nvSpPr>
        <p:spPr/>
        <p:txBody>
          <a:bodyPr/>
          <a:lstStyle/>
          <a:p>
            <a:r>
              <a:rPr lang="en-US" altLang="zh-CN"/>
              <a:t>Dynamic Web Page</a:t>
            </a:r>
          </a:p>
        </p:txBody>
      </p:sp>
      <p:pic>
        <p:nvPicPr>
          <p:cNvPr id="716804" name="Picture 4" descr="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6975"/>
            <a:ext cx="817245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idx="4294967295"/>
          </p:nvPr>
        </p:nvSpPr>
        <p:spPr/>
        <p:txBody>
          <a:bodyPr/>
          <a:lstStyle/>
          <a:p>
            <a:r>
              <a:rPr lang="en-US" altLang="zh-CN"/>
              <a:t>Active Web Page</a:t>
            </a:r>
          </a:p>
        </p:txBody>
      </p:sp>
      <p:pic>
        <p:nvPicPr>
          <p:cNvPr id="717827" name="Picture 4" descr="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68413"/>
            <a:ext cx="80010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idx="4294967295"/>
          </p:nvPr>
        </p:nvSpPr>
        <p:spPr/>
        <p:txBody>
          <a:bodyPr/>
          <a:lstStyle/>
          <a:p>
            <a:r>
              <a:rPr lang="en-US" altLang="zh-CN"/>
              <a:t>Links to Other Pages</a:t>
            </a:r>
          </a:p>
        </p:txBody>
      </p:sp>
      <p:sp>
        <p:nvSpPr>
          <p:cNvPr id="719875" name="Rectangle 3"/>
          <p:cNvSpPr>
            <a:spLocks noGrp="1" noChangeArrowheads="1"/>
          </p:cNvSpPr>
          <p:nvPr>
            <p:ph type="body" idx="4294967295"/>
          </p:nvPr>
        </p:nvSpPr>
        <p:spPr>
          <a:xfrm>
            <a:off x="855663" y="814388"/>
            <a:ext cx="7312025" cy="5105400"/>
          </a:xfrm>
        </p:spPr>
        <p:txBody>
          <a:bodyPr/>
          <a:lstStyle/>
          <a:p>
            <a:r>
              <a:rPr lang="en-US" altLang="zh-CN" sz="2000" dirty="0"/>
              <a:t>Embedded in HTML document</a:t>
            </a:r>
          </a:p>
          <a:p>
            <a:pPr>
              <a:buFont typeface="Wingdings" pitchFamily="2" charset="2"/>
              <a:buNone/>
            </a:pPr>
            <a:r>
              <a:rPr lang="en-US" altLang="zh-CN" sz="2000" dirty="0">
                <a:solidFill>
                  <a:schemeClr val="tx2"/>
                </a:solidFill>
              </a:rPr>
              <a:t>    Uniform Resource Locator (URL)</a:t>
            </a:r>
          </a:p>
          <a:p>
            <a:pPr marL="692150" lvl="1" indent="-347663">
              <a:lnSpc>
                <a:spcPct val="90000"/>
              </a:lnSpc>
            </a:pPr>
            <a:r>
              <a:rPr lang="en-US" altLang="zh-CN" sz="2000" dirty="0"/>
              <a:t>Serving as worldwide name of a web page</a:t>
            </a:r>
          </a:p>
          <a:p>
            <a:pPr marL="692150" lvl="1" indent="-347663">
              <a:lnSpc>
                <a:spcPct val="90000"/>
              </a:lnSpc>
            </a:pPr>
            <a:r>
              <a:rPr lang="en-US" altLang="zh-CN" sz="2000" dirty="0"/>
              <a:t>By default, Protocol is</a:t>
            </a:r>
            <a:r>
              <a:rPr lang="en-US" altLang="zh-CN" sz="2000" i="1" dirty="0"/>
              <a:t> http ; </a:t>
            </a:r>
            <a:r>
              <a:rPr lang="en-US" altLang="zh-CN" sz="2000" dirty="0"/>
              <a:t>Port is </a:t>
            </a:r>
            <a:r>
              <a:rPr lang="en-US" altLang="zh-CN" sz="2000" i="1" dirty="0"/>
              <a:t>80;  </a:t>
            </a:r>
            <a:r>
              <a:rPr lang="en-US" altLang="zh-CN" sz="2000" dirty="0"/>
              <a:t>Path is </a:t>
            </a:r>
            <a:r>
              <a:rPr lang="en-US" altLang="zh-CN" sz="2000" i="1" dirty="0"/>
              <a:t>index.html</a:t>
            </a:r>
          </a:p>
          <a:p>
            <a:pPr marL="692150" lvl="1" indent="-347663"/>
            <a:endParaRPr lang="en-US" altLang="zh-CN" sz="2000" dirty="0">
              <a:solidFill>
                <a:schemeClr val="tx2"/>
              </a:solidFill>
            </a:endParaRPr>
          </a:p>
        </p:txBody>
      </p:sp>
      <p:sp>
        <p:nvSpPr>
          <p:cNvPr id="719876" name="Text Box 4"/>
          <p:cNvSpPr txBox="1">
            <a:spLocks noChangeArrowheads="1"/>
          </p:cNvSpPr>
          <p:nvPr/>
        </p:nvSpPr>
        <p:spPr bwMode="auto">
          <a:xfrm>
            <a:off x="1217613" y="3733800"/>
            <a:ext cx="724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2000" b="1" dirty="0">
                <a:solidFill>
                  <a:srgbClr val="0033CC"/>
                </a:solidFill>
                <a:latin typeface="Courier New" pitchFamily="49" charset="0"/>
              </a:rPr>
              <a:t>protocol :// </a:t>
            </a:r>
            <a:r>
              <a:rPr lang="en-US" altLang="zh-CN" sz="2000" b="1" dirty="0" err="1">
                <a:solidFill>
                  <a:srgbClr val="0033CC"/>
                </a:solidFill>
                <a:latin typeface="Courier New" pitchFamily="49" charset="0"/>
              </a:rPr>
              <a:t>domain_name</a:t>
            </a:r>
            <a:r>
              <a:rPr lang="en-US" altLang="zh-CN" sz="2000" b="1" dirty="0">
                <a:solidFill>
                  <a:srgbClr val="0033CC"/>
                </a:solidFill>
                <a:latin typeface="Courier New" pitchFamily="49" charset="0"/>
              </a:rPr>
              <a:t> : port  /  </a:t>
            </a:r>
            <a:r>
              <a:rPr lang="en-US" altLang="zh-CN" sz="2000" b="1" dirty="0" err="1">
                <a:solidFill>
                  <a:srgbClr val="0033CC"/>
                </a:solidFill>
                <a:latin typeface="Courier New" pitchFamily="49" charset="0"/>
              </a:rPr>
              <a:t>item_name</a:t>
            </a:r>
            <a:endParaRPr lang="en-US" altLang="zh-CN" sz="2000" b="1" dirty="0">
              <a:solidFill>
                <a:srgbClr val="0033CC"/>
              </a:solidFill>
              <a:latin typeface="Courier New" pitchFamily="49" charset="0"/>
            </a:endParaRPr>
          </a:p>
        </p:txBody>
      </p:sp>
      <p:sp>
        <p:nvSpPr>
          <p:cNvPr id="719877" name="AutoShape 5"/>
          <p:cNvSpPr>
            <a:spLocks/>
          </p:cNvSpPr>
          <p:nvPr/>
        </p:nvSpPr>
        <p:spPr bwMode="auto">
          <a:xfrm rot="-5400000">
            <a:off x="1816894" y="3520281"/>
            <a:ext cx="193675" cy="1382713"/>
          </a:xfrm>
          <a:prstGeom prst="leftBrace">
            <a:avLst>
              <a:gd name="adj1" fmla="val 5949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719878" name="AutoShape 6"/>
          <p:cNvSpPr>
            <a:spLocks/>
          </p:cNvSpPr>
          <p:nvPr/>
        </p:nvSpPr>
        <p:spPr bwMode="auto">
          <a:xfrm rot="-5400000">
            <a:off x="3930650" y="3343276"/>
            <a:ext cx="300037" cy="1655762"/>
          </a:xfrm>
          <a:prstGeom prst="leftBrace">
            <a:avLst>
              <a:gd name="adj1" fmla="val 4598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719879" name="AutoShape 7"/>
          <p:cNvSpPr>
            <a:spLocks/>
          </p:cNvSpPr>
          <p:nvPr/>
        </p:nvSpPr>
        <p:spPr bwMode="auto">
          <a:xfrm rot="-5400000">
            <a:off x="5622926" y="3738562"/>
            <a:ext cx="228600" cy="936625"/>
          </a:xfrm>
          <a:prstGeom prst="leftBrace">
            <a:avLst>
              <a:gd name="adj1" fmla="val 341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719880" name="AutoShape 8"/>
          <p:cNvSpPr>
            <a:spLocks/>
          </p:cNvSpPr>
          <p:nvPr/>
        </p:nvSpPr>
        <p:spPr bwMode="auto">
          <a:xfrm rot="-5400000">
            <a:off x="7315994" y="3547269"/>
            <a:ext cx="300037" cy="1368425"/>
          </a:xfrm>
          <a:prstGeom prst="leftBrace">
            <a:avLst>
              <a:gd name="adj1" fmla="val 380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719881" name="Text Box 9"/>
          <p:cNvSpPr txBox="1">
            <a:spLocks noChangeArrowheads="1"/>
          </p:cNvSpPr>
          <p:nvPr/>
        </p:nvSpPr>
        <p:spPr bwMode="auto">
          <a:xfrm>
            <a:off x="1092200" y="4597400"/>
            <a:ext cx="1735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000" b="1">
                <a:solidFill>
                  <a:srgbClr val="0033CC"/>
                </a:solidFill>
                <a:latin typeface="Arial Narrow" pitchFamily="34" charset="0"/>
              </a:rPr>
              <a:t>name of access</a:t>
            </a:r>
          </a:p>
          <a:p>
            <a:pPr algn="ctr" eaLnBrk="0" hangingPunct="0"/>
            <a:r>
              <a:rPr lang="en-US" altLang="zh-CN" sz="2000" b="1">
                <a:solidFill>
                  <a:srgbClr val="0033CC"/>
                </a:solidFill>
                <a:latin typeface="Arial Narrow" pitchFamily="34" charset="0"/>
              </a:rPr>
              <a:t>protocol to use</a:t>
            </a:r>
          </a:p>
        </p:txBody>
      </p:sp>
      <p:sp>
        <p:nvSpPr>
          <p:cNvPr id="719882" name="Text Box 10"/>
          <p:cNvSpPr txBox="1">
            <a:spLocks noChangeArrowheads="1"/>
          </p:cNvSpPr>
          <p:nvPr/>
        </p:nvSpPr>
        <p:spPr bwMode="auto">
          <a:xfrm>
            <a:off x="3236913" y="4668838"/>
            <a:ext cx="181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000" b="1">
                <a:solidFill>
                  <a:srgbClr val="0033CC"/>
                </a:solidFill>
                <a:latin typeface="Arial Narrow" pitchFamily="34" charset="0"/>
              </a:rPr>
              <a:t>domain name of</a:t>
            </a:r>
          </a:p>
          <a:p>
            <a:pPr algn="ctr" eaLnBrk="0" hangingPunct="0"/>
            <a:r>
              <a:rPr lang="en-US" altLang="zh-CN" sz="2000" b="1">
                <a:solidFill>
                  <a:srgbClr val="0033CC"/>
                </a:solidFill>
                <a:latin typeface="Arial Narrow" pitchFamily="34" charset="0"/>
              </a:rPr>
              <a:t>server computer</a:t>
            </a:r>
          </a:p>
        </p:txBody>
      </p:sp>
      <p:sp>
        <p:nvSpPr>
          <p:cNvPr id="719883" name="Text Box 11"/>
          <p:cNvSpPr txBox="1">
            <a:spLocks noChangeArrowheads="1"/>
          </p:cNvSpPr>
          <p:nvPr/>
        </p:nvSpPr>
        <p:spPr bwMode="auto">
          <a:xfrm>
            <a:off x="5126038" y="4597400"/>
            <a:ext cx="14779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000" b="1">
                <a:solidFill>
                  <a:srgbClr val="0033CC"/>
                </a:solidFill>
                <a:latin typeface="Arial Narrow" pitchFamily="34" charset="0"/>
              </a:rPr>
              <a:t>protocol port</a:t>
            </a:r>
          </a:p>
          <a:p>
            <a:pPr algn="ctr" eaLnBrk="0" hangingPunct="0"/>
            <a:r>
              <a:rPr lang="en-US" altLang="zh-CN" sz="2000" b="1">
                <a:solidFill>
                  <a:srgbClr val="0033CC"/>
                </a:solidFill>
                <a:latin typeface="Arial Narrow" pitchFamily="34" charset="0"/>
              </a:rPr>
              <a:t>number</a:t>
            </a:r>
          </a:p>
        </p:txBody>
      </p:sp>
      <p:sp>
        <p:nvSpPr>
          <p:cNvPr id="719884" name="Text Box 12"/>
          <p:cNvSpPr txBox="1">
            <a:spLocks noChangeArrowheads="1"/>
          </p:cNvSpPr>
          <p:nvPr/>
        </p:nvSpPr>
        <p:spPr bwMode="auto">
          <a:xfrm>
            <a:off x="6926263" y="4668838"/>
            <a:ext cx="1225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000" b="1">
                <a:solidFill>
                  <a:srgbClr val="0033CC"/>
                </a:solidFill>
                <a:latin typeface="Arial Narrow" pitchFamily="34" charset="0"/>
              </a:rPr>
              <a:t>path name</a:t>
            </a:r>
          </a:p>
          <a:p>
            <a:pPr algn="ctr" eaLnBrk="0" hangingPunct="0"/>
            <a:r>
              <a:rPr lang="en-US" altLang="zh-CN" sz="2000" b="1">
                <a:solidFill>
                  <a:srgbClr val="0033CC"/>
                </a:solidFill>
                <a:latin typeface="Arial Narrow" pitchFamily="34" charset="0"/>
              </a:rPr>
              <a:t>of item</a:t>
            </a:r>
          </a:p>
        </p:txBody>
      </p:sp>
      <p:sp>
        <p:nvSpPr>
          <p:cNvPr id="719885" name="Line 13"/>
          <p:cNvSpPr>
            <a:spLocks noChangeShapeType="1"/>
          </p:cNvSpPr>
          <p:nvPr/>
        </p:nvSpPr>
        <p:spPr bwMode="auto">
          <a:xfrm>
            <a:off x="1908175" y="4292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9886" name="Line 14"/>
          <p:cNvSpPr>
            <a:spLocks noChangeShapeType="1"/>
          </p:cNvSpPr>
          <p:nvPr/>
        </p:nvSpPr>
        <p:spPr bwMode="auto">
          <a:xfrm>
            <a:off x="4079875" y="431800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9887" name="Line 15"/>
          <p:cNvSpPr>
            <a:spLocks noChangeShapeType="1"/>
          </p:cNvSpPr>
          <p:nvPr/>
        </p:nvSpPr>
        <p:spPr bwMode="auto">
          <a:xfrm>
            <a:off x="5738813" y="42878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9888" name="Line 16"/>
          <p:cNvSpPr>
            <a:spLocks noChangeShapeType="1"/>
          </p:cNvSpPr>
          <p:nvPr/>
        </p:nvSpPr>
        <p:spPr bwMode="auto">
          <a:xfrm>
            <a:off x="7459663" y="4356100"/>
            <a:ext cx="0" cy="59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idx="4294967295"/>
          </p:nvPr>
        </p:nvSpPr>
        <p:spPr/>
        <p:txBody>
          <a:bodyPr/>
          <a:lstStyle/>
          <a:p>
            <a:r>
              <a:rPr lang="en-US" altLang="zh-CN"/>
              <a:t>Some Common URLs</a:t>
            </a:r>
          </a:p>
        </p:txBody>
      </p:sp>
      <p:pic>
        <p:nvPicPr>
          <p:cNvPr id="720899"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773238"/>
            <a:ext cx="7899400"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901" name="Rectangle 6"/>
          <p:cNvSpPr>
            <a:spLocks noChangeArrowheads="1"/>
          </p:cNvSpPr>
          <p:nvPr/>
        </p:nvSpPr>
        <p:spPr bwMode="auto">
          <a:xfrm>
            <a:off x="685800" y="908050"/>
            <a:ext cx="7413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20000"/>
              </a:spcBef>
              <a:buClr>
                <a:srgbClr val="FF9933"/>
              </a:buClr>
              <a:buSzPct val="60000"/>
              <a:buFont typeface="Wingdings" pitchFamily="2" charset="2"/>
              <a:buChar char="n"/>
            </a:pPr>
            <a:r>
              <a:rPr lang="en-US" altLang="zh-CN" sz="2000">
                <a:latin typeface="Verdana" pitchFamily="34" charset="0"/>
              </a:rPr>
              <a:t>Web browsers are often called </a:t>
            </a:r>
            <a:r>
              <a:rPr lang="en-US" altLang="zh-CN" sz="2000">
                <a:solidFill>
                  <a:schemeClr val="tx2"/>
                </a:solidFill>
                <a:latin typeface="Verdana" pitchFamily="34" charset="0"/>
              </a:rPr>
              <a:t>Universal Clients</a:t>
            </a:r>
            <a:r>
              <a:rPr lang="en-US" altLang="zh-CN" sz="2000">
                <a:latin typeface="Verdana" pitchFamily="34" charset="0"/>
              </a:rPr>
              <a:t> because most can talk other protocols besides HTTP</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Hypertext Transfer Protocol (HTTP)</a:t>
            </a:r>
          </a:p>
          <a:p>
            <a:pPr>
              <a:lnSpc>
                <a:spcPct val="80000"/>
              </a:lnSpc>
              <a:buFontTx/>
              <a:buNone/>
            </a:pPr>
            <a:endParaRPr lang="en-US" altLang="zh-CN" sz="5400">
              <a:solidFill>
                <a:srgbClr val="0000FF"/>
              </a:solidFill>
              <a:latin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2946" name="Picture 2" descr="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130425"/>
            <a:ext cx="4392612"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947" name="Rectangle 3"/>
          <p:cNvSpPr>
            <a:spLocks noGrp="1" noChangeArrowheads="1"/>
          </p:cNvSpPr>
          <p:nvPr>
            <p:ph type="title" idx="4294967295"/>
          </p:nvPr>
        </p:nvSpPr>
        <p:spPr/>
        <p:txBody>
          <a:bodyPr/>
          <a:lstStyle/>
          <a:p>
            <a:r>
              <a:rPr lang="en-US" altLang="zh-CN"/>
              <a:t>HTTP : Hyper-Text Transfer Protocol</a:t>
            </a:r>
          </a:p>
        </p:txBody>
      </p:sp>
      <p:sp>
        <p:nvSpPr>
          <p:cNvPr id="722948" name="Rectangle 4"/>
          <p:cNvSpPr>
            <a:spLocks noGrp="1" noChangeArrowheads="1"/>
          </p:cNvSpPr>
          <p:nvPr>
            <p:ph type="body" idx="4294967295"/>
          </p:nvPr>
        </p:nvSpPr>
        <p:spPr>
          <a:xfrm>
            <a:off x="414338" y="887413"/>
            <a:ext cx="5553075" cy="5105400"/>
          </a:xfrm>
        </p:spPr>
        <p:txBody>
          <a:bodyPr/>
          <a:lstStyle/>
          <a:p>
            <a:r>
              <a:rPr lang="en-US" altLang="zh-CN" sz="2400"/>
              <a:t>Client-server architecture</a:t>
            </a:r>
          </a:p>
          <a:p>
            <a:r>
              <a:rPr lang="en-US" altLang="zh-CN" sz="2400"/>
              <a:t>Synchronous </a:t>
            </a:r>
            <a:r>
              <a:rPr lang="en-US" altLang="zh-CN" sz="2400">
                <a:solidFill>
                  <a:srgbClr val="993300"/>
                </a:solidFill>
              </a:rPr>
              <a:t>request/reply </a:t>
            </a:r>
            <a:r>
              <a:rPr lang="en-US" altLang="zh-CN" sz="2400"/>
              <a:t>protocol</a:t>
            </a:r>
          </a:p>
          <a:p>
            <a:pPr lvl="1"/>
            <a:r>
              <a:rPr lang="en-US" altLang="zh-CN" sz="2000"/>
              <a:t>Running over TCP, Port 80</a:t>
            </a:r>
          </a:p>
          <a:p>
            <a:r>
              <a:rPr lang="en-US" altLang="zh-CN" sz="2400"/>
              <a:t>Stateless</a:t>
            </a:r>
          </a:p>
          <a:p>
            <a:pPr lvl="1"/>
            <a:r>
              <a:rPr lang="en-US" altLang="zh-CN" sz="2000"/>
              <a:t>Each command is </a:t>
            </a:r>
          </a:p>
          <a:p>
            <a:pPr lvl="1">
              <a:buFont typeface="Wingdings" pitchFamily="2" charset="2"/>
              <a:buNone/>
            </a:pPr>
            <a:r>
              <a:rPr lang="en-US" altLang="zh-CN" sz="2000"/>
              <a:t>executed independently, </a:t>
            </a:r>
          </a:p>
          <a:p>
            <a:pPr lvl="1">
              <a:buFont typeface="Wingdings" pitchFamily="2" charset="2"/>
              <a:buNone/>
            </a:pPr>
            <a:r>
              <a:rPr lang="en-US" altLang="zh-CN" sz="2000"/>
              <a:t>without any knowledge of </a:t>
            </a:r>
          </a:p>
          <a:p>
            <a:pPr lvl="1">
              <a:buFont typeface="Wingdings" pitchFamily="2" charset="2"/>
              <a:buNone/>
            </a:pPr>
            <a:r>
              <a:rPr lang="en-US" altLang="zh-CN" sz="2000"/>
              <a:t>the previous operations  </a:t>
            </a:r>
          </a:p>
          <a:p>
            <a:endParaRPr lang="en-US" altLang="zh-CN" sz="2400">
              <a:latin typeface="Tahoma" pitchFamily="3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idx="4294967295"/>
          </p:nvPr>
        </p:nvSpPr>
        <p:spPr/>
        <p:txBody>
          <a:bodyPr/>
          <a:lstStyle/>
          <a:p>
            <a:pPr defTabSz="762000"/>
            <a:r>
              <a:rPr lang="en-US" altLang="zh-CN"/>
              <a:t>Operations of HTTP</a:t>
            </a:r>
          </a:p>
        </p:txBody>
      </p:sp>
      <p:sp>
        <p:nvSpPr>
          <p:cNvPr id="510979" name="Text Box 3"/>
          <p:cNvSpPr txBox="1">
            <a:spLocks noChangeArrowheads="1"/>
          </p:cNvSpPr>
          <p:nvPr/>
        </p:nvSpPr>
        <p:spPr bwMode="auto">
          <a:xfrm>
            <a:off x="539750" y="2852738"/>
            <a:ext cx="8208963"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med" len="lg"/>
                <a:tailEnd type="none" w="sm" len="sm"/>
              </a14:hiddenLine>
            </a:ext>
          </a:extLst>
        </p:spPr>
        <p:txBody>
          <a:bodyPr>
            <a:spAutoFit/>
          </a:bodyPr>
          <a:lstStyle>
            <a:lvl1pPr marL="457200" indent="-457200" algn="l" defTabSz="762000">
              <a:defRPr>
                <a:solidFill>
                  <a:schemeClr val="tx1"/>
                </a:solidFill>
                <a:latin typeface="Arial" charset="0"/>
                <a:ea typeface="宋体" pitchFamily="2" charset="-122"/>
              </a:defRPr>
            </a:lvl1pPr>
            <a:lvl2pPr marL="742950" indent="-285750" algn="l" defTabSz="762000">
              <a:defRPr>
                <a:solidFill>
                  <a:schemeClr val="tx1"/>
                </a:solidFill>
                <a:latin typeface="Arial" charset="0"/>
                <a:ea typeface="宋体" pitchFamily="2" charset="-122"/>
              </a:defRPr>
            </a:lvl2pPr>
            <a:lvl3pPr marL="1143000" indent="-228600" algn="l" defTabSz="762000">
              <a:defRPr>
                <a:solidFill>
                  <a:schemeClr val="tx1"/>
                </a:solidFill>
                <a:latin typeface="Arial" charset="0"/>
                <a:ea typeface="宋体" pitchFamily="2" charset="-122"/>
              </a:defRPr>
            </a:lvl3pPr>
            <a:lvl4pPr marL="1600200" indent="-228600" algn="l" defTabSz="762000">
              <a:defRPr>
                <a:solidFill>
                  <a:schemeClr val="tx1"/>
                </a:solidFill>
                <a:latin typeface="Arial" charset="0"/>
                <a:ea typeface="宋体" pitchFamily="2" charset="-122"/>
              </a:defRPr>
            </a:lvl4pPr>
            <a:lvl5pPr marL="2057400" indent="-228600" algn="l" defTabSz="762000">
              <a:defRPr>
                <a:solidFill>
                  <a:schemeClr val="tx1"/>
                </a:solidFill>
                <a:latin typeface="Arial" charset="0"/>
                <a:ea typeface="宋体" pitchFamily="2" charset="-122"/>
              </a:defRPr>
            </a:lvl5pPr>
            <a:lvl6pPr marL="2514600" indent="-228600" defTabSz="762000" fontAlgn="base">
              <a:spcBef>
                <a:spcPct val="0"/>
              </a:spcBef>
              <a:spcAft>
                <a:spcPct val="0"/>
              </a:spcAft>
              <a:defRPr>
                <a:solidFill>
                  <a:schemeClr val="tx1"/>
                </a:solidFill>
                <a:latin typeface="Arial" charset="0"/>
                <a:ea typeface="宋体" pitchFamily="2" charset="-122"/>
              </a:defRPr>
            </a:lvl6pPr>
            <a:lvl7pPr marL="2971800" indent="-228600" defTabSz="762000" fontAlgn="base">
              <a:spcBef>
                <a:spcPct val="0"/>
              </a:spcBef>
              <a:spcAft>
                <a:spcPct val="0"/>
              </a:spcAft>
              <a:defRPr>
                <a:solidFill>
                  <a:schemeClr val="tx1"/>
                </a:solidFill>
                <a:latin typeface="Arial" charset="0"/>
                <a:ea typeface="宋体" pitchFamily="2" charset="-122"/>
              </a:defRPr>
            </a:lvl7pPr>
            <a:lvl8pPr marL="3429000" indent="-228600" defTabSz="762000" fontAlgn="base">
              <a:spcBef>
                <a:spcPct val="0"/>
              </a:spcBef>
              <a:spcAft>
                <a:spcPct val="0"/>
              </a:spcAft>
              <a:defRPr>
                <a:solidFill>
                  <a:schemeClr val="tx1"/>
                </a:solidFill>
                <a:latin typeface="Arial" charset="0"/>
                <a:ea typeface="宋体" pitchFamily="2" charset="-122"/>
              </a:defRPr>
            </a:lvl8pPr>
            <a:lvl9pPr marL="3886200" indent="-228600" defTabSz="762000" fontAlgn="base">
              <a:spcBef>
                <a:spcPct val="0"/>
              </a:spcBef>
              <a:spcAft>
                <a:spcPct val="0"/>
              </a:spcAft>
              <a:defRPr>
                <a:solidFill>
                  <a:schemeClr val="tx1"/>
                </a:solidFill>
                <a:latin typeface="Arial" charset="0"/>
                <a:ea typeface="宋体" pitchFamily="2" charset="-122"/>
              </a:defRPr>
            </a:lvl9pPr>
          </a:lstStyle>
          <a:p>
            <a:pPr eaLnBrk="0" hangingPunct="0">
              <a:spcBef>
                <a:spcPct val="35000"/>
              </a:spcBef>
              <a:buFontTx/>
              <a:buAutoNum type="arabicParenBoth"/>
            </a:pPr>
            <a:r>
              <a:rPr lang="en-US" altLang="zh-CN" sz="2000">
                <a:latin typeface="Verdana" pitchFamily="34" charset="0"/>
              </a:rPr>
              <a:t>Browser analyses URL of the hyperlink, i.e.  </a:t>
            </a:r>
            <a:r>
              <a:rPr lang="en-US" altLang="zh-CN" sz="2000">
                <a:solidFill>
                  <a:schemeClr val="tx2"/>
                </a:solidFill>
                <a:latin typeface="Verdana" pitchFamily="34" charset="0"/>
              </a:rPr>
              <a:t>http://www.abc.com/example.html</a:t>
            </a:r>
          </a:p>
          <a:p>
            <a:pPr eaLnBrk="0" hangingPunct="0">
              <a:spcBef>
                <a:spcPct val="35000"/>
              </a:spcBef>
              <a:buFontTx/>
              <a:buAutoNum type="arabicParenBoth"/>
            </a:pPr>
            <a:r>
              <a:rPr lang="en-US" altLang="zh-CN" sz="2000">
                <a:latin typeface="Verdana" pitchFamily="34" charset="0"/>
              </a:rPr>
              <a:t>Browser uses DNS to get IP address of the server </a:t>
            </a:r>
            <a:r>
              <a:rPr lang="en-US" altLang="zh-CN" sz="2000">
                <a:solidFill>
                  <a:schemeClr val="tx2"/>
                </a:solidFill>
                <a:latin typeface="Verdana" pitchFamily="34" charset="0"/>
              </a:rPr>
              <a:t>(</a:t>
            </a:r>
            <a:r>
              <a:rPr lang="en-US" altLang="zh-CN" sz="2000" i="1">
                <a:solidFill>
                  <a:schemeClr val="tx2"/>
                </a:solidFill>
                <a:latin typeface="Verdana" pitchFamily="34" charset="0"/>
              </a:rPr>
              <a:t>www.abc.com</a:t>
            </a:r>
            <a:r>
              <a:rPr lang="en-US" altLang="zh-CN" sz="2000">
                <a:solidFill>
                  <a:schemeClr val="tx2"/>
                </a:solidFill>
                <a:latin typeface="Verdana" pitchFamily="34" charset="0"/>
              </a:rPr>
              <a:t>)</a:t>
            </a:r>
          </a:p>
          <a:p>
            <a:pPr eaLnBrk="0" hangingPunct="0">
              <a:spcBef>
                <a:spcPct val="35000"/>
              </a:spcBef>
              <a:buFontTx/>
              <a:buAutoNum type="arabicParenBoth"/>
            </a:pPr>
            <a:r>
              <a:rPr lang="en-US" altLang="zh-CN" sz="2000">
                <a:latin typeface="Verdana" pitchFamily="34" charset="0"/>
              </a:rPr>
              <a:t>Browser sets up a TCP connection with server</a:t>
            </a:r>
          </a:p>
          <a:p>
            <a:pPr eaLnBrk="0" hangingPunct="0">
              <a:spcBef>
                <a:spcPct val="35000"/>
              </a:spcBef>
              <a:buFontTx/>
              <a:buAutoNum type="arabicParenBoth"/>
            </a:pPr>
            <a:r>
              <a:rPr lang="en-US" altLang="zh-CN" sz="2000">
                <a:latin typeface="Verdana" pitchFamily="34" charset="0"/>
              </a:rPr>
              <a:t>Browser sends a HTTP request: </a:t>
            </a:r>
            <a:r>
              <a:rPr lang="en-US" altLang="zh-CN" sz="2000">
                <a:solidFill>
                  <a:srgbClr val="C00000"/>
                </a:solidFill>
                <a:latin typeface="Verdana" pitchFamily="34" charset="0"/>
              </a:rPr>
              <a:t>GET</a:t>
            </a:r>
            <a:r>
              <a:rPr lang="en-US" altLang="zh-CN" sz="2000">
                <a:solidFill>
                  <a:schemeClr val="tx2"/>
                </a:solidFill>
                <a:latin typeface="Verdana" pitchFamily="34" charset="0"/>
              </a:rPr>
              <a:t> /example.html </a:t>
            </a:r>
            <a:r>
              <a:rPr lang="en-US" altLang="zh-CN" sz="2000">
                <a:solidFill>
                  <a:srgbClr val="000066"/>
                </a:solidFill>
                <a:latin typeface="Verdana" pitchFamily="34" charset="0"/>
              </a:rPr>
              <a:t>HTTP/1.0</a:t>
            </a:r>
          </a:p>
          <a:p>
            <a:pPr eaLnBrk="0" hangingPunct="0">
              <a:spcBef>
                <a:spcPct val="35000"/>
              </a:spcBef>
              <a:buFontTx/>
              <a:buAutoNum type="arabicParenBoth"/>
            </a:pPr>
            <a:r>
              <a:rPr lang="en-US" altLang="zh-CN" sz="2000">
                <a:latin typeface="Verdana" pitchFamily="34" charset="0"/>
              </a:rPr>
              <a:t>Server sends requested page to browser</a:t>
            </a:r>
          </a:p>
          <a:p>
            <a:pPr eaLnBrk="0" hangingPunct="0">
              <a:spcBef>
                <a:spcPct val="35000"/>
              </a:spcBef>
              <a:buFontTx/>
              <a:buAutoNum type="arabicParenBoth"/>
            </a:pPr>
            <a:r>
              <a:rPr lang="en-US" altLang="zh-CN" sz="2000">
                <a:latin typeface="Verdana" pitchFamily="34" charset="0"/>
              </a:rPr>
              <a:t>TCP connection is released</a:t>
            </a:r>
          </a:p>
          <a:p>
            <a:pPr eaLnBrk="0" hangingPunct="0">
              <a:spcBef>
                <a:spcPct val="35000"/>
              </a:spcBef>
              <a:buFontTx/>
              <a:buAutoNum type="arabicParenBoth"/>
            </a:pPr>
            <a:r>
              <a:rPr lang="en-US" altLang="zh-CN" sz="2000">
                <a:latin typeface="Verdana" pitchFamily="34" charset="0"/>
              </a:rPr>
              <a:t>Browser displays example.html</a:t>
            </a:r>
          </a:p>
        </p:txBody>
      </p:sp>
      <p:pic>
        <p:nvPicPr>
          <p:cNvPr id="723972"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836613"/>
            <a:ext cx="63055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idx="4294967295"/>
          </p:nvPr>
        </p:nvSpPr>
        <p:spPr/>
        <p:txBody>
          <a:bodyPr/>
          <a:lstStyle/>
          <a:p>
            <a:r>
              <a:rPr lang="en-US" altLang="zh-CN"/>
              <a:t>HTTP Transaction</a:t>
            </a:r>
          </a:p>
        </p:txBody>
      </p:sp>
      <p:sp>
        <p:nvSpPr>
          <p:cNvPr id="724995" name="Rectangle 4"/>
          <p:cNvSpPr>
            <a:spLocks noChangeArrowheads="1"/>
          </p:cNvSpPr>
          <p:nvPr/>
        </p:nvSpPr>
        <p:spPr bwMode="auto">
          <a:xfrm>
            <a:off x="927100" y="1135063"/>
            <a:ext cx="3824288" cy="630237"/>
          </a:xfrm>
          <a:prstGeom prst="rect">
            <a:avLst/>
          </a:prstGeom>
          <a:solidFill>
            <a:srgbClr val="DDDDDD"/>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400">
                <a:solidFill>
                  <a:srgbClr val="003366"/>
                </a:solidFill>
                <a:latin typeface="Verdana" pitchFamily="34" charset="0"/>
              </a:rPr>
              <a:t>Establish connection</a:t>
            </a:r>
          </a:p>
        </p:txBody>
      </p:sp>
      <p:sp>
        <p:nvSpPr>
          <p:cNvPr id="724996" name="Rectangle 5"/>
          <p:cNvSpPr>
            <a:spLocks noChangeArrowheads="1"/>
          </p:cNvSpPr>
          <p:nvPr/>
        </p:nvSpPr>
        <p:spPr bwMode="auto">
          <a:xfrm>
            <a:off x="927100" y="2305050"/>
            <a:ext cx="3824288" cy="630238"/>
          </a:xfrm>
          <a:prstGeom prst="rect">
            <a:avLst/>
          </a:prstGeom>
          <a:solidFill>
            <a:srgbClr val="DDDDDD"/>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400">
                <a:solidFill>
                  <a:srgbClr val="003366"/>
                </a:solidFill>
                <a:latin typeface="Verdana" pitchFamily="34" charset="0"/>
              </a:rPr>
              <a:t>Client request</a:t>
            </a:r>
          </a:p>
        </p:txBody>
      </p:sp>
      <p:sp>
        <p:nvSpPr>
          <p:cNvPr id="724997" name="Rectangle 6"/>
          <p:cNvSpPr>
            <a:spLocks noChangeArrowheads="1"/>
          </p:cNvSpPr>
          <p:nvPr/>
        </p:nvSpPr>
        <p:spPr bwMode="auto">
          <a:xfrm>
            <a:off x="927100" y="3565525"/>
            <a:ext cx="3824288" cy="630238"/>
          </a:xfrm>
          <a:prstGeom prst="rect">
            <a:avLst/>
          </a:prstGeom>
          <a:solidFill>
            <a:srgbClr val="DDDDDD"/>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400">
                <a:solidFill>
                  <a:srgbClr val="003366"/>
                </a:solidFill>
                <a:latin typeface="Verdana" pitchFamily="34" charset="0"/>
              </a:rPr>
              <a:t>Server response</a:t>
            </a:r>
          </a:p>
        </p:txBody>
      </p:sp>
      <p:sp>
        <p:nvSpPr>
          <p:cNvPr id="724998" name="Rectangle 7"/>
          <p:cNvSpPr>
            <a:spLocks noChangeArrowheads="1"/>
          </p:cNvSpPr>
          <p:nvPr/>
        </p:nvSpPr>
        <p:spPr bwMode="auto">
          <a:xfrm>
            <a:off x="927100" y="4735513"/>
            <a:ext cx="3824288" cy="630237"/>
          </a:xfrm>
          <a:prstGeom prst="rect">
            <a:avLst/>
          </a:prstGeom>
          <a:solidFill>
            <a:srgbClr val="DDDDDD"/>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2400">
                <a:solidFill>
                  <a:srgbClr val="003366"/>
                </a:solidFill>
                <a:latin typeface="Verdana" pitchFamily="34" charset="0"/>
              </a:rPr>
              <a:t>Connection terminated</a:t>
            </a:r>
          </a:p>
        </p:txBody>
      </p:sp>
      <p:cxnSp>
        <p:nvCxnSpPr>
          <p:cNvPr id="724999" name="AutoShape 8"/>
          <p:cNvCxnSpPr>
            <a:cxnSpLocks noChangeShapeType="1"/>
            <a:stCxn id="724995" idx="2"/>
            <a:endCxn id="724996" idx="0"/>
          </p:cNvCxnSpPr>
          <p:nvPr/>
        </p:nvCxnSpPr>
        <p:spPr bwMode="auto">
          <a:xfrm>
            <a:off x="2840038" y="1765300"/>
            <a:ext cx="0" cy="539750"/>
          </a:xfrm>
          <a:prstGeom prst="straightConnector1">
            <a:avLst/>
          </a:prstGeom>
          <a:noFill/>
          <a:ln w="762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725000" name="AutoShape 9"/>
          <p:cNvCxnSpPr>
            <a:cxnSpLocks noChangeShapeType="1"/>
            <a:stCxn id="724996" idx="2"/>
            <a:endCxn id="724997" idx="0"/>
          </p:cNvCxnSpPr>
          <p:nvPr/>
        </p:nvCxnSpPr>
        <p:spPr bwMode="auto">
          <a:xfrm>
            <a:off x="2840038" y="2935288"/>
            <a:ext cx="0" cy="630237"/>
          </a:xfrm>
          <a:prstGeom prst="straightConnector1">
            <a:avLst/>
          </a:prstGeom>
          <a:noFill/>
          <a:ln w="76200">
            <a:solidFill>
              <a:srgbClr val="003366"/>
            </a:solidFill>
            <a:round/>
            <a:headEnd/>
            <a:tailEnd type="triangle" w="med" len="med"/>
          </a:ln>
          <a:extLst>
            <a:ext uri="{909E8E84-426E-40DD-AFC4-6F175D3DCCD1}">
              <a14:hiddenFill xmlns:a14="http://schemas.microsoft.com/office/drawing/2010/main">
                <a:noFill/>
              </a14:hiddenFill>
            </a:ext>
          </a:extLst>
        </p:spPr>
      </p:cxnSp>
      <p:cxnSp>
        <p:nvCxnSpPr>
          <p:cNvPr id="725001" name="AutoShape 10"/>
          <p:cNvCxnSpPr>
            <a:cxnSpLocks noChangeShapeType="1"/>
            <a:stCxn id="724997" idx="2"/>
            <a:endCxn id="724998" idx="0"/>
          </p:cNvCxnSpPr>
          <p:nvPr/>
        </p:nvCxnSpPr>
        <p:spPr bwMode="auto">
          <a:xfrm>
            <a:off x="2840038" y="4195763"/>
            <a:ext cx="0" cy="539750"/>
          </a:xfrm>
          <a:prstGeom prst="straightConnector1">
            <a:avLst/>
          </a:prstGeom>
          <a:noFill/>
          <a:ln w="76200">
            <a:solidFill>
              <a:srgbClr val="003366"/>
            </a:solidFill>
            <a:round/>
            <a:headEnd/>
            <a:tailEnd type="triangle" w="med" len="med"/>
          </a:ln>
          <a:extLst>
            <a:ext uri="{909E8E84-426E-40DD-AFC4-6F175D3DCCD1}">
              <a14:hiddenFill xmlns:a14="http://schemas.microsoft.com/office/drawing/2010/main">
                <a:noFill/>
              </a14:hiddenFill>
            </a:ext>
          </a:extLst>
        </p:spPr>
      </p:cxnSp>
      <p:sp>
        <p:nvSpPr>
          <p:cNvPr id="725002" name="Rectangle 11"/>
          <p:cNvSpPr>
            <a:spLocks noGrp="1" noChangeArrowheads="1"/>
          </p:cNvSpPr>
          <p:nvPr>
            <p:ph type="body" idx="4294967295"/>
          </p:nvPr>
        </p:nvSpPr>
        <p:spPr>
          <a:xfrm>
            <a:off x="4233863" y="960438"/>
            <a:ext cx="4376737" cy="1165225"/>
          </a:xfrm>
        </p:spPr>
        <p:txBody>
          <a:bodyPr/>
          <a:lstStyle/>
          <a:p>
            <a:pPr lvl="1">
              <a:lnSpc>
                <a:spcPct val="90000"/>
              </a:lnSpc>
              <a:spcBef>
                <a:spcPct val="0"/>
              </a:spcBef>
            </a:pPr>
            <a:r>
              <a:rPr lang="en-US" altLang="zh-CN" sz="1600">
                <a:solidFill>
                  <a:srgbClr val="C00000"/>
                </a:solidFill>
              </a:rPr>
              <a:t>TCP</a:t>
            </a:r>
            <a:r>
              <a:rPr lang="en-US" altLang="zh-CN" sz="1600"/>
              <a:t> connection set up, uses a port number as application reference, usually port </a:t>
            </a:r>
            <a:r>
              <a:rPr lang="en-US" altLang="zh-CN" sz="1600">
                <a:solidFill>
                  <a:srgbClr val="C00000"/>
                </a:solidFill>
              </a:rPr>
              <a:t>80</a:t>
            </a:r>
          </a:p>
          <a:p>
            <a:pPr>
              <a:lnSpc>
                <a:spcPct val="90000"/>
              </a:lnSpc>
              <a:spcBef>
                <a:spcPct val="0"/>
              </a:spcBef>
            </a:pPr>
            <a:endParaRPr lang="en-US" altLang="zh-CN" sz="1600"/>
          </a:p>
        </p:txBody>
      </p:sp>
      <p:sp>
        <p:nvSpPr>
          <p:cNvPr id="566284" name="Rectangle 12"/>
          <p:cNvSpPr>
            <a:spLocks noChangeArrowheads="1"/>
          </p:cNvSpPr>
          <p:nvPr/>
        </p:nvSpPr>
        <p:spPr bwMode="auto">
          <a:xfrm>
            <a:off x="4346575" y="2289175"/>
            <a:ext cx="4797425" cy="1141413"/>
          </a:xfrm>
          <a:prstGeom prst="rect">
            <a:avLst/>
          </a:prstGeom>
          <a:noFill/>
          <a:ln w="9525" algn="ctr">
            <a:noFill/>
            <a:miter lim="800000"/>
            <a:headEnd/>
            <a:tailEnd/>
          </a:ln>
        </p:spPr>
        <p:txBody>
          <a:bodyPr/>
          <a:lstStyle>
            <a:lvl1pPr marL="342900" indent="-342900"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lvl="1">
              <a:lnSpc>
                <a:spcPct val="90000"/>
              </a:lnSpc>
              <a:buClr>
                <a:srgbClr val="009900"/>
              </a:buClr>
              <a:buSzPct val="100000"/>
              <a:buFont typeface="Wingdings" pitchFamily="2" charset="2"/>
              <a:buChar char="u"/>
            </a:pPr>
            <a:r>
              <a:rPr lang="en-US" altLang="zh-CN" sz="1600">
                <a:latin typeface="Verdana" pitchFamily="34" charset="0"/>
              </a:rPr>
              <a:t>Client sends request message:</a:t>
            </a:r>
          </a:p>
          <a:p>
            <a:pPr lvl="1">
              <a:lnSpc>
                <a:spcPct val="90000"/>
              </a:lnSpc>
              <a:buClr>
                <a:srgbClr val="009900"/>
              </a:buClr>
              <a:buSzPct val="100000"/>
              <a:buFont typeface="Wingdings" pitchFamily="2" charset="2"/>
              <a:buNone/>
            </a:pPr>
            <a:r>
              <a:rPr lang="en-US" altLang="zh-CN" sz="1600">
                <a:solidFill>
                  <a:srgbClr val="C00000"/>
                </a:solidFill>
                <a:latin typeface="Verdana" pitchFamily="34" charset="0"/>
              </a:rPr>
              <a:t>    </a:t>
            </a:r>
            <a:r>
              <a:rPr lang="en-US" altLang="zh-CN" sz="1600" b="1" i="1">
                <a:solidFill>
                  <a:srgbClr val="C00000"/>
                </a:solidFill>
                <a:latin typeface="Times New Roman" pitchFamily="18" charset="0"/>
              </a:rPr>
              <a:t>method </a:t>
            </a:r>
            <a:r>
              <a:rPr lang="en-US" altLang="zh-CN" sz="1600" b="1" i="1">
                <a:solidFill>
                  <a:srgbClr val="000066"/>
                </a:solidFill>
                <a:latin typeface="Times New Roman" pitchFamily="18" charset="0"/>
              </a:rPr>
              <a:t>URL</a:t>
            </a:r>
            <a:r>
              <a:rPr lang="en-US" altLang="zh-CN" sz="1600" b="1" i="1">
                <a:latin typeface="Times New Roman" pitchFamily="18" charset="0"/>
              </a:rPr>
              <a:t> HTTPversion</a:t>
            </a:r>
          </a:p>
          <a:p>
            <a:pPr lvl="1">
              <a:lnSpc>
                <a:spcPct val="90000"/>
              </a:lnSpc>
              <a:buClr>
                <a:srgbClr val="009900"/>
              </a:buClr>
              <a:buSzPct val="100000"/>
              <a:buFont typeface="Wingdings" pitchFamily="2" charset="2"/>
              <a:buNone/>
            </a:pPr>
            <a:r>
              <a:rPr lang="en-US" altLang="zh-CN" sz="1600" b="1" i="1">
                <a:latin typeface="Times New Roman" pitchFamily="18" charset="0"/>
              </a:rPr>
              <a:t>     headers</a:t>
            </a:r>
          </a:p>
          <a:p>
            <a:pPr lvl="1" eaLnBrk="0" hangingPunct="0">
              <a:lnSpc>
                <a:spcPct val="90000"/>
              </a:lnSpc>
              <a:buClr>
                <a:schemeClr val="hlink"/>
              </a:buClr>
              <a:buSzPct val="55000"/>
              <a:buFont typeface="Wingdings" pitchFamily="2" charset="2"/>
              <a:buChar char="n"/>
            </a:pPr>
            <a:endParaRPr lang="en-US" altLang="zh-CN" sz="1600">
              <a:latin typeface="Verdana" pitchFamily="34" charset="0"/>
            </a:endParaRPr>
          </a:p>
          <a:p>
            <a:pPr eaLnBrk="0" hangingPunct="0">
              <a:lnSpc>
                <a:spcPct val="90000"/>
              </a:lnSpc>
              <a:buClr>
                <a:schemeClr val="folHlink"/>
              </a:buClr>
              <a:buSzPct val="60000"/>
              <a:buFont typeface="Wingdings" pitchFamily="2" charset="2"/>
              <a:buChar char="n"/>
            </a:pPr>
            <a:endParaRPr lang="en-US" altLang="zh-CN" sz="1600">
              <a:latin typeface="Verdana" pitchFamily="34" charset="0"/>
            </a:endParaRPr>
          </a:p>
        </p:txBody>
      </p:sp>
      <p:sp>
        <p:nvSpPr>
          <p:cNvPr id="566286" name="Rectangle 14"/>
          <p:cNvSpPr>
            <a:spLocks noChangeArrowheads="1"/>
          </p:cNvSpPr>
          <p:nvPr/>
        </p:nvSpPr>
        <p:spPr bwMode="auto">
          <a:xfrm>
            <a:off x="4346575" y="3503613"/>
            <a:ext cx="4456113" cy="1141412"/>
          </a:xfrm>
          <a:prstGeom prst="rect">
            <a:avLst/>
          </a:prstGeom>
          <a:noFill/>
          <a:ln w="9525" algn="ctr">
            <a:noFill/>
            <a:miter lim="800000"/>
            <a:headEnd/>
            <a:tailEnd/>
          </a:ln>
        </p:spPr>
        <p:txBody>
          <a:bodyPr/>
          <a:lstStyle>
            <a:lvl1pPr marL="342900" indent="-342900"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lvl="1">
              <a:lnSpc>
                <a:spcPct val="90000"/>
              </a:lnSpc>
              <a:buClr>
                <a:srgbClr val="009900"/>
              </a:buClr>
              <a:buSzPct val="100000"/>
              <a:buFont typeface="Wingdings" pitchFamily="2" charset="2"/>
              <a:buChar char="u"/>
            </a:pPr>
            <a:r>
              <a:rPr lang="en-US" altLang="zh-CN" sz="1600">
                <a:latin typeface="Verdana" pitchFamily="34" charset="0"/>
              </a:rPr>
              <a:t>server sends response message:</a:t>
            </a:r>
          </a:p>
          <a:p>
            <a:pPr lvl="1">
              <a:lnSpc>
                <a:spcPct val="90000"/>
              </a:lnSpc>
              <a:buClr>
                <a:srgbClr val="009900"/>
              </a:buClr>
              <a:buSzPct val="100000"/>
              <a:buFont typeface="Wingdings" pitchFamily="2" charset="2"/>
              <a:buNone/>
            </a:pPr>
            <a:r>
              <a:rPr lang="en-US" altLang="zh-CN" sz="1600" b="1" i="1">
                <a:latin typeface="Times New Roman" pitchFamily="18" charset="0"/>
              </a:rPr>
              <a:t>   HTTPversion </a:t>
            </a:r>
            <a:r>
              <a:rPr lang="en-US" altLang="zh-CN" sz="1600" b="1" i="1">
                <a:solidFill>
                  <a:srgbClr val="C00000"/>
                </a:solidFill>
                <a:latin typeface="Times New Roman" pitchFamily="18" charset="0"/>
              </a:rPr>
              <a:t>status code</a:t>
            </a:r>
            <a:r>
              <a:rPr lang="en-US" altLang="zh-CN" sz="1600" b="1" i="1">
                <a:solidFill>
                  <a:srgbClr val="000066"/>
                </a:solidFill>
                <a:latin typeface="Times New Roman" pitchFamily="18" charset="0"/>
              </a:rPr>
              <a:t> phrase</a:t>
            </a:r>
          </a:p>
          <a:p>
            <a:pPr lvl="1">
              <a:lnSpc>
                <a:spcPct val="90000"/>
              </a:lnSpc>
              <a:buClr>
                <a:srgbClr val="009900"/>
              </a:buClr>
              <a:buSzPct val="100000"/>
              <a:buFont typeface="Wingdings" pitchFamily="2" charset="2"/>
              <a:buNone/>
            </a:pPr>
            <a:r>
              <a:rPr lang="en-US" altLang="zh-CN" sz="1600" b="1" i="1">
                <a:solidFill>
                  <a:srgbClr val="000066"/>
                </a:solidFill>
                <a:latin typeface="Times New Roman" pitchFamily="18" charset="0"/>
              </a:rPr>
              <a:t>   headers</a:t>
            </a:r>
          </a:p>
          <a:p>
            <a:pPr lvl="1">
              <a:lnSpc>
                <a:spcPct val="90000"/>
              </a:lnSpc>
              <a:buClr>
                <a:srgbClr val="009900"/>
              </a:buClr>
              <a:buSzPct val="100000"/>
              <a:buFont typeface="Wingdings" pitchFamily="2" charset="2"/>
              <a:buNone/>
            </a:pPr>
            <a:r>
              <a:rPr lang="en-US" altLang="zh-CN" sz="1600" b="1" i="1">
                <a:solidFill>
                  <a:srgbClr val="000066"/>
                </a:solidFill>
                <a:latin typeface="Times New Roman" pitchFamily="18" charset="0"/>
              </a:rPr>
              <a:t>   </a:t>
            </a:r>
            <a:r>
              <a:rPr lang="en-US" altLang="zh-CN" sz="1600" b="1" i="1">
                <a:latin typeface="Times New Roman" pitchFamily="18" charset="0"/>
              </a:rPr>
              <a:t>[optional stuff]</a:t>
            </a:r>
          </a:p>
        </p:txBody>
      </p:sp>
      <p:sp>
        <p:nvSpPr>
          <p:cNvPr id="17" name="矩形 16"/>
          <p:cNvSpPr/>
          <p:nvPr/>
        </p:nvSpPr>
        <p:spPr>
          <a:xfrm>
            <a:off x="4357688" y="5045075"/>
            <a:ext cx="4643437" cy="974725"/>
          </a:xfrm>
          <a:prstGeom prst="rect">
            <a:avLst/>
          </a:prstGeom>
        </p:spPr>
        <p:txBody>
          <a:bodyPr>
            <a:spAutoFit/>
          </a:bodyPr>
          <a:lstStyle>
            <a:lvl1pPr marL="342900" indent="-342900"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lvl="1">
              <a:lnSpc>
                <a:spcPct val="90000"/>
              </a:lnSpc>
              <a:buClr>
                <a:srgbClr val="009900"/>
              </a:buClr>
              <a:buSzPct val="100000"/>
              <a:buFont typeface="Wingdings" pitchFamily="2" charset="2"/>
              <a:buChar char="u"/>
            </a:pPr>
            <a:r>
              <a:rPr lang="en-US" altLang="zh-CN" sz="1600">
                <a:latin typeface="Verdana" pitchFamily="34" charset="0"/>
              </a:rPr>
              <a:t>usually the server, sometimes the client “stops” it</a:t>
            </a:r>
          </a:p>
          <a:p>
            <a:pPr lvl="1">
              <a:lnSpc>
                <a:spcPct val="90000"/>
              </a:lnSpc>
              <a:buClr>
                <a:srgbClr val="009900"/>
              </a:buClr>
              <a:buSzPct val="100000"/>
              <a:buFont typeface="Wingdings" pitchFamily="2" charset="2"/>
              <a:buChar char="u"/>
            </a:pPr>
            <a:r>
              <a:rPr lang="en-US" altLang="zh-CN" sz="1600">
                <a:latin typeface="Verdana" pitchFamily="34" charset="0"/>
              </a:rPr>
              <a:t>anything else, whoever notices terminates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subTitle" idx="1"/>
          </p:nvPr>
        </p:nvSpPr>
        <p:spPr>
          <a:xfrm>
            <a:off x="120650" y="2466975"/>
            <a:ext cx="8577263" cy="2906713"/>
          </a:xfrm>
        </p:spPr>
        <p:txBody>
          <a:bodyPr/>
          <a:lstStyle/>
          <a:p>
            <a:pPr>
              <a:lnSpc>
                <a:spcPct val="80000"/>
              </a:lnSpc>
              <a:buFontTx/>
              <a:buNone/>
            </a:pPr>
            <a:r>
              <a:rPr lang="en-US" altLang="zh-CN" sz="5400">
                <a:solidFill>
                  <a:srgbClr val="0000FF"/>
                </a:solidFill>
                <a:latin typeface="Times New Roman" pitchFamily="18" charset="0"/>
              </a:rPr>
              <a:t>Hierarchical Namespace &amp;</a:t>
            </a:r>
          </a:p>
          <a:p>
            <a:pPr>
              <a:lnSpc>
                <a:spcPct val="80000"/>
              </a:lnSpc>
              <a:buFontTx/>
              <a:buNone/>
            </a:pPr>
            <a:r>
              <a:rPr lang="en-US" altLang="zh-CN" sz="5400">
                <a:solidFill>
                  <a:srgbClr val="0000FF"/>
                </a:solidFill>
                <a:latin typeface="Times New Roman" pitchFamily="18" charset="0"/>
              </a:rPr>
              <a:t>Resource Records</a:t>
            </a:r>
          </a:p>
          <a:p>
            <a:pPr>
              <a:lnSpc>
                <a:spcPct val="80000"/>
              </a:lnSpc>
              <a:buFontTx/>
              <a:buNone/>
            </a:pPr>
            <a:endParaRPr lang="en-US" altLang="zh-CN" sz="5400">
              <a:solidFill>
                <a:srgbClr val="0000FF"/>
              </a:solidFill>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idx="4294967295"/>
          </p:nvPr>
        </p:nvSpPr>
        <p:spPr/>
        <p:txBody>
          <a:bodyPr/>
          <a:lstStyle/>
          <a:p>
            <a:r>
              <a:rPr lang="en-US" altLang="zh-CN"/>
              <a:t>HTTP Methods </a:t>
            </a:r>
          </a:p>
        </p:txBody>
      </p:sp>
      <p:sp>
        <p:nvSpPr>
          <p:cNvPr id="726019" name="Rectangle 3"/>
          <p:cNvSpPr>
            <a:spLocks noGrp="1" noChangeArrowheads="1"/>
          </p:cNvSpPr>
          <p:nvPr>
            <p:ph type="body" sz="half" idx="4294967295"/>
          </p:nvPr>
        </p:nvSpPr>
        <p:spPr>
          <a:xfrm>
            <a:off x="304800" y="762000"/>
            <a:ext cx="4041775" cy="5897563"/>
          </a:xfrm>
        </p:spPr>
        <p:txBody>
          <a:bodyPr/>
          <a:lstStyle/>
          <a:p>
            <a:endParaRPr lang="en-US" altLang="zh-CN"/>
          </a:p>
          <a:p>
            <a:endParaRPr lang="en-US" altLang="zh-CN"/>
          </a:p>
        </p:txBody>
      </p:sp>
      <p:pic>
        <p:nvPicPr>
          <p:cNvPr id="726020" name="Picture 4" descr="7-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85875"/>
            <a:ext cx="752157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idx="4294967295"/>
          </p:nvPr>
        </p:nvSpPr>
        <p:spPr/>
        <p:txBody>
          <a:bodyPr/>
          <a:lstStyle/>
          <a:p>
            <a:r>
              <a:rPr lang="en-US" altLang="zh-CN"/>
              <a:t>HTTP Status Codes</a:t>
            </a:r>
          </a:p>
        </p:txBody>
      </p:sp>
      <p:pic>
        <p:nvPicPr>
          <p:cNvPr id="728067" name="Picture 4" descr="7-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990600"/>
            <a:ext cx="776128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标题 1"/>
          <p:cNvSpPr>
            <a:spLocks noGrp="1"/>
          </p:cNvSpPr>
          <p:nvPr>
            <p:ph type="title" idx="4294967295"/>
          </p:nvPr>
        </p:nvSpPr>
        <p:spPr/>
        <p:txBody>
          <a:bodyPr/>
          <a:lstStyle/>
          <a:p>
            <a:r>
              <a:rPr lang="en-US" altLang="zh-CN"/>
              <a:t>HTTP Message Headers</a:t>
            </a:r>
          </a:p>
        </p:txBody>
      </p:sp>
      <p:pic>
        <p:nvPicPr>
          <p:cNvPr id="729091" name="Picture 4" descr="7-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41400"/>
            <a:ext cx="6696075"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a:spLocks noChangeArrowheads="1"/>
          </p:cNvSpPr>
          <p:nvPr/>
        </p:nvSpPr>
        <p:spPr bwMode="auto">
          <a:xfrm>
            <a:off x="1219200" y="1219200"/>
            <a:ext cx="1676400" cy="17303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en-US" altLang="zh-CN" sz="1600">
              <a:latin typeface="Baskerville Old Face" pitchFamily="18" charset="0"/>
            </a:endParaRPr>
          </a:p>
          <a:p>
            <a:pPr algn="ctr" eaLnBrk="0" hangingPunct="0"/>
            <a:endParaRPr lang="en-US" altLang="zh-CN" sz="1600">
              <a:latin typeface="Baskerville Old Face" pitchFamily="18" charset="0"/>
            </a:endParaRPr>
          </a:p>
          <a:p>
            <a:pPr algn="ctr" eaLnBrk="0" hangingPunct="0"/>
            <a:endParaRPr lang="en-US" altLang="zh-CN" sz="1600">
              <a:latin typeface="Baskerville Old Face" pitchFamily="18" charset="0"/>
            </a:endParaRPr>
          </a:p>
          <a:p>
            <a:pPr algn="ctr" eaLnBrk="0" hangingPunct="0"/>
            <a:endParaRPr lang="en-US" altLang="zh-CN" sz="1600">
              <a:latin typeface="Baskerville Old Face" pitchFamily="18" charset="0"/>
            </a:endParaRPr>
          </a:p>
          <a:p>
            <a:pPr algn="ctr" eaLnBrk="0" hangingPunct="0"/>
            <a:r>
              <a:rPr lang="en-US" altLang="zh-CN" sz="1600">
                <a:latin typeface="Baskerville Old Face" pitchFamily="18" charset="0"/>
              </a:rPr>
              <a:t>             </a:t>
            </a:r>
          </a:p>
          <a:p>
            <a:pPr algn="ctr" eaLnBrk="0" hangingPunct="0"/>
            <a:r>
              <a:rPr lang="en-US" altLang="zh-CN" sz="1600">
                <a:latin typeface="Baskerville Old Face" pitchFamily="18" charset="0"/>
              </a:rPr>
              <a:t>                </a:t>
            </a:r>
          </a:p>
        </p:txBody>
      </p:sp>
      <p:sp>
        <p:nvSpPr>
          <p:cNvPr id="7" name="圆角矩形 6"/>
          <p:cNvSpPr>
            <a:spLocks noChangeArrowheads="1"/>
          </p:cNvSpPr>
          <p:nvPr/>
        </p:nvSpPr>
        <p:spPr bwMode="auto">
          <a:xfrm>
            <a:off x="1143000" y="3857625"/>
            <a:ext cx="1785938" cy="16430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idx="4294967295"/>
          </p:nvPr>
        </p:nvSpPr>
        <p:spPr/>
        <p:txBody>
          <a:bodyPr/>
          <a:lstStyle/>
          <a:p>
            <a:r>
              <a:rPr lang="en-US" altLang="zh-CN" dirty="0"/>
              <a:t>Example of HTTP Transaction</a:t>
            </a:r>
          </a:p>
        </p:txBody>
      </p:sp>
      <p:pic>
        <p:nvPicPr>
          <p:cNvPr id="731139" name="Picture 4" desc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071563"/>
            <a:ext cx="73009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990600"/>
            <a:ext cx="8162925"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txBox="1">
            <a:spLocks noChangeArrowheads="1"/>
          </p:cNvSpPr>
          <p:nvPr/>
        </p:nvSpPr>
        <p:spPr bwMode="auto">
          <a:xfrm>
            <a:off x="457200" y="1524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800" b="1">
                <a:solidFill>
                  <a:srgbClr val="CC0000"/>
                </a:solidFill>
                <a:latin typeface="+mj-lt"/>
                <a:ea typeface="+mj-ea"/>
                <a:cs typeface="+mj-cs"/>
              </a:defRPr>
            </a:lvl1pPr>
            <a:lvl2pPr algn="ctr" rtl="0" fontAlgn="base">
              <a:spcBef>
                <a:spcPct val="0"/>
              </a:spcBef>
              <a:spcAft>
                <a:spcPct val="0"/>
              </a:spcAft>
              <a:defRPr sz="3800" b="1">
                <a:solidFill>
                  <a:srgbClr val="CC0000"/>
                </a:solidFill>
                <a:latin typeface="Times New Roman" pitchFamily="18" charset="0"/>
                <a:ea typeface="楷体_GB2312" pitchFamily="49" charset="-122"/>
              </a:defRPr>
            </a:lvl2pPr>
            <a:lvl3pPr algn="ctr" rtl="0" fontAlgn="base">
              <a:spcBef>
                <a:spcPct val="0"/>
              </a:spcBef>
              <a:spcAft>
                <a:spcPct val="0"/>
              </a:spcAft>
              <a:defRPr sz="3800" b="1">
                <a:solidFill>
                  <a:srgbClr val="CC0000"/>
                </a:solidFill>
                <a:latin typeface="Times New Roman" pitchFamily="18" charset="0"/>
                <a:ea typeface="楷体_GB2312" pitchFamily="49" charset="-122"/>
              </a:defRPr>
            </a:lvl3pPr>
            <a:lvl4pPr algn="ctr" rtl="0" fontAlgn="base">
              <a:spcBef>
                <a:spcPct val="0"/>
              </a:spcBef>
              <a:spcAft>
                <a:spcPct val="0"/>
              </a:spcAft>
              <a:defRPr sz="3800" b="1">
                <a:solidFill>
                  <a:srgbClr val="CC0000"/>
                </a:solidFill>
                <a:latin typeface="Times New Roman" pitchFamily="18" charset="0"/>
                <a:ea typeface="楷体_GB2312" pitchFamily="49" charset="-122"/>
              </a:defRPr>
            </a:lvl4pPr>
            <a:lvl5pPr algn="ctr" rtl="0" fontAlgn="base">
              <a:spcBef>
                <a:spcPct val="0"/>
              </a:spcBef>
              <a:spcAft>
                <a:spcPct val="0"/>
              </a:spcAft>
              <a:defRPr sz="3800" b="1">
                <a:solidFill>
                  <a:srgbClr val="CC0000"/>
                </a:solidFill>
                <a:latin typeface="Times New Roman" pitchFamily="18" charset="0"/>
                <a:ea typeface="楷体_GB2312" pitchFamily="49" charset="-122"/>
              </a:defRPr>
            </a:lvl5pPr>
            <a:lvl6pPr marL="457200" algn="ctr" rtl="0" fontAlgn="base">
              <a:spcBef>
                <a:spcPct val="0"/>
              </a:spcBef>
              <a:spcAft>
                <a:spcPct val="0"/>
              </a:spcAft>
              <a:defRPr sz="3800" b="1">
                <a:solidFill>
                  <a:srgbClr val="CC0000"/>
                </a:solidFill>
                <a:latin typeface="Times New Roman" pitchFamily="18" charset="0"/>
                <a:ea typeface="楷体_GB2312" pitchFamily="49" charset="-122"/>
              </a:defRPr>
            </a:lvl6pPr>
            <a:lvl7pPr marL="914400" algn="ctr" rtl="0" fontAlgn="base">
              <a:spcBef>
                <a:spcPct val="0"/>
              </a:spcBef>
              <a:spcAft>
                <a:spcPct val="0"/>
              </a:spcAft>
              <a:defRPr sz="3800" b="1">
                <a:solidFill>
                  <a:srgbClr val="CC0000"/>
                </a:solidFill>
                <a:latin typeface="Times New Roman" pitchFamily="18" charset="0"/>
                <a:ea typeface="楷体_GB2312" pitchFamily="49" charset="-122"/>
              </a:defRPr>
            </a:lvl7pPr>
            <a:lvl8pPr marL="1371600" algn="ctr" rtl="0" fontAlgn="base">
              <a:spcBef>
                <a:spcPct val="0"/>
              </a:spcBef>
              <a:spcAft>
                <a:spcPct val="0"/>
              </a:spcAft>
              <a:defRPr sz="3800" b="1">
                <a:solidFill>
                  <a:srgbClr val="CC0000"/>
                </a:solidFill>
                <a:latin typeface="Times New Roman" pitchFamily="18" charset="0"/>
                <a:ea typeface="楷体_GB2312" pitchFamily="49" charset="-122"/>
              </a:defRPr>
            </a:lvl8pPr>
            <a:lvl9pPr marL="1828800" algn="ctr" rtl="0" fontAlgn="base">
              <a:spcBef>
                <a:spcPct val="0"/>
              </a:spcBef>
              <a:spcAft>
                <a:spcPct val="0"/>
              </a:spcAft>
              <a:defRPr sz="3800" b="1">
                <a:solidFill>
                  <a:srgbClr val="CC0000"/>
                </a:solidFill>
                <a:latin typeface="Times New Roman" pitchFamily="18" charset="0"/>
                <a:ea typeface="楷体_GB2312" pitchFamily="49" charset="-122"/>
              </a:defRPr>
            </a:lvl9pPr>
          </a:lstStyle>
          <a:p>
            <a:r>
              <a:rPr lang="en-US" altLang="zh-CN" kern="0" dirty="0"/>
              <a:t>HTTP 1.0&amp;1.1</a:t>
            </a:r>
          </a:p>
        </p:txBody>
      </p:sp>
    </p:spTree>
    <p:extLst>
      <p:ext uri="{BB962C8B-B14F-4D97-AF65-F5344CB8AC3E}">
        <p14:creationId xmlns:p14="http://schemas.microsoft.com/office/powerpoint/2010/main" val="618846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r>
              <a:rPr lang="en-US" altLang="zh-CN" dirty="0"/>
              <a:t>DNS: Domain Name System</a:t>
            </a:r>
          </a:p>
        </p:txBody>
      </p:sp>
      <p:sp>
        <p:nvSpPr>
          <p:cNvPr id="642051" name="Rectangle 3"/>
          <p:cNvSpPr>
            <a:spLocks noGrp="1" noChangeArrowheads="1"/>
          </p:cNvSpPr>
          <p:nvPr>
            <p:ph type="body" idx="4294967295"/>
          </p:nvPr>
        </p:nvSpPr>
        <p:spPr>
          <a:xfrm>
            <a:off x="304800" y="798513"/>
            <a:ext cx="8610600" cy="5907087"/>
          </a:xfrm>
        </p:spPr>
        <p:txBody>
          <a:bodyPr/>
          <a:lstStyle/>
          <a:p>
            <a:pPr>
              <a:lnSpc>
                <a:spcPct val="80000"/>
              </a:lnSpc>
              <a:spcBef>
                <a:spcPts val="600"/>
              </a:spcBef>
            </a:pPr>
            <a:r>
              <a:rPr lang="en-US" altLang="zh-CN" sz="2400" dirty="0">
                <a:ea typeface="楷体_GB2312" pitchFamily="49" charset="-122"/>
              </a:rPr>
              <a:t>Out-dated “hosts.txt”</a:t>
            </a:r>
          </a:p>
          <a:p>
            <a:pPr>
              <a:spcBef>
                <a:spcPts val="600"/>
              </a:spcBef>
            </a:pPr>
            <a:r>
              <a:rPr lang="en-US" altLang="zh-CN" sz="2400" dirty="0"/>
              <a:t>A client-server application that identifies each host on the Internet with a unique user-friendly name(</a:t>
            </a:r>
            <a:r>
              <a:rPr lang="en-US" altLang="zh-CN" sz="2400" dirty="0">
                <a:solidFill>
                  <a:srgbClr val="C00000"/>
                </a:solidFill>
              </a:rPr>
              <a:t>domain name</a:t>
            </a:r>
            <a:r>
              <a:rPr lang="en-US" altLang="zh-CN" sz="2400" dirty="0"/>
              <a:t>), </a:t>
            </a:r>
          </a:p>
          <a:p>
            <a:pPr lvl="1">
              <a:lnSpc>
                <a:spcPct val="80000"/>
              </a:lnSpc>
              <a:spcBef>
                <a:spcPts val="600"/>
              </a:spcBef>
            </a:pPr>
            <a:r>
              <a:rPr lang="en-US" altLang="zh-CN" dirty="0"/>
              <a:t>e.g. </a:t>
            </a:r>
            <a:r>
              <a:rPr lang="en-US" altLang="zh-CN" dirty="0">
                <a:solidFill>
                  <a:srgbClr val="C00000"/>
                </a:solidFill>
              </a:rPr>
              <a:t>www.bupt.edu.cn </a:t>
            </a:r>
            <a:r>
              <a:rPr lang="en-US" altLang="zh-CN" dirty="0"/>
              <a:t>instead of </a:t>
            </a:r>
            <a:r>
              <a:rPr lang="en-US" altLang="zh-CN" dirty="0">
                <a:solidFill>
                  <a:schemeClr val="tx2"/>
                </a:solidFill>
              </a:rPr>
              <a:t>124.127.207.2</a:t>
            </a:r>
          </a:p>
          <a:p>
            <a:pPr>
              <a:lnSpc>
                <a:spcPct val="80000"/>
              </a:lnSpc>
              <a:spcBef>
                <a:spcPts val="600"/>
              </a:spcBef>
            </a:pPr>
            <a:r>
              <a:rPr lang="en-US" altLang="zh-CN" sz="2400" dirty="0">
                <a:ea typeface="楷体_GB2312" pitchFamily="49" charset="-122"/>
              </a:rPr>
              <a:t>Providing support for other applications</a:t>
            </a:r>
          </a:p>
          <a:p>
            <a:pPr lvl="1">
              <a:lnSpc>
                <a:spcPct val="80000"/>
              </a:lnSpc>
              <a:spcBef>
                <a:spcPts val="600"/>
              </a:spcBef>
            </a:pPr>
            <a:r>
              <a:rPr lang="en-US" altLang="zh-CN" sz="2000" dirty="0">
                <a:ea typeface="楷体_GB2312" pitchFamily="49" charset="-122"/>
              </a:rPr>
              <a:t>Translating domain name (host name) to IP address</a:t>
            </a:r>
            <a:r>
              <a:rPr lang="en-US" altLang="zh-CN" sz="2000" dirty="0">
                <a:solidFill>
                  <a:srgbClr val="C00000"/>
                </a:solidFill>
                <a:ea typeface="楷体_GB2312" pitchFamily="49" charset="-122"/>
              </a:rPr>
              <a:t>  </a:t>
            </a:r>
          </a:p>
          <a:p>
            <a:pPr lvl="2">
              <a:lnSpc>
                <a:spcPct val="80000"/>
              </a:lnSpc>
              <a:spcBef>
                <a:spcPts val="600"/>
              </a:spcBef>
            </a:pPr>
            <a:r>
              <a:rPr lang="en-US" altLang="zh-CN" sz="2000" dirty="0">
                <a:solidFill>
                  <a:srgbClr val="003366"/>
                </a:solidFill>
              </a:rPr>
              <a:t>C function:</a:t>
            </a:r>
            <a:r>
              <a:rPr lang="en-US" altLang="zh-CN" sz="2000" dirty="0">
                <a:solidFill>
                  <a:srgbClr val="C00000"/>
                </a:solidFill>
              </a:rPr>
              <a:t> </a:t>
            </a:r>
            <a:r>
              <a:rPr lang="en-US" altLang="zh-CN" sz="2000" b="1" i="1" dirty="0" err="1">
                <a:solidFill>
                  <a:srgbClr val="0909F7"/>
                </a:solidFill>
                <a:latin typeface="Times New Roman" pitchFamily="18" charset="0"/>
              </a:rPr>
              <a:t>gethostbyname</a:t>
            </a:r>
            <a:r>
              <a:rPr lang="en-US" altLang="zh-CN" sz="2000" b="1" i="1" dirty="0">
                <a:solidFill>
                  <a:srgbClr val="0909F7"/>
                </a:solidFill>
                <a:latin typeface="Times New Roman" pitchFamily="18" charset="0"/>
              </a:rPr>
              <a:t>()</a:t>
            </a:r>
          </a:p>
          <a:p>
            <a:pPr lvl="2">
              <a:lnSpc>
                <a:spcPct val="80000"/>
              </a:lnSpc>
              <a:spcBef>
                <a:spcPts val="600"/>
              </a:spcBef>
            </a:pPr>
            <a:r>
              <a:rPr lang="en-US" altLang="zh-CN" sz="2000" dirty="0">
                <a:solidFill>
                  <a:srgbClr val="003366"/>
                </a:solidFill>
              </a:rPr>
              <a:t>Windows XP commands:</a:t>
            </a:r>
            <a:r>
              <a:rPr lang="en-US" altLang="zh-CN" sz="2000" dirty="0">
                <a:solidFill>
                  <a:srgbClr val="0909F7"/>
                </a:solidFill>
              </a:rPr>
              <a:t> </a:t>
            </a:r>
            <a:r>
              <a:rPr lang="en-US" altLang="zh-CN" sz="2000" b="1" i="1" dirty="0" err="1">
                <a:solidFill>
                  <a:srgbClr val="0909F7"/>
                </a:solidFill>
                <a:latin typeface="Times New Roman" pitchFamily="18" charset="0"/>
              </a:rPr>
              <a:t>nslookup</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displaydns</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flushdns</a:t>
            </a:r>
            <a:endParaRPr lang="en-US" altLang="zh-CN" sz="2000" dirty="0">
              <a:solidFill>
                <a:srgbClr val="C00000"/>
              </a:solidFill>
            </a:endParaRPr>
          </a:p>
          <a:p>
            <a:pPr>
              <a:lnSpc>
                <a:spcPct val="80000"/>
              </a:lnSpc>
              <a:spcBef>
                <a:spcPts val="600"/>
              </a:spcBef>
            </a:pPr>
            <a:r>
              <a:rPr lang="en-US" altLang="zh-CN" sz="2400" dirty="0">
                <a:ea typeface="楷体_GB2312" pitchFamily="49" charset="-122"/>
              </a:rPr>
              <a:t>Features</a:t>
            </a:r>
          </a:p>
          <a:p>
            <a:pPr lvl="1">
              <a:spcBef>
                <a:spcPts val="600"/>
              </a:spcBef>
            </a:pPr>
            <a:r>
              <a:rPr lang="en-US" altLang="zh-CN" sz="2000" dirty="0">
                <a:solidFill>
                  <a:srgbClr val="CC0000"/>
                </a:solidFill>
                <a:ea typeface="楷体_GB2312" pitchFamily="49" charset="-122"/>
              </a:rPr>
              <a:t>UDP</a:t>
            </a:r>
            <a:r>
              <a:rPr lang="en-US" altLang="zh-CN" sz="2000" dirty="0">
                <a:ea typeface="楷体_GB2312" pitchFamily="49" charset="-122"/>
              </a:rPr>
              <a:t> datagram, DNS Server</a:t>
            </a:r>
          </a:p>
          <a:p>
            <a:pPr lvl="1">
              <a:lnSpc>
                <a:spcPct val="80000"/>
              </a:lnSpc>
            </a:pPr>
            <a:r>
              <a:rPr lang="en-US" altLang="zh-CN" sz="2000" i="1" dirty="0">
                <a:solidFill>
                  <a:srgbClr val="C00000"/>
                </a:solidFill>
              </a:rPr>
              <a:t>Hierarchical namespace</a:t>
            </a:r>
            <a:r>
              <a:rPr lang="en-US" altLang="zh-CN" sz="2000" dirty="0"/>
              <a:t>: Host have a composite names that are all hierarchically organized</a:t>
            </a:r>
            <a:endParaRPr lang="en-US" altLang="zh-CN" sz="2200" dirty="0"/>
          </a:p>
          <a:p>
            <a:pPr lvl="1">
              <a:lnSpc>
                <a:spcPct val="80000"/>
              </a:lnSpc>
            </a:pPr>
            <a:r>
              <a:rPr lang="en-US" altLang="zh-CN" sz="2000" dirty="0"/>
              <a:t>Distributed database</a:t>
            </a:r>
          </a:p>
          <a:p>
            <a:pPr lvl="1">
              <a:lnSpc>
                <a:spcPct val="80000"/>
              </a:lnSpc>
            </a:pPr>
            <a:r>
              <a:rPr lang="en-US" altLang="zh-CN" sz="2000" dirty="0"/>
              <a:t>Naming follows organizational boundaries, not physical networks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标题 1"/>
          <p:cNvSpPr>
            <a:spLocks noGrp="1"/>
          </p:cNvSpPr>
          <p:nvPr>
            <p:ph type="title" idx="4294967295"/>
          </p:nvPr>
        </p:nvSpPr>
        <p:spPr>
          <a:xfrm>
            <a:off x="157163" y="0"/>
            <a:ext cx="8794750" cy="749300"/>
          </a:xfrm>
        </p:spPr>
        <p:txBody>
          <a:bodyPr/>
          <a:lstStyle/>
          <a:p>
            <a:r>
              <a:rPr lang="en-US" altLang="zh-CN"/>
              <a:t>Hierarchical Namespace</a:t>
            </a:r>
          </a:p>
        </p:txBody>
      </p:sp>
      <p:sp>
        <p:nvSpPr>
          <p:cNvPr id="3" name="内容占位符 2"/>
          <p:cNvSpPr>
            <a:spLocks noGrp="1"/>
          </p:cNvSpPr>
          <p:nvPr>
            <p:ph idx="4294967295"/>
          </p:nvPr>
        </p:nvSpPr>
        <p:spPr>
          <a:xfrm>
            <a:off x="214313" y="4573588"/>
            <a:ext cx="8777287" cy="2284412"/>
          </a:xfrm>
        </p:spPr>
        <p:txBody>
          <a:bodyPr/>
          <a:lstStyle/>
          <a:p>
            <a:pPr>
              <a:lnSpc>
                <a:spcPct val="90000"/>
              </a:lnSpc>
            </a:pPr>
            <a:r>
              <a:rPr lang="en-US" altLang="zh-CN" sz="2000"/>
              <a:t>Within an organization</a:t>
            </a:r>
          </a:p>
          <a:p>
            <a:pPr lvl="1">
              <a:lnSpc>
                <a:spcPct val="90000"/>
              </a:lnSpc>
            </a:pPr>
            <a:r>
              <a:rPr lang="en-US" altLang="zh-CN" sz="2000"/>
              <a:t>Subdivision possible</a:t>
            </a:r>
          </a:p>
          <a:p>
            <a:pPr lvl="1">
              <a:lnSpc>
                <a:spcPct val="90000"/>
              </a:lnSpc>
            </a:pPr>
            <a:r>
              <a:rPr lang="en-US" altLang="zh-CN" sz="2000"/>
              <a:t>Arbitrary levels possible (maximum depth =128) </a:t>
            </a:r>
          </a:p>
          <a:p>
            <a:pPr lvl="1">
              <a:lnSpc>
                <a:spcPct val="90000"/>
              </a:lnSpc>
            </a:pPr>
            <a:r>
              <a:rPr lang="en-US" altLang="zh-CN" sz="2000"/>
              <a:t>Not standardized, controlled locally by the organization</a:t>
            </a:r>
          </a:p>
          <a:p>
            <a:pPr>
              <a:lnSpc>
                <a:spcPct val="90000"/>
              </a:lnSpc>
            </a:pPr>
            <a:r>
              <a:rPr lang="en-US" altLang="zh-CN" sz="2000"/>
              <a:t>Naming policy</a:t>
            </a:r>
          </a:p>
          <a:p>
            <a:pPr lvl="1">
              <a:lnSpc>
                <a:spcPct val="90000"/>
              </a:lnSpc>
            </a:pPr>
            <a:r>
              <a:rPr lang="en-US" altLang="zh-CN" sz="1800"/>
              <a:t> by the path upward from leaf to root, separated by “.” </a:t>
            </a:r>
            <a:endParaRPr lang="en-US" altLang="zh-CN" sz="2000"/>
          </a:p>
        </p:txBody>
      </p:sp>
      <p:sp>
        <p:nvSpPr>
          <p:cNvPr id="644100" name="Oval 4"/>
          <p:cNvSpPr>
            <a:spLocks noChangeArrowheads="1"/>
          </p:cNvSpPr>
          <p:nvPr/>
        </p:nvSpPr>
        <p:spPr bwMode="auto">
          <a:xfrm>
            <a:off x="4219575" y="654050"/>
            <a:ext cx="525463" cy="522288"/>
          </a:xfrm>
          <a:prstGeom prst="ellipse">
            <a:avLst/>
          </a:prstGeom>
          <a:solidFill>
            <a:schemeClr val="bg1"/>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644101" name="Oval 6"/>
          <p:cNvSpPr>
            <a:spLocks noChangeArrowheads="1"/>
          </p:cNvSpPr>
          <p:nvPr/>
        </p:nvSpPr>
        <p:spPr bwMode="auto">
          <a:xfrm>
            <a:off x="1419225" y="1385888"/>
            <a:ext cx="525463"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com</a:t>
            </a:r>
          </a:p>
        </p:txBody>
      </p:sp>
      <p:sp>
        <p:nvSpPr>
          <p:cNvPr id="644102" name="Oval 7"/>
          <p:cNvSpPr>
            <a:spLocks noChangeArrowheads="1"/>
          </p:cNvSpPr>
          <p:nvPr/>
        </p:nvSpPr>
        <p:spPr bwMode="auto">
          <a:xfrm>
            <a:off x="2076450" y="1376363"/>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edu</a:t>
            </a:r>
          </a:p>
        </p:txBody>
      </p:sp>
      <p:sp>
        <p:nvSpPr>
          <p:cNvPr id="644103" name="Oval 8"/>
          <p:cNvSpPr>
            <a:spLocks noChangeArrowheads="1"/>
          </p:cNvSpPr>
          <p:nvPr/>
        </p:nvSpPr>
        <p:spPr bwMode="auto">
          <a:xfrm>
            <a:off x="2732088" y="1385888"/>
            <a:ext cx="523875"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gov</a:t>
            </a:r>
          </a:p>
        </p:txBody>
      </p:sp>
      <p:sp>
        <p:nvSpPr>
          <p:cNvPr id="644104" name="Oval 9"/>
          <p:cNvSpPr>
            <a:spLocks noChangeArrowheads="1"/>
          </p:cNvSpPr>
          <p:nvPr/>
        </p:nvSpPr>
        <p:spPr bwMode="auto">
          <a:xfrm>
            <a:off x="3344863" y="1385888"/>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int</a:t>
            </a:r>
          </a:p>
        </p:txBody>
      </p:sp>
      <p:sp>
        <p:nvSpPr>
          <p:cNvPr id="644105" name="Oval 10"/>
          <p:cNvSpPr>
            <a:spLocks noChangeArrowheads="1"/>
          </p:cNvSpPr>
          <p:nvPr/>
        </p:nvSpPr>
        <p:spPr bwMode="auto">
          <a:xfrm>
            <a:off x="3957638" y="1385888"/>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mil</a:t>
            </a:r>
          </a:p>
        </p:txBody>
      </p:sp>
      <p:sp>
        <p:nvSpPr>
          <p:cNvPr id="644106" name="Oval 11"/>
          <p:cNvSpPr>
            <a:spLocks noChangeArrowheads="1"/>
          </p:cNvSpPr>
          <p:nvPr/>
        </p:nvSpPr>
        <p:spPr bwMode="auto">
          <a:xfrm>
            <a:off x="4570413" y="1385888"/>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net</a:t>
            </a:r>
          </a:p>
        </p:txBody>
      </p:sp>
      <p:sp>
        <p:nvSpPr>
          <p:cNvPr id="644107" name="Oval 12"/>
          <p:cNvSpPr>
            <a:spLocks noChangeArrowheads="1"/>
          </p:cNvSpPr>
          <p:nvPr/>
        </p:nvSpPr>
        <p:spPr bwMode="auto">
          <a:xfrm>
            <a:off x="5183188" y="1385888"/>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org</a:t>
            </a:r>
          </a:p>
        </p:txBody>
      </p:sp>
      <p:sp>
        <p:nvSpPr>
          <p:cNvPr id="644108" name="Oval 13"/>
          <p:cNvSpPr>
            <a:spLocks noChangeArrowheads="1"/>
          </p:cNvSpPr>
          <p:nvPr/>
        </p:nvSpPr>
        <p:spPr bwMode="auto">
          <a:xfrm>
            <a:off x="6100763" y="1385888"/>
            <a:ext cx="525462"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ae</a:t>
            </a:r>
          </a:p>
        </p:txBody>
      </p:sp>
      <p:sp>
        <p:nvSpPr>
          <p:cNvPr id="644109" name="Oval 14"/>
          <p:cNvSpPr>
            <a:spLocks noChangeArrowheads="1"/>
          </p:cNvSpPr>
          <p:nvPr/>
        </p:nvSpPr>
        <p:spPr bwMode="auto">
          <a:xfrm>
            <a:off x="6934200" y="1385888"/>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cn</a:t>
            </a:r>
          </a:p>
        </p:txBody>
      </p:sp>
      <p:sp>
        <p:nvSpPr>
          <p:cNvPr id="644110" name="Oval 16"/>
          <p:cNvSpPr>
            <a:spLocks noChangeArrowheads="1"/>
          </p:cNvSpPr>
          <p:nvPr/>
        </p:nvSpPr>
        <p:spPr bwMode="auto">
          <a:xfrm>
            <a:off x="7764463" y="1385888"/>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zw</a:t>
            </a:r>
          </a:p>
        </p:txBody>
      </p:sp>
      <p:cxnSp>
        <p:nvCxnSpPr>
          <p:cNvPr id="644111" name="AutoShape 18"/>
          <p:cNvCxnSpPr>
            <a:cxnSpLocks noChangeShapeType="1"/>
            <a:stCxn id="644100" idx="4"/>
            <a:endCxn id="644105" idx="0"/>
          </p:cNvCxnSpPr>
          <p:nvPr/>
        </p:nvCxnSpPr>
        <p:spPr bwMode="auto">
          <a:xfrm flipH="1">
            <a:off x="4219575" y="1190625"/>
            <a:ext cx="263525"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2" name="AutoShape 19"/>
          <p:cNvCxnSpPr>
            <a:cxnSpLocks noChangeShapeType="1"/>
            <a:stCxn id="644100" idx="4"/>
            <a:endCxn id="644106" idx="0"/>
          </p:cNvCxnSpPr>
          <p:nvPr/>
        </p:nvCxnSpPr>
        <p:spPr bwMode="auto">
          <a:xfrm>
            <a:off x="4483100" y="1190625"/>
            <a:ext cx="34925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3" name="AutoShape 21"/>
          <p:cNvCxnSpPr>
            <a:cxnSpLocks noChangeShapeType="1"/>
            <a:stCxn id="644100" idx="3"/>
            <a:endCxn id="644103" idx="0"/>
          </p:cNvCxnSpPr>
          <p:nvPr/>
        </p:nvCxnSpPr>
        <p:spPr bwMode="auto">
          <a:xfrm flipH="1">
            <a:off x="2994025" y="1112838"/>
            <a:ext cx="1303338" cy="2603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4" name="AutoShape 22"/>
          <p:cNvCxnSpPr>
            <a:cxnSpLocks noChangeShapeType="1"/>
            <a:stCxn id="644100" idx="5"/>
            <a:endCxn id="644108" idx="0"/>
          </p:cNvCxnSpPr>
          <p:nvPr/>
        </p:nvCxnSpPr>
        <p:spPr bwMode="auto">
          <a:xfrm>
            <a:off x="4667250" y="1112838"/>
            <a:ext cx="1697038" cy="2603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15" name="AutoShape 24"/>
          <p:cNvCxnSpPr>
            <a:cxnSpLocks noChangeShapeType="1"/>
            <a:stCxn id="644100" idx="6"/>
            <a:endCxn id="644110" idx="0"/>
          </p:cNvCxnSpPr>
          <p:nvPr/>
        </p:nvCxnSpPr>
        <p:spPr bwMode="auto">
          <a:xfrm>
            <a:off x="4759325" y="914400"/>
            <a:ext cx="3267075" cy="4587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16" name="Oval 27"/>
          <p:cNvSpPr>
            <a:spLocks noChangeArrowheads="1"/>
          </p:cNvSpPr>
          <p:nvPr/>
        </p:nvSpPr>
        <p:spPr bwMode="auto">
          <a:xfrm>
            <a:off x="2076450" y="2108200"/>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mit</a:t>
            </a:r>
          </a:p>
        </p:txBody>
      </p:sp>
      <p:sp>
        <p:nvSpPr>
          <p:cNvPr id="644117" name="Oval 28"/>
          <p:cNvSpPr>
            <a:spLocks noChangeArrowheads="1"/>
          </p:cNvSpPr>
          <p:nvPr/>
        </p:nvSpPr>
        <p:spPr bwMode="auto">
          <a:xfrm>
            <a:off x="2076450" y="283845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cs</a:t>
            </a:r>
          </a:p>
        </p:txBody>
      </p:sp>
      <p:sp>
        <p:nvSpPr>
          <p:cNvPr id="644118" name="Oval 29"/>
          <p:cNvSpPr>
            <a:spLocks noChangeArrowheads="1"/>
          </p:cNvSpPr>
          <p:nvPr/>
        </p:nvSpPr>
        <p:spPr bwMode="auto">
          <a:xfrm>
            <a:off x="2076450" y="356870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xx</a:t>
            </a:r>
          </a:p>
        </p:txBody>
      </p:sp>
      <p:sp>
        <p:nvSpPr>
          <p:cNvPr id="644119" name="Oval 33"/>
          <p:cNvSpPr>
            <a:spLocks noChangeArrowheads="1"/>
          </p:cNvSpPr>
          <p:nvPr/>
        </p:nvSpPr>
        <p:spPr bwMode="auto">
          <a:xfrm>
            <a:off x="6934200" y="356870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cs</a:t>
            </a:r>
          </a:p>
        </p:txBody>
      </p:sp>
      <p:sp>
        <p:nvSpPr>
          <p:cNvPr id="644120" name="Oval 34"/>
          <p:cNvSpPr>
            <a:spLocks noChangeArrowheads="1"/>
          </p:cNvSpPr>
          <p:nvPr/>
        </p:nvSpPr>
        <p:spPr bwMode="auto">
          <a:xfrm>
            <a:off x="6934200" y="2108200"/>
            <a:ext cx="523875" cy="520700"/>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edu</a:t>
            </a:r>
          </a:p>
        </p:txBody>
      </p:sp>
      <p:cxnSp>
        <p:nvCxnSpPr>
          <p:cNvPr id="644121" name="AutoShape 37"/>
          <p:cNvCxnSpPr>
            <a:cxnSpLocks noChangeShapeType="1"/>
            <a:stCxn id="644102" idx="4"/>
            <a:endCxn id="644116" idx="0"/>
          </p:cNvCxnSpPr>
          <p:nvPr/>
        </p:nvCxnSpPr>
        <p:spPr bwMode="auto">
          <a:xfrm>
            <a:off x="2338388" y="1911350"/>
            <a:ext cx="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2" name="AutoShape 38"/>
          <p:cNvCxnSpPr>
            <a:cxnSpLocks noChangeShapeType="1"/>
            <a:stCxn id="644116" idx="4"/>
            <a:endCxn id="644117" idx="0"/>
          </p:cNvCxnSpPr>
          <p:nvPr/>
        </p:nvCxnSpPr>
        <p:spPr bwMode="auto">
          <a:xfrm>
            <a:off x="2338388" y="2643188"/>
            <a:ext cx="0" cy="180975"/>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3" name="AutoShape 39"/>
          <p:cNvCxnSpPr>
            <a:cxnSpLocks noChangeShapeType="1"/>
            <a:stCxn id="644117" idx="4"/>
            <a:endCxn id="644118" idx="0"/>
          </p:cNvCxnSpPr>
          <p:nvPr/>
        </p:nvCxnSpPr>
        <p:spPr bwMode="auto">
          <a:xfrm>
            <a:off x="2338388" y="3373438"/>
            <a:ext cx="0" cy="18256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24" name="Oval 40"/>
          <p:cNvSpPr>
            <a:spLocks noChangeArrowheads="1"/>
          </p:cNvSpPr>
          <p:nvPr/>
        </p:nvSpPr>
        <p:spPr bwMode="auto">
          <a:xfrm>
            <a:off x="6934200" y="283845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bupt</a:t>
            </a:r>
          </a:p>
        </p:txBody>
      </p:sp>
      <p:cxnSp>
        <p:nvCxnSpPr>
          <p:cNvPr id="644125" name="AutoShape 41"/>
          <p:cNvCxnSpPr>
            <a:cxnSpLocks noChangeShapeType="1"/>
            <a:stCxn id="644109" idx="4"/>
            <a:endCxn id="644120" idx="0"/>
          </p:cNvCxnSpPr>
          <p:nvPr/>
        </p:nvCxnSpPr>
        <p:spPr bwMode="auto">
          <a:xfrm>
            <a:off x="719613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6" name="AutoShape 42"/>
          <p:cNvCxnSpPr>
            <a:cxnSpLocks noChangeShapeType="1"/>
            <a:stCxn id="644120" idx="4"/>
            <a:endCxn id="644124" idx="0"/>
          </p:cNvCxnSpPr>
          <p:nvPr/>
        </p:nvCxnSpPr>
        <p:spPr bwMode="auto">
          <a:xfrm>
            <a:off x="7196138" y="2643188"/>
            <a:ext cx="0" cy="180975"/>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7" name="AutoShape 43"/>
          <p:cNvCxnSpPr>
            <a:cxnSpLocks noChangeShapeType="1"/>
            <a:stCxn id="644124" idx="4"/>
            <a:endCxn id="644119" idx="0"/>
          </p:cNvCxnSpPr>
          <p:nvPr/>
        </p:nvCxnSpPr>
        <p:spPr bwMode="auto">
          <a:xfrm>
            <a:off x="7196138" y="3373438"/>
            <a:ext cx="0" cy="18256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28" name="Text Box 50"/>
          <p:cNvSpPr txBox="1">
            <a:spLocks noChangeArrowheads="1"/>
          </p:cNvSpPr>
          <p:nvPr/>
        </p:nvSpPr>
        <p:spPr bwMode="auto">
          <a:xfrm>
            <a:off x="658177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29" name="Text Box 51"/>
          <p:cNvSpPr txBox="1">
            <a:spLocks noChangeArrowheads="1"/>
          </p:cNvSpPr>
          <p:nvPr/>
        </p:nvSpPr>
        <p:spPr bwMode="auto">
          <a:xfrm>
            <a:off x="741362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30" name="Line 52"/>
          <p:cNvSpPr>
            <a:spLocks noChangeShapeType="1"/>
          </p:cNvSpPr>
          <p:nvPr/>
        </p:nvSpPr>
        <p:spPr bwMode="auto">
          <a:xfrm>
            <a:off x="1403350" y="4122738"/>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1" name="Line 53"/>
          <p:cNvSpPr>
            <a:spLocks noChangeShapeType="1"/>
          </p:cNvSpPr>
          <p:nvPr/>
        </p:nvSpPr>
        <p:spPr bwMode="auto">
          <a:xfrm>
            <a:off x="5822950" y="4122738"/>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2" name="Line 54"/>
          <p:cNvSpPr>
            <a:spLocks noChangeShapeType="1"/>
          </p:cNvSpPr>
          <p:nvPr/>
        </p:nvSpPr>
        <p:spPr bwMode="auto">
          <a:xfrm>
            <a:off x="8404225" y="4122738"/>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3" name="Line 55"/>
          <p:cNvSpPr>
            <a:spLocks noChangeShapeType="1"/>
          </p:cNvSpPr>
          <p:nvPr/>
        </p:nvSpPr>
        <p:spPr bwMode="auto">
          <a:xfrm>
            <a:off x="1403350" y="4384675"/>
            <a:ext cx="4419600"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4" name="Line 56"/>
          <p:cNvSpPr>
            <a:spLocks noChangeShapeType="1"/>
          </p:cNvSpPr>
          <p:nvPr/>
        </p:nvSpPr>
        <p:spPr bwMode="auto">
          <a:xfrm>
            <a:off x="5822950" y="4384675"/>
            <a:ext cx="2581275"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5" name="Text Box 57"/>
          <p:cNvSpPr txBox="1">
            <a:spLocks noChangeArrowheads="1"/>
          </p:cNvSpPr>
          <p:nvPr/>
        </p:nvSpPr>
        <p:spPr bwMode="auto">
          <a:xfrm>
            <a:off x="2408238" y="4035425"/>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FF00FF"/>
                </a:solidFill>
                <a:latin typeface="Comic Sans MS" pitchFamily="66" charset="0"/>
              </a:rPr>
              <a:t>Generic domains</a:t>
            </a:r>
          </a:p>
        </p:txBody>
      </p:sp>
      <p:sp>
        <p:nvSpPr>
          <p:cNvPr id="644136" name="Text Box 58"/>
          <p:cNvSpPr txBox="1">
            <a:spLocks noChangeArrowheads="1"/>
          </p:cNvSpPr>
          <p:nvPr/>
        </p:nvSpPr>
        <p:spPr bwMode="auto">
          <a:xfrm>
            <a:off x="6084888" y="4029075"/>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0000FF"/>
                </a:solidFill>
                <a:latin typeface="Comic Sans MS" pitchFamily="66" charset="0"/>
              </a:rPr>
              <a:t>Country domains</a:t>
            </a:r>
          </a:p>
        </p:txBody>
      </p:sp>
      <p:sp>
        <p:nvSpPr>
          <p:cNvPr id="644137" name="Line 71"/>
          <p:cNvSpPr>
            <a:spLocks noChangeShapeType="1"/>
          </p:cNvSpPr>
          <p:nvPr/>
        </p:nvSpPr>
        <p:spPr bwMode="auto">
          <a:xfrm flipH="1">
            <a:off x="2163763" y="33512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8" name="Line 72"/>
          <p:cNvSpPr>
            <a:spLocks noChangeShapeType="1"/>
          </p:cNvSpPr>
          <p:nvPr/>
        </p:nvSpPr>
        <p:spPr bwMode="auto">
          <a:xfrm>
            <a:off x="2338388" y="33512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9" name="Line 73"/>
          <p:cNvSpPr>
            <a:spLocks noChangeShapeType="1"/>
          </p:cNvSpPr>
          <p:nvPr/>
        </p:nvSpPr>
        <p:spPr bwMode="auto">
          <a:xfrm flipH="1">
            <a:off x="2162175" y="2611438"/>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0" name="Line 74"/>
          <p:cNvSpPr>
            <a:spLocks noChangeShapeType="1"/>
          </p:cNvSpPr>
          <p:nvPr/>
        </p:nvSpPr>
        <p:spPr bwMode="auto">
          <a:xfrm>
            <a:off x="2336800" y="2611438"/>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1" name="Line 75"/>
          <p:cNvSpPr>
            <a:spLocks noChangeShapeType="1"/>
          </p:cNvSpPr>
          <p:nvPr/>
        </p:nvSpPr>
        <p:spPr bwMode="auto">
          <a:xfrm flipH="1">
            <a:off x="2162175"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2" name="Line 76"/>
          <p:cNvSpPr>
            <a:spLocks noChangeShapeType="1"/>
          </p:cNvSpPr>
          <p:nvPr/>
        </p:nvSpPr>
        <p:spPr bwMode="auto">
          <a:xfrm>
            <a:off x="2336800"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3" name="Line 77"/>
          <p:cNvSpPr>
            <a:spLocks noChangeShapeType="1"/>
          </p:cNvSpPr>
          <p:nvPr/>
        </p:nvSpPr>
        <p:spPr bwMode="auto">
          <a:xfrm flipH="1">
            <a:off x="7019925" y="33512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4" name="Line 78"/>
          <p:cNvSpPr>
            <a:spLocks noChangeShapeType="1"/>
          </p:cNvSpPr>
          <p:nvPr/>
        </p:nvSpPr>
        <p:spPr bwMode="auto">
          <a:xfrm>
            <a:off x="7194550" y="33512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5" name="Line 79"/>
          <p:cNvSpPr>
            <a:spLocks noChangeShapeType="1"/>
          </p:cNvSpPr>
          <p:nvPr/>
        </p:nvSpPr>
        <p:spPr bwMode="auto">
          <a:xfrm flipH="1">
            <a:off x="7019925" y="2611438"/>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6" name="Line 80"/>
          <p:cNvSpPr>
            <a:spLocks noChangeShapeType="1"/>
          </p:cNvSpPr>
          <p:nvPr/>
        </p:nvSpPr>
        <p:spPr bwMode="auto">
          <a:xfrm>
            <a:off x="7194550" y="2611438"/>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7" name="Line 81"/>
          <p:cNvSpPr>
            <a:spLocks noChangeShapeType="1"/>
          </p:cNvSpPr>
          <p:nvPr/>
        </p:nvSpPr>
        <p:spPr bwMode="auto">
          <a:xfrm flipH="1">
            <a:off x="7021513"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8" name="Line 82"/>
          <p:cNvSpPr>
            <a:spLocks noChangeShapeType="1"/>
          </p:cNvSpPr>
          <p:nvPr/>
        </p:nvSpPr>
        <p:spPr bwMode="auto">
          <a:xfrm>
            <a:off x="7196138"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49" name="AutoShape 83"/>
          <p:cNvCxnSpPr>
            <a:cxnSpLocks noChangeShapeType="1"/>
          </p:cNvCxnSpPr>
          <p:nvPr/>
        </p:nvCxnSpPr>
        <p:spPr bwMode="auto">
          <a:xfrm>
            <a:off x="6362700"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0" name="Line 84"/>
          <p:cNvSpPr>
            <a:spLocks noChangeShapeType="1"/>
          </p:cNvSpPr>
          <p:nvPr/>
        </p:nvSpPr>
        <p:spPr bwMode="auto">
          <a:xfrm flipH="1">
            <a:off x="6188075"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1" name="Line 85"/>
          <p:cNvSpPr>
            <a:spLocks noChangeShapeType="1"/>
          </p:cNvSpPr>
          <p:nvPr/>
        </p:nvSpPr>
        <p:spPr bwMode="auto">
          <a:xfrm>
            <a:off x="6362700"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2" name="AutoShape 86"/>
          <p:cNvCxnSpPr>
            <a:cxnSpLocks noChangeShapeType="1"/>
          </p:cNvCxnSpPr>
          <p:nvPr/>
        </p:nvCxnSpPr>
        <p:spPr bwMode="auto">
          <a:xfrm>
            <a:off x="802798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3" name="Line 87"/>
          <p:cNvSpPr>
            <a:spLocks noChangeShapeType="1"/>
          </p:cNvSpPr>
          <p:nvPr/>
        </p:nvSpPr>
        <p:spPr bwMode="auto">
          <a:xfrm flipH="1">
            <a:off x="7853363"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4" name="Line 88"/>
          <p:cNvSpPr>
            <a:spLocks noChangeShapeType="1"/>
          </p:cNvSpPr>
          <p:nvPr/>
        </p:nvSpPr>
        <p:spPr bwMode="auto">
          <a:xfrm>
            <a:off x="8027988" y="1916113"/>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5" name="AutoShape 89"/>
          <p:cNvCxnSpPr>
            <a:cxnSpLocks noChangeShapeType="1"/>
          </p:cNvCxnSpPr>
          <p:nvPr/>
        </p:nvCxnSpPr>
        <p:spPr bwMode="auto">
          <a:xfrm>
            <a:off x="54451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6" name="Line 90"/>
          <p:cNvSpPr>
            <a:spLocks noChangeShapeType="1"/>
          </p:cNvSpPr>
          <p:nvPr/>
        </p:nvSpPr>
        <p:spPr bwMode="auto">
          <a:xfrm flipH="1">
            <a:off x="5270500"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7" name="Line 91"/>
          <p:cNvSpPr>
            <a:spLocks noChangeShapeType="1"/>
          </p:cNvSpPr>
          <p:nvPr/>
        </p:nvSpPr>
        <p:spPr bwMode="auto">
          <a:xfrm>
            <a:off x="5445125"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8" name="AutoShape 92"/>
          <p:cNvCxnSpPr>
            <a:cxnSpLocks noChangeShapeType="1"/>
          </p:cNvCxnSpPr>
          <p:nvPr/>
        </p:nvCxnSpPr>
        <p:spPr bwMode="auto">
          <a:xfrm>
            <a:off x="48307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9" name="Line 93"/>
          <p:cNvSpPr>
            <a:spLocks noChangeShapeType="1"/>
          </p:cNvSpPr>
          <p:nvPr/>
        </p:nvSpPr>
        <p:spPr bwMode="auto">
          <a:xfrm flipH="1">
            <a:off x="4656138"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0" name="Line 94"/>
          <p:cNvSpPr>
            <a:spLocks noChangeShapeType="1"/>
          </p:cNvSpPr>
          <p:nvPr/>
        </p:nvSpPr>
        <p:spPr bwMode="auto">
          <a:xfrm>
            <a:off x="4830763"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1" name="AutoShape 95"/>
          <p:cNvCxnSpPr>
            <a:cxnSpLocks noChangeShapeType="1"/>
          </p:cNvCxnSpPr>
          <p:nvPr/>
        </p:nvCxnSpPr>
        <p:spPr bwMode="auto">
          <a:xfrm>
            <a:off x="421957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2" name="Line 96"/>
          <p:cNvSpPr>
            <a:spLocks noChangeShapeType="1"/>
          </p:cNvSpPr>
          <p:nvPr/>
        </p:nvSpPr>
        <p:spPr bwMode="auto">
          <a:xfrm flipH="1">
            <a:off x="4044950"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3" name="Line 97"/>
          <p:cNvSpPr>
            <a:spLocks noChangeShapeType="1"/>
          </p:cNvSpPr>
          <p:nvPr/>
        </p:nvSpPr>
        <p:spPr bwMode="auto">
          <a:xfrm>
            <a:off x="4219575"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4" name="AutoShape 98"/>
          <p:cNvCxnSpPr>
            <a:cxnSpLocks noChangeShapeType="1"/>
          </p:cNvCxnSpPr>
          <p:nvPr/>
        </p:nvCxnSpPr>
        <p:spPr bwMode="auto">
          <a:xfrm>
            <a:off x="3606800"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5" name="Line 99"/>
          <p:cNvSpPr>
            <a:spLocks noChangeShapeType="1"/>
          </p:cNvSpPr>
          <p:nvPr/>
        </p:nvSpPr>
        <p:spPr bwMode="auto">
          <a:xfrm flipH="1">
            <a:off x="3432175"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6" name="Line 100"/>
          <p:cNvSpPr>
            <a:spLocks noChangeShapeType="1"/>
          </p:cNvSpPr>
          <p:nvPr/>
        </p:nvSpPr>
        <p:spPr bwMode="auto">
          <a:xfrm>
            <a:off x="3606800"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7" name="AutoShape 101"/>
          <p:cNvCxnSpPr>
            <a:cxnSpLocks noChangeShapeType="1"/>
          </p:cNvCxnSpPr>
          <p:nvPr/>
        </p:nvCxnSpPr>
        <p:spPr bwMode="auto">
          <a:xfrm>
            <a:off x="29940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8" name="Line 102"/>
          <p:cNvSpPr>
            <a:spLocks noChangeShapeType="1"/>
          </p:cNvSpPr>
          <p:nvPr/>
        </p:nvSpPr>
        <p:spPr bwMode="auto">
          <a:xfrm flipH="1">
            <a:off x="2819400"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9" name="Line 103"/>
          <p:cNvSpPr>
            <a:spLocks noChangeShapeType="1"/>
          </p:cNvSpPr>
          <p:nvPr/>
        </p:nvSpPr>
        <p:spPr bwMode="auto">
          <a:xfrm>
            <a:off x="2994025"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70" name="AutoShape 104"/>
          <p:cNvCxnSpPr>
            <a:cxnSpLocks noChangeShapeType="1"/>
          </p:cNvCxnSpPr>
          <p:nvPr/>
        </p:nvCxnSpPr>
        <p:spPr bwMode="auto">
          <a:xfrm>
            <a:off x="16811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71" name="Line 105"/>
          <p:cNvSpPr>
            <a:spLocks noChangeShapeType="1"/>
          </p:cNvSpPr>
          <p:nvPr/>
        </p:nvSpPr>
        <p:spPr bwMode="auto">
          <a:xfrm flipH="1">
            <a:off x="1506538"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2" name="Line 106"/>
          <p:cNvSpPr>
            <a:spLocks noChangeShapeType="1"/>
          </p:cNvSpPr>
          <p:nvPr/>
        </p:nvSpPr>
        <p:spPr bwMode="auto">
          <a:xfrm>
            <a:off x="1681163" y="1916113"/>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3" name="Line 107"/>
          <p:cNvSpPr>
            <a:spLocks noChangeShapeType="1"/>
          </p:cNvSpPr>
          <p:nvPr/>
        </p:nvSpPr>
        <p:spPr bwMode="auto">
          <a:xfrm flipH="1">
            <a:off x="3659188" y="1176338"/>
            <a:ext cx="728662"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4" name="Line 108"/>
          <p:cNvSpPr>
            <a:spLocks noChangeShapeType="1"/>
          </p:cNvSpPr>
          <p:nvPr/>
        </p:nvSpPr>
        <p:spPr bwMode="auto">
          <a:xfrm>
            <a:off x="4570413" y="1176338"/>
            <a:ext cx="771525"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5" name="Line 109"/>
          <p:cNvSpPr>
            <a:spLocks noChangeShapeType="1"/>
          </p:cNvSpPr>
          <p:nvPr/>
        </p:nvSpPr>
        <p:spPr bwMode="auto">
          <a:xfrm flipH="1">
            <a:off x="2381250" y="1046163"/>
            <a:ext cx="1838325" cy="347662"/>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6" name="Line 110"/>
          <p:cNvSpPr>
            <a:spLocks noChangeShapeType="1"/>
          </p:cNvSpPr>
          <p:nvPr/>
        </p:nvSpPr>
        <p:spPr bwMode="auto">
          <a:xfrm flipH="1">
            <a:off x="1681163" y="958850"/>
            <a:ext cx="2538412" cy="43497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7" name="Line 111"/>
          <p:cNvSpPr>
            <a:spLocks noChangeShapeType="1"/>
          </p:cNvSpPr>
          <p:nvPr/>
        </p:nvSpPr>
        <p:spPr bwMode="auto">
          <a:xfrm>
            <a:off x="4745038" y="1003300"/>
            <a:ext cx="2406650" cy="3905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8" name="Text Box 112"/>
          <p:cNvSpPr txBox="1">
            <a:spLocks noChangeArrowheads="1"/>
          </p:cNvSpPr>
          <p:nvPr/>
        </p:nvSpPr>
        <p:spPr bwMode="auto">
          <a:xfrm>
            <a:off x="5208588" y="609600"/>
            <a:ext cx="2652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Unnamed root</a:t>
            </a:r>
          </a:p>
        </p:txBody>
      </p:sp>
      <p:sp>
        <p:nvSpPr>
          <p:cNvPr id="644179" name="Line 113"/>
          <p:cNvSpPr>
            <a:spLocks noChangeShapeType="1"/>
          </p:cNvSpPr>
          <p:nvPr/>
        </p:nvSpPr>
        <p:spPr bwMode="auto">
          <a:xfrm flipH="1">
            <a:off x="4919663" y="784225"/>
            <a:ext cx="8747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90"/>
          <p:cNvGrpSpPr>
            <a:grpSpLocks/>
          </p:cNvGrpSpPr>
          <p:nvPr/>
        </p:nvGrpSpPr>
        <p:grpSpPr bwMode="auto">
          <a:xfrm>
            <a:off x="2689225" y="3649663"/>
            <a:ext cx="1808163" cy="366712"/>
            <a:chOff x="2688721" y="3861679"/>
            <a:chExt cx="1809048" cy="366643"/>
          </a:xfrm>
        </p:grpSpPr>
        <p:sp>
          <p:nvSpPr>
            <p:cNvPr id="644181" name="Text Box 114"/>
            <p:cNvSpPr txBox="1">
              <a:spLocks noChangeArrowheads="1"/>
            </p:cNvSpPr>
            <p:nvPr/>
          </p:nvSpPr>
          <p:spPr bwMode="auto">
            <a:xfrm>
              <a:off x="2790371" y="3861679"/>
              <a:ext cx="1707398" cy="36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xx.cs.mit.edu</a:t>
              </a:r>
            </a:p>
          </p:txBody>
        </p:sp>
        <p:sp>
          <p:nvSpPr>
            <p:cNvPr id="644182" name="Line 115"/>
            <p:cNvSpPr>
              <a:spLocks noChangeShapeType="1"/>
            </p:cNvSpPr>
            <p:nvPr/>
          </p:nvSpPr>
          <p:spPr bwMode="auto">
            <a:xfrm flipH="1">
              <a:off x="268872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1" name="组合 91"/>
          <p:cNvGrpSpPr>
            <a:grpSpLocks/>
          </p:cNvGrpSpPr>
          <p:nvPr/>
        </p:nvGrpSpPr>
        <p:grpSpPr bwMode="auto">
          <a:xfrm>
            <a:off x="4962525" y="3649663"/>
            <a:ext cx="1882775" cy="368300"/>
            <a:chOff x="4962367" y="3861679"/>
            <a:chExt cx="1883127" cy="369332"/>
          </a:xfrm>
        </p:grpSpPr>
        <p:sp>
          <p:nvSpPr>
            <p:cNvPr id="644184" name="Text Box 116"/>
            <p:cNvSpPr txBox="1">
              <a:spLocks noChangeArrowheads="1"/>
            </p:cNvSpPr>
            <p:nvPr/>
          </p:nvSpPr>
          <p:spPr bwMode="auto">
            <a:xfrm>
              <a:off x="4962367" y="3861679"/>
              <a:ext cx="170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cs.bupt.edu.cn</a:t>
              </a:r>
            </a:p>
          </p:txBody>
        </p:sp>
        <p:sp>
          <p:nvSpPr>
            <p:cNvPr id="644185" name="Line 117"/>
            <p:cNvSpPr>
              <a:spLocks noChangeShapeType="1"/>
            </p:cNvSpPr>
            <p:nvPr/>
          </p:nvSpPr>
          <p:spPr bwMode="auto">
            <a:xfrm>
              <a:off x="658309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 name="Text Box 59"/>
          <p:cNvSpPr txBox="1">
            <a:spLocks noChangeArrowheads="1"/>
          </p:cNvSpPr>
          <p:nvPr/>
        </p:nvSpPr>
        <p:spPr bwMode="auto">
          <a:xfrm>
            <a:off x="142875" y="1287463"/>
            <a:ext cx="1150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solidFill>
                  <a:srgbClr val="C00000"/>
                </a:solidFill>
                <a:latin typeface="Comic Sans MS" pitchFamily="66" charset="0"/>
              </a:rPr>
              <a:t>Top level domains</a:t>
            </a:r>
          </a:p>
        </p:txBody>
      </p:sp>
      <p:sp>
        <p:nvSpPr>
          <p:cNvPr id="90" name="Text Box 60"/>
          <p:cNvSpPr txBox="1">
            <a:spLocks noChangeArrowheads="1"/>
          </p:cNvSpPr>
          <p:nvPr/>
        </p:nvSpPr>
        <p:spPr bwMode="auto">
          <a:xfrm>
            <a:off x="71438" y="2203450"/>
            <a:ext cx="309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1800">
                <a:solidFill>
                  <a:srgbClr val="000066"/>
                </a:solidFill>
                <a:latin typeface="Comic Sans MS" pitchFamily="66" charset="0"/>
              </a:rPr>
              <a:t>2nd level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p:txBody>
          <a:bodyPr/>
          <a:lstStyle/>
          <a:p>
            <a:r>
              <a:rPr lang="en-US" altLang="zh-CN" dirty="0"/>
              <a:t>Zones</a:t>
            </a:r>
            <a:endParaRPr lang="en-US" altLang="zh-CN" sz="2500" dirty="0"/>
          </a:p>
        </p:txBody>
      </p:sp>
      <p:sp>
        <p:nvSpPr>
          <p:cNvPr id="646147" name="Rectangle 3"/>
          <p:cNvSpPr>
            <a:spLocks noGrp="1" noChangeArrowheads="1"/>
          </p:cNvSpPr>
          <p:nvPr>
            <p:ph type="body" idx="4294967295"/>
          </p:nvPr>
        </p:nvSpPr>
        <p:spPr>
          <a:xfrm>
            <a:off x="609600" y="3997325"/>
            <a:ext cx="8305800" cy="2017713"/>
          </a:xfrm>
        </p:spPr>
        <p:txBody>
          <a:bodyPr/>
          <a:lstStyle/>
          <a:p>
            <a:r>
              <a:rPr lang="en-US" altLang="zh-CN" sz="2400"/>
              <a:t>A </a:t>
            </a:r>
            <a:r>
              <a:rPr lang="en-US" altLang="zh-CN" sz="2400">
                <a:solidFill>
                  <a:srgbClr val="C00000"/>
                </a:solidFill>
              </a:rPr>
              <a:t>zone </a:t>
            </a:r>
            <a:r>
              <a:rPr lang="en-US" altLang="zh-CN" sz="2400"/>
              <a:t>corresponds to an </a:t>
            </a:r>
            <a:r>
              <a:rPr lang="en-US" altLang="zh-CN" sz="2400">
                <a:solidFill>
                  <a:srgbClr val="CC0000"/>
                </a:solidFill>
              </a:rPr>
              <a:t>administrative authority</a:t>
            </a:r>
            <a:r>
              <a:rPr lang="en-US" altLang="zh-CN" sz="2400"/>
              <a:t> that is responsible for that portion of the hierarchy</a:t>
            </a:r>
          </a:p>
          <a:p>
            <a:pPr>
              <a:lnSpc>
                <a:spcPct val="90000"/>
              </a:lnSpc>
              <a:buFont typeface="Wingdings" pitchFamily="2" charset="2"/>
              <a:buNone/>
            </a:pPr>
            <a:r>
              <a:rPr lang="en-US" altLang="zh-CN" sz="2400">
                <a:solidFill>
                  <a:schemeClr val="tx1"/>
                </a:solidFill>
              </a:rPr>
              <a:t>    e.g: bupt</a:t>
            </a:r>
            <a:r>
              <a:rPr lang="en-US" altLang="zh-CN" sz="2400">
                <a:solidFill>
                  <a:srgbClr val="C00000"/>
                </a:solidFill>
              </a:rPr>
              <a:t> </a:t>
            </a:r>
            <a:r>
              <a:rPr lang="en-US" altLang="zh-CN" sz="2400"/>
              <a:t>controls </a:t>
            </a:r>
            <a:r>
              <a:rPr lang="en-US" altLang="zh-CN" sz="2400" i="1">
                <a:solidFill>
                  <a:schemeClr val="tx1"/>
                </a:solidFill>
              </a:rPr>
              <a:t>*.</a:t>
            </a:r>
            <a:r>
              <a:rPr lang="en-US" altLang="zh-CN" sz="2400" b="1" i="1">
                <a:solidFill>
                  <a:schemeClr val="tx1"/>
                </a:solidFill>
                <a:latin typeface="Times New Roman" pitchFamily="18" charset="0"/>
              </a:rPr>
              <a:t>bupt.edu.cn</a:t>
            </a:r>
            <a:endParaRPr lang="en-US" altLang="zh-CN" sz="2400" b="1">
              <a:solidFill>
                <a:schemeClr val="tx1"/>
              </a:solidFill>
              <a:latin typeface="Times New Roman" pitchFamily="18" charset="0"/>
            </a:endParaRPr>
          </a:p>
        </p:txBody>
      </p:sp>
      <p:pic>
        <p:nvPicPr>
          <p:cNvPr id="646148" name="Picture 4" descr="A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685800"/>
            <a:ext cx="8039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Jiang Yan Jun (BUPT)">
  <a:themeElements>
    <a:clrScheme name="Jiang Yan Jun (BU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iang Yan Jun (BUP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Jiang Yan Jun (BU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iang Yan Jun (BU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iang Yan Jun (BU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iang Yan Jun (BU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iang Yan Jun (BU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iang Yan Jun (BU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iang Yan Jun (BU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iang Yan Jun (BU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iang Yan Jun (BU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iang Yan Jun (BU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iang Yan Jun (BU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iang Yan Jun (BU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24515</TotalTime>
  <Words>3526</Words>
  <Application>Microsoft Office PowerPoint</Application>
  <PresentationFormat>全屏显示(4:3)</PresentationFormat>
  <Paragraphs>486</Paragraphs>
  <Slides>64</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6" baseType="lpstr">
      <vt:lpstr>Arial Unicode MS</vt:lpstr>
      <vt:lpstr>Arial</vt:lpstr>
      <vt:lpstr>Arial Narrow</vt:lpstr>
      <vt:lpstr>Baskerville Old Face</vt:lpstr>
      <vt:lpstr>Comic Sans MS</vt:lpstr>
      <vt:lpstr>Courier New</vt:lpstr>
      <vt:lpstr>Tahoma</vt:lpstr>
      <vt:lpstr>Times New Roman</vt:lpstr>
      <vt:lpstr>Verdana</vt:lpstr>
      <vt:lpstr>Wingdings</vt:lpstr>
      <vt:lpstr>Jiang Yan Jun (BUPT)</vt:lpstr>
      <vt:lpstr>Visio</vt:lpstr>
      <vt:lpstr>7 Application Layer</vt:lpstr>
      <vt:lpstr>Introduction </vt:lpstr>
      <vt:lpstr>Duties and Features of Application Layer</vt:lpstr>
      <vt:lpstr>Conventional Internet Application Protocols </vt:lpstr>
      <vt:lpstr>Domain Name System (DNS)</vt:lpstr>
      <vt:lpstr>PowerPoint 演示文稿</vt:lpstr>
      <vt:lpstr>DNS: Domain Name System</vt:lpstr>
      <vt:lpstr>Hierarchical Namespace</vt:lpstr>
      <vt:lpstr>Zones</vt:lpstr>
      <vt:lpstr>Resource Records (RR)</vt:lpstr>
      <vt:lpstr>Sample of DNS Database</vt:lpstr>
      <vt:lpstr>PowerPoint 演示文稿</vt:lpstr>
      <vt:lpstr>DNS Client-Server Interaction</vt:lpstr>
      <vt:lpstr>Hierarchy of Name Servers</vt:lpstr>
      <vt:lpstr>DNS Lookup</vt:lpstr>
      <vt:lpstr>Name Resolution Methods</vt:lpstr>
      <vt:lpstr>PowerPoint 演示文稿</vt:lpstr>
      <vt:lpstr>DNS Caching</vt:lpstr>
      <vt:lpstr>Email System and Protocols </vt:lpstr>
      <vt:lpstr>PowerPoint 演示文稿</vt:lpstr>
      <vt:lpstr>What is Email?</vt:lpstr>
      <vt:lpstr>Components Of Email System</vt:lpstr>
      <vt:lpstr>Components Of Email System</vt:lpstr>
      <vt:lpstr>Basic Functions of Email System</vt:lpstr>
      <vt:lpstr>PowerPoint 演示文稿</vt:lpstr>
      <vt:lpstr>Internet Message Format (RFC822/2822)</vt:lpstr>
      <vt:lpstr>Message Field Definitions</vt:lpstr>
      <vt:lpstr>Example of Mail Message</vt:lpstr>
      <vt:lpstr>MIME</vt:lpstr>
      <vt:lpstr>MIME: New Headers</vt:lpstr>
      <vt:lpstr>MIME: Content Types and Subtypes</vt:lpstr>
      <vt:lpstr>MIME: Message Example (1)</vt:lpstr>
      <vt:lpstr>MIME: Message Example (2)</vt:lpstr>
      <vt:lpstr>Example of Base64</vt:lpstr>
      <vt:lpstr>PowerPoint 演示文稿</vt:lpstr>
      <vt:lpstr>SMTP (RFC821)</vt:lpstr>
      <vt:lpstr>SMTP Basic Model</vt:lpstr>
      <vt:lpstr>Message Transfer</vt:lpstr>
      <vt:lpstr>POP: Basic Model</vt:lpstr>
      <vt:lpstr>POP: Features </vt:lpstr>
      <vt:lpstr>Using POP3 to Fetch 3 Messages</vt:lpstr>
      <vt:lpstr>IMAP: Internet Message Access Protocol </vt:lpstr>
      <vt:lpstr>World Wide Web (WWW) </vt:lpstr>
      <vt:lpstr>PowerPoint 演示文稿</vt:lpstr>
      <vt:lpstr>WWW: World Wide Web</vt:lpstr>
      <vt:lpstr>Architectural Overview of WWW</vt:lpstr>
      <vt:lpstr>Client Side: Browser</vt:lpstr>
      <vt:lpstr>Web Server</vt:lpstr>
      <vt:lpstr>Web Documents</vt:lpstr>
      <vt:lpstr>HTML – HyperText Markup Language</vt:lpstr>
      <vt:lpstr>Static Web Page</vt:lpstr>
      <vt:lpstr>Dynamic Web Page</vt:lpstr>
      <vt:lpstr>Active Web Page</vt:lpstr>
      <vt:lpstr>Links to Other Pages</vt:lpstr>
      <vt:lpstr>Some Common URLs</vt:lpstr>
      <vt:lpstr>PowerPoint 演示文稿</vt:lpstr>
      <vt:lpstr>HTTP : Hyper-Text Transfer Protocol</vt:lpstr>
      <vt:lpstr>Operations of HTTP</vt:lpstr>
      <vt:lpstr>HTTP Transaction</vt:lpstr>
      <vt:lpstr>HTTP Methods </vt:lpstr>
      <vt:lpstr>HTTP Status Codes</vt:lpstr>
      <vt:lpstr>HTTP Message Headers</vt:lpstr>
      <vt:lpstr>Example of HTTP Transaction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Physical Layer</dc:title>
  <dc:creator>JiangYanJun BUPT</dc:creator>
  <cp:lastModifiedBy>高 占春</cp:lastModifiedBy>
  <cp:revision>205</cp:revision>
  <cp:lastPrinted>1601-01-01T00:00:00Z</cp:lastPrinted>
  <dcterms:created xsi:type="dcterms:W3CDTF">1601-01-01T00:00:00Z</dcterms:created>
  <dcterms:modified xsi:type="dcterms:W3CDTF">2022-06-07T04:04:45Z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