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57" r:id="rId12"/>
    <p:sldId id="260" r:id="rId13"/>
    <p:sldId id="267" r:id="rId14"/>
    <p:sldId id="263" r:id="rId15"/>
    <p:sldId id="266" r:id="rId16"/>
    <p:sldId id="264" r:id="rId17"/>
    <p:sldId id="262" r:id="rId18"/>
    <p:sldId id="268" r:id="rId19"/>
    <p:sldId id="269" r:id="rId20"/>
    <p:sldId id="270" r:id="rId21"/>
    <p:sldId id="271" r:id="rId22"/>
    <p:sldId id="272" r:id="rId23"/>
    <p:sldId id="281" r:id="rId24"/>
    <p:sldId id="282" r:id="rId25"/>
    <p:sldId id="283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345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95D5-6EA3-400E-BF9D-793EBB9867A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5432-8FD7-45D1-96C4-FFA74972B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9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4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69B9-F0D5-4D78-BC9E-3FD62F1BAA1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2800" dirty="0"/>
              <a:t>网络</a:t>
            </a:r>
            <a:r>
              <a:rPr lang="zh-CN" altLang="en-US" sz="2800"/>
              <a:t>存储技术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22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/>
              <a:t>Gluster</a:t>
            </a:r>
            <a:r>
              <a:rPr lang="zh-CN" altLang="en-US"/>
              <a:t>（</a:t>
            </a:r>
            <a:r>
              <a:rPr lang="en-US" altLang="zh-CN"/>
              <a:t>Redhat</a:t>
            </a:r>
            <a:r>
              <a:rPr lang="zh-CN" altLang="en-US"/>
              <a:t>）</a:t>
            </a:r>
            <a:r>
              <a:rPr lang="en-US" altLang="zh-CN"/>
              <a:t>- </a:t>
            </a:r>
            <a:r>
              <a:rPr lang="zh-CN" altLang="en-US"/>
              <a:t>元数据分散管理</a:t>
            </a:r>
          </a:p>
        </p:txBody>
      </p:sp>
      <p:pic>
        <p:nvPicPr>
          <p:cNvPr id="8194" name="Picture 2" descr="g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1135063"/>
            <a:ext cx="7362825" cy="53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552450"/>
            <a:ext cx="7378699" cy="57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DAS</a:t>
            </a:r>
            <a:r>
              <a:rPr lang="zh-CN" altLang="en-US" sz="4000"/>
              <a:t>（</a:t>
            </a:r>
            <a:r>
              <a:rPr lang="en-US" altLang="zh-CN" sz="4000"/>
              <a:t>Directed Attached Storage</a:t>
            </a:r>
            <a:r>
              <a:rPr lang="zh-CN" altLang="en-US" sz="4000"/>
              <a:t>）直连存储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是以服务器为中心的存储架构，存储设备直接连在服务器主机上，然后服务器连在网络上，任何客户端想要访问存储设备上 的资源就必须要通过服务器。 由于所有的数据流都必须经过服务器转发，因此服务器的负担比较重，也将是整个系统的瓶颈。服务器的</a:t>
            </a:r>
            <a:r>
              <a:rPr lang="en-US" altLang="zh-CN" dirty="0"/>
              <a:t>CPU</a:t>
            </a:r>
            <a:r>
              <a:rPr lang="zh-CN" altLang="en-US" dirty="0"/>
              <a:t>、内存及</a:t>
            </a:r>
            <a:r>
              <a:rPr lang="en-US" altLang="zh-CN" dirty="0"/>
              <a:t>I/O</a:t>
            </a:r>
            <a:r>
              <a:rPr lang="zh-CN" altLang="en-US" dirty="0"/>
              <a:t>均影响</a:t>
            </a:r>
            <a:r>
              <a:rPr lang="en-US" altLang="zh-CN" dirty="0"/>
              <a:t>DAS</a:t>
            </a:r>
            <a:r>
              <a:rPr lang="zh-CN" altLang="en-US" dirty="0"/>
              <a:t>的性能。</a:t>
            </a:r>
          </a:p>
        </p:txBody>
      </p:sp>
    </p:spTree>
    <p:extLst>
      <p:ext uri="{BB962C8B-B14F-4D97-AF65-F5344CB8AC3E}">
        <p14:creationId xmlns:p14="http://schemas.microsoft.com/office/powerpoint/2010/main" val="4114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ic1.zhimg.com/80/v2-9c78245fa2d77d8afccd99f72466bec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009650"/>
            <a:ext cx="7488936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0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NAS</a:t>
            </a:r>
            <a:r>
              <a:rPr lang="zh-CN" altLang="en-US" sz="3600"/>
              <a:t>（</a:t>
            </a:r>
            <a:r>
              <a:rPr lang="en-US" altLang="zh-CN" sz="3600"/>
              <a:t>Network Attached Storage</a:t>
            </a:r>
            <a:r>
              <a:rPr lang="zh-CN" altLang="en-US" sz="3600"/>
              <a:t>）网络附加存储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NAS</a:t>
            </a:r>
            <a:r>
              <a:rPr lang="zh-CN" altLang="en-US" dirty="0"/>
              <a:t>存储结构中，存储系统不再通过</a:t>
            </a:r>
            <a:r>
              <a:rPr lang="en-US" altLang="zh-CN" dirty="0"/>
              <a:t>I/O</a:t>
            </a:r>
            <a:r>
              <a:rPr lang="zh-CN" altLang="en-US"/>
              <a:t>总线附属于某个特定的服务器或客户机，而是直接通过网络接口直接与网络相连，用户通过网络访问。</a:t>
            </a:r>
            <a:r>
              <a:rPr lang="en-US" altLang="zh-CN" dirty="0"/>
              <a:t>NAS</a:t>
            </a:r>
            <a:r>
              <a:rPr lang="zh-CN" altLang="en-US" dirty="0"/>
              <a:t>实际上是带有一个“瘦服务器”的存储设备，作用类似于一个专用的文件服务器，而不是传统通用服务器，去掉了大多数功能，仅仅提供文件系统功能，用于存储服务。（这里的</a:t>
            </a:r>
            <a:r>
              <a:rPr lang="en-US" altLang="zh-CN" dirty="0"/>
              <a:t>NFS</a:t>
            </a:r>
            <a:r>
              <a:rPr lang="zh-CN" altLang="en-US" dirty="0"/>
              <a:t>和</a:t>
            </a:r>
            <a:r>
              <a:rPr lang="en-US" altLang="zh-CN" dirty="0"/>
              <a:t>CIFS</a:t>
            </a:r>
            <a:r>
              <a:rPr lang="zh-CN" altLang="en-US" dirty="0"/>
              <a:t>为不同操作系统下的文件系统，</a:t>
            </a:r>
            <a:r>
              <a:rPr lang="en-US" altLang="zh-CN" dirty="0"/>
              <a:t>NAS</a:t>
            </a:r>
            <a:r>
              <a:rPr lang="zh-CN" altLang="en-US" dirty="0"/>
              <a:t>服务器对它们分别提供不同类型的支持）。</a:t>
            </a:r>
          </a:p>
        </p:txBody>
      </p:sp>
    </p:spTree>
    <p:extLst>
      <p:ext uri="{BB962C8B-B14F-4D97-AF65-F5344CB8AC3E}">
        <p14:creationId xmlns:p14="http://schemas.microsoft.com/office/powerpoint/2010/main" val="338099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ic3.zhimg.com/80/v2-643d13048c7616c6ecd65f77ac4c4e9a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814387"/>
            <a:ext cx="6943228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1.zhimg.com/80/v2-053585349c9a719fba4f8f32a1986da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398595"/>
            <a:ext cx="6391276" cy="61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SAN</a:t>
            </a:r>
            <a:r>
              <a:rPr lang="zh-CN" altLang="en-US" sz="4000"/>
              <a:t>（</a:t>
            </a:r>
            <a:r>
              <a:rPr lang="en-US" altLang="zh-CN" sz="4000"/>
              <a:t>Storage Area Network</a:t>
            </a:r>
            <a:r>
              <a:rPr lang="zh-CN" altLang="en-US" sz="4000"/>
              <a:t>）存储区域网络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SAN</a:t>
            </a:r>
            <a:r>
              <a:rPr lang="zh-CN" altLang="en-US"/>
              <a:t>是一种以网络为中心的存储结构，不同于普通以太网，</a:t>
            </a:r>
            <a:r>
              <a:rPr lang="en-US" altLang="zh-CN"/>
              <a:t>SAN</a:t>
            </a:r>
            <a:r>
              <a:rPr lang="zh-CN" altLang="en-US"/>
              <a:t>是位于服务器的后端，为连接服务器、磁盘阵列、带库等存储设备而建立的高性能</a:t>
            </a:r>
            <a:r>
              <a:rPr lang="zh-CN" altLang="en-US" b="1"/>
              <a:t>专用网络</a:t>
            </a:r>
            <a:r>
              <a:rPr lang="zh-CN" altLang="en-US"/>
              <a:t>。在</a:t>
            </a:r>
            <a:r>
              <a:rPr lang="en-US" altLang="zh-CN"/>
              <a:t>SAN</a:t>
            </a:r>
            <a:r>
              <a:rPr lang="zh-CN" altLang="en-US"/>
              <a:t>中，包括了多种元素，如适配器，磁盘阵列，交换机等，因此是一个系统而不是独立的设备。</a:t>
            </a:r>
          </a:p>
        </p:txBody>
      </p:sp>
    </p:spTree>
    <p:extLst>
      <p:ext uri="{BB962C8B-B14F-4D97-AF65-F5344CB8AC3E}">
        <p14:creationId xmlns:p14="http://schemas.microsoft.com/office/powerpoint/2010/main" val="256175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ic4.zhimg.com/80/v2-5efda2f9626bc41a9f9dd19a3f575a3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4" y="695325"/>
            <a:ext cx="5768975" cy="572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5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ic1.zhimg.com/80/v2-5dc0c9fc968e63d4b829b1493d091004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61937"/>
            <a:ext cx="6858000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传统的存储模式分类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DAS</a:t>
            </a:r>
          </a:p>
          <a:p>
            <a:pPr lvl="1"/>
            <a:r>
              <a:rPr lang="zh-CN" altLang="en-US"/>
              <a:t>直连存储</a:t>
            </a:r>
            <a:endParaRPr lang="en-US" altLang="zh-CN"/>
          </a:p>
          <a:p>
            <a:pPr lvl="1"/>
            <a:r>
              <a:rPr lang="en-US" altLang="zh-CN"/>
              <a:t>Directed Attached Storage</a:t>
            </a:r>
          </a:p>
          <a:p>
            <a:r>
              <a:rPr lang="en-US" altLang="zh-CN"/>
              <a:t>NAS</a:t>
            </a:r>
          </a:p>
          <a:p>
            <a:pPr lvl="1"/>
            <a:r>
              <a:rPr lang="zh-CN" altLang="en-US"/>
              <a:t>网络附加存储</a:t>
            </a:r>
            <a:endParaRPr lang="en-US" altLang="zh-CN"/>
          </a:p>
          <a:p>
            <a:pPr lvl="1"/>
            <a:r>
              <a:rPr lang="en-US" altLang="zh-CN"/>
              <a:t>Network Attachement Storage</a:t>
            </a:r>
          </a:p>
          <a:p>
            <a:r>
              <a:rPr lang="en-US" altLang="zh-CN"/>
              <a:t>SAN</a:t>
            </a:r>
          </a:p>
          <a:p>
            <a:pPr lvl="1"/>
            <a:r>
              <a:rPr lang="zh-CN" altLang="en-US"/>
              <a:t>存储区域网络</a:t>
            </a:r>
            <a:endParaRPr lang="en-US" altLang="zh-CN"/>
          </a:p>
          <a:p>
            <a:pPr lvl="1"/>
            <a:r>
              <a:rPr lang="en-US" altLang="zh-CN"/>
              <a:t>Storage Area Network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027906"/>
            <a:ext cx="4152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iSCSI</a:t>
            </a:r>
            <a:r>
              <a:rPr lang="zh-CN" altLang="en-US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SAN</a:t>
            </a:r>
            <a:r>
              <a:rPr lang="zh-CN" altLang="en-US"/>
              <a:t>架构中的连接存储设备和服务器的</a:t>
            </a:r>
            <a:r>
              <a:rPr lang="zh-CN" altLang="en-US" b="1"/>
              <a:t>专用链路</a:t>
            </a:r>
            <a:r>
              <a:rPr lang="zh-CN" altLang="en-US"/>
              <a:t>早期是采用光纤链路的方式。目前的话已经是可以使用普通的</a:t>
            </a:r>
            <a:r>
              <a:rPr lang="en-US" altLang="zh-CN"/>
              <a:t>TCP/IP</a:t>
            </a:r>
            <a:r>
              <a:rPr lang="zh-CN" altLang="en-US"/>
              <a:t>链路（故存在</a:t>
            </a:r>
            <a:r>
              <a:rPr lang="en-US" altLang="zh-CN"/>
              <a:t>FC SAN</a:t>
            </a:r>
            <a:r>
              <a:rPr lang="zh-CN" altLang="en-US"/>
              <a:t>和</a:t>
            </a:r>
            <a:r>
              <a:rPr lang="en-US" altLang="zh-CN"/>
              <a:t>IP SAN</a:t>
            </a:r>
            <a:r>
              <a:rPr lang="zh-CN" altLang="en-US"/>
              <a:t>两种形式）。</a:t>
            </a:r>
          </a:p>
          <a:p>
            <a:r>
              <a:rPr lang="zh-CN" altLang="en-US"/>
              <a:t>因为</a:t>
            </a:r>
            <a:r>
              <a:rPr lang="en-US" altLang="zh-CN"/>
              <a:t>iSCSI</a:t>
            </a:r>
            <a:r>
              <a:rPr lang="zh-CN" altLang="en-US"/>
              <a:t>（即</a:t>
            </a:r>
            <a:r>
              <a:rPr lang="en-US" altLang="zh-CN"/>
              <a:t>SCSI Over IP</a:t>
            </a:r>
            <a:r>
              <a:rPr lang="zh-CN" altLang="en-US"/>
              <a:t>）的技术，前面我们有说过数据存储有不同的协议与格式，那么</a:t>
            </a:r>
            <a:r>
              <a:rPr lang="en-US" altLang="zh-CN"/>
              <a:t>SCSI Over IP</a:t>
            </a:r>
            <a:r>
              <a:rPr lang="zh-CN" altLang="en-US"/>
              <a:t>通过将</a:t>
            </a:r>
            <a:r>
              <a:rPr lang="en-US" altLang="zh-CN"/>
              <a:t>SCSI</a:t>
            </a:r>
            <a:r>
              <a:rPr lang="zh-CN" altLang="en-US"/>
              <a:t>数据块通过</a:t>
            </a:r>
            <a:r>
              <a:rPr lang="en-US" altLang="zh-CN"/>
              <a:t>IP</a:t>
            </a:r>
            <a:r>
              <a:rPr lang="zh-CN" altLang="en-US"/>
              <a:t>封装，能够实现在</a:t>
            </a:r>
            <a:r>
              <a:rPr lang="en-US" altLang="zh-CN"/>
              <a:t>TCP/IP</a:t>
            </a:r>
            <a:r>
              <a:rPr lang="zh-CN" altLang="en-US"/>
              <a:t>链路上的传输。从而解决了早起只有通过</a:t>
            </a:r>
            <a:r>
              <a:rPr lang="en-US" altLang="zh-CN"/>
              <a:t>FC</a:t>
            </a:r>
            <a:r>
              <a:rPr lang="zh-CN" altLang="en-US"/>
              <a:t>链路传输的问题。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5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ic4.zhimg.com/80/v2-371f4b533ba11be2efde4e7de84e3c57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19124"/>
            <a:ext cx="1077979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DAS</a:t>
            </a:r>
            <a:r>
              <a:rPr lang="zh-CN" altLang="en-US"/>
              <a:t>、</a:t>
            </a:r>
            <a:r>
              <a:rPr lang="en-US" altLang="zh-CN"/>
              <a:t>NAS</a:t>
            </a:r>
            <a:r>
              <a:rPr lang="zh-CN" altLang="en-US"/>
              <a:t>、</a:t>
            </a:r>
            <a:r>
              <a:rPr lang="en-US" altLang="zh-CN"/>
              <a:t>SAN</a:t>
            </a:r>
            <a:r>
              <a:rPr lang="zh-CN" altLang="en-US"/>
              <a:t>比较</a:t>
            </a:r>
          </a:p>
        </p:txBody>
      </p:sp>
      <p:pic>
        <p:nvPicPr>
          <p:cNvPr id="9218" name="Picture 2" descr="https://pic4.zhimg.com/80/v2-62385fc5eb1a94cacafbf1a32d77159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1690688"/>
            <a:ext cx="10316900" cy="4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3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面向数据单位的存储分类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/>
              <a:t>文件存储</a:t>
            </a:r>
            <a:endParaRPr lang="en-US" altLang="zh-CN"/>
          </a:p>
          <a:p>
            <a:pPr lvl="1"/>
            <a:r>
              <a:rPr lang="zh-CN" altLang="en-US"/>
              <a:t>面向文件系统（可以直接使用文件系统</a:t>
            </a:r>
            <a:r>
              <a:rPr lang="en-US" altLang="zh-CN"/>
              <a:t>API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NAS</a:t>
            </a:r>
            <a:r>
              <a:rPr lang="zh-CN" altLang="en-US"/>
              <a:t>就是典型的文件存储</a:t>
            </a:r>
            <a:endParaRPr lang="en-US" altLang="zh-CN"/>
          </a:p>
          <a:p>
            <a:r>
              <a:rPr lang="zh-CN" altLang="en-US"/>
              <a:t>对象存储</a:t>
            </a:r>
            <a:endParaRPr lang="en-US" altLang="zh-CN"/>
          </a:p>
          <a:p>
            <a:pPr lvl="1"/>
            <a:r>
              <a:rPr lang="zh-CN" altLang="en-US"/>
              <a:t>每个文件可以看做一个对象</a:t>
            </a:r>
            <a:endParaRPr lang="en-US" altLang="zh-CN"/>
          </a:p>
          <a:p>
            <a:pPr lvl="1"/>
            <a:r>
              <a:rPr lang="zh-CN" altLang="en-US"/>
              <a:t>不面向文件系统（无法直接使用文件系统</a:t>
            </a:r>
            <a:r>
              <a:rPr lang="en-US" altLang="zh-CN"/>
              <a:t>API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大部分提供</a:t>
            </a:r>
            <a:r>
              <a:rPr lang="en-US" altLang="zh-CN"/>
              <a:t>RESTful</a:t>
            </a:r>
            <a:r>
              <a:rPr lang="zh-CN" altLang="en-US"/>
              <a:t>接口</a:t>
            </a:r>
            <a:endParaRPr lang="en-US" altLang="zh-CN"/>
          </a:p>
          <a:p>
            <a:pPr lvl="1"/>
            <a:r>
              <a:rPr lang="zh-CN" altLang="en-US"/>
              <a:t>可以模拟</a:t>
            </a:r>
            <a:r>
              <a:rPr lang="en-US" altLang="zh-CN"/>
              <a:t>FS</a:t>
            </a:r>
            <a:r>
              <a:rPr lang="zh-CN" altLang="en-US"/>
              <a:t>文件系统接口</a:t>
            </a:r>
            <a:endParaRPr lang="en-US" altLang="zh-CN"/>
          </a:p>
          <a:p>
            <a:r>
              <a:rPr lang="zh-CN" altLang="en-US"/>
              <a:t>块存储</a:t>
            </a:r>
            <a:endParaRPr lang="en-US" altLang="zh-CN"/>
          </a:p>
          <a:p>
            <a:pPr lvl="1"/>
            <a:r>
              <a:rPr lang="zh-CN" altLang="en-US"/>
              <a:t>每个文件或对象被分为多个块（</a:t>
            </a:r>
            <a:r>
              <a:rPr lang="en-US" altLang="zh-CN"/>
              <a:t>block</a:t>
            </a:r>
            <a:r>
              <a:rPr lang="zh-CN" altLang="en-US"/>
              <a:t>）分散存储到不同节点</a:t>
            </a:r>
            <a:endParaRPr lang="en-US" altLang="zh-CN"/>
          </a:p>
          <a:p>
            <a:pPr lvl="1"/>
            <a:r>
              <a:rPr lang="en-US" altLang="zh-CN"/>
              <a:t>SAN</a:t>
            </a:r>
            <a:r>
              <a:rPr lang="zh-CN" altLang="en-US"/>
              <a:t>就是典型的块存储结构</a:t>
            </a:r>
            <a:endParaRPr lang="en-US" altLang="zh-CN"/>
          </a:p>
          <a:p>
            <a:r>
              <a:rPr lang="zh-CN" altLang="en-US"/>
              <a:t>结构化数据</a:t>
            </a:r>
            <a:endParaRPr lang="en-US" altLang="zh-CN"/>
          </a:p>
          <a:p>
            <a:pPr lvl="1"/>
            <a:r>
              <a:rPr lang="zh-CN" altLang="en-US"/>
              <a:t>关系数据库（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SQLServer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Key-Value</a:t>
            </a:r>
            <a:r>
              <a:rPr lang="zh-CN" altLang="en-US"/>
              <a:t>键值对</a:t>
            </a:r>
            <a:endParaRPr lang="en-US" altLang="zh-CN"/>
          </a:p>
          <a:p>
            <a:pPr lvl="1"/>
            <a:r>
              <a:rPr lang="en-US" altLang="zh-CN"/>
              <a:t>NoSQL</a:t>
            </a:r>
            <a:r>
              <a:rPr lang="zh-CN" altLang="en-US"/>
              <a:t>（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memcached</a:t>
            </a:r>
            <a:r>
              <a:rPr lang="zh-CN" altLang="en-US"/>
              <a:t>、等等）</a:t>
            </a:r>
            <a:endParaRPr lang="en-US" altLang="zh-CN"/>
          </a:p>
          <a:p>
            <a:r>
              <a:rPr lang="zh-CN" altLang="en-US"/>
              <a:t>文档或记录（非结构化数据）</a:t>
            </a:r>
            <a:endParaRPr lang="en-US" altLang="zh-CN"/>
          </a:p>
          <a:p>
            <a:pPr lvl="1"/>
            <a:r>
              <a:rPr lang="en-US" altLang="zh-CN"/>
              <a:t>NoSQL + </a:t>
            </a:r>
            <a:r>
              <a:rPr lang="zh-CN" altLang="en-US"/>
              <a:t>记录内</a:t>
            </a:r>
            <a:r>
              <a:rPr lang="en-US" altLang="zh-CN"/>
              <a:t>Schema</a:t>
            </a:r>
            <a:r>
              <a:rPr lang="zh-CN" altLang="en-US"/>
              <a:t>（</a:t>
            </a:r>
            <a:r>
              <a:rPr lang="en-US" altLang="zh-CN"/>
              <a:t>JSON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4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应用场景分类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/>
              <a:t>文件存储</a:t>
            </a:r>
            <a:endParaRPr lang="en-US" altLang="zh-CN"/>
          </a:p>
          <a:p>
            <a:pPr lvl="1"/>
            <a:r>
              <a:rPr lang="en-US" altLang="zh-CN"/>
              <a:t>legacy</a:t>
            </a:r>
            <a:r>
              <a:rPr lang="zh-CN" altLang="en-US"/>
              <a:t>本地应用（需要文件系统接口）</a:t>
            </a:r>
            <a:endParaRPr lang="en-US" altLang="zh-CN"/>
          </a:p>
          <a:p>
            <a:r>
              <a:rPr lang="zh-CN" altLang="en-US"/>
              <a:t>对象存储（</a:t>
            </a:r>
            <a:r>
              <a:rPr lang="en-US" altLang="zh-CN"/>
              <a:t>Web</a:t>
            </a:r>
            <a:r>
              <a:rPr lang="zh-CN" altLang="en-US"/>
              <a:t>应用）</a:t>
            </a:r>
            <a:endParaRPr lang="en-US" altLang="zh-CN"/>
          </a:p>
          <a:p>
            <a:pPr lvl="1"/>
            <a:r>
              <a:rPr lang="zh-CN" altLang="en-US"/>
              <a:t>新兴业务</a:t>
            </a:r>
            <a:endParaRPr lang="en-US" altLang="zh-CN"/>
          </a:p>
          <a:p>
            <a:r>
              <a:rPr lang="zh-CN" altLang="en-US"/>
              <a:t>缓存系统</a:t>
            </a:r>
            <a:endParaRPr lang="en-US" altLang="zh-CN"/>
          </a:p>
          <a:p>
            <a:pPr lvl="1"/>
            <a:r>
              <a:rPr lang="zh-CN" altLang="en-US"/>
              <a:t>速度很快、数据量小、非结构（</a:t>
            </a:r>
            <a:r>
              <a:rPr lang="en-US" altLang="zh-CN"/>
              <a:t>Key-Value</a:t>
            </a:r>
            <a:r>
              <a:rPr lang="zh-CN" altLang="en-US"/>
              <a:t>形式）</a:t>
            </a:r>
            <a:endParaRPr lang="en-US" altLang="zh-CN"/>
          </a:p>
          <a:p>
            <a:r>
              <a:rPr lang="zh-CN" altLang="en-US"/>
              <a:t>关系数据库</a:t>
            </a:r>
            <a:endParaRPr lang="en-US" altLang="zh-CN"/>
          </a:p>
          <a:p>
            <a:pPr lvl="1"/>
            <a:r>
              <a:rPr lang="zh-CN" altLang="en-US"/>
              <a:t>速度快、业务相对固定</a:t>
            </a:r>
            <a:endParaRPr lang="en-US" altLang="zh-CN"/>
          </a:p>
          <a:p>
            <a:r>
              <a:rPr lang="zh-CN" altLang="en-US"/>
              <a:t>商业互联网应用（非结构化数据，经常变更数据结构）</a:t>
            </a:r>
            <a:endParaRPr lang="en-US" altLang="zh-CN"/>
          </a:p>
          <a:p>
            <a:pPr lvl="1"/>
            <a:r>
              <a:rPr lang="zh-CN" altLang="en-US"/>
              <a:t>响应速度快、用户分布广</a:t>
            </a:r>
            <a:endParaRPr lang="en-US" altLang="zh-CN"/>
          </a:p>
          <a:p>
            <a:r>
              <a:rPr lang="zh-CN" altLang="en-US"/>
              <a:t>长期历史数据归档应用</a:t>
            </a:r>
            <a:endParaRPr lang="en-US" altLang="zh-CN"/>
          </a:p>
          <a:p>
            <a:pPr lvl="1"/>
            <a:r>
              <a:rPr lang="zh-CN" altLang="en-US"/>
              <a:t>速度慢、节能</a:t>
            </a:r>
            <a:endParaRPr lang="en-US" altLang="zh-CN"/>
          </a:p>
          <a:p>
            <a:r>
              <a:rPr lang="zh-CN" altLang="en-US"/>
              <a:t>对等匿名网络（</a:t>
            </a:r>
            <a:r>
              <a:rPr lang="en-US" altLang="zh-CN"/>
              <a:t>P2P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允许丢失数据、不受监管</a:t>
            </a:r>
            <a:endParaRPr lang="en-US" altLang="zh-CN"/>
          </a:p>
          <a:p>
            <a:r>
              <a:rPr lang="zh-CN" altLang="en-US"/>
              <a:t>区块链存储</a:t>
            </a:r>
            <a:endParaRPr lang="en-US" altLang="zh-CN"/>
          </a:p>
          <a:p>
            <a:pPr lvl="1"/>
            <a:r>
              <a:rPr lang="zh-CN" altLang="en-US"/>
              <a:t>匿名、无法更改（伪造）</a:t>
            </a:r>
          </a:p>
        </p:txBody>
      </p:sp>
    </p:spTree>
    <p:extLst>
      <p:ext uri="{BB962C8B-B14F-4D97-AF65-F5344CB8AC3E}">
        <p14:creationId xmlns:p14="http://schemas.microsoft.com/office/powerpoint/2010/main" val="219116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RAID</a:t>
            </a:r>
            <a:r>
              <a:rPr lang="zh-CN" altLang="en-US"/>
              <a:t>技术</a:t>
            </a:r>
            <a:endParaRPr lang="en-US" altLang="zh-CN"/>
          </a:p>
          <a:p>
            <a:r>
              <a:rPr lang="zh-CN" altLang="en-US"/>
              <a:t>本地文件系统</a:t>
            </a:r>
            <a:endParaRPr lang="en-US" altLang="zh-CN"/>
          </a:p>
          <a:p>
            <a:r>
              <a:rPr lang="en-US" altLang="zh-CN"/>
              <a:t>NAS</a:t>
            </a:r>
            <a:r>
              <a:rPr lang="zh-CN" altLang="en-US"/>
              <a:t>存储技术</a:t>
            </a:r>
            <a:endParaRPr lang="en-US" altLang="zh-CN"/>
          </a:p>
          <a:p>
            <a:r>
              <a:rPr lang="en-US" altLang="zh-CN"/>
              <a:t>SAN</a:t>
            </a:r>
            <a:r>
              <a:rPr lang="zh-CN" altLang="en-US"/>
              <a:t>存储技术</a:t>
            </a:r>
            <a:endParaRPr lang="en-US" altLang="zh-CN"/>
          </a:p>
          <a:p>
            <a:r>
              <a:rPr lang="zh-CN" altLang="en-US"/>
              <a:t>集中元数据分布式存储</a:t>
            </a:r>
            <a:endParaRPr lang="en-US" altLang="zh-CN"/>
          </a:p>
          <a:p>
            <a:r>
              <a:rPr lang="zh-CN" altLang="en-US"/>
              <a:t>分布元数据分布式存储</a:t>
            </a:r>
            <a:endParaRPr lang="en-US" altLang="zh-CN"/>
          </a:p>
          <a:p>
            <a:r>
              <a:rPr lang="zh-CN" altLang="en-US"/>
              <a:t>缓存系统</a:t>
            </a:r>
            <a:endParaRPr lang="en-US" altLang="zh-CN"/>
          </a:p>
          <a:p>
            <a:r>
              <a:rPr lang="zh-CN" altLang="en-US"/>
              <a:t>分布式数据库</a:t>
            </a:r>
            <a:endParaRPr lang="en-US" altLang="zh-CN"/>
          </a:p>
          <a:p>
            <a:r>
              <a:rPr lang="en-US" altLang="zh-CN"/>
              <a:t>CDN</a:t>
            </a:r>
            <a:r>
              <a:rPr lang="zh-CN" altLang="en-US"/>
              <a:t>内容分发网络</a:t>
            </a:r>
            <a:endParaRPr lang="en-US" altLang="zh-CN"/>
          </a:p>
          <a:p>
            <a:r>
              <a:rPr lang="en-US" altLang="zh-CN"/>
              <a:t>Kad</a:t>
            </a:r>
            <a:r>
              <a:rPr lang="zh-CN" altLang="en-US"/>
              <a:t>对等网络</a:t>
            </a:r>
            <a:endParaRPr lang="en-US" altLang="zh-CN"/>
          </a:p>
          <a:p>
            <a:r>
              <a:rPr lang="zh-CN" altLang="en-US"/>
              <a:t>区块链存储系统</a:t>
            </a:r>
          </a:p>
        </p:txBody>
      </p:sp>
    </p:spTree>
    <p:extLst>
      <p:ext uri="{BB962C8B-B14F-4D97-AF65-F5344CB8AC3E}">
        <p14:creationId xmlns:p14="http://schemas.microsoft.com/office/powerpoint/2010/main" val="314646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实际举例：</a:t>
            </a:r>
            <a:r>
              <a:rPr lang="en-US" altLang="zh-CN"/>
              <a:t>Ceph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Ceph</a:t>
            </a:r>
            <a:r>
              <a:rPr lang="zh-CN" altLang="en-US"/>
              <a:t>是一个开源的、统一的、分布式的存储系统”，其中“统一”是说</a:t>
            </a:r>
            <a:r>
              <a:rPr lang="en-US" altLang="zh-CN"/>
              <a:t>Ceph</a:t>
            </a:r>
            <a:r>
              <a:rPr lang="zh-CN" altLang="en-US"/>
              <a:t>可以一套存储系统同时提供块设备存储、文件系统存储和对象存储三种存储功能。</a:t>
            </a:r>
            <a:endParaRPr lang="en-US" altLang="zh-CN"/>
          </a:p>
          <a:p>
            <a:r>
              <a:rPr lang="zh-CN" altLang="en-US"/>
              <a:t>块存储</a:t>
            </a:r>
            <a:endParaRPr lang="en-US" altLang="zh-CN"/>
          </a:p>
          <a:p>
            <a:r>
              <a:rPr lang="zh-CN" altLang="en-US"/>
              <a:t>文件系统存储</a:t>
            </a:r>
            <a:endParaRPr lang="en-US" altLang="zh-CN"/>
          </a:p>
          <a:p>
            <a:r>
              <a:rPr lang="zh-CN" altLang="en-US"/>
              <a:t>对象存储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4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</a:t>
            </a:r>
            <a:r>
              <a:rPr lang="zh-CN" altLang="en-US"/>
              <a:t>的块设备存储接口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块设备是</a:t>
            </a:r>
            <a:r>
              <a:rPr lang="en-US" altLang="zh-CN"/>
              <a:t>I/O</a:t>
            </a:r>
            <a:r>
              <a:rPr lang="zh-CN" altLang="en-US"/>
              <a:t>设备中的一类，是将信息存储在固定大小的块中，每个块都有自己的地址，还可以在设备的任意位置读取一定长度的数据。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root@nb:~$ ls /dev/</a:t>
            </a:r>
          </a:p>
          <a:p>
            <a:pPr marL="0" indent="0">
              <a:buNone/>
            </a:pPr>
            <a:r>
              <a:rPr lang="en-US" altLang="zh-CN"/>
              <a:t>/dev/sda/ dev/sda1 /dev/sda2 /dev/sdb /dev/sdb1 /dev/hda /dev/rbd1 /dev/rbd2 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Ceph</a:t>
            </a:r>
            <a:r>
              <a:rPr lang="zh-CN" altLang="en-US"/>
              <a:t>块设备格式化成文件系统并挂载：</a:t>
            </a:r>
            <a:br>
              <a:rPr lang="zh-CN" altLang="en-US"/>
            </a:br>
            <a:r>
              <a:rPr lang="en-US" altLang="zh-CN"/>
              <a:t>mkfs.xfs /dev/rbd1 mkdir -p /mnt/ceph_rbd </a:t>
            </a:r>
          </a:p>
          <a:p>
            <a:pPr marL="0" indent="0">
              <a:buNone/>
            </a:pPr>
            <a:r>
              <a:rPr lang="en-US" altLang="zh-CN"/>
              <a:t>mount /dev/rbd1 /mnt/ceph_rbd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</a:t>
            </a:r>
            <a:r>
              <a:rPr lang="zh-CN" altLang="en-US"/>
              <a:t>的文件系统存储接口</a:t>
            </a:r>
          </a:p>
        </p:txBody>
      </p:sp>
      <p:pic>
        <p:nvPicPr>
          <p:cNvPr id="10242" name="Picture 2" descr="https://pic4.zhimg.com/80/v2-3423bdf19b7420f096d180a5ca8473d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49" y="1690688"/>
            <a:ext cx="5978525" cy="469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0850" y="1690688"/>
            <a:ext cx="4924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用户可以在块设备上创建</a:t>
            </a:r>
            <a:r>
              <a:rPr lang="en-US" altLang="zh-CN"/>
              <a:t>xfs</a:t>
            </a:r>
            <a:r>
              <a:rPr lang="zh-CN" altLang="en-US"/>
              <a:t>文件系统，也可以创建</a:t>
            </a:r>
            <a:r>
              <a:rPr lang="en-US" altLang="zh-CN"/>
              <a:t>ext4</a:t>
            </a:r>
            <a:r>
              <a:rPr lang="zh-CN" altLang="en-US"/>
              <a:t>等其他文件系统。</a:t>
            </a:r>
            <a:r>
              <a:rPr lang="en-US" altLang="zh-CN"/>
              <a:t>Ceph</a:t>
            </a:r>
            <a:r>
              <a:rPr lang="zh-CN" altLang="en-US"/>
              <a:t>集群实现了自己的文件系统来组织管理集群的存储空间，用户可以直接将</a:t>
            </a:r>
            <a:r>
              <a:rPr lang="en-US" altLang="zh-CN"/>
              <a:t>Ceph</a:t>
            </a:r>
            <a:r>
              <a:rPr lang="zh-CN" altLang="en-US"/>
              <a:t>集群的文件系统挂载到用户机上使用。</a:t>
            </a:r>
          </a:p>
        </p:txBody>
      </p:sp>
    </p:spTree>
    <p:extLst>
      <p:ext uri="{BB962C8B-B14F-4D97-AF65-F5344CB8AC3E}">
        <p14:creationId xmlns:p14="http://schemas.microsoft.com/office/powerpoint/2010/main" val="195625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Ceph</a:t>
            </a:r>
            <a:r>
              <a:rPr lang="zh-CN" altLang="en-US" b="1"/>
              <a:t>的块设备接口不具有共享性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7529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文件系统的结构状态是维护在</a:t>
            </a:r>
            <a:r>
              <a:rPr lang="zh-CN" altLang="en-US" b="1"/>
              <a:t>各用户机内存</a:t>
            </a:r>
            <a:r>
              <a:rPr lang="zh-CN" altLang="en-US"/>
              <a:t>中的，假设</a:t>
            </a:r>
            <a:r>
              <a:rPr lang="en-US" altLang="zh-CN"/>
              <a:t>Ceph</a:t>
            </a:r>
            <a:r>
              <a:rPr lang="zh-CN" altLang="en-US"/>
              <a:t>块设备同时挂载到了用户机</a:t>
            </a:r>
            <a:r>
              <a:rPr lang="en-US" altLang="zh-CN"/>
              <a:t>1</a:t>
            </a:r>
            <a:r>
              <a:rPr lang="zh-CN" altLang="en-US"/>
              <a:t>和用户机</a:t>
            </a:r>
            <a:r>
              <a:rPr lang="en-US" altLang="zh-CN"/>
              <a:t>2</a:t>
            </a:r>
            <a:r>
              <a:rPr lang="zh-CN" altLang="en-US"/>
              <a:t>，当在用户机</a:t>
            </a:r>
            <a:r>
              <a:rPr lang="en-US" altLang="zh-CN"/>
              <a:t>1</a:t>
            </a:r>
            <a:r>
              <a:rPr lang="zh-CN" altLang="en-US"/>
              <a:t>上的文件系统中写入数据后，更新了用户机</a:t>
            </a:r>
            <a:r>
              <a:rPr lang="en-US" altLang="zh-CN"/>
              <a:t>1</a:t>
            </a:r>
            <a:r>
              <a:rPr lang="zh-CN" altLang="en-US"/>
              <a:t>的内存中文件系统状态，最终数据存储到了</a:t>
            </a:r>
            <a:r>
              <a:rPr lang="en-US" altLang="zh-CN"/>
              <a:t>Ceph</a:t>
            </a:r>
            <a:r>
              <a:rPr lang="zh-CN" altLang="en-US"/>
              <a:t>集群中，但是此时用户机</a:t>
            </a:r>
            <a:r>
              <a:rPr lang="en-US" altLang="zh-CN"/>
              <a:t>2</a:t>
            </a:r>
            <a:r>
              <a:rPr lang="zh-CN" altLang="en-US"/>
              <a:t>内存中的文件系统并不能得知底层</a:t>
            </a:r>
            <a:r>
              <a:rPr lang="en-US" altLang="zh-CN"/>
              <a:t>Ceph</a:t>
            </a:r>
            <a:r>
              <a:rPr lang="zh-CN" altLang="en-US"/>
              <a:t>集群数据已经变化而维持数据结构不变，因此用户无法从用户机</a:t>
            </a:r>
            <a:r>
              <a:rPr lang="en-US" altLang="zh-CN"/>
              <a:t>2</a:t>
            </a:r>
            <a:r>
              <a:rPr lang="zh-CN" altLang="en-US"/>
              <a:t>上读取用户机</a:t>
            </a:r>
            <a:r>
              <a:rPr lang="en-US" altLang="zh-CN"/>
              <a:t>1</a:t>
            </a:r>
            <a:r>
              <a:rPr lang="zh-CN" altLang="en-US"/>
              <a:t>上新写入的数据</a:t>
            </a:r>
          </a:p>
        </p:txBody>
      </p:sp>
      <p:pic>
        <p:nvPicPr>
          <p:cNvPr id="11266" name="Picture 2" descr="https://pic1.zhimg.com/80/v2-2f0591db2f464c11fd189d9433fb69c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482850"/>
            <a:ext cx="4762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3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leO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9" y="579437"/>
            <a:ext cx="5126825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单机文件系统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893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</a:t>
            </a:r>
            <a:r>
              <a:rPr lang="zh-CN" altLang="en-US"/>
              <a:t>的文件系统接口具有共享性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文件系统的结构状态是维护在远端</a:t>
            </a:r>
            <a:r>
              <a:rPr lang="en-US" altLang="zh-CN"/>
              <a:t>Ceph</a:t>
            </a:r>
            <a:r>
              <a:rPr lang="zh-CN" altLang="en-US"/>
              <a:t>集群中的，</a:t>
            </a:r>
            <a:r>
              <a:rPr lang="en-US" altLang="zh-CN"/>
              <a:t>Ceph</a:t>
            </a:r>
            <a:r>
              <a:rPr lang="zh-CN" altLang="en-US"/>
              <a:t>文件系统同时挂载到了用户机</a:t>
            </a:r>
            <a:r>
              <a:rPr lang="en-US" altLang="zh-CN"/>
              <a:t>1</a:t>
            </a:r>
            <a:r>
              <a:rPr lang="zh-CN" altLang="en-US"/>
              <a:t>和用户机</a:t>
            </a:r>
            <a:r>
              <a:rPr lang="en-US" altLang="zh-CN"/>
              <a:t>2</a:t>
            </a:r>
            <a:r>
              <a:rPr lang="zh-CN" altLang="en-US"/>
              <a:t>，当往用户机</a:t>
            </a:r>
            <a:r>
              <a:rPr lang="en-US" altLang="zh-CN"/>
              <a:t>1</a:t>
            </a:r>
            <a:r>
              <a:rPr lang="zh-CN" altLang="en-US"/>
              <a:t>的挂载点写入数据后，远端</a:t>
            </a:r>
            <a:r>
              <a:rPr lang="en-US" altLang="zh-CN"/>
              <a:t>Ceph</a:t>
            </a:r>
            <a:r>
              <a:rPr lang="zh-CN" altLang="en-US"/>
              <a:t>集群中的文件系统状态结构随之更新，当从用户机</a:t>
            </a:r>
            <a:r>
              <a:rPr lang="en-US" altLang="zh-CN"/>
              <a:t>2</a:t>
            </a:r>
            <a:r>
              <a:rPr lang="zh-CN" altLang="en-US"/>
              <a:t>的挂载点访问数据时会去远端</a:t>
            </a:r>
            <a:r>
              <a:rPr lang="en-US" altLang="zh-CN"/>
              <a:t>Ceph</a:t>
            </a:r>
            <a:r>
              <a:rPr lang="zh-CN" altLang="en-US"/>
              <a:t>集群取数据，由于远端</a:t>
            </a:r>
            <a:r>
              <a:rPr lang="en-US" altLang="zh-CN"/>
              <a:t>Ceph</a:t>
            </a:r>
            <a:r>
              <a:rPr lang="zh-CN" altLang="en-US"/>
              <a:t>集群已更新，所有用户机</a:t>
            </a:r>
            <a:r>
              <a:rPr lang="en-US" altLang="zh-CN"/>
              <a:t>2</a:t>
            </a:r>
            <a:r>
              <a:rPr lang="zh-CN" altLang="en-US"/>
              <a:t>能够获取最新的数据。</a:t>
            </a:r>
          </a:p>
        </p:txBody>
      </p:sp>
      <p:pic>
        <p:nvPicPr>
          <p:cNvPr id="12290" name="Picture 2" descr="https://pic4.zhimg.com/80/v2-57ae80d68bf800798a2b25d5bcd121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592387"/>
            <a:ext cx="5342962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6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</a:t>
            </a:r>
            <a:r>
              <a:rPr lang="zh-CN" altLang="en-US"/>
              <a:t>的文件系统接口使用方式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Ceph</a:t>
            </a:r>
            <a:r>
              <a:rPr lang="zh-CN" altLang="en-US"/>
              <a:t>的文件系统挂载到用户机目录</a:t>
            </a:r>
            <a:endParaRPr lang="en-US" altLang="zh-CN"/>
          </a:p>
          <a:p>
            <a:pPr marL="0" indent="0">
              <a:buNone/>
            </a:pPr>
            <a:r>
              <a:rPr lang="fr-FR" altLang="zh-CN"/>
              <a:t>mkdir -p /mnt/ceph_fuse ceph-fuse /mnt/ceph_fuse</a:t>
            </a:r>
          </a:p>
          <a:p>
            <a:pPr marL="0" indent="0">
              <a:buNone/>
            </a:pPr>
            <a:endParaRPr lang="fr-FR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/mnt/ceph_fuse</a:t>
            </a:r>
            <a:r>
              <a:rPr lang="zh-CN" altLang="en-US"/>
              <a:t>下读写数据，都是读写远程</a:t>
            </a:r>
            <a:r>
              <a:rPr lang="en-US" altLang="zh-CN"/>
              <a:t>Ceph</a:t>
            </a:r>
            <a:r>
              <a:rPr lang="zh-CN" altLang="en-US"/>
              <a:t>集群。</a:t>
            </a:r>
          </a:p>
          <a:p>
            <a:pPr marL="0" indent="0">
              <a:buNone/>
            </a:pPr>
            <a:r>
              <a:rPr lang="en-US" altLang="zh-CN"/>
              <a:t>Ceph</a:t>
            </a:r>
            <a:r>
              <a:rPr lang="zh-CN" altLang="en-US"/>
              <a:t>的文件系统接口弥补了</a:t>
            </a:r>
            <a:r>
              <a:rPr lang="en-US" altLang="zh-CN"/>
              <a:t>Ceph</a:t>
            </a:r>
            <a:r>
              <a:rPr lang="zh-CN" altLang="en-US"/>
              <a:t>的块设备接口在共享性方面的不足，</a:t>
            </a:r>
            <a:r>
              <a:rPr lang="en-US" altLang="zh-CN"/>
              <a:t>Ceph</a:t>
            </a:r>
            <a:r>
              <a:rPr lang="zh-CN" altLang="en-US"/>
              <a:t>的文件系统接口符合</a:t>
            </a:r>
            <a:r>
              <a:rPr lang="en-US" altLang="zh-CN"/>
              <a:t>POSIX</a:t>
            </a:r>
            <a:r>
              <a:rPr lang="zh-CN" altLang="en-US"/>
              <a:t>标准，用户可以像使用本地存储目录一样使用</a:t>
            </a:r>
            <a:r>
              <a:rPr lang="en-US" altLang="zh-CN"/>
              <a:t>Ceph</a:t>
            </a:r>
            <a:r>
              <a:rPr lang="zh-CN" altLang="en-US"/>
              <a:t>的文件系统的挂载目录</a:t>
            </a:r>
          </a:p>
        </p:txBody>
      </p:sp>
    </p:spTree>
    <p:extLst>
      <p:ext uri="{BB962C8B-B14F-4D97-AF65-F5344CB8AC3E}">
        <p14:creationId xmlns:p14="http://schemas.microsoft.com/office/powerpoint/2010/main" val="27774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</a:t>
            </a:r>
            <a:r>
              <a:rPr lang="zh-CN" altLang="en-US"/>
              <a:t>的对象存储接口</a:t>
            </a:r>
          </a:p>
        </p:txBody>
      </p:sp>
      <p:pic>
        <p:nvPicPr>
          <p:cNvPr id="13314" name="Picture 2" descr="https://pic4.zhimg.com/80/v2-7d11e4ee3c4e50607e9ed12d78433ab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036761"/>
            <a:ext cx="8058150" cy="4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69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对象存储接口的优势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Ceph</a:t>
            </a:r>
            <a:r>
              <a:rPr lang="zh-CN" altLang="en-US"/>
              <a:t>的块设备存储具有优异的存储性能但不具有共享性，而</a:t>
            </a:r>
            <a:r>
              <a:rPr lang="en-US" altLang="zh-CN"/>
              <a:t>Ceph</a:t>
            </a:r>
            <a:r>
              <a:rPr lang="zh-CN" altLang="en-US"/>
              <a:t>的文件系统具有共享性然而性能较块设备存储差，为什么不权衡一下存储性能和共享性，整个具有共享性而存储性能好于文件系统存储的存储呢，对象存储就这样出现了。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性能优势：主要原因是对象存储组织数据的方式相对简单，只有</a:t>
            </a:r>
            <a:r>
              <a:rPr lang="en-US" altLang="zh-CN"/>
              <a:t>bucket</a:t>
            </a:r>
            <a:r>
              <a:rPr lang="zh-CN" altLang="en-US"/>
              <a:t>和对象两个层次（对象存储在</a:t>
            </a:r>
            <a:r>
              <a:rPr lang="en-US" altLang="zh-CN"/>
              <a:t>bucket</a:t>
            </a:r>
            <a:r>
              <a:rPr lang="zh-CN" altLang="en-US"/>
              <a:t>中），对对象的操作也相对简单。而文件系统存储具有复杂的数据组织方式，目录和文件层次可具有无限深度，对目录和文件的操作也复杂的多，因此文件系统存储在维护文件系统的结构数据时会更加繁杂，从而导致文件系统的存储性能偏低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Ceph</a:t>
            </a:r>
            <a:r>
              <a:rPr lang="zh-CN" altLang="en-US"/>
              <a:t>的对象接口符合亚马逊</a:t>
            </a:r>
            <a:r>
              <a:rPr lang="en-US" altLang="zh-CN"/>
              <a:t>S3</a:t>
            </a:r>
            <a:r>
              <a:rPr lang="zh-CN" altLang="en-US"/>
              <a:t>接口标准和</a:t>
            </a:r>
            <a:r>
              <a:rPr lang="en-US" altLang="zh-CN"/>
              <a:t>OpenStack</a:t>
            </a:r>
            <a:r>
              <a:rPr lang="zh-CN" altLang="en-US"/>
              <a:t>的</a:t>
            </a:r>
            <a:r>
              <a:rPr lang="en-US" altLang="zh-CN"/>
              <a:t>Swift</a:t>
            </a:r>
            <a:r>
              <a:rPr lang="zh-CN" altLang="en-US"/>
              <a:t>接口标准。对象存储精简了数据组织结构，提供给用户有限的数据操作接口，以换取更好的存储性能。对象接口提供了</a:t>
            </a:r>
            <a:r>
              <a:rPr lang="en-US" altLang="zh-CN"/>
              <a:t>REST API</a:t>
            </a:r>
            <a:r>
              <a:rPr lang="zh-CN" altLang="en-US"/>
              <a:t>，非常适用于作为</a:t>
            </a:r>
            <a:r>
              <a:rPr lang="en-US" altLang="zh-CN"/>
              <a:t>web</a:t>
            </a:r>
            <a:r>
              <a:rPr lang="zh-CN" altLang="en-US"/>
              <a:t>应用的存储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单机文件系统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  <p:pic>
        <p:nvPicPr>
          <p:cNvPr id="3074" name="Picture 2" descr="SingleO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560387"/>
            <a:ext cx="5186424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1000" y="1289586"/>
            <a:ext cx="5467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典型代表：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Ext2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Ext3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Ex4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NTFS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FAT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FAT32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XFS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JFS...</a:t>
            </a:r>
          </a:p>
          <a:p>
            <a:br>
              <a:rPr lang="en-US" altLang="zh-CN" sz="3200"/>
            </a:b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9729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网络文件系统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  <p:pic>
        <p:nvPicPr>
          <p:cNvPr id="2050" name="Picture 2" descr="NA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203325"/>
            <a:ext cx="6610350" cy="55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1000" y="1289586"/>
            <a:ext cx="546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典型代表：</a:t>
            </a:r>
            <a:r>
              <a:rPr lang="en-US" altLang="zh-CN" sz="3200" b="1">
                <a:solidFill>
                  <a:srgbClr val="000000"/>
                </a:solidFill>
                <a:latin typeface="Roboto" panose="02000000000000000000" pitchFamily="2" charset="0"/>
              </a:rPr>
              <a:t>NFS</a:t>
            </a:r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 b="1">
                <a:solidFill>
                  <a:srgbClr val="000000"/>
                </a:solidFill>
                <a:latin typeface="Roboto" panose="02000000000000000000" pitchFamily="2" charset="0"/>
              </a:rPr>
              <a:t>CIFS</a:t>
            </a:r>
          </a:p>
          <a:p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altLang="zh-CN" sz="3200"/>
            </a:b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213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集群文件系统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典型代表：</a:t>
            </a:r>
            <a:r>
              <a:rPr lang="en-US" altLang="zh-CN" b="1"/>
              <a:t>GFS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）、</a:t>
            </a:r>
            <a:r>
              <a:rPr lang="en-US" altLang="zh-CN" b="1"/>
              <a:t>GFS2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）、</a:t>
            </a:r>
            <a:r>
              <a:rPr lang="en-US" altLang="zh-CN" b="1"/>
              <a:t>OCFS</a:t>
            </a:r>
            <a:r>
              <a:rPr lang="zh-CN" altLang="en-US" b="1"/>
              <a:t>（</a:t>
            </a:r>
            <a:r>
              <a:rPr lang="en-US" altLang="zh-CN" b="1"/>
              <a:t>Oracle</a:t>
            </a:r>
            <a:r>
              <a:rPr lang="zh-CN" altLang="en-US" b="1"/>
              <a:t>）</a:t>
            </a:r>
            <a:endParaRPr lang="en-US" altLang="zh-CN"/>
          </a:p>
          <a:p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altLang="zh-CN" sz="3200"/>
            </a:br>
            <a:endParaRPr lang="zh-CN" altLang="en-US" sz="3200"/>
          </a:p>
        </p:txBody>
      </p:sp>
      <p:pic>
        <p:nvPicPr>
          <p:cNvPr id="4098" name="Picture 2" descr="CF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963613"/>
            <a:ext cx="7109881" cy="5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5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/>
              <a:t>GFS</a:t>
            </a:r>
            <a:r>
              <a:rPr lang="zh-CN" altLang="en-US"/>
              <a:t>、</a:t>
            </a:r>
            <a:r>
              <a:rPr lang="en-US" altLang="zh-CN"/>
              <a:t>GFS2</a:t>
            </a:r>
            <a:r>
              <a:rPr lang="zh-CN" altLang="en-US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9243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GFS2</a:t>
            </a:r>
            <a:r>
              <a:rPr lang="zh-CN" altLang="en-US" b="1"/>
              <a:t>最大集群规模不超过</a:t>
            </a:r>
            <a:r>
              <a:rPr lang="en-US" altLang="zh-CN" b="1"/>
              <a:t>16</a:t>
            </a:r>
            <a:r>
              <a:rPr lang="zh-CN" altLang="en-US" b="1"/>
              <a:t>个节点</a:t>
            </a:r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altLang="zh-CN" sz="3200"/>
            </a:br>
            <a:endParaRPr lang="zh-CN" altLang="en-US" sz="3200"/>
          </a:p>
        </p:txBody>
      </p:sp>
      <p:pic>
        <p:nvPicPr>
          <p:cNvPr id="5122" name="Picture 2" descr="GF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1068387"/>
            <a:ext cx="7567198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9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分布式文件系统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典型代表：</a:t>
            </a:r>
            <a:r>
              <a:rPr lang="en-US" altLang="zh-CN" b="1"/>
              <a:t>Lustre</a:t>
            </a:r>
            <a:r>
              <a:rPr lang="zh-CN" altLang="en-US" b="1"/>
              <a:t>（</a:t>
            </a:r>
            <a:r>
              <a:rPr lang="en-US" altLang="zh-CN" b="1"/>
              <a:t>Oracle</a:t>
            </a:r>
            <a:r>
              <a:rPr lang="zh-CN" altLang="en-US" b="1"/>
              <a:t>）、</a:t>
            </a:r>
            <a:r>
              <a:rPr lang="en-US" altLang="zh-CN" b="1"/>
              <a:t>HDFS</a:t>
            </a:r>
            <a:r>
              <a:rPr lang="zh-CN" altLang="en-US" b="1"/>
              <a:t>（</a:t>
            </a:r>
            <a:r>
              <a:rPr lang="en-US" altLang="zh-CN" b="1"/>
              <a:t>ASF</a:t>
            </a:r>
            <a:r>
              <a:rPr lang="zh-CN" altLang="en-US" b="1"/>
              <a:t>）、</a:t>
            </a:r>
            <a:r>
              <a:rPr lang="en-US" altLang="zh-CN" b="1"/>
              <a:t>Gluster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</a:t>
            </a:r>
            <a:endParaRPr lang="en-US" altLang="zh-CN"/>
          </a:p>
          <a:p>
            <a:endParaRPr lang="en-US" altLang="zh-CN" sz="3200"/>
          </a:p>
          <a:p>
            <a:r>
              <a:rPr lang="zh-CN" altLang="en-US"/>
              <a:t>主要分两大类型：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一种是元数据集中管理模型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HDFS</a:t>
            </a:r>
            <a:r>
              <a:rPr lang="zh-CN" altLang="en-US"/>
              <a:t>、</a:t>
            </a:r>
            <a:r>
              <a:rPr lang="en-US" altLang="zh-CN"/>
              <a:t>Lustre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另一种是元数据分散管理模型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Gluster</a:t>
            </a:r>
            <a:endParaRPr lang="zh-CN" altLang="en-US"/>
          </a:p>
          <a:p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altLang="zh-CN" sz="3200"/>
            </a:br>
            <a:endParaRPr lang="zh-CN" altLang="en-US" sz="3200"/>
          </a:p>
        </p:txBody>
      </p:sp>
      <p:pic>
        <p:nvPicPr>
          <p:cNvPr id="6146" name="Picture 2" descr="hdfs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1" y="1104900"/>
            <a:ext cx="7636337" cy="52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分布式文件系统</a:t>
            </a:r>
            <a:r>
              <a:rPr lang="en-US" altLang="zh-CN"/>
              <a:t>IO</a:t>
            </a:r>
            <a:r>
              <a:rPr lang="zh-CN" altLang="en-US"/>
              <a:t>模型 </a:t>
            </a:r>
            <a:r>
              <a:rPr lang="en-US" altLang="zh-CN"/>
              <a:t>- </a:t>
            </a:r>
            <a:r>
              <a:rPr lang="zh-CN" altLang="en-US"/>
              <a:t>元数据集中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/>
              <a:t>Lustre</a:t>
            </a:r>
            <a:r>
              <a:rPr lang="zh-CN" altLang="en-US" sz="3200"/>
              <a:t>（</a:t>
            </a:r>
            <a:r>
              <a:rPr lang="en-US" altLang="zh-CN" sz="3200"/>
              <a:t>Oracle</a:t>
            </a:r>
            <a:r>
              <a:rPr lang="zh-CN" altLang="en-US" sz="3200"/>
              <a:t>）</a:t>
            </a:r>
          </a:p>
        </p:txBody>
      </p:sp>
      <p:pic>
        <p:nvPicPr>
          <p:cNvPr id="7170" name="Picture 2" descr="lus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89586"/>
            <a:ext cx="7400612" cy="509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1548</Words>
  <Application>Microsoft Office PowerPoint</Application>
  <PresentationFormat>宽屏</PresentationFormat>
  <Paragraphs>130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Roboto</vt:lpstr>
      <vt:lpstr>Office 主题​​</vt:lpstr>
      <vt:lpstr>概述</vt:lpstr>
      <vt:lpstr>传统的存储模式分类</vt:lpstr>
      <vt:lpstr>单机文件系统IO模型</vt:lpstr>
      <vt:lpstr>单机文件系统IO模型</vt:lpstr>
      <vt:lpstr>网络文件系统IO模型</vt:lpstr>
      <vt:lpstr>集群文件系统IO模型</vt:lpstr>
      <vt:lpstr>GFS、GFS2模型</vt:lpstr>
      <vt:lpstr>分布式文件系统IO模型</vt:lpstr>
      <vt:lpstr>分布式文件系统IO模型 - 元数据集中</vt:lpstr>
      <vt:lpstr>Gluster（Redhat）- 元数据分散管理</vt:lpstr>
      <vt:lpstr>PowerPoint 演示文稿</vt:lpstr>
      <vt:lpstr>DAS（Directed Attached Storage）直连存储</vt:lpstr>
      <vt:lpstr>PowerPoint 演示文稿</vt:lpstr>
      <vt:lpstr>NAS（Network Attached Storage）网络附加存储</vt:lpstr>
      <vt:lpstr>PowerPoint 演示文稿</vt:lpstr>
      <vt:lpstr>PowerPoint 演示文稿</vt:lpstr>
      <vt:lpstr>SAN（Storage Area Network）存储区域网络</vt:lpstr>
      <vt:lpstr>PowerPoint 演示文稿</vt:lpstr>
      <vt:lpstr>PowerPoint 演示文稿</vt:lpstr>
      <vt:lpstr>iSCSI技术</vt:lpstr>
      <vt:lpstr>PowerPoint 演示文稿</vt:lpstr>
      <vt:lpstr>DAS、NAS、SAN比较</vt:lpstr>
      <vt:lpstr>面向数据单位的存储分类</vt:lpstr>
      <vt:lpstr>应用场景分类</vt:lpstr>
      <vt:lpstr>不同角度</vt:lpstr>
      <vt:lpstr>实际举例：Ceph</vt:lpstr>
      <vt:lpstr>Ceph的块设备存储接口</vt:lpstr>
      <vt:lpstr>Ceph的文件系统存储接口</vt:lpstr>
      <vt:lpstr>Ceph的块设备接口不具有共享性</vt:lpstr>
      <vt:lpstr>Ceph的文件系统接口具有共享性</vt:lpstr>
      <vt:lpstr>Ceph的文件系统接口使用方式</vt:lpstr>
      <vt:lpstr>Ceph的对象存储接口</vt:lpstr>
      <vt:lpstr>对象存储接口的优势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网络工程综合设计与实验 之 网络诊断与协议分析工具</dc:title>
  <dc:creator>pirenjie</dc:creator>
  <cp:lastModifiedBy>付 容天</cp:lastModifiedBy>
  <cp:revision>88</cp:revision>
  <dcterms:created xsi:type="dcterms:W3CDTF">2019-06-10T07:40:35Z</dcterms:created>
  <dcterms:modified xsi:type="dcterms:W3CDTF">2022-09-26T13:13:17Z</dcterms:modified>
</cp:coreProperties>
</file>