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6"/>
  </p:notesMasterIdLst>
  <p:handoutMasterIdLst>
    <p:handoutMasterId r:id="rId27"/>
  </p:handoutMasterIdLst>
  <p:sldIdLst>
    <p:sldId id="330" r:id="rId2"/>
    <p:sldId id="275" r:id="rId3"/>
    <p:sldId id="287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408" r:id="rId25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9" autoAdjust="0"/>
    <p:restoredTop sz="80718" autoAdjust="0"/>
  </p:normalViewPr>
  <p:slideViewPr>
    <p:cSldViewPr snapToGrid="0">
      <p:cViewPr varScale="1">
        <p:scale>
          <a:sx n="53" d="100"/>
          <a:sy n="53" d="100"/>
        </p:scale>
        <p:origin x="1902" y="45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 snapToGrid="0">
      <p:cViewPr varScale="1">
        <p:scale>
          <a:sx n="69" d="100"/>
          <a:sy n="69" d="100"/>
        </p:scale>
        <p:origin x="32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28C1C0EF-725E-4D87-8DA3-3769AB650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A655CA40-4F74-461F-88C1-9708567507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15FB62E-7C6C-49FE-889F-D1FC2038A45B}" type="slidenum">
              <a:rPr lang="en-US" altLang="zh-CN" smtClean="0">
                <a:latin typeface="Times New Roman" panose="02020603050405020304" pitchFamily="18" charset="0"/>
              </a:rPr>
              <a:pPr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81050" indent="-300038" defTabSz="9890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203325" indent="-239713" defTabSz="9890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84338" indent="-239713" defTabSz="9890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165350" indent="-239713" defTabSz="9890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622550" indent="-239713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79750" indent="-239713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536950" indent="-239713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94150" indent="-239713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F7301E-8F9A-4836-BEE8-7C65382A48ED}" type="slidenum">
              <a:rPr lang="en-US" altLang="zh-CN" smtClean="0">
                <a:latin typeface="Times New Roman" panose="02020603050405020304" pitchFamily="18" charset="0"/>
              </a:rPr>
              <a:pPr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en-US">
              <a:latin typeface="Times New Roman" panose="02020603050405020304" pitchFamily="18" charset="0"/>
              <a:ea typeface="宋体" panose="02010600030101010101" pitchFamily="2" charset="-122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1572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en-US">
              <a:latin typeface="Times New Roman" panose="02020603050405020304" pitchFamily="18" charset="0"/>
              <a:ea typeface="宋体" panose="02010600030101010101" pitchFamily="2" charset="-122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5885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9F399D8-743A-4BEA-B4E3-9EC0EC86B851}" type="slidenum">
              <a:rPr lang="en-US" altLang="zh-CN" smtClean="0">
                <a:latin typeface="Times New Roman" panose="02020603050405020304" pitchFamily="18" charset="0"/>
              </a:rPr>
              <a:pPr/>
              <a:t>12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0963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871BE42-3724-4131-A8C2-3C9CAA843B18}" type="slidenum">
              <a:rPr lang="en-US" altLang="zh-CN" smtClean="0">
                <a:latin typeface="Times New Roman" panose="02020603050405020304" pitchFamily="18" charset="0"/>
              </a:rPr>
              <a:pPr/>
              <a:t>13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5354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DCC9E9C-E5BB-4842-8BF9-01C0A5205589}" type="slidenum">
              <a:rPr lang="en-US" altLang="zh-CN" smtClean="0">
                <a:latin typeface="Helvetica" panose="020B0604020202020204" pitchFamily="34" charset="0"/>
              </a:rPr>
              <a:pPr/>
              <a:t>14</a:t>
            </a:fld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en-US">
              <a:latin typeface="Times New Roman" panose="02020603050405020304" pitchFamily="18" charset="0"/>
              <a:ea typeface="宋体" panose="02010600030101010101" pitchFamily="2" charset="-122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142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893FC56-CED4-4558-A732-3159CA9D403B}" type="slidenum">
              <a:rPr lang="en-US" altLang="zh-CN" smtClean="0">
                <a:latin typeface="Helvetica" panose="020B0604020202020204" pitchFamily="34" charset="0"/>
              </a:rPr>
              <a:pPr/>
              <a:t>15</a:t>
            </a:fld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en-US">
              <a:latin typeface="Times New Roman" panose="02020603050405020304" pitchFamily="18" charset="0"/>
              <a:ea typeface="宋体" panose="02010600030101010101" pitchFamily="2" charset="-122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5230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F3B6B3-C166-47FC-9D73-7E97EBFFDD21}" type="slidenum">
              <a:rPr lang="en-US" altLang="zh-CN" smtClean="0">
                <a:latin typeface="Times New Roman" panose="02020603050405020304" pitchFamily="18" charset="0"/>
              </a:rPr>
              <a:pPr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en-US">
              <a:latin typeface="Times New Roman" panose="02020603050405020304" pitchFamily="18" charset="0"/>
              <a:ea typeface="宋体" panose="02010600030101010101" pitchFamily="2" charset="-122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0515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BCA-5F12-4AA4-9C7A-575CB1D73368}" type="slidenum">
              <a:rPr lang="en-US" altLang="zh-CN" smtClean="0">
                <a:latin typeface="Times New Roman" panose="02020603050405020304" pitchFamily="18" charset="0"/>
              </a:rPr>
              <a:pPr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en-US">
              <a:latin typeface="Times New Roman" panose="02020603050405020304" pitchFamily="18" charset="0"/>
              <a:ea typeface="宋体" panose="02010600030101010101" pitchFamily="2" charset="-122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3015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4AFD391-55E0-49C1-A227-B588801387CE}" type="slidenum">
              <a:rPr lang="en-US" altLang="zh-CN" smtClean="0">
                <a:latin typeface="Times New Roman" panose="02020603050405020304" pitchFamily="18" charset="0"/>
              </a:rPr>
              <a:pPr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latin typeface="Times New Roman" panose="02020603050405020304" pitchFamily="18" charset="0"/>
              <a:ea typeface="宋体" panose="02010600030101010101" pitchFamily="2" charset="-122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4447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DBB09A7-30BE-41FC-BECC-33856C9FD188}" type="slidenum">
              <a:rPr lang="en-US" altLang="zh-CN" smtClean="0">
                <a:latin typeface="Times New Roman" panose="02020603050405020304" pitchFamily="18" charset="0"/>
              </a:rPr>
              <a:pPr/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latin typeface="Times New Roman" panose="02020603050405020304" pitchFamily="18" charset="0"/>
              <a:ea typeface="宋体" panose="02010600030101010101" pitchFamily="2" charset="-122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0932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2A20FB-3CE3-40F5-9FE9-651D9567268F}" type="slidenum">
              <a:rPr lang="en-US" altLang="zh-CN" smtClean="0">
                <a:latin typeface="Times New Roman" panose="02020603050405020304" pitchFamily="18" charset="0"/>
              </a:rPr>
              <a:pPr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F91101-00BB-42CA-90F2-ED1CBB92B4C4}" type="slidenum">
              <a:rPr lang="en-US" altLang="zh-CN" smtClean="0">
                <a:latin typeface="Times New Roman" panose="02020603050405020304" pitchFamily="18" charset="0"/>
              </a:rPr>
              <a:pPr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505188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791A2C7-8E15-43F8-AFEC-4EC0187B5030}" type="slidenum">
              <a:rPr lang="en-US" altLang="zh-CN" smtClean="0">
                <a:latin typeface="Times New Roman" panose="02020603050405020304" pitchFamily="18" charset="0"/>
              </a:rPr>
              <a:pPr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445026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3DDE867-AB89-4D98-961E-78A052BB6064}" type="slidenum">
              <a:rPr lang="en-US" altLang="zh-CN" smtClean="0">
                <a:latin typeface="Times New Roman" panose="02020603050405020304" pitchFamily="18" charset="0"/>
              </a:rPr>
              <a:pPr/>
              <a:t>22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25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7AC7914-3A1D-479A-AE89-ADF70533F86A}" type="slidenum">
              <a:rPr lang="en-US" altLang="zh-CN" smtClean="0">
                <a:latin typeface="Times New Roman" panose="02020603050405020304" pitchFamily="18" charset="0"/>
              </a:rPr>
              <a:pPr/>
              <a:t>23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008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Tag</a:t>
            </a:r>
            <a:r>
              <a:rPr lang="zh-CN" altLang="en-US" dirty="0"/>
              <a:t>是</a:t>
            </a:r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（或</a:t>
            </a:r>
            <a:r>
              <a:rPr lang="en-US" altLang="zh-CN" dirty="0"/>
              <a:t>entry</a:t>
            </a:r>
            <a:r>
              <a:rPr lang="zh-CN" altLang="en-US" dirty="0"/>
              <a:t>）的标记，用来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路组相连，意味着每一组（</a:t>
            </a:r>
            <a:r>
              <a:rPr lang="en-US" altLang="zh-CN" dirty="0"/>
              <a:t>set</a:t>
            </a:r>
            <a:r>
              <a:rPr lang="zh-CN" altLang="en-US" dirty="0"/>
              <a:t>）里面有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entries</a:t>
            </a:r>
            <a:r>
              <a:rPr lang="zh-CN" altLang="en-US" dirty="0"/>
              <a:t>，会进行同时查找。上图中每一组就是整个一横行</a:t>
            </a:r>
            <a:endParaRPr lang="en-US" altLang="zh-CN" dirty="0"/>
          </a:p>
          <a:p>
            <a:r>
              <a:rPr lang="zh-CN" altLang="en-US" dirty="0"/>
              <a:t>上面例子是</a:t>
            </a:r>
            <a:r>
              <a:rPr lang="en-US" altLang="zh-CN" dirty="0"/>
              <a:t>12</a:t>
            </a:r>
            <a:r>
              <a:rPr lang="zh-CN" altLang="en-US" dirty="0"/>
              <a:t>位的</a:t>
            </a:r>
            <a:r>
              <a:rPr lang="zh-CN" altLang="en-US"/>
              <a:t>地址空间</a:t>
            </a:r>
            <a:r>
              <a:rPr lang="zh-CN" altLang="en-US" smtClean="0"/>
              <a:t>，每</a:t>
            </a:r>
            <a:r>
              <a:rPr lang="zh-CN" altLang="en-US" dirty="0" smtClean="0"/>
              <a:t>一块（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）大小</a:t>
            </a:r>
            <a:r>
              <a:rPr lang="zh-CN" altLang="en-US" dirty="0"/>
              <a:t>是</a:t>
            </a:r>
            <a:r>
              <a:rPr lang="en-US" altLang="zh-CN" dirty="0"/>
              <a:t>16B,</a:t>
            </a:r>
            <a:r>
              <a:rPr lang="zh-CN" altLang="en-US" dirty="0"/>
              <a:t> </a:t>
            </a:r>
            <a:r>
              <a:rPr lang="en-US" altLang="zh-CN" dirty="0"/>
              <a:t>2^4</a:t>
            </a:r>
            <a:r>
              <a:rPr lang="zh-CN" altLang="en-US" dirty="0"/>
              <a:t>， 总计</a:t>
            </a:r>
            <a:r>
              <a:rPr lang="en-US" altLang="zh-CN" dirty="0"/>
              <a:t>64</a:t>
            </a:r>
            <a:r>
              <a:rPr lang="zh-CN" altLang="en-US" dirty="0"/>
              <a:t>个 </a:t>
            </a:r>
            <a:r>
              <a:rPr lang="en-US" altLang="zh-CN" dirty="0"/>
              <a:t>entries</a:t>
            </a:r>
            <a:r>
              <a:rPr lang="zh-CN" altLang="en-US" dirty="0"/>
              <a:t>，每组</a:t>
            </a:r>
            <a:r>
              <a:rPr lang="en-US" altLang="zh-CN" dirty="0"/>
              <a:t>4</a:t>
            </a:r>
            <a:r>
              <a:rPr lang="zh-CN" altLang="en-US" dirty="0"/>
              <a:t>个，所以总计有</a:t>
            </a:r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/>
              <a:t>set</a:t>
            </a:r>
            <a:r>
              <a:rPr lang="zh-CN" altLang="en-US" dirty="0"/>
              <a:t>（</a:t>
            </a:r>
            <a:r>
              <a:rPr lang="en-US" altLang="zh-CN" dirty="0"/>
              <a:t>2^4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en-US" altLang="zh-CN" dirty="0"/>
              <a:t>Tag</a:t>
            </a:r>
            <a:r>
              <a:rPr lang="zh-CN" altLang="en-US" dirty="0"/>
              <a:t>是用来做精确匹配的，</a:t>
            </a:r>
            <a:r>
              <a:rPr lang="en-US" altLang="zh-CN" dirty="0"/>
              <a:t>12</a:t>
            </a:r>
            <a:r>
              <a:rPr lang="zh-CN" altLang="en-US" dirty="0"/>
              <a:t>位地址空间除去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offset</a:t>
            </a:r>
            <a:r>
              <a:rPr lang="zh-CN" altLang="en-US" dirty="0"/>
              <a:t> </a:t>
            </a:r>
            <a:r>
              <a:rPr lang="en-US" altLang="zh-CN" dirty="0"/>
              <a:t>4,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， 还剩下作为</a:t>
            </a:r>
            <a:r>
              <a:rPr lang="en-US" altLang="zh-CN" dirty="0"/>
              <a:t>tag</a:t>
            </a:r>
            <a:r>
              <a:rPr lang="zh-CN" altLang="en-US" dirty="0"/>
              <a:t>的</a:t>
            </a:r>
            <a:r>
              <a:rPr lang="en-US" altLang="zh-CN" dirty="0"/>
              <a:t>index</a:t>
            </a:r>
            <a:r>
              <a:rPr lang="zh-CN" altLang="en-US" dirty="0"/>
              <a:t>，即</a:t>
            </a:r>
            <a:r>
              <a:rPr lang="en-US" altLang="zh-CN" dirty="0"/>
              <a:t>12-4-4=4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AC776B-D9BE-3D43-9B45-D2F1A2B68AB2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028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EF41E95-7B87-4900-ABAD-C114F02046D6}" type="slidenum">
              <a:rPr lang="en-US" altLang="zh-CN" smtClean="0"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20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6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996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88988" indent="-303213" defTabSz="96996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214438" indent="-242888" defTabSz="96996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700213" indent="-242888" defTabSz="96996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185988" indent="-242888" defTabSz="96996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643188" indent="-242888" defTabSz="969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100388" indent="-242888" defTabSz="969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557588" indent="-242888" defTabSz="969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4014788" indent="-242888" defTabSz="969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5860B76-F48D-4C4B-9B49-1F6F896E194A}" type="slidenum">
              <a:rPr lang="en-US" altLang="zh-CN" smtClean="0">
                <a:latin typeface="Helvetica" panose="020B0604020202020204" pitchFamily="34" charset="0"/>
              </a:rPr>
              <a:pPr/>
              <a:t>6</a:t>
            </a:fld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en-US">
              <a:latin typeface="Times New Roman" panose="02020603050405020304" pitchFamily="18" charset="0"/>
              <a:ea typeface="宋体" panose="02010600030101010101" pitchFamily="2" charset="-122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2500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en-US">
              <a:latin typeface="Times New Roman" panose="02020603050405020304" pitchFamily="18" charset="0"/>
              <a:ea typeface="宋体" panose="02010600030101010101" pitchFamily="2" charset="-122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5227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EA42AEA-AD28-4107-8825-F4A447D86B89}" type="slidenum">
              <a:rPr lang="en-US" altLang="zh-CN" smtClean="0">
                <a:latin typeface="Times New Roman" panose="02020603050405020304" pitchFamily="18" charset="0"/>
              </a:rPr>
              <a:pPr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83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21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kumimoji="0" lang="zh-CN" altLang="en-US" sz="180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kumimoji="0" lang="zh-CN" altLang="en-US" sz="180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kumimoji="0" lang="zh-CN" altLang="en-US" sz="1800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0" lang="en-US" altLang="zh-CN" sz="1000" b="1" dirty="0">
                <a:solidFill>
                  <a:srgbClr val="336699"/>
                </a:solidFill>
                <a:latin typeface="Helvetica" charset="0"/>
              </a:rPr>
              <a:t>SRS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38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CN" sz="1000" b="1">
                <a:solidFill>
                  <a:srgbClr val="336699"/>
                </a:solidFill>
                <a:latin typeface="Helvetica" charset="0"/>
              </a:rPr>
              <a:t>Operating System Concepts – 9</a:t>
            </a:r>
            <a:r>
              <a:rPr kumimoji="0" lang="en-US" altLang="zh-CN" sz="10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kumimoji="0" lang="en-US" altLang="zh-CN" sz="10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>
              <a:defRPr/>
            </a:pPr>
            <a:endParaRPr kumimoji="0" lang="zh-CN" altLang="en-US" sz="180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848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68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908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57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64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789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83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429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95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448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87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latin typeface="Times New Roman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latin typeface="Times New Roman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latin typeface="Times New Roman" charset="0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0" lang="en-US" altLang="zh-CN" sz="1000" b="1">
                <a:solidFill>
                  <a:srgbClr val="006699"/>
                </a:solidFill>
                <a:latin typeface="Helvetica" charset="0"/>
              </a:rPr>
              <a:t>2.</a:t>
            </a:r>
            <a:fld id="{FCE08C53-6C7A-435D-B244-DBA00B0BF3C0}" type="slidenum">
              <a:rPr kumimoji="0" lang="en-US" altLang="zh-CN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zh-CN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0" lang="en-US" altLang="zh-CN" sz="1000" b="1" dirty="0">
                <a:solidFill>
                  <a:srgbClr val="006699"/>
                </a:solidFill>
                <a:latin typeface="Helvetica" charset="0"/>
              </a:rPr>
              <a:t>SRS</a:t>
            </a:r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CN" sz="1000" b="1">
                <a:solidFill>
                  <a:srgbClr val="006699"/>
                </a:solidFill>
                <a:latin typeface="Helvetica" charset="0"/>
              </a:rPr>
              <a:t>Operating System Concepts – 9</a:t>
            </a:r>
            <a:r>
              <a:rPr kumimoji="0" lang="en-US" altLang="zh-CN" sz="10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kumimoji="0" lang="en-US" altLang="zh-CN" sz="10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1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1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1475" y="1900238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复习提纲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76213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  <a:cs typeface="MS PGothic" panose="020B0600070205080204" pitchFamily="34" charset="-128"/>
              </a:rPr>
              <a:t>Chapter 6:  CPU Scheduling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195388"/>
            <a:ext cx="7335838" cy="3773487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Basic Concepts</a:t>
            </a:r>
          </a:p>
          <a:p>
            <a:r>
              <a:rPr lang="en-US" altLang="zh-CN" b="1" dirty="0">
                <a:ea typeface="宋体" panose="02010600030101010101" pitchFamily="2" charset="-122"/>
                <a:cs typeface="MS PGothic" panose="020B0600070205080204" pitchFamily="34" charset="-128"/>
              </a:rPr>
              <a:t>Scheduling Criteria*</a:t>
            </a:r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 </a:t>
            </a:r>
          </a:p>
          <a:p>
            <a:r>
              <a:rPr lang="en-US" altLang="zh-CN" b="1" dirty="0">
                <a:ea typeface="宋体" panose="02010600030101010101" pitchFamily="2" charset="-122"/>
                <a:cs typeface="MS PGothic" panose="020B0600070205080204" pitchFamily="34" charset="-128"/>
              </a:rPr>
              <a:t>Scheduling Algorithms</a:t>
            </a:r>
            <a:r>
              <a:rPr lang="zh-CN" altLang="en-US" b="1" dirty="0">
                <a:ea typeface="宋体" panose="02010600030101010101" pitchFamily="2" charset="-122"/>
                <a:cs typeface="MS PGothic" panose="020B0600070205080204" pitchFamily="34" charset="-128"/>
              </a:rPr>
              <a:t>*</a:t>
            </a:r>
            <a:endParaRPr lang="en-US" altLang="zh-CN" b="1" dirty="0">
              <a:ea typeface="宋体" panose="02010600030101010101" pitchFamily="2" charset="-122"/>
              <a:cs typeface="MS PGothic" panose="020B0600070205080204" pitchFamily="34" charset="-128"/>
            </a:endParaRP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Thread Scheduling (-) 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Multiple-Processor Scheduling (-) </a:t>
            </a:r>
          </a:p>
          <a:p>
            <a:r>
              <a:rPr lang="en-US" altLang="zh-CN" b="1" dirty="0">
                <a:ea typeface="宋体" panose="02010600030101010101" pitchFamily="2" charset="-122"/>
                <a:cs typeface="MS PGothic" panose="020B0600070205080204" pitchFamily="34" charset="-128"/>
              </a:rPr>
              <a:t>Real-Time CPU Scheduling*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Operating Systems Examples (-) 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Algorithm Evaluation</a:t>
            </a:r>
          </a:p>
        </p:txBody>
      </p:sp>
    </p:spTree>
    <p:extLst>
      <p:ext uri="{BB962C8B-B14F-4D97-AF65-F5344CB8AC3E}">
        <p14:creationId xmlns:p14="http://schemas.microsoft.com/office/powerpoint/2010/main" val="78620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  <a:cs typeface="MS PGothic" panose="020B0600070205080204" pitchFamily="34" charset="-128"/>
              </a:rPr>
              <a:t>Objectives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946150" y="1233488"/>
            <a:ext cx="7283450" cy="453072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  <a:cs typeface="MS PGothic" panose="020B0600070205080204" pitchFamily="34" charset="-128"/>
              </a:rPr>
              <a:t>To introduce CPU scheduling, which is the basis for multiprogrammed operating systems</a:t>
            </a:r>
          </a:p>
          <a:p>
            <a:r>
              <a:rPr lang="en-US" altLang="zh-CN" b="1">
                <a:ea typeface="宋体" panose="02010600030101010101" pitchFamily="2" charset="-122"/>
                <a:cs typeface="MS PGothic" panose="020B0600070205080204" pitchFamily="34" charset="-128"/>
              </a:rPr>
              <a:t>To describe various CPU-scheduling algorithms</a:t>
            </a:r>
          </a:p>
          <a:p>
            <a:r>
              <a:rPr lang="en-US" altLang="zh-CN" b="1">
                <a:ea typeface="宋体" panose="02010600030101010101" pitchFamily="2" charset="-122"/>
                <a:cs typeface="MS PGothic" panose="020B0600070205080204" pitchFamily="34" charset="-128"/>
              </a:rPr>
              <a:t>To discuss evaluation criteria for selecting a CPU-scheduling algorithm for a particular system</a:t>
            </a:r>
          </a:p>
          <a:p>
            <a:r>
              <a:rPr lang="en-US" altLang="zh-CN">
                <a:ea typeface="宋体" panose="02010600030101010101" pitchFamily="2" charset="-122"/>
                <a:cs typeface="MS PGothic" panose="020B0600070205080204" pitchFamily="34" charset="-128"/>
              </a:rPr>
              <a:t>To examine the scheduling algorithms of several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0398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150813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Chapter 7:  Deadlocks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131888"/>
            <a:ext cx="7588250" cy="4530725"/>
          </a:xfrm>
        </p:spPr>
        <p:txBody>
          <a:bodyPr/>
          <a:lstStyle/>
          <a:p>
            <a:pPr>
              <a:buSzPct val="85000"/>
            </a:pPr>
            <a:r>
              <a:rPr lang="en-US" altLang="zh-CN" dirty="0">
                <a:ea typeface="MS PGothic" panose="020B0600070205080204" pitchFamily="34" charset="-128"/>
              </a:rPr>
              <a:t>System Model</a:t>
            </a:r>
          </a:p>
          <a:p>
            <a:pPr>
              <a:buSzPct val="85000"/>
            </a:pPr>
            <a:r>
              <a:rPr lang="en-US" altLang="zh-CN" dirty="0">
                <a:ea typeface="MS PGothic" panose="020B0600070205080204" pitchFamily="34" charset="-128"/>
              </a:rPr>
              <a:t>Deadlock Characterization*</a:t>
            </a:r>
          </a:p>
          <a:p>
            <a:pPr>
              <a:buSzPct val="85000"/>
            </a:pPr>
            <a:r>
              <a:rPr lang="en-US" altLang="zh-CN" dirty="0">
                <a:ea typeface="MS PGothic" panose="020B0600070205080204" pitchFamily="34" charset="-128"/>
              </a:rPr>
              <a:t>Methods for Handling Deadlocks</a:t>
            </a:r>
          </a:p>
          <a:p>
            <a:r>
              <a:rPr lang="en-US" altLang="zh-CN" dirty="0">
                <a:ea typeface="MS PGothic" panose="020B0600070205080204" pitchFamily="34" charset="-128"/>
              </a:rPr>
              <a:t>Deadlock Prevention*</a:t>
            </a:r>
          </a:p>
          <a:p>
            <a:pPr>
              <a:buSzPct val="85000"/>
            </a:pPr>
            <a:r>
              <a:rPr lang="en-US" altLang="zh-CN" dirty="0">
                <a:ea typeface="MS PGothic" panose="020B0600070205080204" pitchFamily="34" charset="-128"/>
              </a:rPr>
              <a:t>Deadlock Avoidance*</a:t>
            </a:r>
          </a:p>
          <a:p>
            <a:pPr>
              <a:buSzPct val="85000"/>
            </a:pPr>
            <a:r>
              <a:rPr lang="en-US" altLang="zh-CN" dirty="0">
                <a:ea typeface="MS PGothic" panose="020B0600070205080204" pitchFamily="34" charset="-128"/>
              </a:rPr>
              <a:t>Deadlock Detection </a:t>
            </a:r>
          </a:p>
          <a:p>
            <a:pPr>
              <a:buSzPct val="85000"/>
            </a:pPr>
            <a:r>
              <a:rPr lang="en-US" altLang="zh-CN" dirty="0">
                <a:ea typeface="MS PGothic" panose="020B0600070205080204" pitchFamily="34" charset="-128"/>
              </a:rPr>
              <a:t>Recovery from Deadlock </a:t>
            </a:r>
          </a:p>
        </p:txBody>
      </p:sp>
    </p:spTree>
    <p:extLst>
      <p:ext uri="{BB962C8B-B14F-4D97-AF65-F5344CB8AC3E}">
        <p14:creationId xmlns:p14="http://schemas.microsoft.com/office/powerpoint/2010/main" val="230358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5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Chapter Objectives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233488"/>
            <a:ext cx="5962650" cy="4500562"/>
          </a:xfrm>
        </p:spPr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To develop a description of deadlocks, which prevent sets of concurrent processes from completing their tasks</a:t>
            </a:r>
          </a:p>
          <a:p>
            <a:r>
              <a:rPr lang="en-US" altLang="zh-CN" dirty="0">
                <a:ea typeface="MS PGothic" panose="020B0600070205080204" pitchFamily="34" charset="-128"/>
              </a:rPr>
              <a:t>To present a number of different methods for preventing or avoiding deadlocks in a computer system</a:t>
            </a:r>
          </a:p>
          <a:p>
            <a:pPr>
              <a:buSzPct val="85000"/>
              <a:buFont typeface="Monotype Sorts" charset="2"/>
              <a:buNone/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575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6475" y="214313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  <a:cs typeface="MS PGothic" panose="020B0600070205080204" pitchFamily="34" charset="-128"/>
              </a:rPr>
              <a:t>Chapter 8:  Memory Management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174750"/>
            <a:ext cx="7351713" cy="44831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Background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Swapping 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Contiguous Memory Allocation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Segmentation*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Paging*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Structure of the Page Table</a:t>
            </a:r>
            <a:r>
              <a:rPr lang="zh-CN" altLang="en-US" dirty="0">
                <a:ea typeface="宋体" panose="02010600030101010101" pitchFamily="2" charset="-122"/>
                <a:cs typeface="MS PGothic" panose="020B0600070205080204" pitchFamily="34" charset="-128"/>
              </a:rPr>
              <a:t>*</a:t>
            </a:r>
            <a:endParaRPr lang="en-US" altLang="zh-CN" dirty="0">
              <a:ea typeface="宋体" panose="02010600030101010101" pitchFamily="2" charset="-122"/>
              <a:cs typeface="MS PGothic" panose="020B0600070205080204" pitchFamily="34" charset="-128"/>
            </a:endParaRP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Example: The Intel 32 and 64-bit Architectures*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Example: ARM Architecture (-)</a:t>
            </a:r>
          </a:p>
        </p:txBody>
      </p:sp>
    </p:spTree>
    <p:extLst>
      <p:ext uri="{BB962C8B-B14F-4D97-AF65-F5344CB8AC3E}">
        <p14:creationId xmlns:p14="http://schemas.microsoft.com/office/powerpoint/2010/main" val="54837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  <a:cs typeface="MS PGothic" panose="020B0600070205080204" pitchFamily="34" charset="-128"/>
              </a:rPr>
              <a:t>Objectives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1171575"/>
            <a:ext cx="6627812" cy="444023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  <a:cs typeface="MS PGothic" panose="020B0600070205080204" pitchFamily="34" charset="-128"/>
              </a:rPr>
              <a:t>To provide a detailed description of various ways of organizing memory hardware</a:t>
            </a:r>
          </a:p>
          <a:p>
            <a:r>
              <a:rPr lang="en-US" altLang="zh-CN">
                <a:ea typeface="宋体" panose="02010600030101010101" pitchFamily="2" charset="-122"/>
                <a:cs typeface="MS PGothic" panose="020B0600070205080204" pitchFamily="34" charset="-128"/>
              </a:rPr>
              <a:t>To discuss various memory-management techniques, including paging and segmentation</a:t>
            </a:r>
          </a:p>
          <a:p>
            <a:r>
              <a:rPr lang="en-US" altLang="zh-CN">
                <a:ea typeface="宋体" panose="02010600030101010101" pitchFamily="2" charset="-122"/>
                <a:cs typeface="MS PGothic" panose="020B0600070205080204" pitchFamily="34" charset="-128"/>
              </a:rPr>
              <a:t>To provide a detailed description of the Intel Pentium, which supports both pure segmentation and segmentation with paging</a:t>
            </a:r>
          </a:p>
        </p:txBody>
      </p:sp>
    </p:spTree>
    <p:extLst>
      <p:ext uri="{BB962C8B-B14F-4D97-AF65-F5344CB8AC3E}">
        <p14:creationId xmlns:p14="http://schemas.microsoft.com/office/powerpoint/2010/main" val="3863250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95263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  <a:cs typeface="MS PGothic" panose="020B0600070205080204" pitchFamily="34" charset="-128"/>
              </a:rPr>
              <a:t>Chapter 9:  Virtual Memory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23950"/>
            <a:ext cx="8229600" cy="453072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Background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Demand Paging*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Copy-on-Write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Page Replacement</a:t>
            </a:r>
            <a:r>
              <a:rPr lang="zh-CN" altLang="en-US" dirty="0">
                <a:ea typeface="宋体" panose="02010600030101010101" pitchFamily="2" charset="-122"/>
                <a:cs typeface="MS PGothic" panose="020B0600070205080204" pitchFamily="34" charset="-128"/>
              </a:rPr>
              <a:t>*</a:t>
            </a:r>
            <a:endParaRPr lang="en-US" altLang="zh-CN" dirty="0">
              <a:ea typeface="宋体" panose="02010600030101010101" pitchFamily="2" charset="-122"/>
              <a:cs typeface="MS PGothic" panose="020B0600070205080204" pitchFamily="34" charset="-128"/>
            </a:endParaRP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Allocation of Frames 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Thrashing*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Memory-Mapped Files (-)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Allocating Kernel Memory (-)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Other Considerations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Operating-System Examples</a:t>
            </a:r>
          </a:p>
        </p:txBody>
      </p:sp>
    </p:spTree>
    <p:extLst>
      <p:ext uri="{BB962C8B-B14F-4D97-AF65-F5344CB8AC3E}">
        <p14:creationId xmlns:p14="http://schemas.microsoft.com/office/powerpoint/2010/main" val="3677176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  <a:cs typeface="MS PGothic" panose="020B0600070205080204" pitchFamily="34" charset="-128"/>
              </a:rPr>
              <a:t>Objectives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233488"/>
            <a:ext cx="6877050" cy="453072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To describe the benefits of a virtual memory system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To explain the concepts of demand paging, page-replacement algorithms, and allocation of page frames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To discuss the principle of the working-set model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To examine the relationship between shared memory and memory-mapped files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To explore how kernel memory is managed</a:t>
            </a:r>
          </a:p>
          <a:p>
            <a:endParaRPr lang="en-US" altLang="en-US" dirty="0">
              <a:ea typeface="宋体" panose="02010600030101010101" pitchFamily="2" charset="-122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053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778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  <a:cs typeface="MS PGothic" panose="020B0600070205080204" pitchFamily="34" charset="-128"/>
              </a:rPr>
              <a:t>Chapter 10:  Mass-Storage Systems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Overview of Mass Storage Structure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Disk Structure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Disk Attachment (-)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Disk Scheduling</a:t>
            </a:r>
            <a:r>
              <a:rPr lang="zh-CN" altLang="en-US">
                <a:ea typeface="宋体" panose="02010600030101010101" pitchFamily="2" charset="-122"/>
                <a:cs typeface="MS PGothic" panose="020B0600070205080204" pitchFamily="34" charset="-128"/>
              </a:rPr>
              <a:t>*</a:t>
            </a:r>
            <a:endParaRPr lang="en-US" altLang="zh-CN" dirty="0">
              <a:ea typeface="宋体" panose="02010600030101010101" pitchFamily="2" charset="-122"/>
              <a:cs typeface="MS PGothic" panose="020B0600070205080204" pitchFamily="34" charset="-128"/>
            </a:endParaRP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Disk Management</a:t>
            </a:r>
            <a:r>
              <a:rPr lang="zh-CN" altLang="en-US" dirty="0">
                <a:ea typeface="宋体" panose="02010600030101010101" pitchFamily="2" charset="-122"/>
                <a:cs typeface="MS PGothic" panose="020B0600070205080204" pitchFamily="34" charset="-128"/>
              </a:rPr>
              <a:t> </a:t>
            </a:r>
            <a:endParaRPr lang="en-US" altLang="zh-CN" dirty="0">
              <a:ea typeface="宋体" panose="02010600030101010101" pitchFamily="2" charset="-122"/>
              <a:cs typeface="MS PGothic" panose="020B0600070205080204" pitchFamily="34" charset="-128"/>
            </a:endParaRP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Swap-Space Management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RAID Structure</a:t>
            </a:r>
            <a:r>
              <a:rPr lang="zh-CN" altLang="en-US" dirty="0">
                <a:ea typeface="宋体" panose="02010600030101010101" pitchFamily="2" charset="-122"/>
                <a:cs typeface="MS PGothic" panose="020B0600070205080204" pitchFamily="34" charset="-128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(-)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Stable-Storage Implementation</a:t>
            </a:r>
            <a:r>
              <a:rPr lang="zh-CN" altLang="en-US" dirty="0">
                <a:ea typeface="宋体" panose="02010600030101010101" pitchFamily="2" charset="-122"/>
                <a:cs typeface="MS PGothic" panose="020B0600070205080204" pitchFamily="34" charset="-128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(-)</a:t>
            </a:r>
          </a:p>
        </p:txBody>
      </p:sp>
    </p:spTree>
    <p:extLst>
      <p:ext uri="{BB962C8B-B14F-4D97-AF65-F5344CB8AC3E}">
        <p14:creationId xmlns:p14="http://schemas.microsoft.com/office/powerpoint/2010/main" val="2332439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12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  <a:cs typeface="MS PGothic" panose="020B0600070205080204" pitchFamily="34" charset="-128"/>
              </a:rPr>
              <a:t>Objectives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38238"/>
            <a:ext cx="7135813" cy="4530725"/>
          </a:xfrm>
        </p:spPr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  <a:cs typeface="MS PGothic" panose="020B0600070205080204" pitchFamily="34" charset="-128"/>
              </a:rPr>
              <a:t>To describe the physical structure of secondary storage devices and its effects on the uses of the devices</a:t>
            </a:r>
          </a:p>
          <a:p>
            <a:r>
              <a:rPr lang="en-US" altLang="zh-CN" dirty="0">
                <a:ea typeface="MS PGothic" panose="020B0600070205080204" pitchFamily="34" charset="-128"/>
                <a:cs typeface="MS PGothic" panose="020B0600070205080204" pitchFamily="34" charset="-128"/>
              </a:rPr>
              <a:t>To explain the performance characteristics of mass-storage devices</a:t>
            </a:r>
          </a:p>
          <a:p>
            <a:r>
              <a:rPr lang="en-US" altLang="zh-CN" dirty="0">
                <a:ea typeface="MS PGothic" panose="020B0600070205080204" pitchFamily="34" charset="-128"/>
                <a:cs typeface="MS PGothic" panose="020B0600070205080204" pitchFamily="34" charset="-128"/>
              </a:rPr>
              <a:t>To evaluate disk scheduling algorithms</a:t>
            </a:r>
          </a:p>
          <a:p>
            <a:r>
              <a:rPr lang="en-US" altLang="zh-CN" dirty="0">
                <a:ea typeface="MS PGothic" panose="020B0600070205080204" pitchFamily="34" charset="-128"/>
                <a:cs typeface="MS PGothic" panose="020B0600070205080204" pitchFamily="34" charset="-128"/>
              </a:rPr>
              <a:t>To discuss operating-system services provided for mass storage</a:t>
            </a:r>
          </a:p>
          <a:p>
            <a:endParaRPr lang="en-US" altLang="zh-CN" dirty="0"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612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27000"/>
            <a:ext cx="8553450" cy="576263"/>
          </a:xfrm>
        </p:spPr>
        <p:txBody>
          <a:bodyPr/>
          <a:lstStyle/>
          <a:p>
            <a:pPr eaLnBrk="1" hangingPunct="1"/>
            <a:r>
              <a:rPr lang="en-US" altLang="zh-CN" sz="3000"/>
              <a:t>Chapter 2:  Operating-System Structures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38238"/>
            <a:ext cx="8229600" cy="4530725"/>
          </a:xfrm>
        </p:spPr>
        <p:txBody>
          <a:bodyPr/>
          <a:lstStyle/>
          <a:p>
            <a:r>
              <a:rPr lang="en-US" altLang="zh-CN"/>
              <a:t>Operating System Services</a:t>
            </a:r>
          </a:p>
          <a:p>
            <a:r>
              <a:rPr lang="en-US" altLang="zh-CN"/>
              <a:t>User Operating System Interface</a:t>
            </a:r>
          </a:p>
          <a:p>
            <a:r>
              <a:rPr lang="en-US" altLang="zh-CN"/>
              <a:t>System Calls</a:t>
            </a:r>
          </a:p>
          <a:p>
            <a:r>
              <a:rPr lang="en-US" altLang="zh-CN"/>
              <a:t>Types of System Calls</a:t>
            </a:r>
          </a:p>
          <a:p>
            <a:r>
              <a:rPr lang="en-US" altLang="zh-CN"/>
              <a:t>System Programs</a:t>
            </a:r>
          </a:p>
          <a:p>
            <a:r>
              <a:rPr lang="en-US" altLang="zh-CN"/>
              <a:t>Operating System Design and Implementation</a:t>
            </a:r>
          </a:p>
          <a:p>
            <a:r>
              <a:rPr lang="en-US" altLang="zh-CN"/>
              <a:t>Operating System Structure</a:t>
            </a:r>
          </a:p>
          <a:p>
            <a:r>
              <a:rPr lang="en-US" altLang="zh-CN"/>
              <a:t>Operating System Debugging</a:t>
            </a:r>
          </a:p>
          <a:p>
            <a:r>
              <a:rPr lang="en-US" altLang="zh-CN"/>
              <a:t>Operating System Generation</a:t>
            </a:r>
          </a:p>
          <a:p>
            <a:r>
              <a:rPr lang="en-US" altLang="zh-CN"/>
              <a:t>System Boot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193675"/>
            <a:ext cx="7929563" cy="576263"/>
          </a:xfrm>
        </p:spPr>
        <p:txBody>
          <a:bodyPr/>
          <a:lstStyle/>
          <a:p>
            <a:pPr eaLnBrk="1" hangingPunct="1"/>
            <a:r>
              <a:rPr lang="en-US" altLang="zh-CN"/>
              <a:t>Chapter 11:  File-System Interface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5705475" cy="3494087"/>
          </a:xfrm>
        </p:spPr>
        <p:txBody>
          <a:bodyPr/>
          <a:lstStyle/>
          <a:p>
            <a:r>
              <a:rPr lang="en-US" altLang="zh-CN"/>
              <a:t>File Concept</a:t>
            </a:r>
          </a:p>
          <a:p>
            <a:r>
              <a:rPr lang="en-US" altLang="zh-CN"/>
              <a:t>Access Methods</a:t>
            </a:r>
          </a:p>
          <a:p>
            <a:r>
              <a:rPr lang="en-US" altLang="zh-CN"/>
              <a:t>Disk and Directory Structure</a:t>
            </a:r>
          </a:p>
          <a:p>
            <a:r>
              <a:rPr lang="en-US" altLang="zh-CN"/>
              <a:t>File-System Mounting</a:t>
            </a:r>
          </a:p>
          <a:p>
            <a:r>
              <a:rPr lang="en-US" altLang="zh-CN"/>
              <a:t>File Sharing</a:t>
            </a:r>
            <a:r>
              <a:rPr lang="en-US" altLang="en-US"/>
              <a:t>（</a:t>
            </a:r>
            <a:r>
              <a:rPr lang="en-US" altLang="zh-CN"/>
              <a:t>-</a:t>
            </a:r>
            <a:r>
              <a:rPr lang="en-US" altLang="en-US"/>
              <a:t>）</a:t>
            </a:r>
            <a:endParaRPr lang="en-US" altLang="zh-CN"/>
          </a:p>
          <a:p>
            <a:r>
              <a:rPr lang="en-US" altLang="zh-CN"/>
              <a:t>Protection</a:t>
            </a:r>
            <a:r>
              <a:rPr lang="zh-CN" altLang="en-US"/>
              <a:t>（</a:t>
            </a:r>
            <a:r>
              <a:rPr lang="en-US" altLang="zh-CN"/>
              <a:t>-</a:t>
            </a:r>
            <a:r>
              <a:rPr lang="zh-CN" altLang="en-US"/>
              <a:t>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604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zh-CN"/>
              <a:t>Objectives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6719888" cy="4530725"/>
          </a:xfrm>
        </p:spPr>
        <p:txBody>
          <a:bodyPr/>
          <a:lstStyle/>
          <a:p>
            <a:r>
              <a:rPr lang="en-US" altLang="zh-CN"/>
              <a:t>To explain the function of file systems</a:t>
            </a:r>
          </a:p>
          <a:p>
            <a:r>
              <a:rPr lang="en-US" altLang="zh-CN"/>
              <a:t>To describe the interfaces to file systems</a:t>
            </a:r>
          </a:p>
          <a:p>
            <a:r>
              <a:rPr lang="en-US" altLang="zh-CN"/>
              <a:t>To discuss file-system design tradeoffs, including access methods, file sharing, file locking, and directory structures</a:t>
            </a:r>
          </a:p>
          <a:p>
            <a:r>
              <a:rPr lang="en-US" altLang="zh-CN"/>
              <a:t>To explore file-system protection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356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763" y="214313"/>
            <a:ext cx="8047037" cy="576262"/>
          </a:xfrm>
        </p:spPr>
        <p:txBody>
          <a:bodyPr/>
          <a:lstStyle/>
          <a:p>
            <a:pPr eaLnBrk="1" hangingPunct="1"/>
            <a:r>
              <a:rPr lang="en-US" altLang="zh-CN"/>
              <a:t> Chapter 12: File System Implementation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File-System Structure</a:t>
            </a:r>
          </a:p>
          <a:p>
            <a:r>
              <a:rPr lang="en-US" altLang="zh-CN" dirty="0"/>
              <a:t>File-System Implementation </a:t>
            </a:r>
          </a:p>
          <a:p>
            <a:r>
              <a:rPr lang="en-US" altLang="zh-CN" dirty="0"/>
              <a:t>Directory Implementation</a:t>
            </a:r>
          </a:p>
          <a:p>
            <a:r>
              <a:rPr lang="en-US" altLang="zh-CN" b="1" dirty="0"/>
              <a:t>Allocation Methods</a:t>
            </a:r>
            <a:r>
              <a:rPr lang="zh-CN" altLang="en-US" b="1" dirty="0"/>
              <a:t>*</a:t>
            </a:r>
            <a:endParaRPr lang="en-US" altLang="zh-CN" b="1" dirty="0"/>
          </a:p>
          <a:p>
            <a:r>
              <a:rPr lang="en-US" altLang="zh-CN" dirty="0"/>
              <a:t>Free-Space Management </a:t>
            </a:r>
          </a:p>
          <a:p>
            <a:r>
              <a:rPr lang="en-US" altLang="zh-CN" dirty="0"/>
              <a:t>Efficiency and Performance(-)</a:t>
            </a:r>
          </a:p>
          <a:p>
            <a:r>
              <a:rPr lang="en-US" altLang="zh-CN" dirty="0"/>
              <a:t>Recovery(-)</a:t>
            </a:r>
          </a:p>
          <a:p>
            <a:r>
              <a:rPr lang="en-US" altLang="zh-CN" dirty="0"/>
              <a:t>NFS</a:t>
            </a:r>
            <a:r>
              <a:rPr lang="zh-CN" altLang="zh-CN" dirty="0"/>
              <a:t>(</a:t>
            </a:r>
            <a:r>
              <a:rPr lang="en-US" altLang="zh-CN" dirty="0"/>
              <a:t>-)</a:t>
            </a:r>
          </a:p>
          <a:p>
            <a:r>
              <a:rPr lang="en-US" altLang="zh-CN" dirty="0"/>
              <a:t>Example: WAFL File System(-)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974725" y="1531938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799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/>
              <a:t>Objectives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327900" cy="4530725"/>
          </a:xfrm>
        </p:spPr>
        <p:txBody>
          <a:bodyPr/>
          <a:lstStyle/>
          <a:p>
            <a:r>
              <a:rPr lang="en-US" altLang="zh-CN"/>
              <a:t>To describe the details of implementing local file systems and directory structures</a:t>
            </a:r>
          </a:p>
          <a:p>
            <a:r>
              <a:rPr lang="en-US" altLang="zh-CN"/>
              <a:t>To describe the implementation of remote file systems</a:t>
            </a:r>
          </a:p>
          <a:p>
            <a:r>
              <a:rPr lang="en-US" altLang="zh-CN"/>
              <a:t>To discuss block allocation and free-block algorithms and trade-offs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8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FF98-6A39-D04E-8D9C-ED7129B7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4-way</a:t>
            </a:r>
            <a:r>
              <a:rPr lang="zh-CN" altLang="en-US" dirty="0"/>
              <a:t> </a:t>
            </a:r>
            <a:r>
              <a:rPr lang="en-US" altLang="zh-CN" dirty="0"/>
              <a:t>Associate</a:t>
            </a:r>
            <a:r>
              <a:rPr lang="zh-CN" altLang="en-US" dirty="0"/>
              <a:t> </a:t>
            </a:r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(or</a:t>
            </a:r>
            <a:r>
              <a:rPr lang="zh-CN" altLang="en-US" dirty="0"/>
              <a:t> </a:t>
            </a:r>
            <a:r>
              <a:rPr lang="en-US" altLang="zh-CN" dirty="0"/>
              <a:t>cache)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1CB55-9961-764B-8001-7352B1B05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40" y="1206534"/>
            <a:ext cx="7675419" cy="485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3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Objectives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6761163" cy="4530725"/>
          </a:xfrm>
        </p:spPr>
        <p:txBody>
          <a:bodyPr/>
          <a:lstStyle/>
          <a:p>
            <a:r>
              <a:rPr lang="en-US" altLang="zh-CN"/>
              <a:t>To describe the services an operating system provides to users, processes, and other systems</a:t>
            </a:r>
          </a:p>
          <a:p>
            <a:r>
              <a:rPr lang="en-US" altLang="zh-CN"/>
              <a:t>To discuss the various ways of structuring an operating system</a:t>
            </a:r>
          </a:p>
          <a:p>
            <a:r>
              <a:rPr lang="en-US" altLang="zh-CN"/>
              <a:t>To explain how operating systems are installed and customized and how they boot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182563"/>
            <a:ext cx="6380163" cy="576262"/>
          </a:xfrm>
        </p:spPr>
        <p:txBody>
          <a:bodyPr/>
          <a:lstStyle/>
          <a:p>
            <a:pPr eaLnBrk="1" hangingPunct="1"/>
            <a:r>
              <a:rPr lang="en-US" altLang="zh-CN"/>
              <a:t>Chapter 3:  Processes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20775"/>
            <a:ext cx="7370763" cy="3822700"/>
          </a:xfrm>
        </p:spPr>
        <p:txBody>
          <a:bodyPr/>
          <a:lstStyle/>
          <a:p>
            <a:r>
              <a:rPr lang="en-US" altLang="zh-CN" dirty="0"/>
              <a:t>Process Concept</a:t>
            </a:r>
            <a:r>
              <a:rPr lang="zh-CN" altLang="en-US" dirty="0"/>
              <a:t>*</a:t>
            </a:r>
            <a:endParaRPr lang="en-US" altLang="zh-CN" dirty="0"/>
          </a:p>
          <a:p>
            <a:r>
              <a:rPr lang="en-US" altLang="zh-CN" dirty="0"/>
              <a:t>Process Scheduling</a:t>
            </a:r>
          </a:p>
          <a:p>
            <a:r>
              <a:rPr lang="en-US" altLang="zh-CN" dirty="0"/>
              <a:t>Operations on Processes</a:t>
            </a:r>
            <a:r>
              <a:rPr lang="zh-CN" altLang="en-US" dirty="0"/>
              <a:t>*</a:t>
            </a:r>
            <a:endParaRPr lang="en-US" altLang="zh-CN" dirty="0"/>
          </a:p>
          <a:p>
            <a:r>
              <a:rPr lang="en-US" altLang="zh-CN" dirty="0" err="1"/>
              <a:t>Interprocess</a:t>
            </a:r>
            <a:r>
              <a:rPr lang="en-US" altLang="zh-CN" dirty="0"/>
              <a:t> Communication</a:t>
            </a:r>
            <a:r>
              <a:rPr lang="zh-CN" altLang="en-US" dirty="0"/>
              <a:t>*</a:t>
            </a:r>
            <a:endParaRPr lang="en-US" altLang="zh-CN" dirty="0"/>
          </a:p>
          <a:p>
            <a:r>
              <a:rPr lang="en-US" altLang="zh-CN" dirty="0"/>
              <a:t>Examples of IPC Systems</a:t>
            </a:r>
          </a:p>
          <a:p>
            <a:r>
              <a:rPr lang="en-US" altLang="zh-CN" dirty="0"/>
              <a:t>Communication in Client-Server Systems</a:t>
            </a:r>
          </a:p>
        </p:txBody>
      </p:sp>
    </p:spTree>
    <p:extLst>
      <p:ext uri="{BB962C8B-B14F-4D97-AF65-F5344CB8AC3E}">
        <p14:creationId xmlns:p14="http://schemas.microsoft.com/office/powerpoint/2010/main" val="108562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/>
              <a:t>Objectives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38200" y="1138238"/>
            <a:ext cx="6823075" cy="4530725"/>
          </a:xfrm>
        </p:spPr>
        <p:txBody>
          <a:bodyPr/>
          <a:lstStyle/>
          <a:p>
            <a:r>
              <a:rPr lang="en-US" altLang="zh-CN"/>
              <a:t>To introduce the notion of a process -- a program in execution, which forms the basis of all computation</a:t>
            </a:r>
          </a:p>
          <a:p>
            <a:r>
              <a:rPr lang="en-US" altLang="zh-CN"/>
              <a:t>To describe the various features of processes, including scheduling, creation and termination, and communication</a:t>
            </a:r>
          </a:p>
          <a:p>
            <a:r>
              <a:rPr lang="en-US" altLang="zh-CN"/>
              <a:t>To explore interprocess communication using shared memory and message passing</a:t>
            </a:r>
          </a:p>
          <a:p>
            <a:r>
              <a:rPr lang="en-US" altLang="zh-CN"/>
              <a:t>To describe communication in client-server systems</a:t>
            </a:r>
          </a:p>
        </p:txBody>
      </p:sp>
    </p:spTree>
    <p:extLst>
      <p:ext uri="{BB962C8B-B14F-4D97-AF65-F5344CB8AC3E}">
        <p14:creationId xmlns:p14="http://schemas.microsoft.com/office/powerpoint/2010/main" val="110729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  <a:cs typeface="MS PGothic" panose="020B0600070205080204" pitchFamily="34" charset="-128"/>
              </a:rPr>
              <a:t>Chapter 4: Threads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Overview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Multicore Programming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Multithreading Models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Thread Libraries</a:t>
            </a:r>
            <a:r>
              <a:rPr lang="zh-CN" altLang="en-US" dirty="0">
                <a:ea typeface="宋体" panose="02010600030101010101" pitchFamily="2" charset="-122"/>
                <a:cs typeface="MS PGothic" panose="020B0600070205080204" pitchFamily="34" charset="-128"/>
              </a:rPr>
              <a:t>*</a:t>
            </a:r>
            <a:endParaRPr lang="en-US" altLang="zh-CN" dirty="0">
              <a:ea typeface="宋体" panose="02010600030101010101" pitchFamily="2" charset="-122"/>
              <a:cs typeface="MS PGothic" panose="020B0600070205080204" pitchFamily="34" charset="-128"/>
            </a:endParaRP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Implicit Threading (-)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Threading Issues (-)</a:t>
            </a:r>
          </a:p>
          <a:p>
            <a:r>
              <a:rPr lang="en-US" altLang="zh-CN" dirty="0">
                <a:ea typeface="宋体" panose="02010600030101010101" pitchFamily="2" charset="-122"/>
                <a:cs typeface="MS PGothic" panose="020B0600070205080204" pitchFamily="34" charset="-128"/>
              </a:rPr>
              <a:t>Operating System Examples (-)</a:t>
            </a:r>
          </a:p>
          <a:p>
            <a:pPr>
              <a:buFont typeface="Monotype Sorts" pitchFamily="1" charset="2"/>
              <a:buNone/>
            </a:pPr>
            <a:endParaRPr lang="en-US" altLang="en-US" dirty="0">
              <a:ea typeface="宋体" panose="02010600030101010101" pitchFamily="2" charset="-122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147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  <a:cs typeface="MS PGothic" panose="020B0600070205080204" pitchFamily="34" charset="-128"/>
              </a:rPr>
              <a:t>Objectives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6940550" cy="453072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  <a:cs typeface="MS PGothic" panose="020B0600070205080204" pitchFamily="34" charset="-128"/>
              </a:rPr>
              <a:t>To introduce </a:t>
            </a:r>
            <a:r>
              <a:rPr lang="en-US" altLang="zh-CN" b="1">
                <a:ea typeface="宋体" panose="02010600030101010101" pitchFamily="2" charset="-122"/>
                <a:cs typeface="MS PGothic" panose="020B0600070205080204" pitchFamily="34" charset="-128"/>
              </a:rPr>
              <a:t>the notion of a thread</a:t>
            </a:r>
            <a:r>
              <a:rPr lang="en-US" altLang="zh-CN">
                <a:ea typeface="宋体" panose="02010600030101010101" pitchFamily="2" charset="-122"/>
                <a:cs typeface="MS PGothic" panose="020B0600070205080204" pitchFamily="34" charset="-128"/>
              </a:rPr>
              <a:t>—a fundamental unit of CPU utilization that forms the basis of multithreaded computer systems</a:t>
            </a:r>
          </a:p>
          <a:p>
            <a:r>
              <a:rPr lang="en-US" altLang="zh-CN">
                <a:ea typeface="宋体" panose="02010600030101010101" pitchFamily="2" charset="-122"/>
                <a:cs typeface="MS PGothic" panose="020B0600070205080204" pitchFamily="34" charset="-128"/>
              </a:rPr>
              <a:t>To discuss </a:t>
            </a:r>
            <a:r>
              <a:rPr lang="en-US" altLang="zh-CN" b="1">
                <a:ea typeface="宋体" panose="02010600030101010101" pitchFamily="2" charset="-122"/>
                <a:cs typeface="MS PGothic" panose="020B0600070205080204" pitchFamily="34" charset="-128"/>
              </a:rPr>
              <a:t>the APIs for the thread libraries</a:t>
            </a:r>
            <a:r>
              <a:rPr lang="en-US" altLang="zh-CN">
                <a:ea typeface="宋体" panose="02010600030101010101" pitchFamily="2" charset="-122"/>
                <a:cs typeface="MS PGothic" panose="020B0600070205080204" pitchFamily="34" charset="-128"/>
              </a:rPr>
              <a:t>: Pthreads, Windows, and Java thread libraries</a:t>
            </a:r>
          </a:p>
          <a:p>
            <a:r>
              <a:rPr lang="en-US" altLang="zh-CN">
                <a:ea typeface="宋体" panose="02010600030101010101" pitchFamily="2" charset="-122"/>
                <a:cs typeface="MS PGothic" panose="020B0600070205080204" pitchFamily="34" charset="-128"/>
              </a:rPr>
              <a:t>To explore </a:t>
            </a:r>
            <a:r>
              <a:rPr lang="en-US" altLang="zh-CN" b="1">
                <a:ea typeface="宋体" panose="02010600030101010101" pitchFamily="2" charset="-122"/>
                <a:cs typeface="MS PGothic" panose="020B0600070205080204" pitchFamily="34" charset="-128"/>
              </a:rPr>
              <a:t>several strategies</a:t>
            </a:r>
            <a:r>
              <a:rPr lang="en-US" altLang="zh-CN">
                <a:ea typeface="宋体" panose="02010600030101010101" pitchFamily="2" charset="-122"/>
                <a:cs typeface="MS PGothic" panose="020B0600070205080204" pitchFamily="34" charset="-128"/>
              </a:rPr>
              <a:t> that provide </a:t>
            </a:r>
            <a:r>
              <a:rPr lang="en-US" altLang="zh-CN" b="1">
                <a:ea typeface="宋体" panose="02010600030101010101" pitchFamily="2" charset="-122"/>
                <a:cs typeface="MS PGothic" panose="020B0600070205080204" pitchFamily="34" charset="-128"/>
              </a:rPr>
              <a:t>implicit threading</a:t>
            </a:r>
          </a:p>
          <a:p>
            <a:r>
              <a:rPr lang="en-US" altLang="zh-CN">
                <a:ea typeface="宋体" panose="02010600030101010101" pitchFamily="2" charset="-122"/>
                <a:cs typeface="MS PGothic" panose="020B0600070205080204" pitchFamily="34" charset="-128"/>
              </a:rPr>
              <a:t>To </a:t>
            </a:r>
            <a:r>
              <a:rPr lang="en-US" altLang="zh-CN" b="1">
                <a:ea typeface="宋体" panose="02010600030101010101" pitchFamily="2" charset="-122"/>
                <a:cs typeface="MS PGothic" panose="020B0600070205080204" pitchFamily="34" charset="-128"/>
              </a:rPr>
              <a:t>examine issues </a:t>
            </a:r>
            <a:r>
              <a:rPr lang="en-US" altLang="zh-CN">
                <a:ea typeface="宋体" panose="02010600030101010101" pitchFamily="2" charset="-122"/>
                <a:cs typeface="MS PGothic" panose="020B0600070205080204" pitchFamily="34" charset="-128"/>
              </a:rPr>
              <a:t>related to multithreaded programming</a:t>
            </a:r>
          </a:p>
          <a:p>
            <a:r>
              <a:rPr lang="en-US" altLang="zh-CN">
                <a:ea typeface="宋体" panose="02010600030101010101" pitchFamily="2" charset="-122"/>
                <a:cs typeface="MS PGothic" panose="020B0600070205080204" pitchFamily="34" charset="-128"/>
              </a:rPr>
              <a:t>To cover operating system support for threads in Windows and Linux</a:t>
            </a:r>
          </a:p>
          <a:p>
            <a:endParaRPr lang="en-US" altLang="en-US">
              <a:ea typeface="宋体" panose="02010600030101010101" pitchFamily="2" charset="-122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721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1588" y="201613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zh-CN"/>
              <a:t>Chapter 5: Process Synchronization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47725" y="1165225"/>
            <a:ext cx="6040438" cy="3270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/>
              <a:t>Background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The Critical-Section Problem*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Peterson</a:t>
            </a:r>
            <a:r>
              <a:rPr lang="ja-JP" altLang="en-US" dirty="0"/>
              <a:t>’</a:t>
            </a:r>
            <a:r>
              <a:rPr lang="en-US" altLang="ja-JP" dirty="0"/>
              <a:t>s Solution*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Synchronization Hardware*</a:t>
            </a:r>
          </a:p>
          <a:p>
            <a:pPr>
              <a:lnSpc>
                <a:spcPct val="80000"/>
              </a:lnSpc>
            </a:pPr>
            <a:r>
              <a:rPr lang="en-US" altLang="zh-CN" dirty="0" err="1"/>
              <a:t>Mutex</a:t>
            </a:r>
            <a:r>
              <a:rPr lang="en-US" altLang="zh-CN" dirty="0"/>
              <a:t> Locks*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Semaphores*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Classic Problems of Synchronization*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Monitors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Synchronization Examples 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Alternative Approaches (-)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zh-CN">
              <a:latin typeface="Helvetica" panose="020B0604020202020204" pitchFamily="34" charset="0"/>
            </a:endParaRPr>
          </a:p>
          <a:p>
            <a:endParaRPr kumimoji="1" lang="en-US" altLang="zh-CN">
              <a:latin typeface="Helvetica" panose="020B0604020202020204" pitchFamily="34" charset="0"/>
            </a:endParaRPr>
          </a:p>
          <a:p>
            <a:endParaRPr kumimoji="1" lang="zh-CN" altLang="en-US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3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397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zh-CN"/>
              <a:t>Objectives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95350" y="1144588"/>
            <a:ext cx="6737350" cy="4530725"/>
          </a:xfrm>
        </p:spPr>
        <p:txBody>
          <a:bodyPr/>
          <a:lstStyle/>
          <a:p>
            <a:r>
              <a:rPr lang="en-US" altLang="zh-CN"/>
              <a:t>To present the concept of process synchronization.</a:t>
            </a:r>
          </a:p>
          <a:p>
            <a:r>
              <a:rPr lang="en-US" altLang="zh-CN"/>
              <a:t>To introduce the critical-section problem, whose solutions can be used to ensure the consistency of shared data</a:t>
            </a:r>
          </a:p>
          <a:p>
            <a:r>
              <a:rPr lang="en-US" altLang="zh-CN"/>
              <a:t>To present both software and hardware solutions of the critical-section problem</a:t>
            </a:r>
          </a:p>
          <a:p>
            <a:r>
              <a:rPr lang="en-US" altLang="zh-CN"/>
              <a:t>To examine several classical process-synchronization problems</a:t>
            </a:r>
          </a:p>
          <a:p>
            <a:r>
              <a:rPr lang="en-US" altLang="zh-CN"/>
              <a:t>To explore several tools that are used to solve process synchronization problems</a:t>
            </a:r>
          </a:p>
        </p:txBody>
      </p:sp>
    </p:spTree>
    <p:extLst>
      <p:ext uri="{BB962C8B-B14F-4D97-AF65-F5344CB8AC3E}">
        <p14:creationId xmlns:p14="http://schemas.microsoft.com/office/powerpoint/2010/main" val="3342509872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16571</TotalTime>
  <Words>949</Words>
  <Application>Microsoft Office PowerPoint</Application>
  <PresentationFormat>全屏显示(4:3)</PresentationFormat>
  <Paragraphs>179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Monotype Sorts</vt:lpstr>
      <vt:lpstr>MS PGothic</vt:lpstr>
      <vt:lpstr>MS PGothic</vt:lpstr>
      <vt:lpstr>宋体</vt:lpstr>
      <vt:lpstr>微软雅黑</vt:lpstr>
      <vt:lpstr>Arial</vt:lpstr>
      <vt:lpstr>Helvetica</vt:lpstr>
      <vt:lpstr>Times New Roman</vt:lpstr>
      <vt:lpstr>Verdana</vt:lpstr>
      <vt:lpstr>Webdings</vt:lpstr>
      <vt:lpstr>os-8</vt:lpstr>
      <vt:lpstr>复习提纲</vt:lpstr>
      <vt:lpstr>Chapter 2:  Operating-System Structures</vt:lpstr>
      <vt:lpstr>Objectives</vt:lpstr>
      <vt:lpstr>Chapter 3:  Processes</vt:lpstr>
      <vt:lpstr>Objectives</vt:lpstr>
      <vt:lpstr>Chapter 4: Threads</vt:lpstr>
      <vt:lpstr>Objectives</vt:lpstr>
      <vt:lpstr>Chapter 5: Process Synchronization</vt:lpstr>
      <vt:lpstr>Objectives</vt:lpstr>
      <vt:lpstr>Chapter 6:  CPU Scheduling</vt:lpstr>
      <vt:lpstr>Objectives</vt:lpstr>
      <vt:lpstr>Chapter 7:  Deadlocks</vt:lpstr>
      <vt:lpstr>Chapter Objectives</vt:lpstr>
      <vt:lpstr>Chapter 8:  Memory Management</vt:lpstr>
      <vt:lpstr>Objectives</vt:lpstr>
      <vt:lpstr>Chapter 9:  Virtual Memory</vt:lpstr>
      <vt:lpstr>Objectives</vt:lpstr>
      <vt:lpstr>Chapter 10:  Mass-Storage Systems</vt:lpstr>
      <vt:lpstr>Objectives</vt:lpstr>
      <vt:lpstr>Chapter 11:  File-System Interface</vt:lpstr>
      <vt:lpstr>Objectives</vt:lpstr>
      <vt:lpstr> Chapter 12: File System Implementation</vt:lpstr>
      <vt:lpstr>Objectives</vt:lpstr>
      <vt:lpstr> 4-way Associate TLB (or cache)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Ruisheng</cp:lastModifiedBy>
  <cp:revision>286</cp:revision>
  <cp:lastPrinted>2019-06-11T01:09:09Z</cp:lastPrinted>
  <dcterms:created xsi:type="dcterms:W3CDTF">2011-01-13T23:43:38Z</dcterms:created>
  <dcterms:modified xsi:type="dcterms:W3CDTF">2019-12-25T16:48:22Z</dcterms:modified>
</cp:coreProperties>
</file>