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6"/>
  </p:notesMasterIdLst>
  <p:sldIdLst>
    <p:sldId id="260" r:id="rId2"/>
    <p:sldId id="261" r:id="rId3"/>
    <p:sldId id="259" r:id="rId4"/>
    <p:sldId id="258" r:id="rId5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7"/>
      <p:bold r:id="rId8"/>
      <p:italic r:id="rId9"/>
      <p:boldItalic r:id="rId10"/>
    </p:embeddedFont>
    <p:embeddedFont>
      <p:font typeface="Roboto Light" panose="02000000000000000000" pitchFamily="2" charset="0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0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grygeese/DynamenaProject_BI2023-24/tree/main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EBF5B99-5799-4F42-9458-F5F410201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Screening of </a:t>
            </a:r>
            <a:r>
              <a:rPr lang="en-US" sz="3200" b="1" dirty="0" err="1"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 downstream targets involved in regulation of </a:t>
            </a:r>
            <a:r>
              <a:rPr lang="en-US" sz="3200" b="1" dirty="0" err="1"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 pumilla body axis using differential expression analysis</a:t>
            </a:r>
            <a:endParaRPr lang="ru-RU" sz="3200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4220159-5C93-4CE4-AC8C-6E37AC71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2158" y="2940475"/>
            <a:ext cx="3060150" cy="1690250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Bredov</a:t>
            </a: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Denis</a:t>
            </a:r>
            <a:endParaRPr lang="ru-RU" sz="1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Supervisor: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Stanislav </a:t>
            </a:r>
            <a:r>
              <a:rPr lang="en-US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Kremnyov</a:t>
            </a: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Department of Embryology, Lomonosov Moscow State University</a:t>
            </a: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230;p56">
            <a:extLst>
              <a:ext uri="{FF2B5EF4-FFF2-40B4-BE49-F238E27FC236}">
                <a16:creationId xmlns:a16="http://schemas.microsoft.com/office/drawing/2014/main" id="{BD314A8D-962E-44E9-824D-E031D73479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491626-AEA6-4D0C-A075-C5F44683998C}"/>
              </a:ext>
            </a:extLst>
          </p:cNvPr>
          <p:cNvGrpSpPr/>
          <p:nvPr/>
        </p:nvGrpSpPr>
        <p:grpSpPr>
          <a:xfrm>
            <a:off x="854616" y="3019469"/>
            <a:ext cx="1198886" cy="1532261"/>
            <a:chOff x="797466" y="3098464"/>
            <a:chExt cx="1198886" cy="1532261"/>
          </a:xfrm>
        </p:grpSpPr>
        <p:pic>
          <p:nvPicPr>
            <p:cNvPr id="7" name="Рисунок 6" descr="Изображение выглядит как шаблон, пиксель, шов&#10;&#10;Автоматически созданное описание">
              <a:extLst>
                <a:ext uri="{FF2B5EF4-FFF2-40B4-BE49-F238E27FC236}">
                  <a16:creationId xmlns:a16="http://schemas.microsoft.com/office/drawing/2014/main" id="{8D024B74-AAD1-4FC8-9328-E6D2DD50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467" y="3431840"/>
              <a:ext cx="1198885" cy="1198885"/>
            </a:xfrm>
            <a:prstGeom prst="rect">
              <a:avLst/>
            </a:prstGeom>
          </p:spPr>
        </p:pic>
        <p:pic>
          <p:nvPicPr>
            <p:cNvPr id="8" name="Рисунок 7" descr="Изображение выглядит как графическая вставка, символ, Графика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027911A0-B92F-4045-8857-06757E9E2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6803" y="3098464"/>
              <a:ext cx="333375" cy="3333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2F4033-8741-4913-B615-8C6E18434A0C}"/>
                </a:ext>
              </a:extLst>
            </p:cNvPr>
            <p:cNvSpPr txBox="1"/>
            <p:nvPr/>
          </p:nvSpPr>
          <p:spPr>
            <a:xfrm>
              <a:off x="797466" y="3124062"/>
              <a:ext cx="7793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hlinkClick r:id="rId5"/>
                </a:rPr>
                <a:t>GitHub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6DC8C55-8DEA-40E4-8B69-182DF4750A34}"/>
                </a:ext>
              </a:extLst>
            </p:cNvPr>
            <p:cNvSpPr/>
            <p:nvPr/>
          </p:nvSpPr>
          <p:spPr>
            <a:xfrm>
              <a:off x="797466" y="3098464"/>
              <a:ext cx="1198886" cy="153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656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FEB5B654-F80B-40D6-B89E-1A39817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</a:t>
            </a:r>
            <a:r>
              <a:rPr lang="ru-RU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and objectives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5D6A72A-6CD3-453B-A69F-FE6A0CE9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182885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 </a:t>
            </a: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the entire spectrum of genes that could potentially regulate the morphological polarization of </a:t>
            </a:r>
            <a:r>
              <a:rPr lang="en-US" sz="1400" i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4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pumila 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embryo under </a:t>
            </a:r>
            <a:r>
              <a:rPr lang="en-US" sz="14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signaling pathway.</a:t>
            </a: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AD4F69D9-EB62-4FB4-A5C4-38E1BE9D78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Objectives</a:t>
            </a: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Perform differential expression analysis on untreated and experimental groups.</a:t>
            </a: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 and 100 transcripts with most remarkable downregulation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Reveal changes in expression for set </a:t>
            </a:r>
            <a:r>
              <a:rPr lang="en-US" sz="1400" dirty="0">
                <a:solidFill>
                  <a:schemeClr val="tx1"/>
                </a:solidFill>
                <a:latin typeface="Montserrat"/>
                <a:sym typeface="Montserrat"/>
              </a:rPr>
              <a:t>of </a:t>
            </a:r>
            <a:r>
              <a:rPr lang="en-US" sz="1400" dirty="0">
                <a:solidFill>
                  <a:schemeClr val="tx1"/>
                </a:solidFill>
                <a:latin typeface="Montserrat"/>
              </a:rPr>
              <a:t>specific canonical </a:t>
            </a:r>
            <a:r>
              <a:rPr lang="en-US" sz="1400" dirty="0" err="1">
                <a:solidFill>
                  <a:schemeClr val="tx1"/>
                </a:solidFill>
                <a:latin typeface="Montserrat"/>
                <a:sym typeface="Montserrat"/>
              </a:rPr>
              <a:t>Wnt</a:t>
            </a:r>
            <a:r>
              <a:rPr lang="en-US" sz="1400" dirty="0">
                <a:solidFill>
                  <a:schemeClr val="tx1"/>
                </a:solidFill>
                <a:latin typeface="Montserrat"/>
                <a:sym typeface="Montserrat"/>
              </a:rPr>
              <a:t> signaling pathway</a:t>
            </a:r>
            <a:r>
              <a:rPr lang="en-US" sz="1400" dirty="0">
                <a:solidFill>
                  <a:schemeClr val="tx1"/>
                </a:solidFill>
                <a:latin typeface="Montserrat"/>
              </a:rPr>
              <a:t> effectors</a:t>
            </a: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400" dirty="0">
              <a:solidFill>
                <a:srgbClr val="0A9C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ru-RU" dirty="0"/>
          </a:p>
        </p:txBody>
      </p:sp>
      <p:sp>
        <p:nvSpPr>
          <p:cNvPr id="18" name="Google Shape;232;p56">
            <a:extLst>
              <a:ext uri="{FF2B5EF4-FFF2-40B4-BE49-F238E27FC236}">
                <a16:creationId xmlns:a16="http://schemas.microsoft.com/office/drawing/2014/main" id="{92AC2A4A-9EA3-4502-8DC8-2C195DEDBD3F}"/>
              </a:ext>
            </a:extLst>
          </p:cNvPr>
          <p:cNvSpPr txBox="1"/>
          <p:nvPr/>
        </p:nvSpPr>
        <p:spPr>
          <a:xfrm>
            <a:off x="364092" y="4243088"/>
            <a:ext cx="382831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serrat"/>
                <a:ea typeface="Montserrat"/>
                <a:cs typeface="Montserrat"/>
                <a:sym typeface="Montserrat"/>
              </a:rPr>
              <a:t>Bagaeva</a:t>
            </a:r>
            <a:r>
              <a:rPr lang="en-US" sz="800" dirty="0">
                <a:latin typeface="Montserrat"/>
                <a:ea typeface="Montserrat"/>
                <a:cs typeface="Montserrat"/>
                <a:sym typeface="Montserrat"/>
              </a:rPr>
              <a:t> et al., 2019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2061C7E-1860-4B2F-8028-7B440029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033532"/>
            <a:ext cx="946962" cy="12650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E1875A2-F275-4BF1-B636-C160643B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61" y="3030350"/>
            <a:ext cx="669355" cy="12689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BFEEB7-9EAE-4EF1-BE71-23EC2E956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476"/>
          <a:stretch/>
        </p:blipFill>
        <p:spPr>
          <a:xfrm>
            <a:off x="1924674" y="3034706"/>
            <a:ext cx="2198582" cy="126022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04CDFB-779E-4B06-AEF4-A71CB9AD9D39}"/>
              </a:ext>
            </a:extLst>
          </p:cNvPr>
          <p:cNvSpPr/>
          <p:nvPr/>
        </p:nvSpPr>
        <p:spPr>
          <a:xfrm>
            <a:off x="1963550" y="3062275"/>
            <a:ext cx="214897" cy="238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2E75C4-6CDF-439B-94DC-34553B51026F}"/>
              </a:ext>
            </a:extLst>
          </p:cNvPr>
          <p:cNvSpPr/>
          <p:nvPr/>
        </p:nvSpPr>
        <p:spPr>
          <a:xfrm>
            <a:off x="1281095" y="3050784"/>
            <a:ext cx="98535" cy="9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B11609A-6286-49A0-900E-9E4B08690309}"/>
              </a:ext>
            </a:extLst>
          </p:cNvPr>
          <p:cNvSpPr/>
          <p:nvPr/>
        </p:nvSpPr>
        <p:spPr>
          <a:xfrm>
            <a:off x="349176" y="3071073"/>
            <a:ext cx="128660" cy="1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88854C9-61D1-430D-9045-BEF3D21E8CCA}"/>
              </a:ext>
            </a:extLst>
          </p:cNvPr>
          <p:cNvSpPr/>
          <p:nvPr/>
        </p:nvSpPr>
        <p:spPr>
          <a:xfrm>
            <a:off x="3732450" y="3988821"/>
            <a:ext cx="369648" cy="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7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951FBEF-4E34-4A29-8364-6BDC6829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28" y="672278"/>
            <a:ext cx="4847471" cy="4046400"/>
          </a:xfrm>
          <a:prstGeom prst="rect">
            <a:avLst/>
          </a:prstGeom>
        </p:spPr>
      </p:pic>
      <p:pic>
        <p:nvPicPr>
          <p:cNvPr id="227" name="Google Shape;227;p56"/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6"/>
          <p:cNvSpPr txBox="1">
            <a:spLocks noGrp="1"/>
          </p:cNvSpPr>
          <p:nvPr>
            <p:ph type="title"/>
          </p:nvPr>
        </p:nvSpPr>
        <p:spPr>
          <a:xfrm>
            <a:off x="124811" y="161400"/>
            <a:ext cx="3934774" cy="66727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expression.</a:t>
            </a:r>
            <a:endParaRPr lang="en-US"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1" name="Google Shape;230;p56">
            <a:extLst>
              <a:ext uri="{FF2B5EF4-FFF2-40B4-BE49-F238E27FC236}">
                <a16:creationId xmlns:a16="http://schemas.microsoft.com/office/drawing/2014/main" id="{3B307524-EE76-4F46-8F57-2179A30A1E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9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Изображение выглядит как текст, снимок экрана, Красочность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2953EBF-FB56-4C64-BE15-68EB0E18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>
            <a:off x="4604248" y="1226820"/>
            <a:ext cx="4349252" cy="3916680"/>
          </a:xfrm>
          <a:prstGeom prst="rect">
            <a:avLst/>
          </a:prstGeom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9" name="Google Shape;230;p56">
            <a:extLst>
              <a:ext uri="{FF2B5EF4-FFF2-40B4-BE49-F238E27FC236}">
                <a16:creationId xmlns:a16="http://schemas.microsoft.com/office/drawing/2014/main" id="{412CA823-03C7-47FF-B224-974EAA9A8C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B127A84-F9AF-4295-A4C3-BBDA166A5A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946"/>
          <a:stretch/>
        </p:blipFill>
        <p:spPr>
          <a:xfrm>
            <a:off x="0" y="1226820"/>
            <a:ext cx="4349252" cy="39166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1AB24-4D4F-4385-A1E8-C30A5D2366CF}"/>
              </a:ext>
            </a:extLst>
          </p:cNvPr>
          <p:cNvSpPr txBox="1"/>
          <p:nvPr/>
        </p:nvSpPr>
        <p:spPr>
          <a:xfrm>
            <a:off x="-1" y="837495"/>
            <a:ext cx="43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Montserrat"/>
              </a:rPr>
              <a:t>Cluster map of top-100 transcript with upregulation in expression</a:t>
            </a:r>
            <a:endParaRPr lang="ru-RU" sz="1200"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6FF27-A379-490C-940C-0DC1CAE7EF77}"/>
              </a:ext>
            </a:extLst>
          </p:cNvPr>
          <p:cNvSpPr txBox="1"/>
          <p:nvPr/>
        </p:nvSpPr>
        <p:spPr>
          <a:xfrm>
            <a:off x="4671906" y="837495"/>
            <a:ext cx="434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Montserrat"/>
              </a:rPr>
              <a:t>Cluster map of top-100 transcript with downregulation in expression</a:t>
            </a:r>
            <a:endParaRPr lang="ru-RU" sz="1200"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37" name="Google Shape;229;p56">
            <a:extLst>
              <a:ext uri="{FF2B5EF4-FFF2-40B4-BE49-F238E27FC236}">
                <a16:creationId xmlns:a16="http://schemas.microsoft.com/office/drawing/2014/main" id="{C678E574-EA98-471C-A741-84BF45069F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11" y="161400"/>
            <a:ext cx="6618889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 and downregulation in expression.</a:t>
            </a:r>
            <a:endParaRPr lang="en-US"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51694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158</Words>
  <Application>Microsoft Office PowerPoint</Application>
  <PresentationFormat>Экран (16:9)</PresentationFormat>
  <Paragraphs>21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Montserrat</vt:lpstr>
      <vt:lpstr>Roboto Light</vt:lpstr>
      <vt:lpstr>Simple Light</vt:lpstr>
      <vt:lpstr>Screening of cWnt downstream targets involved in regulation of Dynamena pumilla body axis using differential expression analysis</vt:lpstr>
      <vt:lpstr>Aim and objectives</vt:lpstr>
      <vt:lpstr>Identify transcripts with significant changes in expression.</vt:lpstr>
      <vt:lpstr>Identify 100 transcripts with most remarkable upregulation and downregulation in expression.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of cWnt downstream targets involved in regulation of Dynamena pumilla body axis using differantial expression analysis</dc:title>
  <dc:creator>Денис Бредов</dc:creator>
  <cp:lastModifiedBy>Денис Бредов</cp:lastModifiedBy>
  <cp:revision>33</cp:revision>
  <dcterms:modified xsi:type="dcterms:W3CDTF">2024-05-24T03:44:07Z</dcterms:modified>
</cp:coreProperties>
</file>