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8"/>
  </p:notesMasterIdLst>
  <p:sldIdLst>
    <p:sldId id="260" r:id="rId2"/>
    <p:sldId id="261" r:id="rId3"/>
    <p:sldId id="259" r:id="rId4"/>
    <p:sldId id="264" r:id="rId5"/>
    <p:sldId id="258" r:id="rId6"/>
    <p:sldId id="262" r:id="rId7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0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9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grygeese/DynamenaProject_BI2023-24/tree/mai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227;p56">
            <a:extLst>
              <a:ext uri="{FF2B5EF4-FFF2-40B4-BE49-F238E27FC236}">
                <a16:creationId xmlns:a16="http://schemas.microsoft.com/office/drawing/2014/main" id="{63BAC4E8-7367-43E3-ACAB-7427ACC549D6}"/>
              </a:ext>
            </a:extLst>
          </p:cNvPr>
          <p:cNvPicPr preferRelativeResize="0"/>
          <p:nvPr/>
        </p:nvPicPr>
        <p:blipFill rotWithShape="1">
          <a:blip r:embed="rId2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EBF5B99-5799-4F42-9458-F5F410201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Screening of </a:t>
            </a:r>
            <a:r>
              <a:rPr lang="en-US" sz="3200" b="1" dirty="0" err="1"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 downstream targets involved in regulation of </a:t>
            </a:r>
            <a:r>
              <a:rPr lang="en-US" sz="3200" b="1" dirty="0" err="1"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3200" b="1" dirty="0">
                <a:latin typeface="Montserrat"/>
                <a:ea typeface="Montserrat"/>
                <a:cs typeface="Montserrat"/>
                <a:sym typeface="Montserrat"/>
              </a:rPr>
              <a:t> pumilla body axis using differential expression analysis</a:t>
            </a:r>
            <a:endParaRPr lang="ru-RU" sz="3200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24220159-5C93-4CE4-AC8C-6E37AC71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2158" y="2940475"/>
            <a:ext cx="3060150" cy="1690250"/>
          </a:xfrm>
        </p:spPr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Bredov</a:t>
            </a: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Denis</a:t>
            </a:r>
            <a:endParaRPr lang="ru-RU" sz="1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Supervisor:</a:t>
            </a:r>
            <a:endParaRPr lang="en-US"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Stanislav </a:t>
            </a:r>
            <a:r>
              <a:rPr lang="en-US" sz="1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Kremnyov</a:t>
            </a:r>
            <a:r>
              <a:rPr lang="en-US" sz="1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Department of Embryology, Lomonosov Moscow State University</a:t>
            </a: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230;p56">
            <a:extLst>
              <a:ext uri="{FF2B5EF4-FFF2-40B4-BE49-F238E27FC236}">
                <a16:creationId xmlns:a16="http://schemas.microsoft.com/office/drawing/2014/main" id="{BD314A8D-962E-44E9-824D-E031D73479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8D024B74-AAD1-4FC8-9328-E6D2DD509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17" y="3352845"/>
            <a:ext cx="1198885" cy="1198885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ческая вставка, символ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27911A0-B92F-4045-8857-06757E9E2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953" y="3019469"/>
            <a:ext cx="333375" cy="333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2F4033-8741-4913-B615-8C6E18434A0C}"/>
              </a:ext>
            </a:extLst>
          </p:cNvPr>
          <p:cNvSpPr txBox="1"/>
          <p:nvPr/>
        </p:nvSpPr>
        <p:spPr>
          <a:xfrm>
            <a:off x="854616" y="3045067"/>
            <a:ext cx="779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GitHub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6DC8C55-8DEA-40E4-8B69-182DF4750A34}"/>
              </a:ext>
            </a:extLst>
          </p:cNvPr>
          <p:cNvSpPr/>
          <p:nvPr/>
        </p:nvSpPr>
        <p:spPr>
          <a:xfrm>
            <a:off x="854616" y="3019469"/>
            <a:ext cx="1198886" cy="153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227;p56">
            <a:extLst>
              <a:ext uri="{FF2B5EF4-FFF2-40B4-BE49-F238E27FC236}">
                <a16:creationId xmlns:a16="http://schemas.microsoft.com/office/drawing/2014/main" id="{A77A3683-80C0-44EB-846A-AFD4F4AAC810}"/>
              </a:ext>
            </a:extLst>
          </p:cNvPr>
          <p:cNvPicPr preferRelativeResize="0"/>
          <p:nvPr/>
        </p:nvPicPr>
        <p:blipFill rotWithShape="1">
          <a:blip r:embed="rId2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30;p56">
            <a:extLst>
              <a:ext uri="{FF2B5EF4-FFF2-40B4-BE49-F238E27FC236}">
                <a16:creationId xmlns:a16="http://schemas.microsoft.com/office/drawing/2014/main" id="{4D7A7B1E-0235-4EFB-B378-AF5F7E9DBB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FEB5B654-F80B-40D6-B89E-1A39817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</a:t>
            </a:r>
            <a:r>
              <a:rPr lang="ru-RU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and objectives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5D6A72A-6CD3-453B-A69F-FE6A0CE9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182885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 </a:t>
            </a: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the entire spectrum of genes that could potentially regulate the morphological polarization of </a:t>
            </a:r>
            <a:r>
              <a:rPr lang="en-US" sz="1400" i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4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pumila 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embryo under </a:t>
            </a:r>
            <a:r>
              <a:rPr lang="en-US" sz="14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signaling pathway.</a:t>
            </a:r>
            <a:endParaRPr lang="en-US" sz="1400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AD4F69D9-EB62-4FB4-A5C4-38E1BE9D78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Objectives</a:t>
            </a:r>
            <a:r>
              <a:rPr lang="en-US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Perform differential expression analysis on untreated and experimental groups.</a:t>
            </a: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Tx/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expression.</a:t>
            </a:r>
          </a:p>
          <a:p>
            <a:pPr marL="179999" indent="-149225">
              <a:buClr>
                <a:schemeClr val="tx1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 and 100 transcripts with most remarkable downregulation in expression.</a:t>
            </a:r>
          </a:p>
          <a:p>
            <a:pPr marL="179999" indent="-149225">
              <a:buClr>
                <a:schemeClr val="tx1"/>
              </a:buClr>
              <a:buSzPts val="1000"/>
              <a:buFont typeface="Montserra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Reveal changes in expression for set </a:t>
            </a:r>
            <a:r>
              <a:rPr lang="en-US" sz="1400" dirty="0">
                <a:solidFill>
                  <a:schemeClr val="tx1"/>
                </a:solidFill>
                <a:latin typeface="Montserrat"/>
                <a:sym typeface="Montserrat"/>
              </a:rPr>
              <a:t>of </a:t>
            </a:r>
            <a:r>
              <a:rPr lang="en-US" sz="1400" dirty="0">
                <a:solidFill>
                  <a:schemeClr val="tx1"/>
                </a:solidFill>
                <a:latin typeface="Montserrat"/>
              </a:rPr>
              <a:t>specific canonical </a:t>
            </a:r>
            <a:r>
              <a:rPr lang="en-US" sz="1400" dirty="0" err="1">
                <a:solidFill>
                  <a:schemeClr val="tx1"/>
                </a:solidFill>
                <a:latin typeface="Montserrat"/>
                <a:sym typeface="Montserrat"/>
              </a:rPr>
              <a:t>Wnt</a:t>
            </a:r>
            <a:r>
              <a:rPr lang="en-US" sz="1400" dirty="0">
                <a:solidFill>
                  <a:schemeClr val="tx1"/>
                </a:solidFill>
                <a:latin typeface="Montserrat"/>
                <a:sym typeface="Montserrat"/>
              </a:rPr>
              <a:t> signaling pathway</a:t>
            </a:r>
            <a:r>
              <a:rPr lang="en-US" sz="1400" dirty="0">
                <a:solidFill>
                  <a:schemeClr val="tx1"/>
                </a:solidFill>
                <a:latin typeface="Montserrat"/>
              </a:rPr>
              <a:t> effectors</a:t>
            </a:r>
            <a:r>
              <a:rPr lang="en-US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endParaRPr lang="ru-RU" dirty="0"/>
          </a:p>
        </p:txBody>
      </p:sp>
      <p:sp>
        <p:nvSpPr>
          <p:cNvPr id="18" name="Google Shape;232;p56">
            <a:extLst>
              <a:ext uri="{FF2B5EF4-FFF2-40B4-BE49-F238E27FC236}">
                <a16:creationId xmlns:a16="http://schemas.microsoft.com/office/drawing/2014/main" id="{92AC2A4A-9EA3-4502-8DC8-2C195DEDBD3F}"/>
              </a:ext>
            </a:extLst>
          </p:cNvPr>
          <p:cNvSpPr txBox="1"/>
          <p:nvPr/>
        </p:nvSpPr>
        <p:spPr>
          <a:xfrm>
            <a:off x="364092" y="4243088"/>
            <a:ext cx="382831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serrat"/>
                <a:ea typeface="Montserrat"/>
                <a:cs typeface="Montserrat"/>
                <a:sym typeface="Montserrat"/>
              </a:rPr>
              <a:t>Bagaeva</a:t>
            </a:r>
            <a:r>
              <a:rPr lang="en-US" sz="800" dirty="0">
                <a:latin typeface="Montserrat"/>
                <a:ea typeface="Montserrat"/>
                <a:cs typeface="Montserrat"/>
                <a:sym typeface="Montserrat"/>
              </a:rPr>
              <a:t> et al., 2019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2061C7E-1860-4B2F-8028-7B440029B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033532"/>
            <a:ext cx="946962" cy="12650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E1875A2-F275-4BF1-B636-C160643BF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661" y="3030350"/>
            <a:ext cx="669355" cy="12689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1BFEEB7-9EAE-4EF1-BE71-23EC2E956F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1476"/>
          <a:stretch/>
        </p:blipFill>
        <p:spPr>
          <a:xfrm>
            <a:off x="1924674" y="3034706"/>
            <a:ext cx="2198582" cy="126022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04CDFB-779E-4B06-AEF4-A71CB9AD9D39}"/>
              </a:ext>
            </a:extLst>
          </p:cNvPr>
          <p:cNvSpPr/>
          <p:nvPr/>
        </p:nvSpPr>
        <p:spPr>
          <a:xfrm>
            <a:off x="1963550" y="3062275"/>
            <a:ext cx="214897" cy="238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2E75C4-6CDF-439B-94DC-34553B51026F}"/>
              </a:ext>
            </a:extLst>
          </p:cNvPr>
          <p:cNvSpPr/>
          <p:nvPr/>
        </p:nvSpPr>
        <p:spPr>
          <a:xfrm>
            <a:off x="1281095" y="3050784"/>
            <a:ext cx="98535" cy="9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B11609A-6286-49A0-900E-9E4B08690309}"/>
              </a:ext>
            </a:extLst>
          </p:cNvPr>
          <p:cNvSpPr/>
          <p:nvPr/>
        </p:nvSpPr>
        <p:spPr>
          <a:xfrm>
            <a:off x="349176" y="3071073"/>
            <a:ext cx="128660" cy="1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88854C9-61D1-430D-9045-BEF3D21E8CCA}"/>
              </a:ext>
            </a:extLst>
          </p:cNvPr>
          <p:cNvSpPr/>
          <p:nvPr/>
        </p:nvSpPr>
        <p:spPr>
          <a:xfrm>
            <a:off x="3732450" y="3988821"/>
            <a:ext cx="369648" cy="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7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951FBEF-4E34-4A29-8364-6BDC6829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28" y="981114"/>
            <a:ext cx="4847471" cy="4046400"/>
          </a:xfrm>
          <a:prstGeom prst="rect">
            <a:avLst/>
          </a:prstGeom>
        </p:spPr>
      </p:pic>
      <p:pic>
        <p:nvPicPr>
          <p:cNvPr id="227" name="Google Shape;227;p56"/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1" name="Google Shape;230;p56">
            <a:extLst>
              <a:ext uri="{FF2B5EF4-FFF2-40B4-BE49-F238E27FC236}">
                <a16:creationId xmlns:a16="http://schemas.microsoft.com/office/drawing/2014/main" id="{3B307524-EE76-4F46-8F57-2179A30A1E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0F95C-31D0-4830-ACC4-9527BD0003B4}"/>
              </a:ext>
            </a:extLst>
          </p:cNvPr>
          <p:cNvSpPr txBox="1"/>
          <p:nvPr/>
        </p:nvSpPr>
        <p:spPr>
          <a:xfrm>
            <a:off x="124811" y="1550293"/>
            <a:ext cx="4048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identified 123445 differentially expressed transcripts, 5196 (4.2%) of them show significant change in expression (i.e. adjusted p-value was lesser than 0.05).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upregulation in expression was observed for most transcripts (orange and red dots) while little part showed downregulation in expression (blue and green dots).</a:t>
            </a: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A8FA27F3-8725-498C-AEC2-FD27DFB7A200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6405106" cy="83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5889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36D17302-0DC8-464C-966A-2A53170D6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>
            <a:off x="4604248" y="1226820"/>
            <a:ext cx="4349252" cy="3916680"/>
          </a:xfrm>
          <a:prstGeom prst="rect">
            <a:avLst/>
          </a:prstGeom>
        </p:spPr>
      </p:pic>
      <p:pic>
        <p:nvPicPr>
          <p:cNvPr id="10" name="Google Shape;227;p56">
            <a:extLst>
              <a:ext uri="{FF2B5EF4-FFF2-40B4-BE49-F238E27FC236}">
                <a16:creationId xmlns:a16="http://schemas.microsoft.com/office/drawing/2014/main" id="{8A718274-65B1-42D6-A72D-B54A98E9B31E}"/>
              </a:ext>
            </a:extLst>
          </p:cNvPr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9" name="Google Shape;230;p56">
            <a:extLst>
              <a:ext uri="{FF2B5EF4-FFF2-40B4-BE49-F238E27FC236}">
                <a16:creationId xmlns:a16="http://schemas.microsoft.com/office/drawing/2014/main" id="{412CA823-03C7-47FF-B224-974EAA9A8C4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Заголовок 14">
            <a:extLst>
              <a:ext uri="{FF2B5EF4-FFF2-40B4-BE49-F238E27FC236}">
                <a16:creationId xmlns:a16="http://schemas.microsoft.com/office/drawing/2014/main" id="{BC634FF1-4712-4A0D-86F3-3B12FA7DA07B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6728925" cy="83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 in expression</a:t>
            </a:r>
            <a:endParaRPr lang="ru-RU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CB396-73BD-4A83-BB15-290379BCA95E}"/>
              </a:ext>
            </a:extLst>
          </p:cNvPr>
          <p:cNvSpPr txBox="1"/>
          <p:nvPr/>
        </p:nvSpPr>
        <p:spPr>
          <a:xfrm>
            <a:off x="124811" y="1550293"/>
            <a:ext cx="4048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Top-100 transcripts with downregulation in expression predominantly corresponded to genes of different types of collagens (5 transcripts in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also include members of Notch signaling pathway (4 transcripts in total)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33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27;p56">
            <a:extLst>
              <a:ext uri="{FF2B5EF4-FFF2-40B4-BE49-F238E27FC236}">
                <a16:creationId xmlns:a16="http://schemas.microsoft.com/office/drawing/2014/main" id="{8A718274-65B1-42D6-A72D-B54A98E9B31E}"/>
              </a:ext>
            </a:extLst>
          </p:cNvPr>
          <p:cNvPicPr preferRelativeResize="0"/>
          <p:nvPr/>
        </p:nvPicPr>
        <p:blipFill rotWithShape="1">
          <a:blip r:embed="rId3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 descr="Изображение выглядит как текст, снимок экрана, Красочность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2953EBF-FB56-4C64-BE15-68EB0E18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46"/>
          <a:stretch/>
        </p:blipFill>
        <p:spPr>
          <a:xfrm>
            <a:off x="4604248" y="1226820"/>
            <a:ext cx="4349252" cy="3916680"/>
          </a:xfrm>
          <a:prstGeom prst="rect">
            <a:avLst/>
          </a:prstGeom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9" name="Google Shape;230;p56">
            <a:extLst>
              <a:ext uri="{FF2B5EF4-FFF2-40B4-BE49-F238E27FC236}">
                <a16:creationId xmlns:a16="http://schemas.microsoft.com/office/drawing/2014/main" id="{412CA823-03C7-47FF-B224-974EAA9A8C4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Заголовок 14">
            <a:extLst>
              <a:ext uri="{FF2B5EF4-FFF2-40B4-BE49-F238E27FC236}">
                <a16:creationId xmlns:a16="http://schemas.microsoft.com/office/drawing/2014/main" id="{BC634FF1-4712-4A0D-86F3-3B12FA7DA07B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7194000" cy="83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downregulation in expression</a:t>
            </a:r>
            <a:endParaRPr lang="ru-RU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7196B-D8F5-45C5-9E35-28E741CFDE8B}"/>
              </a:ext>
            </a:extLst>
          </p:cNvPr>
          <p:cNvSpPr txBox="1"/>
          <p:nvPr/>
        </p:nvSpPr>
        <p:spPr>
          <a:xfrm>
            <a:off x="124811" y="1550293"/>
            <a:ext cx="404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 the top-100 transcripts with upregulation in expression, we identified members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cWnt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pathway (8 transcripts in total).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16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27;p56">
            <a:extLst>
              <a:ext uri="{FF2B5EF4-FFF2-40B4-BE49-F238E27FC236}">
                <a16:creationId xmlns:a16="http://schemas.microsoft.com/office/drawing/2014/main" id="{AFCF5A6B-864B-4CE1-BC77-3FF116A43B86}"/>
              </a:ext>
            </a:extLst>
          </p:cNvPr>
          <p:cNvPicPr preferRelativeResize="0"/>
          <p:nvPr/>
        </p:nvPicPr>
        <p:blipFill rotWithShape="1">
          <a:blip r:embed="rId2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C549BD-6CC7-4F22-AC66-48EE6EDD1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Code, workflow details and processed data available in project repository:</a:t>
            </a:r>
          </a:p>
          <a:p>
            <a:pPr marL="114300" indent="0">
              <a:buNone/>
            </a:pPr>
            <a:r>
              <a:rPr lang="ru-RU" dirty="0">
                <a:solidFill>
                  <a:srgbClr val="0097A7"/>
                </a:solidFill>
              </a:rPr>
              <a:t>https://github.com/angrygeese/DynamenaProject_BI2023-24/tree/main</a:t>
            </a:r>
            <a:endParaRPr lang="ru-RU" dirty="0"/>
          </a:p>
        </p:txBody>
      </p:sp>
      <p:pic>
        <p:nvPicPr>
          <p:cNvPr id="5" name="Рисунок 4" descr="Изображение выглядит как графическая вставка, символ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AA447AD-23C9-4C15-8F8B-9A4BAFEB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576" y="2050862"/>
            <a:ext cx="2480847" cy="2480847"/>
          </a:xfrm>
          <a:prstGeom prst="rect">
            <a:avLst/>
          </a:prstGeom>
        </p:spPr>
      </p:pic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0FE24F5E-F9A0-4750-A849-94554DE35715}"/>
              </a:ext>
            </a:extLst>
          </p:cNvPr>
          <p:cNvSpPr txBox="1">
            <a:spLocks/>
          </p:cNvSpPr>
          <p:nvPr/>
        </p:nvSpPr>
        <p:spPr>
          <a:xfrm>
            <a:off x="311700" y="445024"/>
            <a:ext cx="6405106" cy="7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b="1" dirty="0">
                <a:solidFill>
                  <a:schemeClr val="tx1"/>
                </a:solidFill>
                <a:latin typeface="Montserrat"/>
              </a:rPr>
              <a:t>Project repository</a:t>
            </a:r>
            <a:endParaRPr lang="ru-RU" sz="2100" dirty="0"/>
          </a:p>
        </p:txBody>
      </p:sp>
      <p:pic>
        <p:nvPicPr>
          <p:cNvPr id="11" name="Google Shape;230;p56">
            <a:extLst>
              <a:ext uri="{FF2B5EF4-FFF2-40B4-BE49-F238E27FC236}">
                <a16:creationId xmlns:a16="http://schemas.microsoft.com/office/drawing/2014/main" id="{CB3428E0-A405-4430-9317-8BD2A16E1B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3424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289</Words>
  <Application>Microsoft Office PowerPoint</Application>
  <PresentationFormat>Экран (16:9)</PresentationFormat>
  <Paragraphs>29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Montserrat</vt:lpstr>
      <vt:lpstr>Arial</vt:lpstr>
      <vt:lpstr>Times New Roman</vt:lpstr>
      <vt:lpstr>Simple Light</vt:lpstr>
      <vt:lpstr>Screening of cWnt downstream targets involved in regulation of Dynamena pumilla body axis using differential expression analysis</vt:lpstr>
      <vt:lpstr>Aim and objectives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of cWnt downstream targets involved in regulation of Dynamena pumilla body axis using differantial expression analysis</dc:title>
  <dc:creator>Денис Бредов</dc:creator>
  <cp:lastModifiedBy>Денис Бредов</cp:lastModifiedBy>
  <cp:revision>38</cp:revision>
  <dcterms:modified xsi:type="dcterms:W3CDTF">2024-05-25T11:29:21Z</dcterms:modified>
</cp:coreProperties>
</file>