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4"/>
  </p:notesMasterIdLst>
  <p:sldIdLst>
    <p:sldId id="259" r:id="rId2"/>
    <p:sldId id="258" r:id="rId3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5"/>
      <p:bold r:id="rId6"/>
      <p:italic r:id="rId7"/>
      <p:boldItalic r:id="rId8"/>
    </p:embeddedFont>
    <p:embeddedFont>
      <p:font typeface="Roboto Light" panose="02000000000000000000" pitchFamily="2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0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Красочность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63E2427B-C6A3-4D91-9987-8BA09304D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6" b="8105"/>
          <a:stretch/>
        </p:blipFill>
        <p:spPr>
          <a:xfrm>
            <a:off x="4130960" y="601275"/>
            <a:ext cx="5006920" cy="4542225"/>
          </a:xfrm>
          <a:prstGeom prst="rect">
            <a:avLst/>
          </a:prstGeom>
        </p:spPr>
      </p:pic>
      <p:pic>
        <p:nvPicPr>
          <p:cNvPr id="227" name="Google Shape;227;p56"/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6"/>
          <p:cNvSpPr txBox="1">
            <a:spLocks noGrp="1"/>
          </p:cNvSpPr>
          <p:nvPr>
            <p:ph type="title"/>
          </p:nvPr>
        </p:nvSpPr>
        <p:spPr>
          <a:xfrm>
            <a:off x="124811" y="161399"/>
            <a:ext cx="3934774" cy="113874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Screening of </a:t>
            </a:r>
            <a:r>
              <a:rPr lang="en-US" sz="1600" b="1" dirty="0" err="1"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 downstream targets involved in regulation of </a:t>
            </a:r>
            <a:r>
              <a:rPr lang="en-US" sz="1600" b="1" dirty="0" err="1"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 pumilla body axis using differential expression analysis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" name="Google Shape;226;p56">
            <a:extLst>
              <a:ext uri="{FF2B5EF4-FFF2-40B4-BE49-F238E27FC236}">
                <a16:creationId xmlns:a16="http://schemas.microsoft.com/office/drawing/2014/main" id="{CA06953F-9BFF-4D13-9E23-F031697A49B3}"/>
              </a:ext>
            </a:extLst>
          </p:cNvPr>
          <p:cNvSpPr txBox="1"/>
          <p:nvPr/>
        </p:nvSpPr>
        <p:spPr>
          <a:xfrm>
            <a:off x="120968" y="1774440"/>
            <a:ext cx="402072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the entire spectrum of genes that could potentially regulate the morphological polarization of </a:t>
            </a:r>
            <a:r>
              <a:rPr lang="en-US" sz="1000" i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0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pumila </a:t>
            </a: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embryo under</a:t>
            </a: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signaling pathway.</a:t>
            </a:r>
            <a:endParaRPr lang="en-US"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228;p56">
            <a:extLst>
              <a:ext uri="{FF2B5EF4-FFF2-40B4-BE49-F238E27FC236}">
                <a16:creationId xmlns:a16="http://schemas.microsoft.com/office/drawing/2014/main" id="{48C6A877-D91D-4621-80FE-70B9EB36C1BC}"/>
              </a:ext>
            </a:extLst>
          </p:cNvPr>
          <p:cNvSpPr txBox="1"/>
          <p:nvPr/>
        </p:nvSpPr>
        <p:spPr>
          <a:xfrm>
            <a:off x="120969" y="1247424"/>
            <a:ext cx="105852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Bredov</a:t>
            </a:r>
            <a:r>
              <a:rPr lang="en-US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Denis</a:t>
            </a:r>
            <a:endParaRPr sz="1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231;p56">
            <a:extLst>
              <a:ext uri="{FF2B5EF4-FFF2-40B4-BE49-F238E27FC236}">
                <a16:creationId xmlns:a16="http://schemas.microsoft.com/office/drawing/2014/main" id="{C144DC75-33B8-475A-92C8-77B978207306}"/>
              </a:ext>
            </a:extLst>
          </p:cNvPr>
          <p:cNvSpPr txBox="1"/>
          <p:nvPr/>
        </p:nvSpPr>
        <p:spPr>
          <a:xfrm>
            <a:off x="1789925" y="1245198"/>
            <a:ext cx="257057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Supervisor: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Stanislav Kremnyov</a:t>
            </a:r>
            <a:r>
              <a:rPr lang="en-US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Department of Embryology, Lomonosov Moscow State University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43;p56">
            <a:extLst>
              <a:ext uri="{FF2B5EF4-FFF2-40B4-BE49-F238E27FC236}">
                <a16:creationId xmlns:a16="http://schemas.microsoft.com/office/drawing/2014/main" id="{3D141A44-C6D8-47E9-ACD2-C812F2CBF61D}"/>
              </a:ext>
            </a:extLst>
          </p:cNvPr>
          <p:cNvSpPr txBox="1"/>
          <p:nvPr/>
        </p:nvSpPr>
        <p:spPr>
          <a:xfrm>
            <a:off x="120967" y="3748105"/>
            <a:ext cx="4743133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Objectives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Perform differential expression analysis on untreated and experimental groups.</a:t>
            </a:r>
            <a:endParaRPr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</a:t>
            </a:r>
            <a:r>
              <a:rPr lang="ru-RU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and 100 transcripts with most remarkable downregulation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Reveal changes in expression for set </a:t>
            </a:r>
            <a:r>
              <a:rPr lang="en-US" sz="1000" dirty="0">
                <a:solidFill>
                  <a:schemeClr val="tx1"/>
                </a:solidFill>
                <a:latin typeface="Montserrat"/>
                <a:sym typeface="Montserrat"/>
              </a:rPr>
              <a:t>of </a:t>
            </a:r>
            <a:r>
              <a:rPr lang="en-US" sz="1000" dirty="0">
                <a:solidFill>
                  <a:schemeClr val="tx1"/>
                </a:solidFill>
                <a:latin typeface="Montserrat"/>
              </a:rPr>
              <a:t>specific canonical </a:t>
            </a:r>
            <a:r>
              <a:rPr lang="en-US" sz="1000" dirty="0" err="1">
                <a:solidFill>
                  <a:schemeClr val="tx1"/>
                </a:solidFill>
                <a:latin typeface="Montserrat"/>
                <a:sym typeface="Montserrat"/>
              </a:rPr>
              <a:t>Wnt</a:t>
            </a:r>
            <a:r>
              <a:rPr lang="en-US" sz="1000" dirty="0">
                <a:solidFill>
                  <a:schemeClr val="tx1"/>
                </a:solidFill>
                <a:latin typeface="Montserrat"/>
                <a:sym typeface="Montserrat"/>
              </a:rPr>
              <a:t> signaling pathway</a:t>
            </a:r>
            <a:r>
              <a:rPr lang="ru-RU" sz="10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ontserrat"/>
              </a:rPr>
              <a:t>effectors</a:t>
            </a:r>
            <a:r>
              <a:rPr lang="ru-RU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 dirty="0">
              <a:solidFill>
                <a:srgbClr val="0A9C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56"/>
          <p:cNvSpPr txBox="1"/>
          <p:nvPr/>
        </p:nvSpPr>
        <p:spPr>
          <a:xfrm>
            <a:off x="262494" y="3757131"/>
            <a:ext cx="382831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serrat"/>
                <a:ea typeface="Montserrat"/>
                <a:cs typeface="Montserrat"/>
                <a:sym typeface="Montserrat"/>
              </a:rPr>
              <a:t>Bagaeva</a:t>
            </a:r>
            <a:r>
              <a:rPr lang="en-US" sz="800" dirty="0">
                <a:latin typeface="Montserrat"/>
                <a:ea typeface="Montserrat"/>
                <a:cs typeface="Montserrat"/>
                <a:sym typeface="Montserrat"/>
              </a:rPr>
              <a:t> et al., 2019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DE8C6-AC88-4D92-9EBB-B26C2290A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02" y="2547575"/>
            <a:ext cx="946962" cy="12650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E5DA49-2DA8-4E0A-9A60-48BF9937F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063" y="2544393"/>
            <a:ext cx="669355" cy="12689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BA4D63-2CF6-489C-973C-8EBC1EDFEE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1476"/>
          <a:stretch/>
        </p:blipFill>
        <p:spPr>
          <a:xfrm>
            <a:off x="1823076" y="2548749"/>
            <a:ext cx="2198582" cy="126022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5B4D06-A08D-4817-A792-C1F6DD7DE59E}"/>
              </a:ext>
            </a:extLst>
          </p:cNvPr>
          <p:cNvSpPr/>
          <p:nvPr/>
        </p:nvSpPr>
        <p:spPr>
          <a:xfrm>
            <a:off x="1861952" y="2576318"/>
            <a:ext cx="214897" cy="238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2EB9B54-D846-4847-897B-1DBC12FD6E7D}"/>
              </a:ext>
            </a:extLst>
          </p:cNvPr>
          <p:cNvSpPr/>
          <p:nvPr/>
        </p:nvSpPr>
        <p:spPr>
          <a:xfrm>
            <a:off x="1179497" y="2564827"/>
            <a:ext cx="98535" cy="9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0EC603A-955D-4B36-88E1-92432E4D6249}"/>
              </a:ext>
            </a:extLst>
          </p:cNvPr>
          <p:cNvSpPr/>
          <p:nvPr/>
        </p:nvSpPr>
        <p:spPr>
          <a:xfrm>
            <a:off x="247578" y="2585116"/>
            <a:ext cx="128660" cy="1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99CEBDA-6215-4418-A30E-78441E6D29C5}"/>
              </a:ext>
            </a:extLst>
          </p:cNvPr>
          <p:cNvSpPr/>
          <p:nvPr/>
        </p:nvSpPr>
        <p:spPr>
          <a:xfrm>
            <a:off x="3630852" y="3502864"/>
            <a:ext cx="369648" cy="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Google Shape;230;p56">
            <a:extLst>
              <a:ext uri="{FF2B5EF4-FFF2-40B4-BE49-F238E27FC236}">
                <a16:creationId xmlns:a16="http://schemas.microsoft.com/office/drawing/2014/main" id="{3B307524-EE76-4F46-8F57-2179A30A1E5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B3ABDC04-8B98-4170-A6BD-CC25521FB0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815" y="1341963"/>
            <a:ext cx="686110" cy="68611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графическая вставка, символ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5F37E1-46A3-4013-8C90-6104E4F5F1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067" y="1723508"/>
            <a:ext cx="307747" cy="3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615DDE8-4A62-498B-A7D9-467663FDA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2" t="5548" r="7397"/>
          <a:stretch/>
        </p:blipFill>
        <p:spPr>
          <a:xfrm>
            <a:off x="191620" y="392755"/>
            <a:ext cx="8760759" cy="4750745"/>
          </a:xfrm>
          <a:prstGeom prst="rect">
            <a:avLst/>
          </a:prstGeom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9" name="Google Shape;230;p56">
            <a:extLst>
              <a:ext uri="{FF2B5EF4-FFF2-40B4-BE49-F238E27FC236}">
                <a16:creationId xmlns:a16="http://schemas.microsoft.com/office/drawing/2014/main" id="{412CA823-03C7-47FF-B224-974EAA9A8C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1694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116</Words>
  <Application>Microsoft Office PowerPoint</Application>
  <PresentationFormat>Экран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Roboto Light</vt:lpstr>
      <vt:lpstr>Montserrat</vt:lpstr>
      <vt:lpstr>Arial</vt:lpstr>
      <vt:lpstr>Simple Light</vt:lpstr>
      <vt:lpstr>Screening of cWnt downstream targets involved in regulation of Dynamena pumilla body axis using differential expression analysis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of cWnt downstream targets involved in regulation of Dynamena pumilla body axis using differantial expression analysis</dc:title>
  <dc:creator>Денис Бредов</dc:creator>
  <cp:lastModifiedBy>Денис Бредов</cp:lastModifiedBy>
  <cp:revision>22</cp:revision>
  <dcterms:modified xsi:type="dcterms:W3CDTF">2024-05-10T23:07:03Z</dcterms:modified>
</cp:coreProperties>
</file>