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8" r:id="rId1"/>
  </p:sldMasterIdLst>
  <p:notesMasterIdLst>
    <p:notesMasterId r:id="rId3"/>
  </p:notesMasterIdLst>
  <p:sldIdLst>
    <p:sldId id="258" r:id="rId2"/>
  </p:sldIdLst>
  <p:sldSz cx="9144000" cy="5143500" type="screen16x9"/>
  <p:notesSz cx="6858000" cy="9144000"/>
  <p:embeddedFontLst>
    <p:embeddedFont>
      <p:font typeface="Montserrat" panose="00000500000000000000" pitchFamily="2" charset="-52"/>
      <p:regular r:id="rId4"/>
      <p:bold r:id="rId5"/>
      <p:italic r:id="rId6"/>
      <p:boldItalic r:id="rId7"/>
    </p:embeddedFont>
    <p:embeddedFont>
      <p:font typeface="Roboto Light" panose="02000000000000000000" pitchFamily="2" charset="0"/>
      <p:regular r:id="rId8"/>
      <p: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238c7317ad_10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238c7317ad_10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5361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текст, снимок экрана, Прямоугольник, Красочность&#10;&#10;Автоматически созданное описание">
            <a:extLst>
              <a:ext uri="{FF2B5EF4-FFF2-40B4-BE49-F238E27FC236}">
                <a16:creationId xmlns:a16="http://schemas.microsoft.com/office/drawing/2014/main" id="{B6A77270-224D-4B4C-8308-385434A17D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687"/>
          <a:stretch/>
        </p:blipFill>
        <p:spPr>
          <a:xfrm>
            <a:off x="4000500" y="498264"/>
            <a:ext cx="5143500" cy="4645236"/>
          </a:xfrm>
          <a:prstGeom prst="rect">
            <a:avLst/>
          </a:prstGeom>
        </p:spPr>
      </p:pic>
      <p:pic>
        <p:nvPicPr>
          <p:cNvPr id="227" name="Google Shape;227;p56"/>
          <p:cNvPicPr preferRelativeResize="0"/>
          <p:nvPr/>
        </p:nvPicPr>
        <p:blipFill rotWithShape="1">
          <a:blip r:embed="rId4">
            <a:alphaModFix amt="27000"/>
          </a:blip>
          <a:srcRect r="75555" b="60130"/>
          <a:stretch/>
        </p:blipFill>
        <p:spPr>
          <a:xfrm>
            <a:off x="0" y="-9"/>
            <a:ext cx="2235197" cy="2050707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56"/>
          <p:cNvSpPr txBox="1">
            <a:spLocks noGrp="1"/>
          </p:cNvSpPr>
          <p:nvPr>
            <p:ph type="title"/>
          </p:nvPr>
        </p:nvSpPr>
        <p:spPr>
          <a:xfrm>
            <a:off x="124811" y="161399"/>
            <a:ext cx="3934774" cy="1138743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Light"/>
              <a:buNone/>
            </a:pPr>
            <a:r>
              <a:rPr lang="en-US" sz="1600" b="1" dirty="0">
                <a:latin typeface="Montserrat"/>
                <a:ea typeface="Montserrat"/>
                <a:cs typeface="Montserrat"/>
                <a:sym typeface="Montserrat"/>
              </a:rPr>
              <a:t>Screening of </a:t>
            </a:r>
            <a:r>
              <a:rPr lang="en-US" sz="1600" b="1" dirty="0" err="1">
                <a:latin typeface="Montserrat"/>
                <a:ea typeface="Montserrat"/>
                <a:cs typeface="Montserrat"/>
                <a:sym typeface="Montserrat"/>
              </a:rPr>
              <a:t>cWnt</a:t>
            </a:r>
            <a:r>
              <a:rPr lang="en-US" sz="1600" b="1" dirty="0">
                <a:latin typeface="Montserrat"/>
                <a:ea typeface="Montserrat"/>
                <a:cs typeface="Montserrat"/>
                <a:sym typeface="Montserrat"/>
              </a:rPr>
              <a:t> downstream targets involved in regulation of </a:t>
            </a:r>
            <a:r>
              <a:rPr lang="en-US" sz="1600" b="1" dirty="0" err="1">
                <a:latin typeface="Montserrat"/>
                <a:ea typeface="Montserrat"/>
                <a:cs typeface="Montserrat"/>
                <a:sym typeface="Montserrat"/>
              </a:rPr>
              <a:t>Dynamena</a:t>
            </a:r>
            <a:r>
              <a:rPr lang="en-US" sz="1600" b="1" dirty="0">
                <a:latin typeface="Montserrat"/>
                <a:ea typeface="Montserrat"/>
                <a:cs typeface="Montserrat"/>
                <a:sym typeface="Montserrat"/>
              </a:rPr>
              <a:t> pumilla body axis using differential expression analysis</a:t>
            </a:r>
            <a:endParaRPr sz="16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0" name="Google Shape;230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40625" y="146800"/>
            <a:ext cx="1874775" cy="4544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14" name="Google Shape;226;p56">
            <a:extLst>
              <a:ext uri="{FF2B5EF4-FFF2-40B4-BE49-F238E27FC236}">
                <a16:creationId xmlns:a16="http://schemas.microsoft.com/office/drawing/2014/main" id="{CA06953F-9BFF-4D13-9E23-F031697A49B3}"/>
              </a:ext>
            </a:extLst>
          </p:cNvPr>
          <p:cNvSpPr txBox="1"/>
          <p:nvPr/>
        </p:nvSpPr>
        <p:spPr>
          <a:xfrm>
            <a:off x="120968" y="1774440"/>
            <a:ext cx="4020726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-52"/>
              </a:rPr>
              <a:t>Aim </a:t>
            </a:r>
            <a:r>
              <a:rPr lang="en" sz="12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2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Identify the entire spectrum of genes that could potentially regulate the morphological polarization of </a:t>
            </a:r>
            <a:r>
              <a:rPr lang="en-US" sz="1000" i="1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Dynamena</a:t>
            </a:r>
            <a:r>
              <a:rPr lang="en-US" sz="1000" i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pumila </a:t>
            </a:r>
            <a:r>
              <a:rPr lang="en-US" sz="1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embryo under</a:t>
            </a:r>
            <a:r>
              <a:rPr lang="ru-RU" sz="1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cWnt</a:t>
            </a:r>
            <a:r>
              <a:rPr lang="en-US" sz="1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signaling pathway.</a:t>
            </a:r>
            <a:endParaRPr lang="en-US" sz="1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" name="Google Shape;228;p56">
            <a:extLst>
              <a:ext uri="{FF2B5EF4-FFF2-40B4-BE49-F238E27FC236}">
                <a16:creationId xmlns:a16="http://schemas.microsoft.com/office/drawing/2014/main" id="{48C6A877-D91D-4621-80FE-70B9EB36C1BC}"/>
              </a:ext>
            </a:extLst>
          </p:cNvPr>
          <p:cNvSpPr txBox="1"/>
          <p:nvPr/>
        </p:nvSpPr>
        <p:spPr>
          <a:xfrm>
            <a:off x="120969" y="1247424"/>
            <a:ext cx="1058528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Student:</a:t>
            </a:r>
            <a:endParaRPr sz="12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Bredov</a:t>
            </a:r>
            <a:r>
              <a:rPr lang="en-US" sz="10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Denis</a:t>
            </a:r>
            <a:endParaRPr sz="10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" name="Google Shape;231;p56">
            <a:extLst>
              <a:ext uri="{FF2B5EF4-FFF2-40B4-BE49-F238E27FC236}">
                <a16:creationId xmlns:a16="http://schemas.microsoft.com/office/drawing/2014/main" id="{C144DC75-33B8-475A-92C8-77B978207306}"/>
              </a:ext>
            </a:extLst>
          </p:cNvPr>
          <p:cNvSpPr txBox="1"/>
          <p:nvPr/>
        </p:nvSpPr>
        <p:spPr>
          <a:xfrm>
            <a:off x="1179497" y="1245198"/>
            <a:ext cx="2570572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Supervisor:</a:t>
            </a: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Stanislav Kremnyov</a:t>
            </a:r>
            <a:r>
              <a:rPr lang="en-US" sz="10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Department of Embryology, Lomonosov Moscow State University</a:t>
            </a: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" name="Google Shape;243;p56">
            <a:extLst>
              <a:ext uri="{FF2B5EF4-FFF2-40B4-BE49-F238E27FC236}">
                <a16:creationId xmlns:a16="http://schemas.microsoft.com/office/drawing/2014/main" id="{3D141A44-C6D8-47E9-ACD2-C812F2CBF61D}"/>
              </a:ext>
            </a:extLst>
          </p:cNvPr>
          <p:cNvSpPr txBox="1"/>
          <p:nvPr/>
        </p:nvSpPr>
        <p:spPr>
          <a:xfrm>
            <a:off x="120967" y="3748105"/>
            <a:ext cx="4743133" cy="144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-52"/>
              </a:rPr>
              <a:t>Objectives </a:t>
            </a:r>
            <a:r>
              <a:rPr lang="ru-RU" sz="1200" b="1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-52"/>
              </a:rPr>
              <a:t>(</a:t>
            </a:r>
            <a:r>
              <a:rPr lang="en-US" sz="1200" b="1" i="0" u="none" strike="noStrike" dirty="0">
                <a:solidFill>
                  <a:srgbClr val="00B050"/>
                </a:solidFill>
                <a:effectLst/>
                <a:latin typeface="Montserrat" panose="00000500000000000000" pitchFamily="2" charset="-52"/>
              </a:rPr>
              <a:t>done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-52"/>
              </a:rPr>
              <a:t>/WIP</a:t>
            </a:r>
            <a:r>
              <a:rPr lang="ru-RU" sz="1200" b="1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-52"/>
              </a:rPr>
              <a:t>)</a:t>
            </a:r>
            <a:r>
              <a:rPr lang="en" sz="12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2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9999" lvl="0" indent="-149225" algn="l" rtl="0">
              <a:spcBef>
                <a:spcPts val="0"/>
              </a:spcBef>
              <a:spcAft>
                <a:spcPts val="0"/>
              </a:spcAft>
              <a:buClr>
                <a:srgbClr val="0A9C55"/>
              </a:buClr>
              <a:buSzPts val="1000"/>
              <a:buFont typeface="Montserrat"/>
              <a:buAutoNum type="arabicPeriod"/>
            </a:pPr>
            <a:r>
              <a:rPr lang="en-US" sz="1000" dirty="0">
                <a:solidFill>
                  <a:srgbClr val="0A9C55"/>
                </a:solidFill>
                <a:latin typeface="Montserrat"/>
                <a:ea typeface="Montserrat"/>
                <a:cs typeface="Montserrat"/>
                <a:sym typeface="Montserrat"/>
              </a:rPr>
              <a:t>Perform differential expression analysis on untreated and experimental </a:t>
            </a:r>
            <a:r>
              <a:rPr lang="en-US" sz="1000" dirty="0">
                <a:solidFill>
                  <a:srgbClr val="00B050"/>
                </a:solidFill>
                <a:latin typeface="Montserrat"/>
                <a:ea typeface="Montserrat"/>
                <a:cs typeface="Montserrat"/>
                <a:sym typeface="Montserrat"/>
              </a:rPr>
              <a:t>groups.</a:t>
            </a:r>
            <a:endParaRPr sz="1000" dirty="0">
              <a:solidFill>
                <a:srgbClr val="00B0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9999" lvl="0" indent="-149225" algn="l" rtl="0">
              <a:spcBef>
                <a:spcPts val="0"/>
              </a:spcBef>
              <a:spcAft>
                <a:spcPts val="0"/>
              </a:spcAft>
              <a:buClr>
                <a:srgbClr val="0A9C55"/>
              </a:buClr>
              <a:buSzPts val="1000"/>
              <a:buFont typeface="Montserrat"/>
              <a:buAutoNum type="arabicPeriod"/>
            </a:pPr>
            <a:r>
              <a:rPr lang="en-US" sz="1000" dirty="0">
                <a:solidFill>
                  <a:srgbClr val="0A9C55"/>
                </a:solidFill>
                <a:latin typeface="Montserrat"/>
                <a:ea typeface="Montserrat"/>
                <a:cs typeface="Montserrat"/>
                <a:sym typeface="Montserrat"/>
              </a:rPr>
              <a:t>Identify 100 transcripts with most remarkable changes in expression.</a:t>
            </a:r>
          </a:p>
          <a:p>
            <a:pPr marL="179999" indent="-149225">
              <a:buClr>
                <a:srgbClr val="0A9C55"/>
              </a:buClr>
              <a:buSzPts val="1000"/>
              <a:buFont typeface="Montserrat"/>
              <a:buAutoNum type="arabicPeriod"/>
            </a:pPr>
            <a:r>
              <a:rPr lang="en-US" sz="10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Identify 100 transcripts with most remarkable upregulation</a:t>
            </a:r>
            <a:r>
              <a:rPr lang="ru-RU" sz="10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and 100 transcripts with most remarkable downregulation in expression.</a:t>
            </a:r>
          </a:p>
          <a:p>
            <a:pPr marL="179999" indent="-149225">
              <a:buClr>
                <a:srgbClr val="0A9C55"/>
              </a:buClr>
              <a:buSzPts val="1000"/>
              <a:buFont typeface="Montserrat"/>
              <a:buAutoNum type="arabicPeriod"/>
            </a:pPr>
            <a:r>
              <a:rPr lang="en-US" sz="10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Reveal changes in expression for set </a:t>
            </a:r>
            <a:r>
              <a:rPr lang="en-US" sz="1000" dirty="0">
                <a:solidFill>
                  <a:schemeClr val="tx1"/>
                </a:solidFill>
                <a:latin typeface="Montserrat"/>
                <a:sym typeface="Montserrat"/>
              </a:rPr>
              <a:t>of </a:t>
            </a:r>
            <a:r>
              <a:rPr lang="en-US" sz="1000" dirty="0">
                <a:solidFill>
                  <a:schemeClr val="tx1"/>
                </a:solidFill>
                <a:latin typeface="Montserrat"/>
              </a:rPr>
              <a:t>specific canonical </a:t>
            </a:r>
            <a:r>
              <a:rPr lang="en-US" sz="1000" dirty="0" err="1">
                <a:solidFill>
                  <a:schemeClr val="tx1"/>
                </a:solidFill>
                <a:latin typeface="Montserrat"/>
                <a:sym typeface="Montserrat"/>
              </a:rPr>
              <a:t>Wnt</a:t>
            </a:r>
            <a:r>
              <a:rPr lang="en-US" sz="1000" dirty="0">
                <a:solidFill>
                  <a:schemeClr val="tx1"/>
                </a:solidFill>
                <a:latin typeface="Montserrat"/>
                <a:sym typeface="Montserrat"/>
              </a:rPr>
              <a:t> signaling pathway</a:t>
            </a:r>
            <a:r>
              <a:rPr lang="ru-RU" sz="1000" dirty="0">
                <a:solidFill>
                  <a:schemeClr val="tx1"/>
                </a:solidFill>
                <a:latin typeface="Montserrat"/>
              </a:rPr>
              <a:t> </a:t>
            </a:r>
            <a:r>
              <a:rPr lang="en-US" sz="1000" dirty="0">
                <a:solidFill>
                  <a:schemeClr val="tx1"/>
                </a:solidFill>
                <a:latin typeface="Montserrat"/>
              </a:rPr>
              <a:t>effectors</a:t>
            </a:r>
            <a:r>
              <a:rPr lang="ru-RU" sz="10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000" dirty="0">
              <a:solidFill>
                <a:srgbClr val="0A9C5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2" name="Google Shape;232;p56"/>
          <p:cNvSpPr txBox="1"/>
          <p:nvPr/>
        </p:nvSpPr>
        <p:spPr>
          <a:xfrm>
            <a:off x="262494" y="3757131"/>
            <a:ext cx="3828316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err="1">
                <a:latin typeface="Montserrat"/>
                <a:ea typeface="Montserrat"/>
                <a:cs typeface="Montserrat"/>
                <a:sym typeface="Montserrat"/>
              </a:rPr>
              <a:t>Bagaeva</a:t>
            </a:r>
            <a:r>
              <a:rPr lang="en-US" sz="800" dirty="0">
                <a:latin typeface="Montserrat"/>
                <a:ea typeface="Montserrat"/>
                <a:cs typeface="Montserrat"/>
                <a:sym typeface="Montserrat"/>
              </a:rPr>
              <a:t> et al., 2019</a:t>
            </a:r>
            <a:endParaRPr sz="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0CDE8C6-AC88-4D92-9EBB-B26C2290AD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102" y="2547575"/>
            <a:ext cx="946962" cy="126505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AE5DA49-2DA8-4E0A-9A60-48BF9937F2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7063" y="2544393"/>
            <a:ext cx="669355" cy="126893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DBA4D63-2CF6-489C-973C-8EBC1EDFEE2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" b="1476"/>
          <a:stretch/>
        </p:blipFill>
        <p:spPr>
          <a:xfrm>
            <a:off x="1823076" y="2548749"/>
            <a:ext cx="2198582" cy="1260220"/>
          </a:xfrm>
          <a:prstGeom prst="rect">
            <a:avLst/>
          </a:prstGeom>
        </p:spPr>
      </p:pic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395B4D06-A08D-4817-A792-C1F6DD7DE59E}"/>
              </a:ext>
            </a:extLst>
          </p:cNvPr>
          <p:cNvSpPr/>
          <p:nvPr/>
        </p:nvSpPr>
        <p:spPr>
          <a:xfrm>
            <a:off x="1861952" y="2576318"/>
            <a:ext cx="214897" cy="238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02EB9B54-D846-4847-897B-1DBC12FD6E7D}"/>
              </a:ext>
            </a:extLst>
          </p:cNvPr>
          <p:cNvSpPr/>
          <p:nvPr/>
        </p:nvSpPr>
        <p:spPr>
          <a:xfrm>
            <a:off x="1179497" y="2564827"/>
            <a:ext cx="98535" cy="972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F0EC603A-955D-4B36-88E1-92432E4D6249}"/>
              </a:ext>
            </a:extLst>
          </p:cNvPr>
          <p:cNvSpPr/>
          <p:nvPr/>
        </p:nvSpPr>
        <p:spPr>
          <a:xfrm>
            <a:off x="247578" y="2585116"/>
            <a:ext cx="128660" cy="1509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799CEBDA-6215-4418-A30E-78441E6D29C5}"/>
              </a:ext>
            </a:extLst>
          </p:cNvPr>
          <p:cNvSpPr/>
          <p:nvPr/>
        </p:nvSpPr>
        <p:spPr>
          <a:xfrm>
            <a:off x="3630852" y="3502864"/>
            <a:ext cx="369648" cy="3077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516940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</TotalTime>
  <Words>122</Words>
  <Application>Microsoft Office PowerPoint</Application>
  <PresentationFormat>Экран (16:9)</PresentationFormat>
  <Paragraphs>14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Montserrat</vt:lpstr>
      <vt:lpstr>Arial</vt:lpstr>
      <vt:lpstr>Roboto Light</vt:lpstr>
      <vt:lpstr>Simple Light</vt:lpstr>
      <vt:lpstr>Screening of cWnt downstream targets involved in regulation of Dynamena pumilla body axis using differential expression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Screening of cWnt downstream targets involved in regulation of Dynamena pumilla body axis using differantial expression analysis</dc:title>
  <dc:creator>Денис Бредов</dc:creator>
  <cp:lastModifiedBy>Денис Бредов</cp:lastModifiedBy>
  <cp:revision>17</cp:revision>
  <dcterms:modified xsi:type="dcterms:W3CDTF">2024-03-23T00:27:13Z</dcterms:modified>
</cp:coreProperties>
</file>