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8"/>
  </p:notesMasterIdLst>
  <p:sldIdLst>
    <p:sldId id="303" r:id="rId2"/>
    <p:sldId id="297" r:id="rId3"/>
    <p:sldId id="257" r:id="rId4"/>
    <p:sldId id="259" r:id="rId5"/>
    <p:sldId id="261" r:id="rId6"/>
    <p:sldId id="262" r:id="rId7"/>
    <p:sldId id="299" r:id="rId8"/>
    <p:sldId id="300" r:id="rId9"/>
    <p:sldId id="301" r:id="rId10"/>
    <p:sldId id="302" r:id="rId11"/>
    <p:sldId id="304" r:id="rId12"/>
    <p:sldId id="319" r:id="rId13"/>
    <p:sldId id="305" r:id="rId14"/>
    <p:sldId id="306" r:id="rId15"/>
    <p:sldId id="307" r:id="rId16"/>
    <p:sldId id="308" r:id="rId17"/>
    <p:sldId id="310" r:id="rId18"/>
    <p:sldId id="311" r:id="rId19"/>
    <p:sldId id="312" r:id="rId20"/>
    <p:sldId id="313" r:id="rId21"/>
    <p:sldId id="318" r:id="rId22"/>
    <p:sldId id="314" r:id="rId23"/>
    <p:sldId id="315" r:id="rId24"/>
    <p:sldId id="316" r:id="rId25"/>
    <p:sldId id="317" r:id="rId26"/>
    <p:sldId id="263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995" autoAdjust="0"/>
  </p:normalViewPr>
  <p:slideViewPr>
    <p:cSldViewPr snapToGrid="0" snapToObjects="1">
      <p:cViewPr varScale="1">
        <p:scale>
          <a:sx n="131" d="100"/>
          <a:sy n="131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98506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17" name="Shape 17"/>
          <p:cNvCxnSpPr/>
          <p:nvPr/>
        </p:nvCxnSpPr>
        <p:spPr>
          <a:xfrm>
            <a:off x="-17650" y="-166"/>
            <a:ext cx="9170399" cy="0"/>
          </a:xfrm>
          <a:prstGeom prst="straightConnector1">
            <a:avLst/>
          </a:prstGeom>
          <a:noFill/>
          <a:ln w="38100" cap="flat" cmpd="sng">
            <a:solidFill>
              <a:srgbClr val="42B98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iki.xbniao.com/pages/viewpage.action?pageId=2523535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2580600" y="2631675"/>
            <a:ext cx="3982800" cy="13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600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Egg简介</a:t>
            </a:r>
            <a:endParaRPr lang="en" sz="36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7259189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6486" y="1282758"/>
            <a:ext cx="7761656" cy="450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1600" dirty="0" smtClean="0">
                <a:solidFill>
                  <a:srgbClr val="666666"/>
                </a:solidFill>
              </a:rPr>
              <a:t>App</a:t>
            </a:r>
            <a:r>
              <a:rPr kumimoji="1" lang="zh-CN" altLang="en-US" sz="1600" dirty="0" smtClean="0">
                <a:solidFill>
                  <a:srgbClr val="666666"/>
                </a:solidFill>
              </a:rPr>
              <a:t>目录概览</a:t>
            </a:r>
            <a:endParaRPr kumimoji="1" lang="en-US" altLang="zh-CN" sz="1600" dirty="0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666666"/>
                </a:solidFill>
              </a:rPr>
              <a:t>app</a:t>
            </a:r>
            <a:r>
              <a:rPr lang="zh-CN" altLang="en-US" sz="1600" dirty="0">
                <a:solidFill>
                  <a:srgbClr val="666666"/>
                </a:solidFill>
              </a:rPr>
              <a:t>目录下又按照设计模式分为了数个更细粒度的子目录，如下：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rgbClr val="666666"/>
                </a:solidFill>
              </a:rPr>
              <a:t>controller</a:t>
            </a:r>
            <a:r>
              <a:rPr lang="zh-TW" altLang="en-US" sz="1600" dirty="0">
                <a:solidFill>
                  <a:srgbClr val="666666"/>
                </a:solidFill>
              </a:rPr>
              <a:t>：存放</a:t>
            </a:r>
            <a:r>
              <a:rPr lang="en-US" altLang="zh-TW" sz="1600" dirty="0">
                <a:solidFill>
                  <a:srgbClr val="666666"/>
                </a:solidFill>
              </a:rPr>
              <a:t>controller</a:t>
            </a:r>
            <a:r>
              <a:rPr lang="zh-TW" altLang="en-US" sz="1600" dirty="0">
                <a:solidFill>
                  <a:srgbClr val="666666"/>
                </a:solidFill>
              </a:rPr>
              <a:t>层的处理文件的位置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rgbClr val="666666"/>
                </a:solidFill>
              </a:rPr>
              <a:t>extend</a:t>
            </a:r>
            <a:r>
              <a:rPr lang="zh-TW" altLang="en-US" sz="1600" dirty="0">
                <a:solidFill>
                  <a:srgbClr val="666666"/>
                </a:solidFill>
              </a:rPr>
              <a:t>：存放继承一些自定义公共方法的位置，这个在本节的下面详细说下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666666"/>
                </a:solidFill>
              </a:rPr>
              <a:t>middleware</a:t>
            </a:r>
            <a:r>
              <a:rPr lang="zh-CN" altLang="en-US" sz="1600" dirty="0">
                <a:solidFill>
                  <a:srgbClr val="666666"/>
                </a:solidFill>
              </a:rPr>
              <a:t>：存放自定义中间件文件，所谓的</a:t>
            </a:r>
            <a:r>
              <a:rPr lang="en-US" altLang="zh-CN" sz="1600" dirty="0" err="1">
                <a:solidFill>
                  <a:srgbClr val="666666"/>
                </a:solidFill>
              </a:rPr>
              <a:t>appMiddleware</a:t>
            </a:r>
            <a:endParaRPr lang="en-US" altLang="zh-CN" sz="16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666666"/>
                </a:solidFill>
              </a:rPr>
              <a:t>public</a:t>
            </a:r>
            <a:r>
              <a:rPr lang="zh-CN" altLang="en-US" sz="1600" dirty="0">
                <a:solidFill>
                  <a:srgbClr val="666666"/>
                </a:solidFill>
              </a:rPr>
              <a:t>：存放项目静态资源的位置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666666"/>
                </a:solidFill>
              </a:rPr>
              <a:t>service</a:t>
            </a:r>
            <a:r>
              <a:rPr lang="zh-CN" altLang="en-US" sz="1600" dirty="0">
                <a:solidFill>
                  <a:srgbClr val="666666"/>
                </a:solidFill>
              </a:rPr>
              <a:t>：</a:t>
            </a:r>
            <a:r>
              <a:rPr lang="en-US" altLang="zh-CN" sz="1600" dirty="0">
                <a:solidFill>
                  <a:srgbClr val="666666"/>
                </a:solidFill>
              </a:rPr>
              <a:t>Egg</a:t>
            </a:r>
            <a:r>
              <a:rPr lang="zh-CN" altLang="en-US" sz="1600" dirty="0">
                <a:solidFill>
                  <a:srgbClr val="666666"/>
                </a:solidFill>
              </a:rPr>
              <a:t>框架抽象出来的一个概念，可以认为是带有逻辑处理的</a:t>
            </a:r>
            <a:r>
              <a:rPr lang="en-US" altLang="zh-CN" sz="1600" dirty="0">
                <a:solidFill>
                  <a:srgbClr val="666666"/>
                </a:solidFill>
              </a:rPr>
              <a:t>model</a:t>
            </a:r>
            <a:r>
              <a:rPr lang="zh-CN" altLang="en-US" sz="1600" dirty="0" smtClean="0">
                <a:solidFill>
                  <a:srgbClr val="666666"/>
                </a:solidFill>
              </a:rPr>
              <a:t>层</a:t>
            </a:r>
            <a:r>
              <a:rPr lang="en-US" altLang="zh-TW" sz="1600" dirty="0" err="1" smtClean="0">
                <a:solidFill>
                  <a:srgbClr val="666666"/>
                </a:solidFill>
              </a:rPr>
              <a:t>router.js</a:t>
            </a:r>
            <a:r>
              <a:rPr lang="zh-TW" altLang="en-US" sz="1600" dirty="0">
                <a:solidFill>
                  <a:srgbClr val="666666"/>
                </a:solidFill>
              </a:rPr>
              <a:t>：编写路由的</a:t>
            </a:r>
            <a:r>
              <a:rPr lang="zh-TW" altLang="en-US" sz="1600" dirty="0" smtClean="0">
                <a:solidFill>
                  <a:srgbClr val="666666"/>
                </a:solidFill>
              </a:rPr>
              <a:t>位置</a:t>
            </a:r>
            <a:endParaRPr lang="en-US" altLang="zh-TW" sz="1600" dirty="0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666666"/>
                </a:solidFill>
              </a:rPr>
              <a:t>validator</a:t>
            </a:r>
            <a:r>
              <a:rPr lang="zh-CN" altLang="en-US" sz="1600" dirty="0" smtClean="0">
                <a:solidFill>
                  <a:srgbClr val="666666"/>
                </a:solidFill>
              </a:rPr>
              <a:t>：公共校验和业务校验处理文件的位置</a:t>
            </a:r>
            <a:endParaRPr lang="en-US" altLang="zh-CN" sz="1600" dirty="0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666666"/>
                </a:solidFill>
              </a:rPr>
              <a:t>e</a:t>
            </a:r>
            <a:r>
              <a:rPr lang="en-US" altLang="zh-TW" sz="1600" dirty="0" smtClean="0">
                <a:solidFill>
                  <a:srgbClr val="666666"/>
                </a:solidFill>
              </a:rPr>
              <a:t>xception</a:t>
            </a:r>
            <a:r>
              <a:rPr lang="zh-CN" altLang="en-US" sz="1600" dirty="0" smtClean="0">
                <a:solidFill>
                  <a:srgbClr val="666666"/>
                </a:solidFill>
              </a:rPr>
              <a:t>：公共错误处理和业务错误处理的文件位置</a:t>
            </a:r>
            <a:endParaRPr lang="zh-TW" altLang="en-US" sz="16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rgbClr val="666666"/>
                </a:solidFill>
              </a:rPr>
              <a:t>router.js</a:t>
            </a:r>
            <a:r>
              <a:rPr lang="en-US" altLang="zh-CN" sz="1600" dirty="0" smtClean="0">
                <a:solidFill>
                  <a:srgbClr val="666666"/>
                </a:solidFill>
              </a:rPr>
              <a:t>:</a:t>
            </a:r>
            <a:r>
              <a:rPr lang="zh-CN" altLang="en-US" sz="1600" dirty="0" smtClean="0">
                <a:solidFill>
                  <a:srgbClr val="666666"/>
                </a:solidFill>
              </a:rPr>
              <a:t> 全局路由定义位置</a:t>
            </a:r>
            <a:endParaRPr lang="en-US" altLang="zh-CN" sz="1600" dirty="0" smtClean="0">
              <a:solidFill>
                <a:srgbClr val="666666"/>
              </a:solidFill>
            </a:endParaRPr>
          </a:p>
        </p:txBody>
      </p:sp>
      <p:sp>
        <p:nvSpPr>
          <p:cNvPr id="4" name="Shape 78"/>
          <p:cNvSpPr txBox="1"/>
          <p:nvPr/>
        </p:nvSpPr>
        <p:spPr>
          <a:xfrm>
            <a:off x="2867469" y="485652"/>
            <a:ext cx="3495805" cy="6303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sz="36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</a:t>
            </a:r>
            <a:r>
              <a:rPr lang="zh-CN" altLang="en-US" sz="36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目录</a:t>
            </a:r>
            <a:r>
              <a:rPr lang="en" sz="36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：</a:t>
            </a:r>
            <a:endParaRPr lang="en" sz="3600" b="1" dirty="0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0750392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6486" y="1282758"/>
            <a:ext cx="7761656" cy="191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</a:rPr>
              <a:t>顾名思义，</a:t>
            </a:r>
            <a:r>
              <a:rPr lang="en-US" altLang="zh-CN" sz="1600" dirty="0" err="1">
                <a:solidFill>
                  <a:srgbClr val="666666"/>
                </a:solidFill>
              </a:rPr>
              <a:t>router.js</a:t>
            </a:r>
            <a:r>
              <a:rPr lang="zh-CN" altLang="en-US" sz="1600" dirty="0">
                <a:solidFill>
                  <a:srgbClr val="666666"/>
                </a:solidFill>
              </a:rPr>
              <a:t>是编写路由的文</a:t>
            </a:r>
            <a:r>
              <a:rPr lang="zh-CN" altLang="en-US" sz="1600" dirty="0" smtClean="0">
                <a:solidFill>
                  <a:srgbClr val="666666"/>
                </a:solidFill>
              </a:rPr>
              <a:t>件</a:t>
            </a:r>
            <a:r>
              <a:rPr lang="en-US" altLang="zh-CN" sz="1600" dirty="0" smtClean="0">
                <a:solidFill>
                  <a:srgbClr val="666666"/>
                </a:solidFill>
              </a:rPr>
              <a:t>,</a:t>
            </a:r>
            <a:r>
              <a:rPr lang="en-US" altLang="zh-CN" sz="1600" dirty="0">
                <a:solidFill>
                  <a:srgbClr val="666666"/>
                </a:solidFill>
              </a:rPr>
              <a:t> Router </a:t>
            </a:r>
            <a:r>
              <a:rPr lang="zh-CN" altLang="en-US" sz="1600" dirty="0">
                <a:solidFill>
                  <a:srgbClr val="666666"/>
                </a:solidFill>
              </a:rPr>
              <a:t>主要用来描述请求 </a:t>
            </a:r>
            <a:r>
              <a:rPr lang="en-US" altLang="zh-CN" sz="1600" dirty="0">
                <a:solidFill>
                  <a:srgbClr val="666666"/>
                </a:solidFill>
              </a:rPr>
              <a:t>URL </a:t>
            </a:r>
            <a:r>
              <a:rPr lang="zh-CN" altLang="en-US" sz="1600" dirty="0">
                <a:solidFill>
                  <a:srgbClr val="666666"/>
                </a:solidFill>
              </a:rPr>
              <a:t>和具体承担执行动作的 </a:t>
            </a:r>
            <a:r>
              <a:rPr lang="en-US" altLang="zh-CN" sz="1600" dirty="0">
                <a:solidFill>
                  <a:srgbClr val="666666"/>
                </a:solidFill>
              </a:rPr>
              <a:t>Controller </a:t>
            </a:r>
            <a:r>
              <a:rPr lang="zh-CN" altLang="en-US" sz="1600" dirty="0">
                <a:solidFill>
                  <a:srgbClr val="666666"/>
                </a:solidFill>
              </a:rPr>
              <a:t>的对应关系， 框架约定了 </a:t>
            </a:r>
            <a:r>
              <a:rPr lang="en-US" altLang="zh-CN" sz="1600" dirty="0">
                <a:solidFill>
                  <a:srgbClr val="666666"/>
                </a:solidFill>
              </a:rPr>
              <a:t>app/</a:t>
            </a:r>
            <a:r>
              <a:rPr lang="en-US" altLang="zh-CN" sz="1600" dirty="0" err="1">
                <a:solidFill>
                  <a:srgbClr val="666666"/>
                </a:solidFill>
              </a:rPr>
              <a:t>router.js</a:t>
            </a:r>
            <a:r>
              <a:rPr lang="en-US" altLang="zh-CN" sz="1600" dirty="0">
                <a:solidFill>
                  <a:srgbClr val="666666"/>
                </a:solidFill>
              </a:rPr>
              <a:t> </a:t>
            </a:r>
            <a:r>
              <a:rPr lang="zh-CN" altLang="en-US" sz="1600" dirty="0">
                <a:solidFill>
                  <a:srgbClr val="666666"/>
                </a:solidFill>
              </a:rPr>
              <a:t>文件用于统一所有路由规则。</a:t>
            </a:r>
            <a:endParaRPr kumimoji="1" lang="zh-CN" altLang="en-US" sz="1600" dirty="0">
              <a:solidFill>
                <a:srgbClr val="666666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rgbClr val="666666"/>
                </a:solidFill>
              </a:rPr>
              <a:t>编写形式如下</a:t>
            </a:r>
            <a:r>
              <a:rPr lang="zh-CN" altLang="en-US" sz="1600" dirty="0">
                <a:solidFill>
                  <a:srgbClr val="666666"/>
                </a:solidFill>
              </a:rPr>
              <a:t>：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sz="1600" dirty="0">
              <a:solidFill>
                <a:srgbClr val="666666"/>
              </a:solidFill>
            </a:endParaRPr>
          </a:p>
        </p:txBody>
      </p:sp>
      <p:sp>
        <p:nvSpPr>
          <p:cNvPr id="4" name="Shape 78"/>
          <p:cNvSpPr txBox="1"/>
          <p:nvPr/>
        </p:nvSpPr>
        <p:spPr>
          <a:xfrm>
            <a:off x="2867469" y="485652"/>
            <a:ext cx="3495805" cy="6303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sz="36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router</a:t>
            </a:r>
            <a:r>
              <a:rPr lang="en" sz="36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：</a:t>
            </a:r>
            <a:endParaRPr lang="en" sz="3600" b="1" dirty="0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3311320"/>
            <a:ext cx="56515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384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5775" y="1230739"/>
            <a:ext cx="7612567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dirty="0" smtClean="0">
                <a:solidFill>
                  <a:srgbClr val="666666"/>
                </a:solidFill>
              </a:rPr>
              <a:t>3.</a:t>
            </a:r>
            <a:r>
              <a:rPr lang="zh-CN" altLang="en-US" sz="1600" dirty="0">
                <a:solidFill>
                  <a:srgbClr val="666666"/>
                </a:solidFill>
              </a:rPr>
              <a:t>如果想通过</a:t>
            </a:r>
            <a:r>
              <a:rPr lang="en-US" altLang="zh-CN" sz="1600" dirty="0">
                <a:solidFill>
                  <a:srgbClr val="666666"/>
                </a:solidFill>
              </a:rPr>
              <a:t> </a:t>
            </a:r>
            <a:r>
              <a:rPr lang="en-US" altLang="zh-CN" sz="1600" dirty="0" err="1">
                <a:solidFill>
                  <a:srgbClr val="666666"/>
                </a:solidFill>
              </a:rPr>
              <a:t>RESTful</a:t>
            </a:r>
            <a:r>
              <a:rPr lang="en-US" altLang="zh-CN" sz="1600" dirty="0">
                <a:solidFill>
                  <a:srgbClr val="666666"/>
                </a:solidFill>
              </a:rPr>
              <a:t> </a:t>
            </a:r>
            <a:r>
              <a:rPr lang="zh-CN" altLang="en-US" sz="1600" dirty="0">
                <a:solidFill>
                  <a:srgbClr val="666666"/>
                </a:solidFill>
              </a:rPr>
              <a:t>的方式来定义路</a:t>
            </a:r>
            <a:r>
              <a:rPr lang="zh-CN" altLang="en-US" sz="1600" dirty="0" smtClean="0">
                <a:solidFill>
                  <a:srgbClr val="666666"/>
                </a:solidFill>
              </a:rPr>
              <a:t>由，</a:t>
            </a:r>
            <a:r>
              <a:rPr lang="en-US" altLang="zh-CN" sz="1600" dirty="0" smtClean="0">
                <a:solidFill>
                  <a:srgbClr val="666666"/>
                </a:solidFill>
              </a:rPr>
              <a:t> router</a:t>
            </a:r>
            <a:r>
              <a:rPr lang="zh-CN" altLang="en-US" sz="1600" dirty="0" smtClean="0">
                <a:solidFill>
                  <a:srgbClr val="666666"/>
                </a:solidFill>
              </a:rPr>
              <a:t>提供</a:t>
            </a:r>
            <a:r>
              <a:rPr lang="zh-CN" altLang="en-US" sz="1600" dirty="0">
                <a:solidFill>
                  <a:srgbClr val="666666"/>
                </a:solidFill>
              </a:rPr>
              <a:t>了</a:t>
            </a:r>
            <a:r>
              <a:rPr lang="en-US" altLang="zh-CN" sz="1600" dirty="0">
                <a:solidFill>
                  <a:srgbClr val="666666"/>
                </a:solidFill>
              </a:rPr>
              <a:t> </a:t>
            </a:r>
            <a:r>
              <a:rPr lang="en-US" altLang="zh-CN" sz="1600" dirty="0" err="1" smtClean="0">
                <a:solidFill>
                  <a:srgbClr val="666666"/>
                </a:solidFill>
              </a:rPr>
              <a:t>app.resources</a:t>
            </a:r>
            <a:r>
              <a:rPr lang="en-US" altLang="zh-CN" sz="1600" dirty="0">
                <a:solidFill>
                  <a:srgbClr val="666666"/>
                </a:solidFill>
              </a:rPr>
              <a:t>('</a:t>
            </a:r>
            <a:r>
              <a:rPr lang="en-US" altLang="zh-CN" sz="1600" dirty="0" err="1">
                <a:solidFill>
                  <a:srgbClr val="666666"/>
                </a:solidFill>
              </a:rPr>
              <a:t>routerName</a:t>
            </a:r>
            <a:r>
              <a:rPr lang="en-US" altLang="zh-CN" sz="1600" dirty="0">
                <a:solidFill>
                  <a:srgbClr val="666666"/>
                </a:solidFill>
              </a:rPr>
              <a:t>', '</a:t>
            </a:r>
            <a:r>
              <a:rPr lang="en-US" altLang="zh-CN" sz="1600" dirty="0" err="1">
                <a:solidFill>
                  <a:srgbClr val="666666"/>
                </a:solidFill>
              </a:rPr>
              <a:t>pathMatch</a:t>
            </a:r>
            <a:r>
              <a:rPr lang="en-US" altLang="zh-CN" sz="1600" dirty="0">
                <a:solidFill>
                  <a:srgbClr val="666666"/>
                </a:solidFill>
              </a:rPr>
              <a:t>', controller) </a:t>
            </a:r>
            <a:r>
              <a:rPr lang="zh-CN" altLang="en-US" sz="1600" dirty="0">
                <a:solidFill>
                  <a:srgbClr val="666666"/>
                </a:solidFill>
              </a:rPr>
              <a:t>快速在一个路径上生成</a:t>
            </a:r>
            <a:r>
              <a:rPr lang="en-US" altLang="zh-CN" sz="1600" dirty="0">
                <a:solidFill>
                  <a:srgbClr val="666666"/>
                </a:solidFill>
              </a:rPr>
              <a:t> CRUD </a:t>
            </a:r>
            <a:r>
              <a:rPr lang="zh-CN" altLang="en-US" sz="1600" dirty="0">
                <a:solidFill>
                  <a:srgbClr val="666666"/>
                </a:solidFill>
              </a:rPr>
              <a:t>路由结构</a:t>
            </a:r>
            <a:r>
              <a:rPr lang="zh-CN" altLang="en-US" sz="1600" dirty="0" smtClean="0">
                <a:solidFill>
                  <a:srgbClr val="666666"/>
                </a:solidFill>
              </a:rPr>
              <a:t>。</a:t>
            </a:r>
            <a:endParaRPr kumimoji="1" lang="zh-CN" altLang="en-US" sz="1600" dirty="0">
              <a:solidFill>
                <a:srgbClr val="66666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75" y="2445425"/>
            <a:ext cx="7739942" cy="11806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77" y="3626094"/>
            <a:ext cx="5174114" cy="31752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467" y="4099082"/>
            <a:ext cx="3128316" cy="19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550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6486" y="1282758"/>
            <a:ext cx="7761656" cy="5242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666666"/>
                </a:solidFill>
              </a:rPr>
              <a:t>简单的说 </a:t>
            </a:r>
            <a:r>
              <a:rPr lang="en-US" altLang="zh-CN" sz="1600" dirty="0">
                <a:solidFill>
                  <a:srgbClr val="666666"/>
                </a:solidFill>
              </a:rPr>
              <a:t>Controller </a:t>
            </a:r>
            <a:r>
              <a:rPr lang="zh-CN" altLang="en-US" sz="1600" dirty="0">
                <a:solidFill>
                  <a:srgbClr val="666666"/>
                </a:solidFill>
              </a:rPr>
              <a:t>负责解析用户的输入，处理后返回相应的结果，</a:t>
            </a:r>
            <a:r>
              <a:rPr lang="zh-CN" altLang="en-US" sz="1600" dirty="0" smtClean="0">
                <a:solidFill>
                  <a:srgbClr val="666666"/>
                </a:solidFill>
              </a:rPr>
              <a:t>例如</a:t>
            </a:r>
            <a:r>
              <a:rPr lang="en-US" altLang="zh-CN" sz="1600" dirty="0" smtClean="0">
                <a:solidFill>
                  <a:srgbClr val="666666"/>
                </a:solidFill>
              </a:rPr>
              <a:t>:</a:t>
            </a:r>
            <a:endParaRPr lang="zh-CN" altLang="en-US" sz="1600" dirty="0">
              <a:solidFill>
                <a:srgbClr val="666666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dirty="0" smtClean="0">
                <a:solidFill>
                  <a:srgbClr val="666666"/>
                </a:solidFill>
              </a:rPr>
              <a:t>在 </a:t>
            </a:r>
            <a:r>
              <a:rPr lang="en-US" altLang="zh-CN" sz="1600" dirty="0" err="1">
                <a:solidFill>
                  <a:srgbClr val="666666"/>
                </a:solidFill>
              </a:rPr>
              <a:t>RESTful</a:t>
            </a:r>
            <a:r>
              <a:rPr lang="en-US" altLang="zh-CN" sz="1600" dirty="0">
                <a:solidFill>
                  <a:srgbClr val="666666"/>
                </a:solidFill>
              </a:rPr>
              <a:t> </a:t>
            </a:r>
            <a:r>
              <a:rPr lang="zh-CN" altLang="en-US" sz="1600" dirty="0">
                <a:solidFill>
                  <a:srgbClr val="666666"/>
                </a:solidFill>
              </a:rPr>
              <a:t>接口中，</a:t>
            </a:r>
            <a:r>
              <a:rPr lang="en-US" altLang="zh-CN" sz="1600" dirty="0">
                <a:solidFill>
                  <a:srgbClr val="666666"/>
                </a:solidFill>
              </a:rPr>
              <a:t>Controller </a:t>
            </a:r>
            <a:r>
              <a:rPr lang="zh-CN" altLang="en-US" sz="1600" dirty="0">
                <a:solidFill>
                  <a:srgbClr val="666666"/>
                </a:solidFill>
              </a:rPr>
              <a:t>接受用户的参数，从数据库中查找内容返回给用户或者将用户的请求更新到数据库中。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dirty="0">
                <a:solidFill>
                  <a:srgbClr val="666666"/>
                </a:solidFill>
              </a:rPr>
              <a:t>在 </a:t>
            </a:r>
            <a:r>
              <a:rPr lang="en-US" altLang="zh-CN" sz="1600" dirty="0">
                <a:solidFill>
                  <a:srgbClr val="666666"/>
                </a:solidFill>
              </a:rPr>
              <a:t>HTML </a:t>
            </a:r>
            <a:r>
              <a:rPr lang="zh-CN" altLang="en-US" sz="1600" dirty="0">
                <a:solidFill>
                  <a:srgbClr val="666666"/>
                </a:solidFill>
              </a:rPr>
              <a:t>页面请求中，</a:t>
            </a:r>
            <a:r>
              <a:rPr lang="en-US" altLang="zh-CN" sz="1600" dirty="0">
                <a:solidFill>
                  <a:srgbClr val="666666"/>
                </a:solidFill>
              </a:rPr>
              <a:t>Controller </a:t>
            </a:r>
            <a:r>
              <a:rPr lang="zh-CN" altLang="en-US" sz="1600" dirty="0">
                <a:solidFill>
                  <a:srgbClr val="666666"/>
                </a:solidFill>
              </a:rPr>
              <a:t>根据用户访问不同的 </a:t>
            </a:r>
            <a:r>
              <a:rPr lang="en-US" altLang="zh-CN" sz="1600" dirty="0">
                <a:solidFill>
                  <a:srgbClr val="666666"/>
                </a:solidFill>
              </a:rPr>
              <a:t>URL</a:t>
            </a:r>
            <a:r>
              <a:rPr lang="zh-CN" altLang="en-US" sz="1600" dirty="0">
                <a:solidFill>
                  <a:srgbClr val="666666"/>
                </a:solidFill>
              </a:rPr>
              <a:t>，渲染不同的模板得到 </a:t>
            </a:r>
            <a:r>
              <a:rPr lang="en-US" altLang="zh-CN" sz="1600" dirty="0">
                <a:solidFill>
                  <a:srgbClr val="666666"/>
                </a:solidFill>
              </a:rPr>
              <a:t>HTML </a:t>
            </a:r>
            <a:r>
              <a:rPr lang="zh-CN" altLang="en-US" sz="1600" dirty="0">
                <a:solidFill>
                  <a:srgbClr val="666666"/>
                </a:solidFill>
              </a:rPr>
              <a:t>返回给用户。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dirty="0">
                <a:solidFill>
                  <a:srgbClr val="666666"/>
                </a:solidFill>
              </a:rPr>
              <a:t>在代理服务器中，</a:t>
            </a:r>
            <a:r>
              <a:rPr lang="en-US" altLang="zh-CN" sz="1600" dirty="0">
                <a:solidFill>
                  <a:srgbClr val="666666"/>
                </a:solidFill>
              </a:rPr>
              <a:t>Controller </a:t>
            </a:r>
            <a:r>
              <a:rPr lang="zh-CN" altLang="en-US" sz="1600" dirty="0">
                <a:solidFill>
                  <a:srgbClr val="666666"/>
                </a:solidFill>
              </a:rPr>
              <a:t>将用户的请求转发到其他服务器上，并将其他服务器的处理结果返回给用户</a:t>
            </a:r>
            <a:r>
              <a:rPr lang="zh-CN" altLang="en-US" sz="1600" dirty="0" smtClean="0">
                <a:solidFill>
                  <a:srgbClr val="666666"/>
                </a:solidFill>
              </a:rPr>
              <a:t>。</a:t>
            </a:r>
            <a:endParaRPr lang="en-US" altLang="zh-CN" sz="1600" dirty="0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666666"/>
                </a:solidFill>
              </a:rPr>
              <a:t>框架推荐 </a:t>
            </a:r>
            <a:r>
              <a:rPr lang="en-US" altLang="zh-CN" sz="1600" dirty="0">
                <a:solidFill>
                  <a:srgbClr val="666666"/>
                </a:solidFill>
              </a:rPr>
              <a:t>Controller </a:t>
            </a:r>
            <a:r>
              <a:rPr lang="zh-CN" altLang="en-US" sz="1600" dirty="0">
                <a:solidFill>
                  <a:srgbClr val="666666"/>
                </a:solidFill>
              </a:rPr>
              <a:t>层主要对用户的请求参数进行处理（校验、转换），然后调用对应的 </a:t>
            </a:r>
            <a:r>
              <a:rPr lang="en-US" altLang="zh-CN" sz="1600" dirty="0">
                <a:solidFill>
                  <a:srgbClr val="666666"/>
                </a:solidFill>
              </a:rPr>
              <a:t>service </a:t>
            </a:r>
            <a:r>
              <a:rPr lang="zh-CN" altLang="en-US" sz="1600" dirty="0">
                <a:solidFill>
                  <a:srgbClr val="666666"/>
                </a:solidFill>
              </a:rPr>
              <a:t>方法处理业务，得到业务结果后封装并返回</a:t>
            </a:r>
            <a:r>
              <a:rPr lang="zh-CN" altLang="en-US" sz="1600" dirty="0" smtClean="0">
                <a:solidFill>
                  <a:srgbClr val="666666"/>
                </a:solidFill>
              </a:rPr>
              <a:t>：</a:t>
            </a:r>
            <a:endParaRPr lang="en-US" altLang="zh-CN" sz="1600" dirty="0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666666"/>
                </a:solidFill>
              </a:rPr>
              <a:t>1</a:t>
            </a:r>
            <a:r>
              <a:rPr lang="zh-CN" altLang="en-US" sz="1600" dirty="0" smtClean="0">
                <a:solidFill>
                  <a:srgbClr val="666666"/>
                </a:solidFill>
              </a:rPr>
              <a:t> 获取用户通过 </a:t>
            </a:r>
            <a:r>
              <a:rPr lang="en-US" altLang="zh-CN" sz="1600" dirty="0">
                <a:solidFill>
                  <a:srgbClr val="666666"/>
                </a:solidFill>
              </a:rPr>
              <a:t>HTTP </a:t>
            </a:r>
            <a:r>
              <a:rPr lang="zh-CN" altLang="en-US" sz="1600" dirty="0">
                <a:solidFill>
                  <a:srgbClr val="666666"/>
                </a:solidFill>
              </a:rPr>
              <a:t>传递过来的请求参数。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666666"/>
                </a:solidFill>
              </a:rPr>
              <a:t>2</a:t>
            </a:r>
            <a:r>
              <a:rPr lang="zh-CN" altLang="en-US" sz="1600" dirty="0" smtClean="0">
                <a:solidFill>
                  <a:srgbClr val="666666"/>
                </a:solidFill>
              </a:rPr>
              <a:t> 校验</a:t>
            </a:r>
            <a:r>
              <a:rPr lang="zh-CN" altLang="en-US" sz="1600" dirty="0">
                <a:solidFill>
                  <a:srgbClr val="666666"/>
                </a:solidFill>
              </a:rPr>
              <a:t>、组装参数。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666666"/>
                </a:solidFill>
              </a:rPr>
              <a:t>3</a:t>
            </a:r>
            <a:r>
              <a:rPr lang="zh-CN" altLang="en-US" sz="1600" dirty="0" smtClean="0">
                <a:solidFill>
                  <a:srgbClr val="666666"/>
                </a:solidFill>
              </a:rPr>
              <a:t> 调</a:t>
            </a:r>
            <a:r>
              <a:rPr lang="zh-CN" altLang="en-US" sz="1600" dirty="0">
                <a:solidFill>
                  <a:srgbClr val="666666"/>
                </a:solidFill>
              </a:rPr>
              <a:t>用 </a:t>
            </a:r>
            <a:r>
              <a:rPr lang="en-US" altLang="zh-CN" sz="1600" dirty="0">
                <a:solidFill>
                  <a:srgbClr val="666666"/>
                </a:solidFill>
              </a:rPr>
              <a:t>Service </a:t>
            </a:r>
            <a:r>
              <a:rPr lang="zh-CN" altLang="en-US" sz="1600" dirty="0">
                <a:solidFill>
                  <a:srgbClr val="666666"/>
                </a:solidFill>
              </a:rPr>
              <a:t>进行业务处理，必要时处理转换 </a:t>
            </a:r>
            <a:r>
              <a:rPr lang="en-US" altLang="zh-CN" sz="1600" dirty="0">
                <a:solidFill>
                  <a:srgbClr val="666666"/>
                </a:solidFill>
              </a:rPr>
              <a:t>Service </a:t>
            </a:r>
            <a:r>
              <a:rPr lang="zh-CN" altLang="en-US" sz="1600" dirty="0">
                <a:solidFill>
                  <a:srgbClr val="666666"/>
                </a:solidFill>
              </a:rPr>
              <a:t>的返回结果，让它适应用户的需求。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666666"/>
                </a:solidFill>
              </a:rPr>
              <a:t>4</a:t>
            </a:r>
            <a:r>
              <a:rPr lang="zh-CN" altLang="en-US" sz="1600" dirty="0" smtClean="0">
                <a:solidFill>
                  <a:srgbClr val="666666"/>
                </a:solidFill>
              </a:rPr>
              <a:t> 通过 </a:t>
            </a:r>
            <a:r>
              <a:rPr lang="en-US" altLang="zh-CN" sz="1600" dirty="0">
                <a:solidFill>
                  <a:srgbClr val="666666"/>
                </a:solidFill>
              </a:rPr>
              <a:t>HTTP </a:t>
            </a:r>
            <a:r>
              <a:rPr lang="zh-CN" altLang="en-US" sz="1600" dirty="0">
                <a:solidFill>
                  <a:srgbClr val="666666"/>
                </a:solidFill>
              </a:rPr>
              <a:t>将结果响应给用户。</a:t>
            </a:r>
          </a:p>
        </p:txBody>
      </p:sp>
      <p:sp>
        <p:nvSpPr>
          <p:cNvPr id="4" name="Shape 78"/>
          <p:cNvSpPr txBox="1"/>
          <p:nvPr/>
        </p:nvSpPr>
        <p:spPr>
          <a:xfrm>
            <a:off x="2867469" y="485652"/>
            <a:ext cx="3495805" cy="6303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sz="36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controller</a:t>
            </a:r>
            <a:r>
              <a:rPr lang="en" sz="36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：</a:t>
            </a:r>
            <a:endParaRPr lang="en" sz="3600" b="1" dirty="0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1938248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6486" y="769650"/>
            <a:ext cx="7761656" cy="4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666666"/>
                </a:solidFill>
              </a:rPr>
              <a:t>编写方式</a:t>
            </a:r>
            <a:r>
              <a:rPr lang="en-US" altLang="zh-CN" sz="1600" dirty="0" smtClean="0">
                <a:solidFill>
                  <a:srgbClr val="666666"/>
                </a:solidFill>
              </a:rPr>
              <a:t>(</a:t>
            </a:r>
            <a:r>
              <a:rPr lang="zh-CN" altLang="en-US" sz="1600" dirty="0" smtClean="0">
                <a:solidFill>
                  <a:srgbClr val="666666"/>
                </a:solidFill>
              </a:rPr>
              <a:t>支持</a:t>
            </a:r>
            <a:r>
              <a:rPr lang="en-US" altLang="zh-CN" sz="1600" dirty="0" smtClean="0">
                <a:solidFill>
                  <a:srgbClr val="666666"/>
                </a:solidFill>
              </a:rPr>
              <a:t>generator</a:t>
            </a:r>
            <a:r>
              <a:rPr lang="zh-CN" altLang="en-US" sz="1600" dirty="0" smtClean="0">
                <a:solidFill>
                  <a:srgbClr val="666666"/>
                </a:solidFill>
              </a:rPr>
              <a:t>和</a:t>
            </a:r>
            <a:r>
              <a:rPr lang="en-US" altLang="zh-CN" sz="1600" dirty="0" err="1" smtClean="0">
                <a:solidFill>
                  <a:srgbClr val="666666"/>
                </a:solidFill>
              </a:rPr>
              <a:t>async</a:t>
            </a:r>
            <a:r>
              <a:rPr lang="zh-CN" altLang="en-US" sz="1600" dirty="0" smtClean="0">
                <a:solidFill>
                  <a:srgbClr val="666666"/>
                </a:solidFill>
              </a:rPr>
              <a:t>写法</a:t>
            </a:r>
            <a:r>
              <a:rPr lang="en-US" altLang="zh-CN" sz="1600" dirty="0" smtClean="0">
                <a:solidFill>
                  <a:srgbClr val="666666"/>
                </a:solidFill>
              </a:rPr>
              <a:t>)</a:t>
            </a:r>
            <a:r>
              <a:rPr lang="zh-CN" altLang="en-US" sz="1600" dirty="0" smtClean="0">
                <a:solidFill>
                  <a:srgbClr val="666666"/>
                </a:solidFill>
              </a:rPr>
              <a:t>：</a:t>
            </a:r>
            <a:endParaRPr lang="zh-CN" altLang="en-US" sz="1600" dirty="0">
              <a:solidFill>
                <a:srgbClr val="66666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379644"/>
            <a:ext cx="5941451" cy="499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2589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6486" y="1282758"/>
            <a:ext cx="7761656" cy="191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666666"/>
                </a:solidFill>
              </a:rPr>
              <a:t>简单来说，</a:t>
            </a:r>
            <a:r>
              <a:rPr lang="en-US" altLang="zh-CN" sz="1600" dirty="0">
                <a:solidFill>
                  <a:srgbClr val="666666"/>
                </a:solidFill>
              </a:rPr>
              <a:t>Service </a:t>
            </a:r>
            <a:r>
              <a:rPr lang="zh-CN" altLang="en-US" sz="1600" dirty="0">
                <a:solidFill>
                  <a:srgbClr val="666666"/>
                </a:solidFill>
              </a:rPr>
              <a:t>就是在复杂业务场景下用于做业务逻辑封装的一个抽象层，提供这个抽象有以下几个好处</a:t>
            </a:r>
            <a:r>
              <a:rPr lang="zh-CN" altLang="en-US" sz="1600" dirty="0" smtClean="0">
                <a:solidFill>
                  <a:srgbClr val="666666"/>
                </a:solidFill>
              </a:rPr>
              <a:t>：</a:t>
            </a:r>
            <a:endParaRPr lang="zh-CN" altLang="en-US" sz="16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666666"/>
                </a:solidFill>
              </a:rPr>
              <a:t>1.</a:t>
            </a:r>
            <a:r>
              <a:rPr lang="zh-CN" altLang="en-US" sz="1600" dirty="0" smtClean="0">
                <a:solidFill>
                  <a:srgbClr val="666666"/>
                </a:solidFill>
              </a:rPr>
              <a:t>保持 </a:t>
            </a:r>
            <a:r>
              <a:rPr lang="en-US" altLang="zh-CN" sz="1600" dirty="0">
                <a:solidFill>
                  <a:srgbClr val="666666"/>
                </a:solidFill>
              </a:rPr>
              <a:t>Controller </a:t>
            </a:r>
            <a:r>
              <a:rPr lang="zh-CN" altLang="en-US" sz="1600" dirty="0">
                <a:solidFill>
                  <a:srgbClr val="666666"/>
                </a:solidFill>
              </a:rPr>
              <a:t>中的逻辑更加简洁。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666666"/>
                </a:solidFill>
              </a:rPr>
              <a:t>2.</a:t>
            </a:r>
            <a:r>
              <a:rPr lang="zh-CN" altLang="en-US" sz="1600" dirty="0" smtClean="0">
                <a:solidFill>
                  <a:srgbClr val="666666"/>
                </a:solidFill>
              </a:rPr>
              <a:t>保持业务逻辑</a:t>
            </a:r>
            <a:r>
              <a:rPr lang="zh-CN" altLang="en-US" sz="1600" dirty="0">
                <a:solidFill>
                  <a:srgbClr val="666666"/>
                </a:solidFill>
              </a:rPr>
              <a:t>的独立性，抽象出来的 </a:t>
            </a:r>
            <a:r>
              <a:rPr lang="en-US" altLang="zh-CN" sz="1600" dirty="0">
                <a:solidFill>
                  <a:srgbClr val="666666"/>
                </a:solidFill>
              </a:rPr>
              <a:t>Service </a:t>
            </a:r>
            <a:r>
              <a:rPr lang="zh-CN" altLang="en-US" sz="1600" dirty="0">
                <a:solidFill>
                  <a:srgbClr val="666666"/>
                </a:solidFill>
              </a:rPr>
              <a:t>可以被多个 </a:t>
            </a:r>
            <a:r>
              <a:rPr lang="en-US" altLang="zh-CN" sz="1600" dirty="0">
                <a:solidFill>
                  <a:srgbClr val="666666"/>
                </a:solidFill>
              </a:rPr>
              <a:t>Controller </a:t>
            </a:r>
            <a:r>
              <a:rPr lang="zh-CN" altLang="en-US" sz="1600" dirty="0">
                <a:solidFill>
                  <a:srgbClr val="666666"/>
                </a:solidFill>
              </a:rPr>
              <a:t>重复调用。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666666"/>
                </a:solidFill>
              </a:rPr>
              <a:t>3.</a:t>
            </a:r>
            <a:r>
              <a:rPr lang="zh-CN" altLang="en-US" sz="1600" dirty="0" smtClean="0">
                <a:solidFill>
                  <a:srgbClr val="666666"/>
                </a:solidFill>
              </a:rPr>
              <a:t>将逻辑和展现分离</a:t>
            </a:r>
            <a:r>
              <a:rPr lang="zh-CN" altLang="en-US" sz="1600" dirty="0">
                <a:solidFill>
                  <a:srgbClr val="666666"/>
                </a:solidFill>
              </a:rPr>
              <a:t>，更容易编写测试用例，测试用例的编写具体可以查看这里。</a:t>
            </a:r>
          </a:p>
        </p:txBody>
      </p:sp>
      <p:sp>
        <p:nvSpPr>
          <p:cNvPr id="4" name="Shape 78"/>
          <p:cNvSpPr txBox="1"/>
          <p:nvPr/>
        </p:nvSpPr>
        <p:spPr>
          <a:xfrm>
            <a:off x="2867469" y="485652"/>
            <a:ext cx="3495805" cy="6303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service</a:t>
            </a:r>
            <a:r>
              <a:rPr lang="en" sz="36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：</a:t>
            </a:r>
            <a:endParaRPr lang="en" sz="3600" b="1" dirty="0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84" y="3211635"/>
            <a:ext cx="8326140" cy="35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200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3"/>
          <p:cNvSpPr txBox="1"/>
          <p:nvPr/>
        </p:nvSpPr>
        <p:spPr>
          <a:xfrm>
            <a:off x="2798696" y="2612020"/>
            <a:ext cx="3982800" cy="13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Middleware</a:t>
            </a:r>
            <a:r>
              <a:rPr lang="zh-CN" altLang="en-US" sz="36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中间件</a:t>
            </a:r>
            <a:endParaRPr lang="en-US" sz="3600" dirty="0" smtClea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Extend框架扩展</a:t>
            </a:r>
            <a:endParaRPr lang="en-US" sz="3600" dirty="0" smtClea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2387103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6486" y="1282758"/>
            <a:ext cx="7761656" cy="191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666666"/>
                </a:solidFill>
              </a:rPr>
              <a:t>1. Egg </a:t>
            </a:r>
            <a:r>
              <a:rPr lang="zh-CN" altLang="en-US" sz="1600" dirty="0">
                <a:solidFill>
                  <a:srgbClr val="666666"/>
                </a:solidFill>
              </a:rPr>
              <a:t>是基于 </a:t>
            </a:r>
            <a:r>
              <a:rPr lang="en-US" altLang="zh-CN" sz="1600" dirty="0">
                <a:solidFill>
                  <a:srgbClr val="666666"/>
                </a:solidFill>
              </a:rPr>
              <a:t>Koa 1 </a:t>
            </a:r>
            <a:r>
              <a:rPr lang="zh-CN" altLang="en-US" sz="1600" dirty="0">
                <a:solidFill>
                  <a:srgbClr val="666666"/>
                </a:solidFill>
              </a:rPr>
              <a:t>实现的，所以 </a:t>
            </a:r>
            <a:r>
              <a:rPr lang="en-US" altLang="zh-CN" sz="1600" dirty="0">
                <a:solidFill>
                  <a:srgbClr val="666666"/>
                </a:solidFill>
              </a:rPr>
              <a:t>Egg </a:t>
            </a:r>
            <a:r>
              <a:rPr lang="zh-CN" altLang="en-US" sz="1600" dirty="0">
                <a:solidFill>
                  <a:srgbClr val="666666"/>
                </a:solidFill>
              </a:rPr>
              <a:t>的中间件形式和 </a:t>
            </a:r>
            <a:r>
              <a:rPr lang="en-US" altLang="zh-CN" sz="1600" dirty="0">
                <a:solidFill>
                  <a:srgbClr val="666666"/>
                </a:solidFill>
              </a:rPr>
              <a:t>Koa 1 </a:t>
            </a:r>
            <a:r>
              <a:rPr lang="zh-CN" altLang="en-US" sz="1600" dirty="0">
                <a:solidFill>
                  <a:srgbClr val="666666"/>
                </a:solidFill>
              </a:rPr>
              <a:t>的中间件形式是一样的，都是基于 </a:t>
            </a:r>
            <a:r>
              <a:rPr lang="en-US" altLang="zh-CN" sz="1600" dirty="0">
                <a:solidFill>
                  <a:srgbClr val="666666"/>
                </a:solidFill>
              </a:rPr>
              <a:t>generator function </a:t>
            </a:r>
            <a:r>
              <a:rPr lang="zh-CN" altLang="en-US" sz="1600" dirty="0">
                <a:solidFill>
                  <a:srgbClr val="666666"/>
                </a:solidFill>
              </a:rPr>
              <a:t>的洋葱圈模型。每次我们编写一个中间件，就相当于在洋葱外面包了一层</a:t>
            </a:r>
            <a:r>
              <a:rPr lang="zh-CN" altLang="en-US" sz="1600" dirty="0" smtClean="0">
                <a:solidFill>
                  <a:srgbClr val="666666"/>
                </a:solidFill>
              </a:rPr>
              <a:t>。</a:t>
            </a:r>
            <a:endParaRPr lang="en-US" altLang="zh-CN" sz="1600" dirty="0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666666"/>
                </a:solidFill>
              </a:rPr>
              <a:t>洋葱圈模型：</a:t>
            </a:r>
            <a:endParaRPr lang="zh-CN" altLang="en-US" sz="16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666666"/>
              </a:solidFill>
            </a:endParaRPr>
          </a:p>
        </p:txBody>
      </p:sp>
      <p:sp>
        <p:nvSpPr>
          <p:cNvPr id="4" name="Shape 78"/>
          <p:cNvSpPr txBox="1"/>
          <p:nvPr/>
        </p:nvSpPr>
        <p:spPr>
          <a:xfrm>
            <a:off x="2617154" y="485652"/>
            <a:ext cx="4169484" cy="6303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Middleware</a:t>
            </a:r>
            <a:r>
              <a:rPr lang="zh-CN" altLang="en-US" sz="36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中间件</a:t>
            </a:r>
            <a:endParaRPr lang="en" sz="3600" b="1" dirty="0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326" y="2587591"/>
            <a:ext cx="4502637" cy="409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9920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6486" y="863711"/>
            <a:ext cx="7761656" cy="4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666666"/>
                </a:solidFill>
              </a:rPr>
              <a:t>中间件执行顺序图：</a:t>
            </a:r>
            <a:endParaRPr lang="zh-CN" altLang="en-US" sz="1600" dirty="0">
              <a:solidFill>
                <a:srgbClr val="666666"/>
              </a:solidFill>
            </a:endParaRPr>
          </a:p>
        </p:txBody>
      </p:sp>
      <p:pic>
        <p:nvPicPr>
          <p:cNvPr id="6" name="图片 5" descr="middlewar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125" y="404623"/>
            <a:ext cx="5084275" cy="59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172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16486" y="949238"/>
            <a:ext cx="7761656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666666"/>
                </a:solidFill>
              </a:rPr>
              <a:t>2.</a:t>
            </a:r>
            <a:r>
              <a:rPr lang="zh-CN" altLang="en-US" sz="1600" dirty="0" smtClean="0">
                <a:solidFill>
                  <a:srgbClr val="666666"/>
                </a:solidFill>
              </a:rPr>
              <a:t> </a:t>
            </a:r>
            <a:r>
              <a:rPr lang="en-US" altLang="zh-CN" sz="1600" dirty="0" smtClean="0">
                <a:solidFill>
                  <a:srgbClr val="666666"/>
                </a:solidFill>
              </a:rPr>
              <a:t>Egg</a:t>
            </a:r>
            <a:r>
              <a:rPr lang="zh-CN" altLang="en-US" sz="1600" dirty="0" smtClean="0">
                <a:solidFill>
                  <a:srgbClr val="666666"/>
                </a:solidFill>
              </a:rPr>
              <a:t>中编写中间件方式，</a:t>
            </a:r>
            <a:r>
              <a:rPr lang="zh-CN" altLang="en-US" sz="1600" dirty="0">
                <a:solidFill>
                  <a:srgbClr val="666666"/>
                </a:solidFill>
              </a:rPr>
              <a:t>我们先来通过编写一个简单的 </a:t>
            </a:r>
            <a:r>
              <a:rPr lang="en-US" altLang="zh-CN" sz="1600" dirty="0" err="1">
                <a:solidFill>
                  <a:srgbClr val="666666"/>
                </a:solidFill>
              </a:rPr>
              <a:t>gzip</a:t>
            </a:r>
            <a:r>
              <a:rPr lang="en-US" altLang="zh-CN" sz="1600" dirty="0">
                <a:solidFill>
                  <a:srgbClr val="666666"/>
                </a:solidFill>
              </a:rPr>
              <a:t> </a:t>
            </a:r>
            <a:r>
              <a:rPr lang="zh-CN" altLang="en-US" sz="1600" dirty="0">
                <a:solidFill>
                  <a:srgbClr val="666666"/>
                </a:solidFill>
              </a:rPr>
              <a:t>中间件，来看看中间件的</a:t>
            </a:r>
            <a:r>
              <a:rPr lang="zh-CN" altLang="en-US" sz="1600" dirty="0" smtClean="0">
                <a:solidFill>
                  <a:srgbClr val="666666"/>
                </a:solidFill>
              </a:rPr>
              <a:t>写法：</a:t>
            </a:r>
            <a:endParaRPr lang="zh-CN" altLang="en-US" sz="16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66666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2" y="1602354"/>
            <a:ext cx="62611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468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在阿里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1800" dirty="0">
                <a:solidFill>
                  <a:srgbClr val="666666"/>
                </a:solidFill>
              </a:rPr>
              <a:t>阿里是业界最早的一批使用 </a:t>
            </a:r>
            <a:r>
              <a:rPr kumimoji="1" lang="en-US" altLang="zh-CN" sz="1800" dirty="0" err="1">
                <a:solidFill>
                  <a:srgbClr val="666666"/>
                </a:solidFill>
              </a:rPr>
              <a:t>Node.js</a:t>
            </a:r>
            <a:r>
              <a:rPr kumimoji="1" lang="en-US" altLang="zh-CN" sz="1800" dirty="0">
                <a:solidFill>
                  <a:srgbClr val="666666"/>
                </a:solidFill>
              </a:rPr>
              <a:t> </a:t>
            </a:r>
            <a:r>
              <a:rPr kumimoji="1" lang="zh-CN" altLang="en-US" sz="1800" dirty="0">
                <a:solidFill>
                  <a:srgbClr val="666666"/>
                </a:solidFill>
              </a:rPr>
              <a:t>来做线上大流量应用的公司， 早在 </a:t>
            </a:r>
            <a:r>
              <a:rPr kumimoji="1" lang="en-US" altLang="zh-CN" sz="1800" dirty="0">
                <a:solidFill>
                  <a:srgbClr val="666666"/>
                </a:solidFill>
              </a:rPr>
              <a:t>2011 </a:t>
            </a:r>
            <a:r>
              <a:rPr kumimoji="1" lang="zh-CN" altLang="en-US" sz="1800" dirty="0">
                <a:solidFill>
                  <a:srgbClr val="666666"/>
                </a:solidFill>
              </a:rPr>
              <a:t>年的就已经开始在生产环境中使用。 </a:t>
            </a:r>
            <a:endParaRPr kumimoji="1" lang="en-US" altLang="zh-CN" sz="1800" dirty="0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solidFill>
                  <a:srgbClr val="666666"/>
                </a:solidFill>
              </a:rPr>
              <a:t>众所</a:t>
            </a:r>
            <a:r>
              <a:rPr kumimoji="1" lang="zh-CN" altLang="en-US" sz="1800" dirty="0">
                <a:solidFill>
                  <a:srgbClr val="666666"/>
                </a:solidFill>
              </a:rPr>
              <a:t>周知，在阿里的技术栈中， </a:t>
            </a:r>
            <a:r>
              <a:rPr kumimoji="1" lang="en-US" altLang="zh-CN" sz="1800" dirty="0">
                <a:solidFill>
                  <a:srgbClr val="666666"/>
                </a:solidFill>
              </a:rPr>
              <a:t>Java </a:t>
            </a:r>
            <a:r>
              <a:rPr kumimoji="1" lang="zh-CN" altLang="en-US" sz="1800" dirty="0">
                <a:solidFill>
                  <a:srgbClr val="666666"/>
                </a:solidFill>
              </a:rPr>
              <a:t>是最最核心的，那 </a:t>
            </a:r>
            <a:r>
              <a:rPr kumimoji="1" lang="en-US" altLang="zh-CN" sz="1800" dirty="0" err="1">
                <a:solidFill>
                  <a:srgbClr val="666666"/>
                </a:solidFill>
              </a:rPr>
              <a:t>Node.js</a:t>
            </a:r>
            <a:r>
              <a:rPr kumimoji="1" lang="en-US" altLang="zh-CN" sz="1800" dirty="0">
                <a:solidFill>
                  <a:srgbClr val="666666"/>
                </a:solidFill>
              </a:rPr>
              <a:t> </a:t>
            </a:r>
            <a:r>
              <a:rPr kumimoji="1" lang="zh-CN" altLang="en-US" sz="1800" dirty="0">
                <a:solidFill>
                  <a:srgbClr val="666666"/>
                </a:solidFill>
              </a:rPr>
              <a:t>扮演怎么样的一个角色呢</a:t>
            </a:r>
            <a:r>
              <a:rPr kumimoji="1" lang="zh-CN" altLang="en-US" sz="1800" dirty="0" smtClean="0">
                <a:solidFill>
                  <a:srgbClr val="666666"/>
                </a:solidFill>
              </a:rPr>
              <a:t>？</a:t>
            </a:r>
            <a:endParaRPr kumimoji="1" lang="en-US" altLang="zh-CN" sz="1800" dirty="0" smtClean="0">
              <a:solidFill>
                <a:srgbClr val="666666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1800" dirty="0" smtClean="0">
                <a:solidFill>
                  <a:srgbClr val="666666"/>
                </a:solidFill>
              </a:rPr>
              <a:t> </a:t>
            </a:r>
            <a:r>
              <a:rPr kumimoji="1" lang="zh-CN" altLang="en-US" sz="1800" dirty="0">
                <a:solidFill>
                  <a:srgbClr val="666666"/>
                </a:solidFill>
              </a:rPr>
              <a:t>基础设施大部分采用 </a:t>
            </a:r>
            <a:r>
              <a:rPr kumimoji="1" lang="en-US" altLang="zh-CN" sz="1800" dirty="0">
                <a:solidFill>
                  <a:srgbClr val="666666"/>
                </a:solidFill>
              </a:rPr>
              <a:t>Java </a:t>
            </a:r>
            <a:r>
              <a:rPr kumimoji="1" lang="zh-CN" altLang="en-US" sz="1800" dirty="0">
                <a:solidFill>
                  <a:srgbClr val="666666"/>
                </a:solidFill>
              </a:rPr>
              <a:t>实现，变化较少，有事务要求的 </a:t>
            </a:r>
            <a:r>
              <a:rPr kumimoji="1" lang="en-US" altLang="zh-CN" sz="1800" dirty="0">
                <a:solidFill>
                  <a:srgbClr val="666666"/>
                </a:solidFill>
              </a:rPr>
              <a:t>Business Services </a:t>
            </a:r>
            <a:r>
              <a:rPr kumimoji="1" lang="zh-CN" altLang="en-US" sz="1800" dirty="0">
                <a:solidFill>
                  <a:srgbClr val="666666"/>
                </a:solidFill>
              </a:rPr>
              <a:t>通常使用 </a:t>
            </a:r>
            <a:r>
              <a:rPr kumimoji="1" lang="en-US" altLang="zh-CN" sz="1800" dirty="0">
                <a:solidFill>
                  <a:srgbClr val="666666"/>
                </a:solidFill>
              </a:rPr>
              <a:t>Java</a:t>
            </a:r>
            <a:r>
              <a:rPr kumimoji="1" lang="zh-CN" altLang="en-US" sz="1800" dirty="0">
                <a:solidFill>
                  <a:srgbClr val="666666"/>
                </a:solidFill>
              </a:rPr>
              <a:t>。 </a:t>
            </a:r>
            <a:endParaRPr kumimoji="1" lang="en-US" altLang="zh-CN" sz="1800" dirty="0" smtClean="0">
              <a:solidFill>
                <a:srgbClr val="666666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1800" dirty="0" smtClean="0">
                <a:solidFill>
                  <a:srgbClr val="666666"/>
                </a:solidFill>
              </a:rPr>
              <a:t>而 </a:t>
            </a:r>
            <a:r>
              <a:rPr kumimoji="1" lang="en-US" altLang="zh-CN" sz="1800" dirty="0" err="1">
                <a:solidFill>
                  <a:srgbClr val="666666"/>
                </a:solidFill>
              </a:rPr>
              <a:t>Node.js</a:t>
            </a:r>
            <a:r>
              <a:rPr kumimoji="1" lang="en-US" altLang="zh-CN" sz="1800" dirty="0">
                <a:solidFill>
                  <a:srgbClr val="666666"/>
                </a:solidFill>
              </a:rPr>
              <a:t> </a:t>
            </a:r>
            <a:r>
              <a:rPr kumimoji="1" lang="zh-CN" altLang="en-US" sz="1800" dirty="0">
                <a:solidFill>
                  <a:srgbClr val="666666"/>
                </a:solidFill>
              </a:rPr>
              <a:t>则替代过去 </a:t>
            </a:r>
            <a:r>
              <a:rPr kumimoji="1" lang="en-US" altLang="zh-CN" sz="1800" dirty="0">
                <a:solidFill>
                  <a:srgbClr val="666666"/>
                </a:solidFill>
              </a:rPr>
              <a:t>PHP/Java Web </a:t>
            </a:r>
            <a:r>
              <a:rPr kumimoji="1" lang="zh-CN" altLang="en-US" sz="1800" dirty="0">
                <a:solidFill>
                  <a:srgbClr val="666666"/>
                </a:solidFill>
              </a:rPr>
              <a:t>的场景，用在需要快速迭代，需求变化非常快的用户侧。 </a:t>
            </a:r>
            <a:endParaRPr kumimoji="1" lang="en-US" altLang="zh-CN" sz="1800" dirty="0" smtClean="0">
              <a:solidFill>
                <a:srgbClr val="666666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1800" dirty="0" smtClean="0">
                <a:solidFill>
                  <a:srgbClr val="666666"/>
                </a:solidFill>
              </a:rPr>
              <a:t>很</a:t>
            </a:r>
            <a:r>
              <a:rPr kumimoji="1" lang="zh-CN" altLang="en-US" sz="1800" dirty="0">
                <a:solidFill>
                  <a:srgbClr val="666666"/>
                </a:solidFill>
              </a:rPr>
              <a:t>多内部的工程化支撑系统也逐渐基于 </a:t>
            </a:r>
            <a:r>
              <a:rPr kumimoji="1" lang="en-US" altLang="zh-CN" sz="1800" dirty="0" err="1">
                <a:solidFill>
                  <a:srgbClr val="666666"/>
                </a:solidFill>
              </a:rPr>
              <a:t>Node.js</a:t>
            </a:r>
            <a:r>
              <a:rPr kumimoji="1" lang="en-US" altLang="zh-CN" sz="1800" dirty="0">
                <a:solidFill>
                  <a:srgbClr val="666666"/>
                </a:solidFill>
              </a:rPr>
              <a:t> </a:t>
            </a:r>
            <a:r>
              <a:rPr kumimoji="1" lang="zh-CN" altLang="en-US" sz="1800" dirty="0">
                <a:solidFill>
                  <a:srgbClr val="666666"/>
                </a:solidFill>
              </a:rPr>
              <a:t>了。 </a:t>
            </a:r>
            <a:endParaRPr kumimoji="1" lang="en-US" altLang="zh-CN" sz="1800" dirty="0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solidFill>
                  <a:srgbClr val="666666"/>
                </a:solidFill>
              </a:rPr>
              <a:t>据</a:t>
            </a:r>
            <a:r>
              <a:rPr kumimoji="1" lang="zh-CN" altLang="en-US" sz="1800" dirty="0">
                <a:solidFill>
                  <a:srgbClr val="666666"/>
                </a:solidFill>
              </a:rPr>
              <a:t>不完全统计，目前阿里 </a:t>
            </a:r>
            <a:r>
              <a:rPr kumimoji="1" lang="en-US" altLang="zh-CN" sz="1800" dirty="0" err="1">
                <a:solidFill>
                  <a:srgbClr val="666666"/>
                </a:solidFill>
              </a:rPr>
              <a:t>Node.js</a:t>
            </a:r>
            <a:r>
              <a:rPr kumimoji="1" lang="en-US" altLang="zh-CN" sz="1800" dirty="0">
                <a:solidFill>
                  <a:srgbClr val="666666"/>
                </a:solidFill>
              </a:rPr>
              <a:t> </a:t>
            </a:r>
            <a:r>
              <a:rPr kumimoji="1" lang="zh-CN" altLang="en-US" sz="1800" dirty="0">
                <a:solidFill>
                  <a:srgbClr val="666666"/>
                </a:solidFill>
              </a:rPr>
              <a:t>的开发者几百号人，线上的应用也非常之多，仅次于 </a:t>
            </a:r>
            <a:r>
              <a:rPr kumimoji="1" lang="en-US" altLang="zh-CN" sz="1800" dirty="0">
                <a:solidFill>
                  <a:srgbClr val="666666"/>
                </a:solidFill>
              </a:rPr>
              <a:t>Java </a:t>
            </a:r>
            <a:r>
              <a:rPr kumimoji="1" lang="zh-CN" altLang="en-US" sz="1800" dirty="0">
                <a:solidFill>
                  <a:srgbClr val="666666"/>
                </a:solidFill>
              </a:rPr>
              <a:t>应用，光对外服务的进程数就超过 </a:t>
            </a:r>
            <a:r>
              <a:rPr kumimoji="1" lang="en-US" altLang="zh-CN" sz="1800" dirty="0">
                <a:solidFill>
                  <a:srgbClr val="666666"/>
                </a:solidFill>
              </a:rPr>
              <a:t>1w+</a:t>
            </a:r>
            <a:r>
              <a:rPr kumimoji="1" lang="zh-CN" altLang="en-US" sz="1800" dirty="0">
                <a:solidFill>
                  <a:srgbClr val="666666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0095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16486" y="949238"/>
            <a:ext cx="7761656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666666"/>
                </a:solidFill>
              </a:rPr>
              <a:t>3.</a:t>
            </a:r>
            <a:r>
              <a:rPr lang="zh-CN" altLang="en-US" sz="1600" dirty="0" smtClean="0">
                <a:solidFill>
                  <a:srgbClr val="666666"/>
                </a:solidFill>
              </a:rPr>
              <a:t> 中间件的使用方式分为两种，一种是应用中使用中间件，一种是路由中使用中间件。</a:t>
            </a:r>
            <a:endParaRPr lang="en-US" altLang="zh-CN" sz="1600" dirty="0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666666"/>
                </a:solidFill>
              </a:rPr>
              <a:t>1</a:t>
            </a:r>
            <a:r>
              <a:rPr lang="zh-CN" altLang="en-US" sz="1600" dirty="0" smtClean="0">
                <a:solidFill>
                  <a:srgbClr val="666666"/>
                </a:solidFill>
              </a:rPr>
              <a:t>）</a:t>
            </a:r>
            <a:r>
              <a:rPr lang="zh-CN" altLang="en-US" sz="1600" dirty="0">
                <a:solidFill>
                  <a:srgbClr val="666666"/>
                </a:solidFill>
              </a:rPr>
              <a:t>在应用中使用中间</a:t>
            </a:r>
            <a:r>
              <a:rPr lang="zh-CN" altLang="en-US" sz="1600" dirty="0" smtClean="0">
                <a:solidFill>
                  <a:srgbClr val="666666"/>
                </a:solidFill>
              </a:rPr>
              <a:t>件</a:t>
            </a:r>
            <a:endParaRPr lang="en-US" altLang="zh-CN" sz="1600" dirty="0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666666"/>
                </a:solidFill>
              </a:rPr>
              <a:t>在应用中，我们可以完全通过配置来加载自定义的中间件，并决定它们的顺序</a:t>
            </a:r>
            <a:r>
              <a:rPr lang="zh-CN" altLang="en-US" sz="1600" dirty="0" smtClean="0">
                <a:solidFill>
                  <a:srgbClr val="666666"/>
                </a:solidFill>
              </a:rPr>
              <a:t>。</a:t>
            </a:r>
            <a:endParaRPr lang="zh-CN" altLang="en-US" sz="16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666666"/>
                </a:solidFill>
              </a:rPr>
              <a:t>如果我们需要加载上面的 </a:t>
            </a:r>
            <a:r>
              <a:rPr lang="en-US" altLang="zh-CN" sz="1600" dirty="0" err="1">
                <a:solidFill>
                  <a:srgbClr val="666666"/>
                </a:solidFill>
              </a:rPr>
              <a:t>gzip</a:t>
            </a:r>
            <a:r>
              <a:rPr lang="en-US" altLang="zh-CN" sz="1600" dirty="0">
                <a:solidFill>
                  <a:srgbClr val="666666"/>
                </a:solidFill>
              </a:rPr>
              <a:t> </a:t>
            </a:r>
            <a:r>
              <a:rPr lang="zh-CN" altLang="en-US" sz="1600" dirty="0">
                <a:solidFill>
                  <a:srgbClr val="666666"/>
                </a:solidFill>
              </a:rPr>
              <a:t>中间件，在 </a:t>
            </a:r>
            <a:r>
              <a:rPr lang="en-US" altLang="zh-CN" sz="1600" dirty="0" err="1">
                <a:solidFill>
                  <a:srgbClr val="666666"/>
                </a:solidFill>
              </a:rPr>
              <a:t>config.default.js</a:t>
            </a:r>
            <a:r>
              <a:rPr lang="en-US" altLang="zh-CN" sz="1600" dirty="0">
                <a:solidFill>
                  <a:srgbClr val="666666"/>
                </a:solidFill>
              </a:rPr>
              <a:t> </a:t>
            </a:r>
            <a:r>
              <a:rPr lang="zh-CN" altLang="en-US" sz="1600" dirty="0">
                <a:solidFill>
                  <a:srgbClr val="666666"/>
                </a:solidFill>
              </a:rPr>
              <a:t>中加入下面的配置就完成了中间件的开启和配置：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66666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0" y="3429000"/>
            <a:ext cx="53848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400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60978" y="975155"/>
            <a:ext cx="8245336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666666"/>
                </a:solidFill>
              </a:rPr>
              <a:t>通用的配置项</a:t>
            </a:r>
            <a:r>
              <a:rPr lang="zh-CN" altLang="en-US" sz="1600" dirty="0">
                <a:solidFill>
                  <a:srgbClr val="666666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666666"/>
                </a:solidFill>
              </a:rPr>
              <a:t>1)</a:t>
            </a:r>
            <a:r>
              <a:rPr lang="zh-CN" altLang="en-US" sz="1600" dirty="0" smtClean="0">
                <a:solidFill>
                  <a:srgbClr val="666666"/>
                </a:solidFill>
              </a:rPr>
              <a:t> </a:t>
            </a:r>
            <a:r>
              <a:rPr lang="en-US" altLang="zh-CN" sz="1600" dirty="0" smtClean="0">
                <a:solidFill>
                  <a:srgbClr val="666666"/>
                </a:solidFill>
              </a:rPr>
              <a:t>enable</a:t>
            </a:r>
            <a:r>
              <a:rPr lang="zh-CN" altLang="en-US" sz="1600" dirty="0">
                <a:solidFill>
                  <a:srgbClr val="666666"/>
                </a:solidFill>
              </a:rPr>
              <a:t>：控制中间件是否开启。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666666"/>
                </a:solidFill>
              </a:rPr>
              <a:t>2)</a:t>
            </a:r>
            <a:r>
              <a:rPr lang="zh-CN" altLang="en-US" sz="1600" dirty="0" smtClean="0">
                <a:solidFill>
                  <a:srgbClr val="666666"/>
                </a:solidFill>
              </a:rPr>
              <a:t> </a:t>
            </a:r>
            <a:r>
              <a:rPr lang="en-US" altLang="zh-CN" sz="1600" dirty="0" smtClean="0">
                <a:solidFill>
                  <a:srgbClr val="666666"/>
                </a:solidFill>
              </a:rPr>
              <a:t>match</a:t>
            </a:r>
            <a:r>
              <a:rPr lang="zh-CN" altLang="en-US" sz="1600" dirty="0">
                <a:solidFill>
                  <a:srgbClr val="666666"/>
                </a:solidFill>
              </a:rPr>
              <a:t>：设置只有符合某些规则的请求才会经过这个中间件。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666666"/>
                </a:solidFill>
              </a:rPr>
              <a:t>3)</a:t>
            </a:r>
            <a:r>
              <a:rPr lang="zh-CN" altLang="en-US" sz="1600" dirty="0" smtClean="0">
                <a:solidFill>
                  <a:srgbClr val="666666"/>
                </a:solidFill>
              </a:rPr>
              <a:t> </a:t>
            </a:r>
            <a:r>
              <a:rPr lang="en-US" altLang="zh-CN" sz="1600" dirty="0" smtClean="0">
                <a:solidFill>
                  <a:srgbClr val="666666"/>
                </a:solidFill>
              </a:rPr>
              <a:t>ignore</a:t>
            </a:r>
            <a:r>
              <a:rPr lang="zh-CN" altLang="en-US" sz="1600" dirty="0">
                <a:solidFill>
                  <a:srgbClr val="666666"/>
                </a:solidFill>
              </a:rPr>
              <a:t>：设置符合某些规则的请求不经过这个中间件</a:t>
            </a:r>
            <a:r>
              <a:rPr lang="zh-CN" altLang="en-US" sz="1600" dirty="0" smtClean="0">
                <a:solidFill>
                  <a:srgbClr val="666666"/>
                </a:solidFill>
              </a:rPr>
              <a:t>。</a:t>
            </a:r>
            <a:endParaRPr lang="en-US" altLang="zh-CN" sz="1600" dirty="0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666666"/>
                </a:solidFill>
              </a:rPr>
              <a:t>match </a:t>
            </a:r>
            <a:r>
              <a:rPr lang="zh-CN" altLang="en-US" sz="1600" dirty="0">
                <a:solidFill>
                  <a:srgbClr val="666666"/>
                </a:solidFill>
              </a:rPr>
              <a:t>和 </a:t>
            </a:r>
            <a:r>
              <a:rPr lang="en-US" altLang="zh-CN" sz="1600" dirty="0">
                <a:solidFill>
                  <a:srgbClr val="666666"/>
                </a:solidFill>
              </a:rPr>
              <a:t>ignore </a:t>
            </a:r>
            <a:r>
              <a:rPr lang="zh-CN" altLang="en-US" sz="1600" dirty="0">
                <a:solidFill>
                  <a:srgbClr val="666666"/>
                </a:solidFill>
              </a:rPr>
              <a:t>支持的参数都一样，只是作用完全相反，</a:t>
            </a:r>
            <a:r>
              <a:rPr lang="en-US" altLang="zh-CN" sz="1600" dirty="0">
                <a:solidFill>
                  <a:srgbClr val="666666"/>
                </a:solidFill>
              </a:rPr>
              <a:t>match </a:t>
            </a:r>
            <a:r>
              <a:rPr lang="zh-CN" altLang="en-US" sz="1600" dirty="0">
                <a:solidFill>
                  <a:srgbClr val="666666"/>
                </a:solidFill>
              </a:rPr>
              <a:t>和 </a:t>
            </a:r>
            <a:r>
              <a:rPr lang="en-US" altLang="zh-CN" sz="1600" dirty="0">
                <a:solidFill>
                  <a:srgbClr val="666666"/>
                </a:solidFill>
              </a:rPr>
              <a:t>ignore </a:t>
            </a:r>
            <a:r>
              <a:rPr lang="zh-CN" altLang="en-US" sz="1600" dirty="0">
                <a:solidFill>
                  <a:srgbClr val="666666"/>
                </a:solidFill>
              </a:rPr>
              <a:t>不允许同时配置。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666666"/>
                </a:solidFill>
              </a:rPr>
              <a:t>如果我们想让 </a:t>
            </a:r>
            <a:r>
              <a:rPr lang="en-US" altLang="zh-CN" sz="1600" dirty="0" err="1">
                <a:solidFill>
                  <a:srgbClr val="666666"/>
                </a:solidFill>
              </a:rPr>
              <a:t>gzip</a:t>
            </a:r>
            <a:r>
              <a:rPr lang="en-US" altLang="zh-CN" sz="1600" dirty="0">
                <a:solidFill>
                  <a:srgbClr val="666666"/>
                </a:solidFill>
              </a:rPr>
              <a:t> </a:t>
            </a:r>
            <a:r>
              <a:rPr lang="zh-CN" altLang="en-US" sz="1600" dirty="0">
                <a:solidFill>
                  <a:srgbClr val="666666"/>
                </a:solidFill>
              </a:rPr>
              <a:t>只针对 </a:t>
            </a:r>
            <a:r>
              <a:rPr lang="en-US" altLang="zh-CN" sz="1600" dirty="0">
                <a:solidFill>
                  <a:srgbClr val="666666"/>
                </a:solidFill>
              </a:rPr>
              <a:t>/static </a:t>
            </a:r>
            <a:r>
              <a:rPr lang="zh-CN" altLang="en-US" sz="1600" dirty="0">
                <a:solidFill>
                  <a:srgbClr val="666666"/>
                </a:solidFill>
              </a:rPr>
              <a:t>前缀开头的 </a:t>
            </a:r>
            <a:r>
              <a:rPr lang="en-US" altLang="zh-CN" sz="1600" dirty="0" err="1">
                <a:solidFill>
                  <a:srgbClr val="666666"/>
                </a:solidFill>
              </a:rPr>
              <a:t>url</a:t>
            </a:r>
            <a:r>
              <a:rPr lang="en-US" altLang="zh-CN" sz="1600" dirty="0">
                <a:solidFill>
                  <a:srgbClr val="666666"/>
                </a:solidFill>
              </a:rPr>
              <a:t> </a:t>
            </a:r>
            <a:r>
              <a:rPr lang="zh-CN" altLang="en-US" sz="1600" dirty="0">
                <a:solidFill>
                  <a:srgbClr val="666666"/>
                </a:solidFill>
              </a:rPr>
              <a:t>请求开启，我们可以配置 </a:t>
            </a:r>
            <a:r>
              <a:rPr lang="en-US" altLang="zh-CN" sz="1600" dirty="0">
                <a:solidFill>
                  <a:srgbClr val="666666"/>
                </a:solidFill>
              </a:rPr>
              <a:t>match </a:t>
            </a:r>
            <a:r>
              <a:rPr lang="zh-CN" altLang="en-US" sz="1600" dirty="0">
                <a:solidFill>
                  <a:srgbClr val="666666"/>
                </a:solidFill>
              </a:rPr>
              <a:t>选项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14" y="3314852"/>
            <a:ext cx="4331801" cy="14112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5473" y="4736479"/>
            <a:ext cx="8115745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666666"/>
                </a:solidFill>
              </a:rPr>
              <a:t>match </a:t>
            </a:r>
            <a:r>
              <a:rPr lang="zh-CN" altLang="en-US" dirty="0">
                <a:solidFill>
                  <a:srgbClr val="666666"/>
                </a:solidFill>
              </a:rPr>
              <a:t>和 </a:t>
            </a:r>
            <a:r>
              <a:rPr lang="en-US" altLang="zh-CN" dirty="0">
                <a:solidFill>
                  <a:srgbClr val="666666"/>
                </a:solidFill>
              </a:rPr>
              <a:t>ignore </a:t>
            </a:r>
            <a:r>
              <a:rPr lang="zh-CN" altLang="en-US" dirty="0">
                <a:solidFill>
                  <a:srgbClr val="666666"/>
                </a:solidFill>
              </a:rPr>
              <a:t>支持多种类型的配置</a:t>
            </a:r>
            <a:r>
              <a:rPr lang="zh-CN" altLang="en-US" dirty="0" smtClean="0">
                <a:solidFill>
                  <a:srgbClr val="666666"/>
                </a:solidFill>
              </a:rPr>
              <a:t>方式</a:t>
            </a:r>
            <a:endParaRPr lang="zh-CN" altLang="en-US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666666"/>
                </a:solidFill>
              </a:rPr>
              <a:t>字符串：当参数为字符串类型时，配置的是一个 </a:t>
            </a:r>
            <a:r>
              <a:rPr lang="en-US" altLang="zh-CN" dirty="0" err="1">
                <a:solidFill>
                  <a:srgbClr val="666666"/>
                </a:solidFill>
              </a:rPr>
              <a:t>url</a:t>
            </a:r>
            <a:r>
              <a:rPr lang="en-US" altLang="zh-CN" dirty="0">
                <a:solidFill>
                  <a:srgbClr val="666666"/>
                </a:solidFill>
              </a:rPr>
              <a:t> </a:t>
            </a:r>
            <a:r>
              <a:rPr lang="zh-CN" altLang="en-US" dirty="0">
                <a:solidFill>
                  <a:srgbClr val="666666"/>
                </a:solidFill>
              </a:rPr>
              <a:t>的路径前缀，所有以配置的字符串作为前缀的 </a:t>
            </a:r>
            <a:r>
              <a:rPr lang="en-US" altLang="zh-CN" dirty="0" err="1">
                <a:solidFill>
                  <a:srgbClr val="666666"/>
                </a:solidFill>
              </a:rPr>
              <a:t>url</a:t>
            </a:r>
            <a:r>
              <a:rPr lang="en-US" altLang="zh-CN" dirty="0">
                <a:solidFill>
                  <a:srgbClr val="666666"/>
                </a:solidFill>
              </a:rPr>
              <a:t> </a:t>
            </a:r>
            <a:r>
              <a:rPr lang="zh-CN" altLang="en-US" dirty="0">
                <a:solidFill>
                  <a:srgbClr val="666666"/>
                </a:solidFill>
              </a:rPr>
              <a:t>都会匹配上。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666666"/>
                </a:solidFill>
              </a:rPr>
              <a:t>正则：当参数为正则时，直接匹配满足正则验证的 </a:t>
            </a:r>
            <a:r>
              <a:rPr lang="en-US" altLang="zh-CN" dirty="0" err="1">
                <a:solidFill>
                  <a:srgbClr val="666666"/>
                </a:solidFill>
              </a:rPr>
              <a:t>url</a:t>
            </a:r>
            <a:r>
              <a:rPr lang="en-US" altLang="zh-CN" dirty="0">
                <a:solidFill>
                  <a:srgbClr val="666666"/>
                </a:solidFill>
              </a:rPr>
              <a:t> </a:t>
            </a:r>
            <a:r>
              <a:rPr lang="zh-CN" altLang="en-US" dirty="0">
                <a:solidFill>
                  <a:srgbClr val="666666"/>
                </a:solidFill>
              </a:rPr>
              <a:t>的路径。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666666"/>
                </a:solidFill>
              </a:rPr>
              <a:t>函数：当参数为一个函数时，会将请求上下文传递给这个函数，最终取函数返回的结果（</a:t>
            </a:r>
            <a:r>
              <a:rPr lang="en-US" altLang="zh-CN" dirty="0" err="1">
                <a:solidFill>
                  <a:srgbClr val="666666"/>
                </a:solidFill>
              </a:rPr>
              <a:t>ture</a:t>
            </a:r>
            <a:r>
              <a:rPr lang="en-US" altLang="zh-CN" dirty="0">
                <a:solidFill>
                  <a:srgbClr val="666666"/>
                </a:solidFill>
              </a:rPr>
              <a:t>/false</a:t>
            </a:r>
            <a:r>
              <a:rPr lang="zh-CN" altLang="en-US" dirty="0">
                <a:solidFill>
                  <a:srgbClr val="666666"/>
                </a:solidFill>
              </a:rPr>
              <a:t>）来判断是否匹配。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09516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16486" y="949238"/>
            <a:ext cx="7761656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2"/>
                </a:solidFill>
              </a:rPr>
              <a:t>2</a:t>
            </a:r>
            <a:r>
              <a:rPr lang="zh-CN" altLang="en-US" sz="1600" dirty="0" smtClean="0">
                <a:solidFill>
                  <a:schemeClr val="bg2"/>
                </a:solidFill>
              </a:rPr>
              <a:t>) 在</a:t>
            </a:r>
            <a:r>
              <a:rPr lang="en-US" altLang="zh-CN" sz="1600" dirty="0" smtClean="0">
                <a:solidFill>
                  <a:schemeClr val="bg2"/>
                </a:solidFill>
              </a:rPr>
              <a:t>router</a:t>
            </a:r>
            <a:r>
              <a:rPr lang="zh-CN" altLang="en-US" sz="1600" dirty="0" smtClean="0">
                <a:solidFill>
                  <a:schemeClr val="bg2"/>
                </a:solidFill>
              </a:rPr>
              <a:t>中</a:t>
            </a:r>
            <a:r>
              <a:rPr lang="zh-CN" altLang="en-US" sz="1600" dirty="0">
                <a:solidFill>
                  <a:schemeClr val="bg2"/>
                </a:solidFill>
              </a:rPr>
              <a:t>使用中间</a:t>
            </a:r>
            <a:r>
              <a:rPr lang="zh-CN" altLang="en-US" sz="1600" dirty="0" smtClean="0">
                <a:solidFill>
                  <a:schemeClr val="bg2"/>
                </a:solidFill>
              </a:rPr>
              <a:t>件</a:t>
            </a:r>
            <a:endParaRPr lang="en-US" altLang="zh-CN" sz="1600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2"/>
                </a:solidFill>
              </a:rPr>
              <a:t>应用层定义的中间件和框架默认中间件都会被加载器加载，并挂载到 </a:t>
            </a:r>
            <a:r>
              <a:rPr lang="en-US" altLang="zh-CN" sz="1600" dirty="0" err="1" smtClean="0">
                <a:solidFill>
                  <a:schemeClr val="bg2"/>
                </a:solidFill>
              </a:rPr>
              <a:t>app.middlewares</a:t>
            </a:r>
            <a:r>
              <a:rPr lang="en-US" altLang="zh-CN" sz="1600" dirty="0" smtClean="0">
                <a:solidFill>
                  <a:schemeClr val="bg2"/>
                </a:solidFill>
              </a:rPr>
              <a:t> </a:t>
            </a:r>
            <a:r>
              <a:rPr lang="zh-CN" altLang="en-US" sz="1600" dirty="0" smtClean="0">
                <a:solidFill>
                  <a:schemeClr val="bg2"/>
                </a:solidFill>
              </a:rPr>
              <a:t>上（注意：此处为复数，因为 </a:t>
            </a:r>
            <a:r>
              <a:rPr lang="en-US" altLang="zh-CN" sz="1600" dirty="0" err="1" smtClean="0">
                <a:solidFill>
                  <a:schemeClr val="bg2"/>
                </a:solidFill>
              </a:rPr>
              <a:t>app.middleware</a:t>
            </a:r>
            <a:r>
              <a:rPr lang="en-US" altLang="zh-CN" sz="1600" dirty="0" smtClean="0">
                <a:solidFill>
                  <a:schemeClr val="bg2"/>
                </a:solidFill>
              </a:rPr>
              <a:t> </a:t>
            </a:r>
            <a:r>
              <a:rPr lang="zh-CN" altLang="en-US" sz="1600" dirty="0" smtClean="0">
                <a:solidFill>
                  <a:schemeClr val="bg2"/>
                </a:solidFill>
              </a:rPr>
              <a:t>在 </a:t>
            </a:r>
            <a:r>
              <a:rPr lang="en-US" altLang="zh-CN" sz="1600" dirty="0" smtClean="0">
                <a:solidFill>
                  <a:schemeClr val="bg2"/>
                </a:solidFill>
              </a:rPr>
              <a:t>Koa </a:t>
            </a:r>
            <a:r>
              <a:rPr lang="zh-CN" altLang="en-US" sz="1600" dirty="0" smtClean="0">
                <a:solidFill>
                  <a:schemeClr val="bg2"/>
                </a:solidFill>
              </a:rPr>
              <a:t>中另有用处），所以应用层定义的中间件可以不通过配置加载，而是在 </a:t>
            </a:r>
            <a:r>
              <a:rPr lang="en-US" altLang="zh-CN" sz="1600" dirty="0" smtClean="0">
                <a:solidFill>
                  <a:schemeClr val="bg2"/>
                </a:solidFill>
              </a:rPr>
              <a:t>router </a:t>
            </a:r>
            <a:r>
              <a:rPr lang="zh-CN" altLang="en-US" sz="1600" dirty="0" smtClean="0">
                <a:solidFill>
                  <a:schemeClr val="bg2"/>
                </a:solidFill>
              </a:rPr>
              <a:t>中加载，从而只对对应的路由生效。</a:t>
            </a:r>
            <a:endParaRPr lang="en-US" altLang="zh-CN" sz="1600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2"/>
                </a:solidFill>
              </a:rPr>
              <a:t>还是拿刚才的 </a:t>
            </a:r>
            <a:r>
              <a:rPr lang="en-US" altLang="zh-CN" sz="1600" dirty="0" err="1">
                <a:solidFill>
                  <a:schemeClr val="bg2"/>
                </a:solidFill>
              </a:rPr>
              <a:t>gzip</a:t>
            </a:r>
            <a:r>
              <a:rPr lang="en-US" altLang="zh-CN" sz="1600" dirty="0">
                <a:solidFill>
                  <a:schemeClr val="bg2"/>
                </a:solidFill>
              </a:rPr>
              <a:t> </a:t>
            </a:r>
            <a:r>
              <a:rPr lang="zh-CN" altLang="en-US" sz="1600" dirty="0">
                <a:solidFill>
                  <a:schemeClr val="bg2"/>
                </a:solidFill>
              </a:rPr>
              <a:t>中间件举例，当我们想直接在 </a:t>
            </a:r>
            <a:r>
              <a:rPr lang="en-US" altLang="zh-CN" sz="1600" dirty="0">
                <a:solidFill>
                  <a:schemeClr val="bg2"/>
                </a:solidFill>
              </a:rPr>
              <a:t>router </a:t>
            </a:r>
            <a:r>
              <a:rPr lang="zh-CN" altLang="en-US" sz="1600" dirty="0">
                <a:solidFill>
                  <a:schemeClr val="bg2"/>
                </a:solidFill>
              </a:rPr>
              <a:t>中使用的时候，在 </a:t>
            </a:r>
            <a:r>
              <a:rPr lang="en-US" altLang="zh-CN" sz="1600" dirty="0">
                <a:solidFill>
                  <a:schemeClr val="bg2"/>
                </a:solidFill>
              </a:rPr>
              <a:t>app/</a:t>
            </a:r>
            <a:r>
              <a:rPr lang="en-US" altLang="zh-CN" sz="1600" dirty="0" err="1">
                <a:solidFill>
                  <a:schemeClr val="bg2"/>
                </a:solidFill>
              </a:rPr>
              <a:t>router.js</a:t>
            </a:r>
            <a:r>
              <a:rPr lang="en-US" altLang="zh-CN" sz="1600" dirty="0">
                <a:solidFill>
                  <a:schemeClr val="bg2"/>
                </a:solidFill>
              </a:rPr>
              <a:t> </a:t>
            </a:r>
            <a:r>
              <a:rPr lang="zh-CN" altLang="en-US" sz="1600" dirty="0">
                <a:solidFill>
                  <a:schemeClr val="bg2"/>
                </a:solidFill>
              </a:rPr>
              <a:t>中就可以这样写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462" y="4165158"/>
            <a:ext cx="63373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4573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6486" y="1282758"/>
            <a:ext cx="7761656" cy="450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666666"/>
                </a:solidFill>
              </a:rPr>
              <a:t>app/extend</a:t>
            </a:r>
            <a:r>
              <a:rPr lang="zh-CN" altLang="en-US" sz="1600" dirty="0">
                <a:solidFill>
                  <a:srgbClr val="666666"/>
                </a:solidFill>
              </a:rPr>
              <a:t>下存在的对应文件分为</a:t>
            </a:r>
            <a:r>
              <a:rPr lang="en-US" altLang="zh-CN" sz="1600" dirty="0">
                <a:solidFill>
                  <a:srgbClr val="666666"/>
                </a:solidFill>
              </a:rPr>
              <a:t>5</a:t>
            </a:r>
            <a:r>
              <a:rPr lang="zh-CN" altLang="en-US" sz="1600" dirty="0">
                <a:solidFill>
                  <a:srgbClr val="666666"/>
                </a:solidFill>
              </a:rPr>
              <a:t>类，分别挂载到</a:t>
            </a:r>
            <a:r>
              <a:rPr lang="en-US" altLang="zh-CN" sz="1600" dirty="0">
                <a:solidFill>
                  <a:srgbClr val="666666"/>
                </a:solidFill>
              </a:rPr>
              <a:t>app</a:t>
            </a:r>
            <a:r>
              <a:rPr lang="zh-CN" altLang="en-US" sz="1600" dirty="0">
                <a:solidFill>
                  <a:srgbClr val="666666"/>
                </a:solidFill>
              </a:rPr>
              <a:t>的不同属性下</a:t>
            </a:r>
            <a:r>
              <a:rPr lang="zh-CN" altLang="en-US" sz="1600" dirty="0" smtClean="0">
                <a:solidFill>
                  <a:srgbClr val="666666"/>
                </a:solidFill>
              </a:rPr>
              <a:t>：</a:t>
            </a:r>
            <a:endParaRPr lang="en-US" altLang="zh-CN" sz="1600" dirty="0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666666"/>
                </a:solidFill>
              </a:rPr>
              <a:t>1)</a:t>
            </a:r>
            <a:r>
              <a:rPr lang="zh-CN" altLang="en-US" sz="1600" dirty="0" smtClean="0">
                <a:solidFill>
                  <a:srgbClr val="666666"/>
                </a:solidFill>
              </a:rPr>
              <a:t> </a:t>
            </a:r>
            <a:r>
              <a:rPr lang="en-US" altLang="zh-CN" sz="1600" dirty="0" smtClean="0">
                <a:solidFill>
                  <a:srgbClr val="666666"/>
                </a:solidFill>
              </a:rPr>
              <a:t>app</a:t>
            </a:r>
            <a:r>
              <a:rPr lang="en-US" altLang="zh-CN" sz="1600" dirty="0">
                <a:solidFill>
                  <a:srgbClr val="666666"/>
                </a:solidFill>
              </a:rPr>
              <a:t>/extend/</a:t>
            </a:r>
            <a:r>
              <a:rPr lang="en-US" altLang="zh-CN" sz="1600" dirty="0" err="1">
                <a:solidFill>
                  <a:srgbClr val="666666"/>
                </a:solidFill>
              </a:rPr>
              <a:t>application.js</a:t>
            </a:r>
            <a:r>
              <a:rPr lang="zh-CN" altLang="en-US" sz="1600" dirty="0">
                <a:solidFill>
                  <a:srgbClr val="666666"/>
                </a:solidFill>
              </a:rPr>
              <a:t>：其导出的对象直接</a:t>
            </a:r>
            <a:r>
              <a:rPr lang="en-US" altLang="zh-CN" sz="1600" dirty="0">
                <a:solidFill>
                  <a:srgbClr val="666666"/>
                </a:solidFill>
              </a:rPr>
              <a:t>merge</a:t>
            </a:r>
            <a:r>
              <a:rPr lang="zh-CN" altLang="en-US" sz="1600" dirty="0">
                <a:solidFill>
                  <a:srgbClr val="666666"/>
                </a:solidFill>
              </a:rPr>
              <a:t>到</a:t>
            </a:r>
            <a:r>
              <a:rPr lang="en-US" altLang="zh-CN" sz="1600" dirty="0">
                <a:solidFill>
                  <a:srgbClr val="666666"/>
                </a:solidFill>
              </a:rPr>
              <a:t>app</a:t>
            </a:r>
            <a:r>
              <a:rPr lang="zh-CN" altLang="en-US" sz="1600" dirty="0">
                <a:solidFill>
                  <a:srgbClr val="666666"/>
                </a:solidFill>
              </a:rPr>
              <a:t>对象上</a:t>
            </a:r>
            <a:endParaRPr lang="en-US" altLang="zh-CN" sz="16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666666"/>
                </a:solidFill>
              </a:rPr>
              <a:t>2</a:t>
            </a:r>
            <a:r>
              <a:rPr lang="zh-CN" altLang="en-US" sz="1600" dirty="0" smtClean="0">
                <a:solidFill>
                  <a:srgbClr val="666666"/>
                </a:solidFill>
              </a:rPr>
              <a:t>) </a:t>
            </a:r>
            <a:r>
              <a:rPr lang="en-US" altLang="zh-CN" sz="1600" dirty="0" smtClean="0">
                <a:solidFill>
                  <a:srgbClr val="666666"/>
                </a:solidFill>
              </a:rPr>
              <a:t>app</a:t>
            </a:r>
            <a:r>
              <a:rPr lang="en-US" altLang="zh-CN" sz="1600" dirty="0">
                <a:solidFill>
                  <a:srgbClr val="666666"/>
                </a:solidFill>
              </a:rPr>
              <a:t>/extend/</a:t>
            </a:r>
            <a:r>
              <a:rPr lang="en-US" altLang="zh-CN" sz="1600" dirty="0" err="1">
                <a:solidFill>
                  <a:srgbClr val="666666"/>
                </a:solidFill>
              </a:rPr>
              <a:t>request.js</a:t>
            </a:r>
            <a:r>
              <a:rPr lang="zh-CN" altLang="en-US" sz="1600" dirty="0">
                <a:solidFill>
                  <a:srgbClr val="666666"/>
                </a:solidFill>
              </a:rPr>
              <a:t>：其导出的对象直接</a:t>
            </a:r>
            <a:r>
              <a:rPr lang="en-US" altLang="zh-CN" sz="1600" dirty="0">
                <a:solidFill>
                  <a:srgbClr val="666666"/>
                </a:solidFill>
              </a:rPr>
              <a:t>merge</a:t>
            </a:r>
            <a:r>
              <a:rPr lang="zh-CN" altLang="en-US" sz="1600" dirty="0">
                <a:solidFill>
                  <a:srgbClr val="666666"/>
                </a:solidFill>
              </a:rPr>
              <a:t>到</a:t>
            </a:r>
            <a:r>
              <a:rPr lang="en-US" altLang="zh-CN" sz="1600" dirty="0" err="1">
                <a:solidFill>
                  <a:srgbClr val="666666"/>
                </a:solidFill>
              </a:rPr>
              <a:t>app.request</a:t>
            </a:r>
            <a:r>
              <a:rPr lang="zh-CN" altLang="en-US" sz="1600" dirty="0">
                <a:solidFill>
                  <a:srgbClr val="666666"/>
                </a:solidFill>
              </a:rPr>
              <a:t>对象上</a:t>
            </a:r>
            <a:endParaRPr lang="en-US" altLang="zh-CN" sz="16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666666"/>
                </a:solidFill>
              </a:rPr>
              <a:t>3)</a:t>
            </a:r>
            <a:r>
              <a:rPr lang="zh-CN" altLang="en-US" sz="1600" dirty="0" smtClean="0">
                <a:solidFill>
                  <a:srgbClr val="666666"/>
                </a:solidFill>
              </a:rPr>
              <a:t> </a:t>
            </a:r>
            <a:r>
              <a:rPr lang="en-US" altLang="zh-CN" sz="1600" dirty="0" smtClean="0">
                <a:solidFill>
                  <a:srgbClr val="666666"/>
                </a:solidFill>
              </a:rPr>
              <a:t>app</a:t>
            </a:r>
            <a:r>
              <a:rPr lang="en-US" altLang="zh-CN" sz="1600" dirty="0">
                <a:solidFill>
                  <a:srgbClr val="666666"/>
                </a:solidFill>
              </a:rPr>
              <a:t>/extend/</a:t>
            </a:r>
            <a:r>
              <a:rPr lang="en-US" altLang="zh-CN" sz="1600" dirty="0" err="1">
                <a:solidFill>
                  <a:srgbClr val="666666"/>
                </a:solidFill>
              </a:rPr>
              <a:t>response.js</a:t>
            </a:r>
            <a:r>
              <a:rPr lang="zh-CN" altLang="en-US" sz="1600" dirty="0">
                <a:solidFill>
                  <a:srgbClr val="666666"/>
                </a:solidFill>
              </a:rPr>
              <a:t>：其导出的对象直接</a:t>
            </a:r>
            <a:r>
              <a:rPr lang="en-US" altLang="zh-CN" sz="1600" dirty="0">
                <a:solidFill>
                  <a:srgbClr val="666666"/>
                </a:solidFill>
              </a:rPr>
              <a:t>merge</a:t>
            </a:r>
            <a:r>
              <a:rPr lang="zh-CN" altLang="en-US" sz="1600" dirty="0">
                <a:solidFill>
                  <a:srgbClr val="666666"/>
                </a:solidFill>
              </a:rPr>
              <a:t>到</a:t>
            </a:r>
            <a:r>
              <a:rPr lang="en-US" altLang="zh-CN" sz="1600" dirty="0" err="1">
                <a:solidFill>
                  <a:srgbClr val="666666"/>
                </a:solidFill>
              </a:rPr>
              <a:t>app.response</a:t>
            </a:r>
            <a:r>
              <a:rPr lang="zh-CN" altLang="en-US" sz="1600" dirty="0">
                <a:solidFill>
                  <a:srgbClr val="666666"/>
                </a:solidFill>
              </a:rPr>
              <a:t>对象上</a:t>
            </a:r>
            <a:endParaRPr lang="en-US" altLang="zh-CN" sz="16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666666"/>
                </a:solidFill>
              </a:rPr>
              <a:t>4)</a:t>
            </a:r>
            <a:r>
              <a:rPr lang="zh-CN" altLang="en-US" sz="1600" dirty="0" smtClean="0">
                <a:solidFill>
                  <a:srgbClr val="666666"/>
                </a:solidFill>
              </a:rPr>
              <a:t> </a:t>
            </a:r>
            <a:r>
              <a:rPr lang="en-US" altLang="zh-CN" sz="1600" dirty="0" smtClean="0">
                <a:solidFill>
                  <a:srgbClr val="666666"/>
                </a:solidFill>
              </a:rPr>
              <a:t>app</a:t>
            </a:r>
            <a:r>
              <a:rPr lang="en-US" altLang="zh-CN" sz="1600" dirty="0">
                <a:solidFill>
                  <a:srgbClr val="666666"/>
                </a:solidFill>
              </a:rPr>
              <a:t>/extend/</a:t>
            </a:r>
            <a:r>
              <a:rPr lang="en-US" altLang="zh-CN" sz="1600" dirty="0" err="1">
                <a:solidFill>
                  <a:srgbClr val="666666"/>
                </a:solidFill>
              </a:rPr>
              <a:t>context.js</a:t>
            </a:r>
            <a:r>
              <a:rPr lang="zh-CN" altLang="en-US" sz="1600" dirty="0">
                <a:solidFill>
                  <a:srgbClr val="666666"/>
                </a:solidFill>
              </a:rPr>
              <a:t>：其导出的对象直接</a:t>
            </a:r>
            <a:r>
              <a:rPr lang="en-US" altLang="zh-CN" sz="1600" dirty="0">
                <a:solidFill>
                  <a:srgbClr val="666666"/>
                </a:solidFill>
              </a:rPr>
              <a:t>merge</a:t>
            </a:r>
            <a:r>
              <a:rPr lang="zh-CN" altLang="en-US" sz="1600" dirty="0">
                <a:solidFill>
                  <a:srgbClr val="666666"/>
                </a:solidFill>
              </a:rPr>
              <a:t>到</a:t>
            </a:r>
            <a:r>
              <a:rPr lang="en-US" altLang="zh-CN" sz="1600" dirty="0" err="1">
                <a:solidFill>
                  <a:srgbClr val="666666"/>
                </a:solidFill>
              </a:rPr>
              <a:t>app.context</a:t>
            </a:r>
            <a:r>
              <a:rPr lang="zh-CN" altLang="en-US" sz="1600" dirty="0">
                <a:solidFill>
                  <a:srgbClr val="666666"/>
                </a:solidFill>
              </a:rPr>
              <a:t>对象上</a:t>
            </a:r>
            <a:endParaRPr lang="en-US" altLang="zh-CN" sz="16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666666"/>
                </a:solidFill>
              </a:rPr>
              <a:t>5)</a:t>
            </a:r>
            <a:r>
              <a:rPr lang="zh-CN" altLang="en-US" sz="1600" dirty="0" smtClean="0">
                <a:solidFill>
                  <a:srgbClr val="666666"/>
                </a:solidFill>
              </a:rPr>
              <a:t> </a:t>
            </a:r>
            <a:r>
              <a:rPr lang="en-US" altLang="zh-CN" sz="1600" dirty="0" smtClean="0">
                <a:solidFill>
                  <a:srgbClr val="666666"/>
                </a:solidFill>
              </a:rPr>
              <a:t>app</a:t>
            </a:r>
            <a:r>
              <a:rPr lang="en-US" altLang="zh-CN" sz="1600" dirty="0">
                <a:solidFill>
                  <a:srgbClr val="666666"/>
                </a:solidFill>
              </a:rPr>
              <a:t>/extend/</a:t>
            </a:r>
            <a:r>
              <a:rPr lang="en-US" altLang="zh-CN" sz="1600" dirty="0" err="1">
                <a:solidFill>
                  <a:srgbClr val="666666"/>
                </a:solidFill>
              </a:rPr>
              <a:t>helper.js</a:t>
            </a:r>
            <a:r>
              <a:rPr lang="zh-CN" altLang="en-US" sz="1600" dirty="0">
                <a:solidFill>
                  <a:srgbClr val="666666"/>
                </a:solidFill>
              </a:rPr>
              <a:t>：其导出的对象直接</a:t>
            </a:r>
            <a:r>
              <a:rPr lang="en-US" altLang="zh-CN" sz="1600" dirty="0">
                <a:solidFill>
                  <a:srgbClr val="666666"/>
                </a:solidFill>
              </a:rPr>
              <a:t>merge</a:t>
            </a:r>
            <a:r>
              <a:rPr lang="zh-CN" altLang="en-US" sz="1600" dirty="0">
                <a:solidFill>
                  <a:srgbClr val="666666"/>
                </a:solidFill>
              </a:rPr>
              <a:t>到</a:t>
            </a:r>
            <a:r>
              <a:rPr lang="en-US" altLang="zh-CN" sz="1600" dirty="0" err="1">
                <a:solidFill>
                  <a:srgbClr val="666666"/>
                </a:solidFill>
              </a:rPr>
              <a:t>app.Helper.prototype</a:t>
            </a:r>
            <a:r>
              <a:rPr lang="zh-CN" altLang="en-US" sz="1600" dirty="0">
                <a:solidFill>
                  <a:srgbClr val="666666"/>
                </a:solidFill>
              </a:rPr>
              <a:t>原型上，作为原型</a:t>
            </a:r>
            <a:r>
              <a:rPr lang="en-US" altLang="zh-CN" sz="1600" dirty="0" err="1">
                <a:solidFill>
                  <a:srgbClr val="666666"/>
                </a:solidFill>
              </a:rPr>
              <a:t>app.Helper</a:t>
            </a:r>
            <a:r>
              <a:rPr lang="zh-CN" altLang="en-US" sz="1600" dirty="0">
                <a:solidFill>
                  <a:srgbClr val="666666"/>
                </a:solidFill>
              </a:rPr>
              <a:t>这个类的原型方法</a:t>
            </a:r>
            <a:r>
              <a:rPr lang="zh-CN" altLang="en-US" sz="1600" dirty="0" smtClean="0">
                <a:solidFill>
                  <a:srgbClr val="666666"/>
                </a:solidFill>
              </a:rPr>
              <a:t>。</a:t>
            </a:r>
            <a:endParaRPr lang="en-US" altLang="zh-CN" sz="1600" dirty="0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666666"/>
                </a:solidFill>
              </a:rPr>
              <a:t>以</a:t>
            </a:r>
            <a:r>
              <a:rPr lang="en-US" altLang="zh-CN" sz="1600" dirty="0" err="1" smtClean="0">
                <a:solidFill>
                  <a:srgbClr val="666666"/>
                </a:solidFill>
              </a:rPr>
              <a:t>context.js</a:t>
            </a:r>
            <a:r>
              <a:rPr lang="zh-CN" altLang="en-US" sz="1600" dirty="0" smtClean="0">
                <a:solidFill>
                  <a:srgbClr val="666666"/>
                </a:solidFill>
              </a:rPr>
              <a:t>为例，</a:t>
            </a:r>
            <a:r>
              <a:rPr lang="en-US" altLang="zh-CN" sz="1600" dirty="0" err="1" smtClean="0">
                <a:solidFill>
                  <a:srgbClr val="666666"/>
                </a:solidFill>
              </a:rPr>
              <a:t>context.js</a:t>
            </a:r>
            <a:r>
              <a:rPr lang="zh-CN" altLang="en-US" sz="1600" dirty="0">
                <a:solidFill>
                  <a:srgbClr val="666666"/>
                </a:solidFill>
              </a:rPr>
              <a:t>的内容由于最后会</a:t>
            </a:r>
            <a:r>
              <a:rPr lang="en-US" altLang="zh-CN" sz="1600" dirty="0">
                <a:solidFill>
                  <a:srgbClr val="666666"/>
                </a:solidFill>
              </a:rPr>
              <a:t>merge</a:t>
            </a:r>
            <a:r>
              <a:rPr lang="zh-CN" altLang="en-US" sz="1600" dirty="0">
                <a:solidFill>
                  <a:srgbClr val="666666"/>
                </a:solidFill>
              </a:rPr>
              <a:t>到</a:t>
            </a:r>
            <a:r>
              <a:rPr lang="en-US" altLang="zh-CN" sz="1600" dirty="0" err="1">
                <a:solidFill>
                  <a:srgbClr val="666666"/>
                </a:solidFill>
              </a:rPr>
              <a:t>app.context</a:t>
            </a:r>
            <a:r>
              <a:rPr lang="zh-CN" altLang="en-US" sz="1600" dirty="0">
                <a:solidFill>
                  <a:srgbClr val="666666"/>
                </a:solidFill>
              </a:rPr>
              <a:t>中，所以我们如果想在自定义中间件</a:t>
            </a:r>
            <a:r>
              <a:rPr lang="en-US" altLang="zh-CN" sz="1600" dirty="0">
                <a:solidFill>
                  <a:srgbClr val="666666"/>
                </a:solidFill>
              </a:rPr>
              <a:t>/</a:t>
            </a:r>
            <a:r>
              <a:rPr lang="zh-CN" altLang="en-US" sz="1600" dirty="0">
                <a:solidFill>
                  <a:srgbClr val="666666"/>
                </a:solidFill>
              </a:rPr>
              <a:t>路由处理函数中的提供一些公共方法，可以直接写到</a:t>
            </a:r>
            <a:r>
              <a:rPr lang="en-US" altLang="zh-CN" sz="1600" dirty="0" err="1">
                <a:solidFill>
                  <a:srgbClr val="666666"/>
                </a:solidFill>
              </a:rPr>
              <a:t>context.js</a:t>
            </a:r>
            <a:r>
              <a:rPr lang="zh-CN" altLang="en-US" sz="1600" dirty="0">
                <a:solidFill>
                  <a:srgbClr val="666666"/>
                </a:solidFill>
              </a:rPr>
              <a:t>中，然后在自定义中间件</a:t>
            </a:r>
            <a:r>
              <a:rPr lang="en-US" altLang="zh-CN" sz="1600" dirty="0">
                <a:solidFill>
                  <a:srgbClr val="666666"/>
                </a:solidFill>
              </a:rPr>
              <a:t>/</a:t>
            </a:r>
            <a:r>
              <a:rPr lang="zh-CN" altLang="en-US" sz="1600" dirty="0">
                <a:solidFill>
                  <a:srgbClr val="666666"/>
                </a:solidFill>
              </a:rPr>
              <a:t>路由处理函数中使用</a:t>
            </a:r>
            <a:r>
              <a:rPr lang="en-US" altLang="zh-CN" sz="1600" dirty="0">
                <a:solidFill>
                  <a:srgbClr val="666666"/>
                </a:solidFill>
              </a:rPr>
              <a:t>this</a:t>
            </a:r>
            <a:r>
              <a:rPr lang="zh-CN" altLang="en-US" sz="1600" dirty="0">
                <a:solidFill>
                  <a:srgbClr val="666666"/>
                </a:solidFill>
              </a:rPr>
              <a:t>直接调用，</a:t>
            </a:r>
            <a:r>
              <a:rPr lang="zh-CN" altLang="en-US" sz="1600" dirty="0" smtClean="0">
                <a:solidFill>
                  <a:srgbClr val="666666"/>
                </a:solidFill>
              </a:rPr>
              <a:t>举个例子：</a:t>
            </a:r>
            <a:endParaRPr lang="zh-CN" altLang="en-US" sz="1600" dirty="0">
              <a:solidFill>
                <a:srgbClr val="666666"/>
              </a:solidFill>
            </a:endParaRPr>
          </a:p>
        </p:txBody>
      </p:sp>
      <p:sp>
        <p:nvSpPr>
          <p:cNvPr id="4" name="Shape 78"/>
          <p:cNvSpPr txBox="1"/>
          <p:nvPr/>
        </p:nvSpPr>
        <p:spPr>
          <a:xfrm>
            <a:off x="2617154" y="485652"/>
            <a:ext cx="4169484" cy="6303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Extend</a:t>
            </a:r>
          </a:p>
          <a:p>
            <a:pPr lvl="0" algn="ctr" rtl="0">
              <a:spcBef>
                <a:spcPts val="0"/>
              </a:spcBef>
              <a:buNone/>
            </a:pPr>
            <a:endParaRPr lang="en" sz="3600" b="1" dirty="0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7929716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06" y="1081544"/>
            <a:ext cx="3136900" cy="1435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781" y="3399336"/>
            <a:ext cx="6411346" cy="24899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03706" y="742990"/>
            <a:ext cx="2715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bg2"/>
                </a:solidFill>
              </a:rPr>
              <a:t>1.</a:t>
            </a:r>
            <a:r>
              <a:rPr kumimoji="1" lang="zh-CN" altLang="en-US" sz="1600" dirty="0" smtClean="0">
                <a:solidFill>
                  <a:schemeClr val="bg2"/>
                </a:solidFill>
              </a:rPr>
              <a:t> 定义方式（</a:t>
            </a:r>
            <a:r>
              <a:rPr lang="en-US" altLang="zh-CN" sz="1600" dirty="0" err="1">
                <a:solidFill>
                  <a:srgbClr val="666666"/>
                </a:solidFill>
              </a:rPr>
              <a:t>context.js</a:t>
            </a:r>
            <a:r>
              <a:rPr kumimoji="1" lang="zh-CN" altLang="en-US" sz="1600" dirty="0" smtClean="0">
                <a:solidFill>
                  <a:schemeClr val="bg2"/>
                </a:solidFill>
              </a:rPr>
              <a:t>）：</a:t>
            </a:r>
            <a:endParaRPr kumimoji="1"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03706" y="2922164"/>
            <a:ext cx="1438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bg2"/>
                </a:solidFill>
              </a:rPr>
              <a:t>2.</a:t>
            </a:r>
            <a:r>
              <a:rPr kumimoji="1" lang="zh-CN" altLang="en-US" sz="1600" dirty="0" smtClean="0">
                <a:solidFill>
                  <a:schemeClr val="bg2"/>
                </a:solidFill>
              </a:rPr>
              <a:t> 调用方式：</a:t>
            </a:r>
            <a:endParaRPr kumimoji="1"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49457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6486" y="1282758"/>
            <a:ext cx="7761656" cy="191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666666"/>
                </a:solidFill>
              </a:rPr>
              <a:t>Egg</a:t>
            </a:r>
            <a:r>
              <a:rPr lang="zh-CN" altLang="en-US" sz="1600" dirty="0">
                <a:solidFill>
                  <a:srgbClr val="666666"/>
                </a:solidFill>
              </a:rPr>
              <a:t>框架总体来说设计思路还是非常值得借鉴的，在公司内部协作中，使用这样的强约束框架更能统一风格，提升项目阅读和维护性</a:t>
            </a:r>
            <a:r>
              <a:rPr lang="zh-CN" altLang="en-US" sz="1600" dirty="0" smtClean="0">
                <a:solidFill>
                  <a:srgbClr val="666666"/>
                </a:solidFill>
              </a:rPr>
              <a:t>。</a:t>
            </a:r>
            <a:endParaRPr lang="en-US" altLang="zh-CN" sz="1600" dirty="0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666666"/>
                </a:solidFill>
              </a:rPr>
              <a:t>其他参考资料（</a:t>
            </a:r>
            <a:r>
              <a:rPr lang="en-US" altLang="zh-CN" sz="1600" dirty="0" smtClean="0">
                <a:solidFill>
                  <a:srgbClr val="666666"/>
                </a:solidFill>
              </a:rPr>
              <a:t>wiki</a:t>
            </a:r>
            <a:r>
              <a:rPr lang="zh-CN" altLang="en-US" sz="1600" dirty="0" smtClean="0">
                <a:solidFill>
                  <a:srgbClr val="666666"/>
                </a:solidFill>
              </a:rPr>
              <a:t>）：</a:t>
            </a:r>
            <a:endParaRPr lang="en-US" altLang="zh-CN" sz="1600" dirty="0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hlinkClick r:id="rId3"/>
              </a:rPr>
              <a:t>http://wiki.xbniao.com/pages/viewpage.action?pageId=</a:t>
            </a:r>
            <a:r>
              <a:rPr lang="en-US" altLang="zh-CN" sz="1600" dirty="0" smtClean="0">
                <a:solidFill>
                  <a:srgbClr val="FF0000"/>
                </a:solidFill>
                <a:hlinkClick r:id="rId3"/>
              </a:rPr>
              <a:t>2523535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http://</a:t>
            </a:r>
            <a:r>
              <a:rPr lang="en-US" altLang="zh-CN" sz="1600" dirty="0" err="1">
                <a:solidFill>
                  <a:srgbClr val="FF0000"/>
                </a:solidFill>
              </a:rPr>
              <a:t>wiki.xbniao.com</a:t>
            </a:r>
            <a:r>
              <a:rPr lang="en-US" altLang="zh-CN" sz="1600" dirty="0">
                <a:solidFill>
                  <a:srgbClr val="FF0000"/>
                </a:solidFill>
              </a:rPr>
              <a:t>/pages/</a:t>
            </a:r>
            <a:r>
              <a:rPr lang="en-US" altLang="zh-CN" sz="1600" dirty="0" err="1">
                <a:solidFill>
                  <a:srgbClr val="FF0000"/>
                </a:solidFill>
              </a:rPr>
              <a:t>viewpage.action?pageId</a:t>
            </a:r>
            <a:r>
              <a:rPr lang="en-US" altLang="zh-CN" sz="1600" dirty="0">
                <a:solidFill>
                  <a:srgbClr val="FF0000"/>
                </a:solidFill>
              </a:rPr>
              <a:t>=2523498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Shape 78"/>
          <p:cNvSpPr txBox="1"/>
          <p:nvPr/>
        </p:nvSpPr>
        <p:spPr>
          <a:xfrm>
            <a:off x="2617154" y="485652"/>
            <a:ext cx="4169484" cy="6303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总结</a:t>
            </a:r>
            <a:endParaRPr lang="en" sz="3600" b="1" dirty="0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02479908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2580600" y="2631675"/>
            <a:ext cx="3982800" cy="13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4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Thanks</a:t>
            </a:r>
            <a:endParaRPr lang="en" sz="4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/>
        </p:nvSpPr>
        <p:spPr>
          <a:xfrm>
            <a:off x="993700" y="1200774"/>
            <a:ext cx="7772400" cy="48025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3000" b="1" dirty="0" smtClean="0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3000" b="1" dirty="0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0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egg</a:t>
            </a:r>
            <a:r>
              <a:rPr lang="en" sz="30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.js </a:t>
            </a:r>
            <a:r>
              <a:rPr lang="zh-CN" altLang="en-US" sz="30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产生背景</a:t>
            </a:r>
            <a:endParaRPr lang="en-US" altLang="zh-CN" sz="3000" b="1" dirty="0" smtClean="0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666666"/>
                </a:solidFill>
              </a:rPr>
              <a:t>2016 </a:t>
            </a:r>
            <a:r>
              <a:rPr lang="zh-CN" altLang="en-US" sz="1600" dirty="0">
                <a:solidFill>
                  <a:srgbClr val="666666"/>
                </a:solidFill>
              </a:rPr>
              <a:t>年底的时候</a:t>
            </a:r>
            <a:r>
              <a:rPr lang="en-US" altLang="zh-CN" sz="1600" dirty="0">
                <a:solidFill>
                  <a:srgbClr val="666666"/>
                </a:solidFill>
              </a:rPr>
              <a:t>, </a:t>
            </a:r>
            <a:r>
              <a:rPr lang="zh-CN" altLang="en-US" sz="1600" dirty="0" smtClean="0">
                <a:solidFill>
                  <a:srgbClr val="666666"/>
                </a:solidFill>
              </a:rPr>
              <a:t>虽然业界</a:t>
            </a:r>
            <a:r>
              <a:rPr lang="zh-CN" altLang="en-US" sz="1600" dirty="0">
                <a:solidFill>
                  <a:srgbClr val="666666"/>
                </a:solidFill>
              </a:rPr>
              <a:t>、包括集团内部已经有那么多 </a:t>
            </a:r>
            <a:r>
              <a:rPr lang="en-US" altLang="zh-CN" sz="1600" dirty="0">
                <a:solidFill>
                  <a:srgbClr val="666666"/>
                </a:solidFill>
              </a:rPr>
              <a:t>Node Web </a:t>
            </a:r>
            <a:r>
              <a:rPr lang="zh-CN" altLang="en-US" sz="1600" dirty="0">
                <a:solidFill>
                  <a:srgbClr val="666666"/>
                </a:solidFill>
              </a:rPr>
              <a:t>框架</a:t>
            </a:r>
            <a:r>
              <a:rPr lang="en-US" altLang="zh-CN" sz="1600" dirty="0">
                <a:solidFill>
                  <a:srgbClr val="666666"/>
                </a:solidFill>
              </a:rPr>
              <a:t>, </a:t>
            </a:r>
            <a:r>
              <a:rPr lang="zh-CN" altLang="en-US" sz="1600" dirty="0">
                <a:solidFill>
                  <a:srgbClr val="666666"/>
                </a:solidFill>
              </a:rPr>
              <a:t>但是</a:t>
            </a:r>
            <a:r>
              <a:rPr lang="en-US" altLang="zh-CN" sz="1600" dirty="0">
                <a:solidFill>
                  <a:srgbClr val="666666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666666"/>
                </a:solidFill>
              </a:rPr>
              <a:t>Nodejs</a:t>
            </a:r>
            <a:r>
              <a:rPr lang="en-US" altLang="zh-CN" sz="1600" dirty="0">
                <a:solidFill>
                  <a:srgbClr val="666666"/>
                </a:solidFill>
              </a:rPr>
              <a:t> </a:t>
            </a:r>
            <a:r>
              <a:rPr lang="zh-CN" altLang="en-US" sz="1600" dirty="0">
                <a:solidFill>
                  <a:srgbClr val="666666"/>
                </a:solidFill>
              </a:rPr>
              <a:t>开发者越来越多，但是真正涉足基础技术的人员还是那么少，那么分散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666666"/>
                </a:solidFill>
              </a:rPr>
              <a:t>出现非常多的重复性技术问题和重复建设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666666"/>
                </a:solidFill>
              </a:rPr>
              <a:t>非常多不合理地使用 </a:t>
            </a:r>
            <a:r>
              <a:rPr lang="en-US" altLang="zh-CN" sz="1600" dirty="0">
                <a:solidFill>
                  <a:srgbClr val="666666"/>
                </a:solidFill>
              </a:rPr>
              <a:t>Node </a:t>
            </a:r>
            <a:r>
              <a:rPr lang="zh-CN" altLang="en-US" sz="1600" dirty="0">
                <a:solidFill>
                  <a:srgbClr val="666666"/>
                </a:solidFill>
              </a:rPr>
              <a:t>进行 </a:t>
            </a:r>
            <a:r>
              <a:rPr lang="en-US" altLang="zh-CN" sz="1600" dirty="0">
                <a:solidFill>
                  <a:srgbClr val="666666"/>
                </a:solidFill>
              </a:rPr>
              <a:t>Web </a:t>
            </a:r>
            <a:r>
              <a:rPr lang="zh-CN" altLang="en-US" sz="1600" dirty="0">
                <a:solidFill>
                  <a:srgbClr val="666666"/>
                </a:solidFill>
              </a:rPr>
              <a:t>开发，也没有一套统一的规范可以参考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666666"/>
                </a:solidFill>
              </a:rPr>
              <a:t>越来越多的 </a:t>
            </a:r>
            <a:r>
              <a:rPr lang="en-US" altLang="zh-CN" sz="1600" dirty="0">
                <a:solidFill>
                  <a:srgbClr val="666666"/>
                </a:solidFill>
              </a:rPr>
              <a:t>Node </a:t>
            </a:r>
            <a:r>
              <a:rPr lang="zh-CN" altLang="en-US" sz="1600" dirty="0">
                <a:solidFill>
                  <a:srgbClr val="666666"/>
                </a:solidFill>
              </a:rPr>
              <a:t>应用出现，需要保证高可用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666666"/>
                </a:solidFill>
              </a:rPr>
              <a:t>于是</a:t>
            </a:r>
            <a:r>
              <a:rPr lang="en-US" altLang="zh-CN" sz="1600" dirty="0">
                <a:solidFill>
                  <a:srgbClr val="666666"/>
                </a:solidFill>
              </a:rPr>
              <a:t>, </a:t>
            </a:r>
            <a:r>
              <a:rPr lang="zh-CN" altLang="en-US" sz="1600" dirty="0" smtClean="0">
                <a:solidFill>
                  <a:srgbClr val="666666"/>
                </a:solidFill>
              </a:rPr>
              <a:t>来自阿里集团下各个部门的</a:t>
            </a:r>
            <a:r>
              <a:rPr lang="en-US" altLang="zh-CN" sz="1600" dirty="0" smtClean="0">
                <a:solidFill>
                  <a:srgbClr val="666666"/>
                </a:solidFill>
              </a:rPr>
              <a:t>leader, </a:t>
            </a:r>
            <a:r>
              <a:rPr lang="zh-CN" altLang="en-US" sz="1600" dirty="0">
                <a:solidFill>
                  <a:srgbClr val="666666"/>
                </a:solidFill>
              </a:rPr>
              <a:t>求同存异</a:t>
            </a:r>
            <a:r>
              <a:rPr lang="en-US" altLang="zh-CN" sz="1600" dirty="0">
                <a:solidFill>
                  <a:srgbClr val="666666"/>
                </a:solidFill>
              </a:rPr>
              <a:t>, </a:t>
            </a:r>
            <a:r>
              <a:rPr lang="zh-CN" altLang="en-US" sz="1600" dirty="0">
                <a:solidFill>
                  <a:srgbClr val="666666"/>
                </a:solidFill>
              </a:rPr>
              <a:t>一起共建起 </a:t>
            </a:r>
            <a:r>
              <a:rPr lang="en-US" altLang="zh-CN" sz="1600" dirty="0">
                <a:solidFill>
                  <a:srgbClr val="666666"/>
                </a:solidFill>
              </a:rPr>
              <a:t>egg - </a:t>
            </a:r>
            <a:r>
              <a:rPr lang="zh-CN" altLang="en-US" sz="1600" dirty="0">
                <a:solidFill>
                  <a:srgbClr val="666666"/>
                </a:solidFill>
              </a:rPr>
              <a:t>企业级的 </a:t>
            </a:r>
            <a:r>
              <a:rPr lang="en-US" altLang="zh-CN" sz="1600" dirty="0">
                <a:solidFill>
                  <a:srgbClr val="666666"/>
                </a:solidFill>
              </a:rPr>
              <a:t>Web </a:t>
            </a:r>
            <a:r>
              <a:rPr lang="zh-CN" altLang="en-US" sz="1600" dirty="0">
                <a:solidFill>
                  <a:srgbClr val="666666"/>
                </a:solidFill>
              </a:rPr>
              <a:t>基础框架</a:t>
            </a:r>
            <a:r>
              <a:rPr lang="en-US" altLang="zh-CN" sz="1600" dirty="0">
                <a:solidFill>
                  <a:srgbClr val="666666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666666"/>
                </a:solidFill>
              </a:rPr>
              <a:t>Egg </a:t>
            </a:r>
            <a:r>
              <a:rPr lang="zh-CN" altLang="en-US" sz="1600" dirty="0">
                <a:solidFill>
                  <a:srgbClr val="666666"/>
                </a:solidFill>
              </a:rPr>
              <a:t>寓意“孵化新生”，在它之上可以快速的孕育出各式各样的 </a:t>
            </a:r>
            <a:r>
              <a:rPr lang="en-US" altLang="zh-CN" sz="1600" dirty="0">
                <a:solidFill>
                  <a:srgbClr val="666666"/>
                </a:solidFill>
              </a:rPr>
              <a:t>Web </a:t>
            </a:r>
            <a:r>
              <a:rPr lang="zh-CN" altLang="en-US" sz="1600" dirty="0">
                <a:solidFill>
                  <a:srgbClr val="666666"/>
                </a:solidFill>
              </a:rPr>
              <a:t>应用。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666666"/>
                </a:solidFill>
              </a:rPr>
              <a:t>它本身是与业务无关的</a:t>
            </a:r>
            <a:r>
              <a:rPr lang="en-US" altLang="zh-CN" sz="1600" dirty="0">
                <a:solidFill>
                  <a:srgbClr val="666666"/>
                </a:solidFill>
              </a:rPr>
              <a:t>, </a:t>
            </a:r>
            <a:r>
              <a:rPr lang="zh-CN" altLang="en-US" sz="1600" dirty="0">
                <a:solidFill>
                  <a:srgbClr val="666666"/>
                </a:solidFill>
              </a:rPr>
              <a:t>它提供了 </a:t>
            </a:r>
            <a:r>
              <a:rPr lang="en-US" altLang="zh-CN" sz="1600" dirty="0">
                <a:solidFill>
                  <a:srgbClr val="666666"/>
                </a:solidFill>
              </a:rPr>
              <a:t>Web </a:t>
            </a:r>
            <a:r>
              <a:rPr lang="zh-CN" altLang="en-US" sz="1600" dirty="0">
                <a:solidFill>
                  <a:srgbClr val="666666"/>
                </a:solidFill>
              </a:rPr>
              <a:t>开发的通用能力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666666"/>
                </a:solidFill>
              </a:rPr>
              <a:t>它创新性的插件机制</a:t>
            </a:r>
            <a:r>
              <a:rPr lang="en-US" altLang="zh-CN" sz="1600" dirty="0">
                <a:solidFill>
                  <a:srgbClr val="666666"/>
                </a:solidFill>
              </a:rPr>
              <a:t>, </a:t>
            </a:r>
            <a:r>
              <a:rPr lang="zh-CN" altLang="en-US" sz="1600" dirty="0">
                <a:solidFill>
                  <a:srgbClr val="666666"/>
                </a:solidFill>
              </a:rPr>
              <a:t>使得复用性和差异化达到不错的平衡点</a:t>
            </a:r>
            <a:r>
              <a:rPr lang="en-US" altLang="zh-CN" sz="1600" dirty="0">
                <a:solidFill>
                  <a:srgbClr val="666666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666666"/>
                </a:solidFill>
              </a:rPr>
              <a:t>提供了测试、集成、发布等一整套工程化解决方案</a:t>
            </a:r>
            <a:endParaRPr lang="en-US" altLang="zh-CN" sz="1600" b="1" dirty="0" smtClean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lang="en-US" sz="3000" b="1" dirty="0" smtClean="0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150000"/>
              </a:lnSpc>
            </a:pPr>
            <a:endParaRPr lang="en-US" sz="3000" b="1" dirty="0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lang="en" sz="3000" b="1" dirty="0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2400" b="1" dirty="0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685800" y="1133437"/>
            <a:ext cx="7772400" cy="777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250000"/>
              </a:lnSpc>
              <a:spcBef>
                <a:spcPts val="0"/>
              </a:spcBef>
              <a:buNone/>
            </a:pPr>
            <a:r>
              <a:rPr lang="en-US" altLang="zh-CN" sz="36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egg</a:t>
            </a:r>
            <a:r>
              <a:rPr lang="zh-CN" altLang="en-US" sz="36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设计理念</a:t>
            </a:r>
            <a:endParaRPr lang="en-US" altLang="zh-CN" sz="3600" b="1" dirty="0" smtClean="0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7456" y="2822091"/>
            <a:ext cx="6876442" cy="2936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666666"/>
                </a:solidFill>
              </a:rPr>
              <a:t>Think about future, </a:t>
            </a:r>
            <a:endParaRPr lang="en-US" altLang="zh-CN" sz="3200" dirty="0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666666"/>
                </a:solidFill>
              </a:rPr>
              <a:t>Design </a:t>
            </a:r>
            <a:r>
              <a:rPr lang="en-US" altLang="zh-CN" sz="3200" dirty="0">
                <a:solidFill>
                  <a:srgbClr val="666666"/>
                </a:solidFill>
              </a:rPr>
              <a:t>with flexibility, </a:t>
            </a:r>
            <a:endParaRPr lang="en-US" altLang="zh-CN" sz="3200" dirty="0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666666"/>
                </a:solidFill>
              </a:rPr>
              <a:t>But </a:t>
            </a:r>
            <a:r>
              <a:rPr lang="en-US" altLang="zh-CN" sz="3200" dirty="0">
                <a:solidFill>
                  <a:srgbClr val="666666"/>
                </a:solidFill>
              </a:rPr>
              <a:t>only implement for production.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3"/>
          <p:cNvSpPr txBox="1"/>
          <p:nvPr/>
        </p:nvSpPr>
        <p:spPr>
          <a:xfrm>
            <a:off x="2798696" y="2612020"/>
            <a:ext cx="3982800" cy="13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框架结构</a:t>
            </a:r>
            <a:endParaRPr lang="en-US" altLang="zh-CN" sz="3600" dirty="0" smtClea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Index</a:t>
            </a:r>
            <a:r>
              <a:rPr lang="zh-CN" altLang="en-US" sz="36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入口文件</a:t>
            </a:r>
            <a:endParaRPr lang="en-US" altLang="zh-CN" sz="3600" dirty="0" smtClea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600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Config</a:t>
            </a:r>
            <a:r>
              <a:rPr lang="zh-CN" altLang="en-US" sz="36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目录</a:t>
            </a:r>
            <a:endParaRPr lang="en-US" altLang="zh-CN" sz="3600" dirty="0" smtClea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r>
              <a:rPr lang="zh-CN" altLang="en-US" sz="36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目录</a:t>
            </a:r>
            <a:endParaRPr lang="en-US" altLang="zh-CN" sz="3600" dirty="0" smtClea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Router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Controller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 lang="en" sz="36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2867470" y="549791"/>
            <a:ext cx="2982900" cy="751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sz="36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框架结构</a:t>
            </a:r>
            <a:r>
              <a:rPr lang="en" sz="36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：</a:t>
            </a:r>
            <a:endParaRPr lang="en" sz="3600" b="1" dirty="0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6726" y="1847186"/>
            <a:ext cx="7761656" cy="376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2"/>
                </a:solidFill>
              </a:rPr>
              <a:t>用任意的</a:t>
            </a:r>
            <a:r>
              <a:rPr lang="en-US" altLang="zh-CN" sz="1600" dirty="0">
                <a:solidFill>
                  <a:schemeClr val="bg2"/>
                </a:solidFill>
              </a:rPr>
              <a:t>IDE</a:t>
            </a:r>
            <a:r>
              <a:rPr lang="zh-CN" altLang="en-US" sz="1600" dirty="0">
                <a:solidFill>
                  <a:schemeClr val="bg2"/>
                </a:solidFill>
              </a:rPr>
              <a:t>打开项目目录，可以看下大致的文件目录结构</a:t>
            </a:r>
            <a:r>
              <a:rPr lang="zh-CN" altLang="en-US" sz="1600" dirty="0" smtClean="0">
                <a:solidFill>
                  <a:schemeClr val="bg2"/>
                </a:solidFill>
              </a:rPr>
              <a:t>：</a:t>
            </a:r>
            <a:endParaRPr lang="en-US" altLang="zh-CN" sz="1600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2"/>
                </a:solidFill>
              </a:rPr>
              <a:t>app</a:t>
            </a:r>
            <a:r>
              <a:rPr lang="zh-CN" altLang="en-US" sz="1600" dirty="0">
                <a:solidFill>
                  <a:schemeClr val="bg2"/>
                </a:solidFill>
              </a:rPr>
              <a:t>：核心目录，</a:t>
            </a:r>
            <a:r>
              <a:rPr lang="en-US" altLang="zh-CN" sz="1600" dirty="0">
                <a:solidFill>
                  <a:schemeClr val="bg2"/>
                </a:solidFill>
              </a:rPr>
              <a:t>controller</a:t>
            </a:r>
            <a:r>
              <a:rPr lang="zh-CN" altLang="en-US" sz="1600" dirty="0">
                <a:solidFill>
                  <a:schemeClr val="bg2"/>
                </a:solidFill>
              </a:rPr>
              <a:t>文件夹、</a:t>
            </a:r>
            <a:r>
              <a:rPr lang="en-US" altLang="zh-CN" sz="1600" dirty="0">
                <a:solidFill>
                  <a:schemeClr val="bg2"/>
                </a:solidFill>
              </a:rPr>
              <a:t>public</a:t>
            </a:r>
            <a:r>
              <a:rPr lang="zh-CN" altLang="en-US" sz="1600" dirty="0">
                <a:solidFill>
                  <a:schemeClr val="bg2"/>
                </a:solidFill>
              </a:rPr>
              <a:t>静态资源文件夹，</a:t>
            </a:r>
            <a:r>
              <a:rPr lang="en-US" altLang="zh-CN" sz="1600" dirty="0">
                <a:solidFill>
                  <a:schemeClr val="bg2"/>
                </a:solidFill>
              </a:rPr>
              <a:t>middle</a:t>
            </a:r>
            <a:r>
              <a:rPr lang="zh-CN" altLang="en-US" sz="1600" dirty="0">
                <a:solidFill>
                  <a:schemeClr val="bg2"/>
                </a:solidFill>
              </a:rPr>
              <a:t>中间件文件夹，</a:t>
            </a:r>
            <a:r>
              <a:rPr lang="en-US" altLang="zh-CN" sz="1600" dirty="0">
                <a:solidFill>
                  <a:schemeClr val="bg2"/>
                </a:solidFill>
              </a:rPr>
              <a:t>service</a:t>
            </a:r>
            <a:r>
              <a:rPr lang="zh-CN" altLang="en-US" sz="1600" dirty="0">
                <a:solidFill>
                  <a:schemeClr val="bg2"/>
                </a:solidFill>
              </a:rPr>
              <a:t>数据处理组装文件夹、</a:t>
            </a:r>
            <a:r>
              <a:rPr lang="en-US" altLang="zh-CN" sz="1600" dirty="0">
                <a:solidFill>
                  <a:schemeClr val="bg2"/>
                </a:solidFill>
              </a:rPr>
              <a:t>view</a:t>
            </a:r>
            <a:r>
              <a:rPr lang="zh-CN" altLang="en-US" sz="1600" dirty="0">
                <a:solidFill>
                  <a:schemeClr val="bg2"/>
                </a:solidFill>
              </a:rPr>
              <a:t>层展现相关文件夹以及</a:t>
            </a:r>
            <a:r>
              <a:rPr lang="en-US" altLang="zh-CN" sz="1600" dirty="0" err="1">
                <a:solidFill>
                  <a:schemeClr val="bg2"/>
                </a:solidFill>
              </a:rPr>
              <a:t>router.js</a:t>
            </a:r>
            <a:r>
              <a:rPr lang="zh-CN" altLang="en-US" sz="1600" dirty="0">
                <a:solidFill>
                  <a:schemeClr val="bg2"/>
                </a:solidFill>
              </a:rPr>
              <a:t>路由文件都在此目录下，这里也是以后大家使用</a:t>
            </a:r>
            <a:r>
              <a:rPr lang="en-US" altLang="zh-CN" sz="1600" dirty="0">
                <a:solidFill>
                  <a:schemeClr val="bg2"/>
                </a:solidFill>
              </a:rPr>
              <a:t>egg</a:t>
            </a:r>
            <a:r>
              <a:rPr lang="zh-CN" altLang="en-US" sz="1600" dirty="0">
                <a:solidFill>
                  <a:schemeClr val="bg2"/>
                </a:solidFill>
              </a:rPr>
              <a:t>开发的主要场所。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2"/>
                </a:solidFill>
              </a:rPr>
              <a:t>config</a:t>
            </a:r>
            <a:r>
              <a:rPr lang="zh-CN" altLang="en-US" sz="1600" dirty="0">
                <a:solidFill>
                  <a:schemeClr val="bg2"/>
                </a:solidFill>
              </a:rPr>
              <a:t>：核心目录，配置文件相关，其中</a:t>
            </a:r>
            <a:r>
              <a:rPr lang="en-US" altLang="zh-CN" sz="1600" dirty="0" err="1">
                <a:solidFill>
                  <a:schemeClr val="bg2"/>
                </a:solidFill>
              </a:rPr>
              <a:t>config.default.js</a:t>
            </a:r>
            <a:r>
              <a:rPr lang="zh-CN" altLang="en-US" sz="1600" dirty="0">
                <a:solidFill>
                  <a:schemeClr val="bg2"/>
                </a:solidFill>
              </a:rPr>
              <a:t>中存放的是和当前</a:t>
            </a:r>
            <a:r>
              <a:rPr lang="en-US" altLang="zh-CN" sz="1600" dirty="0">
                <a:solidFill>
                  <a:schemeClr val="bg2"/>
                </a:solidFill>
              </a:rPr>
              <a:t>Node</a:t>
            </a:r>
            <a:r>
              <a:rPr lang="zh-CN" altLang="en-US" sz="1600" dirty="0">
                <a:solidFill>
                  <a:schemeClr val="bg2"/>
                </a:solidFill>
              </a:rPr>
              <a:t>环境无关的配置；</a:t>
            </a:r>
            <a:r>
              <a:rPr lang="en-US" altLang="zh-CN" sz="1600" dirty="0" err="1">
                <a:solidFill>
                  <a:schemeClr val="bg2"/>
                </a:solidFill>
              </a:rPr>
              <a:t>config</a:t>
            </a:r>
            <a:r>
              <a:rPr lang="en-US" altLang="zh-CN" sz="1600" dirty="0">
                <a:solidFill>
                  <a:schemeClr val="bg2"/>
                </a:solidFill>
              </a:rPr>
              <a:t>.[</a:t>
            </a:r>
            <a:r>
              <a:rPr lang="en-US" altLang="zh-CN" sz="1600" dirty="0" err="1">
                <a:solidFill>
                  <a:schemeClr val="bg2"/>
                </a:solidFill>
              </a:rPr>
              <a:t>env</a:t>
            </a:r>
            <a:r>
              <a:rPr lang="en-US" altLang="zh-CN" sz="1600" dirty="0">
                <a:solidFill>
                  <a:schemeClr val="bg2"/>
                </a:solidFill>
              </a:rPr>
              <a:t>].</a:t>
            </a:r>
            <a:r>
              <a:rPr lang="en-US" altLang="zh-CN" sz="1600" dirty="0" err="1">
                <a:solidFill>
                  <a:schemeClr val="bg2"/>
                </a:solidFill>
              </a:rPr>
              <a:t>js</a:t>
            </a:r>
            <a:r>
              <a:rPr lang="zh-CN" altLang="en-US" sz="1600" dirty="0">
                <a:solidFill>
                  <a:schemeClr val="bg2"/>
                </a:solidFill>
              </a:rPr>
              <a:t>文件则存放和</a:t>
            </a:r>
            <a:r>
              <a:rPr lang="en-US" altLang="zh-CN" sz="1600" dirty="0">
                <a:solidFill>
                  <a:schemeClr val="bg2"/>
                </a:solidFill>
              </a:rPr>
              <a:t>Node</a:t>
            </a:r>
            <a:r>
              <a:rPr lang="zh-CN" altLang="en-US" sz="1600" dirty="0">
                <a:solidFill>
                  <a:schemeClr val="bg2"/>
                </a:solidFill>
              </a:rPr>
              <a:t>执行环境相关的配置；</a:t>
            </a:r>
            <a:r>
              <a:rPr lang="en-US" altLang="zh-CN" sz="1600" dirty="0" err="1">
                <a:solidFill>
                  <a:schemeClr val="bg2"/>
                </a:solidFill>
              </a:rPr>
              <a:t>plugin.js</a:t>
            </a:r>
            <a:r>
              <a:rPr lang="zh-CN" altLang="en-US" sz="1600" dirty="0">
                <a:solidFill>
                  <a:schemeClr val="bg2"/>
                </a:solidFill>
              </a:rPr>
              <a:t>存放的则是各个插件的</a:t>
            </a:r>
            <a:r>
              <a:rPr lang="en-US" altLang="zh-CN" sz="1600" dirty="0">
                <a:solidFill>
                  <a:schemeClr val="bg2"/>
                </a:solidFill>
              </a:rPr>
              <a:t>package</a:t>
            </a:r>
            <a:r>
              <a:rPr lang="zh-CN" altLang="en-US" sz="1600" dirty="0">
                <a:solidFill>
                  <a:schemeClr val="bg2"/>
                </a:solidFill>
              </a:rPr>
              <a:t>名称和是否开启的配置。这里的</a:t>
            </a:r>
            <a:r>
              <a:rPr lang="en-US" altLang="zh-CN" sz="1600" dirty="0">
                <a:solidFill>
                  <a:schemeClr val="bg2"/>
                </a:solidFill>
              </a:rPr>
              <a:t>Node</a:t>
            </a:r>
            <a:r>
              <a:rPr lang="zh-CN" altLang="en-US" sz="1600" dirty="0">
                <a:solidFill>
                  <a:schemeClr val="bg2"/>
                </a:solidFill>
              </a:rPr>
              <a:t>执行环境，后面会说明。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logs</a:t>
            </a:r>
            <a:r>
              <a:rPr lang="zh-CN" altLang="en-US" sz="1600" dirty="0">
                <a:solidFill>
                  <a:schemeClr val="bg2"/>
                </a:solidFill>
              </a:rPr>
              <a:t>：日志文件输出的目录。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2"/>
                </a:solidFill>
              </a:rPr>
              <a:t>index.js</a:t>
            </a:r>
            <a:r>
              <a:rPr lang="zh-CN" altLang="en-US" sz="1600" dirty="0">
                <a:solidFill>
                  <a:schemeClr val="bg2"/>
                </a:solidFill>
              </a:rPr>
              <a:t>：项目的入口文件</a:t>
            </a:r>
            <a:r>
              <a:rPr lang="zh-CN" altLang="en-US" sz="1600" dirty="0" smtClean="0">
                <a:solidFill>
                  <a:schemeClr val="bg2"/>
                </a:solidFill>
              </a:rPr>
              <a:t>。</a:t>
            </a:r>
            <a:endParaRPr lang="zh-CN" altLang="en-US" sz="16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endParaRPr kumimoji="1" lang="zh-CN" altLang="en-US" sz="1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6726" y="1411034"/>
            <a:ext cx="776165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666666"/>
                </a:solidFill>
              </a:rPr>
              <a:t>我们从简单的地方开始介绍，首先是</a:t>
            </a:r>
            <a:r>
              <a:rPr lang="en-US" altLang="zh-CN" sz="1600" dirty="0">
                <a:solidFill>
                  <a:srgbClr val="666666"/>
                </a:solidFill>
              </a:rPr>
              <a:t>Egg</a:t>
            </a:r>
            <a:r>
              <a:rPr lang="zh-CN" altLang="en-US" sz="1600" dirty="0">
                <a:solidFill>
                  <a:srgbClr val="666666"/>
                </a:solidFill>
              </a:rPr>
              <a:t>框架的入口：</a:t>
            </a:r>
            <a:r>
              <a:rPr lang="en-US" altLang="zh-CN" sz="1600" dirty="0" err="1">
                <a:solidFill>
                  <a:srgbClr val="666666"/>
                </a:solidFill>
              </a:rPr>
              <a:t>index.js</a:t>
            </a:r>
            <a:r>
              <a:rPr lang="zh-CN" altLang="en-US" sz="1600" dirty="0">
                <a:solidFill>
                  <a:srgbClr val="666666"/>
                </a:solidFill>
              </a:rPr>
              <a:t>，当然文件名随意命名，这里使用的是</a:t>
            </a:r>
            <a:r>
              <a:rPr lang="en-US" altLang="zh-CN" sz="1600" dirty="0">
                <a:solidFill>
                  <a:srgbClr val="666666"/>
                </a:solidFill>
              </a:rPr>
              <a:t>II</a:t>
            </a:r>
            <a:r>
              <a:rPr lang="zh-CN" altLang="en-US" sz="1600" dirty="0">
                <a:solidFill>
                  <a:srgbClr val="666666"/>
                </a:solidFill>
              </a:rPr>
              <a:t>节中生成的官方样例。项目启动函数非常简单：</a:t>
            </a:r>
            <a:endParaRPr kumimoji="1" lang="zh-CN" altLang="en-US" sz="1600" dirty="0">
              <a:solidFill>
                <a:srgbClr val="666666"/>
              </a:solidFill>
            </a:endParaRPr>
          </a:p>
        </p:txBody>
      </p:sp>
      <p:sp>
        <p:nvSpPr>
          <p:cNvPr id="4" name="Shape 78"/>
          <p:cNvSpPr txBox="1"/>
          <p:nvPr/>
        </p:nvSpPr>
        <p:spPr>
          <a:xfrm>
            <a:off x="2867469" y="485652"/>
            <a:ext cx="3495805" cy="6303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sz="36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Index</a:t>
            </a:r>
            <a:r>
              <a:rPr lang="zh-CN" altLang="en-US" sz="36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入口件</a:t>
            </a:r>
            <a:r>
              <a:rPr lang="en" sz="36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：</a:t>
            </a:r>
            <a:endParaRPr lang="en" sz="3600" b="1" dirty="0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图片 2" descr="QQ20170601-1059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5884"/>
            <a:ext cx="7454900" cy="1689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2189" y="3997812"/>
            <a:ext cx="73309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666666"/>
                </a:solidFill>
              </a:rPr>
              <a:t>参数明细：</a:t>
            </a:r>
            <a:endParaRPr lang="zh-CN" altLang="en-US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666666"/>
                </a:solidFill>
              </a:rPr>
              <a:t>customEgg</a:t>
            </a:r>
            <a:r>
              <a:rPr lang="zh-CN" altLang="en-US" dirty="0">
                <a:solidFill>
                  <a:srgbClr val="666666"/>
                </a:solidFill>
              </a:rPr>
              <a:t>：可选，指</a:t>
            </a:r>
            <a:r>
              <a:rPr lang="en-US" altLang="zh-CN" dirty="0">
                <a:solidFill>
                  <a:srgbClr val="666666"/>
                </a:solidFill>
              </a:rPr>
              <a:t>egg</a:t>
            </a:r>
            <a:r>
              <a:rPr lang="zh-CN" altLang="en-US" dirty="0">
                <a:solidFill>
                  <a:srgbClr val="666666"/>
                </a:solidFill>
              </a:rPr>
              <a:t>包所在的目录全路径，这个值框架默认会自动寻找填入。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666666"/>
                </a:solidFill>
              </a:rPr>
              <a:t>baseDir</a:t>
            </a:r>
            <a:r>
              <a:rPr lang="zh-CN" altLang="en-US" dirty="0">
                <a:solidFill>
                  <a:srgbClr val="666666"/>
                </a:solidFill>
              </a:rPr>
              <a:t>：必选，执行</a:t>
            </a:r>
            <a:r>
              <a:rPr lang="en-US" altLang="zh-CN" dirty="0">
                <a:solidFill>
                  <a:srgbClr val="666666"/>
                </a:solidFill>
              </a:rPr>
              <a:t>egg</a:t>
            </a:r>
            <a:r>
              <a:rPr lang="zh-CN" altLang="en-US" dirty="0">
                <a:solidFill>
                  <a:srgbClr val="666666"/>
                </a:solidFill>
              </a:rPr>
              <a:t>框架所在的目录全路径，否则采用</a:t>
            </a:r>
            <a:r>
              <a:rPr lang="en-US" altLang="zh-CN" dirty="0">
                <a:solidFill>
                  <a:srgbClr val="666666"/>
                </a:solidFill>
              </a:rPr>
              <a:t>Node</a:t>
            </a:r>
            <a:r>
              <a:rPr lang="zh-CN" altLang="en-US" dirty="0">
                <a:solidFill>
                  <a:srgbClr val="666666"/>
                </a:solidFill>
              </a:rPr>
              <a:t>的启动路径。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666666"/>
                </a:solidFill>
              </a:rPr>
              <a:t>port</a:t>
            </a:r>
            <a:r>
              <a:rPr lang="zh-CN" altLang="en-US" dirty="0">
                <a:solidFill>
                  <a:srgbClr val="666666"/>
                </a:solidFill>
              </a:rPr>
              <a:t>：必选，进程的端口号，默认</a:t>
            </a:r>
            <a:r>
              <a:rPr lang="en-US" altLang="zh-CN" dirty="0">
                <a:solidFill>
                  <a:srgbClr val="666666"/>
                </a:solidFill>
              </a:rPr>
              <a:t>https</a:t>
            </a:r>
            <a:r>
              <a:rPr lang="zh-CN" altLang="en-US" dirty="0">
                <a:solidFill>
                  <a:srgbClr val="666666"/>
                </a:solidFill>
              </a:rPr>
              <a:t>为</a:t>
            </a:r>
            <a:r>
              <a:rPr lang="en-US" altLang="zh-CN" dirty="0">
                <a:solidFill>
                  <a:srgbClr val="666666"/>
                </a:solidFill>
              </a:rPr>
              <a:t>8443</a:t>
            </a:r>
            <a:r>
              <a:rPr lang="zh-CN" altLang="en-US" dirty="0">
                <a:solidFill>
                  <a:srgbClr val="666666"/>
                </a:solidFill>
              </a:rPr>
              <a:t>，</a:t>
            </a:r>
            <a:r>
              <a:rPr lang="en-US" altLang="zh-CN" dirty="0">
                <a:solidFill>
                  <a:srgbClr val="666666"/>
                </a:solidFill>
              </a:rPr>
              <a:t>http</a:t>
            </a:r>
            <a:r>
              <a:rPr lang="zh-CN" altLang="en-US" dirty="0">
                <a:solidFill>
                  <a:srgbClr val="666666"/>
                </a:solidFill>
              </a:rPr>
              <a:t>为</a:t>
            </a:r>
            <a:r>
              <a:rPr lang="en-US" altLang="zh-CN" dirty="0">
                <a:solidFill>
                  <a:srgbClr val="666666"/>
                </a:solidFill>
              </a:rPr>
              <a:t>7001</a:t>
            </a:r>
            <a:r>
              <a:rPr lang="zh-CN" altLang="en-US" dirty="0">
                <a:solidFill>
                  <a:srgbClr val="666666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666666"/>
                </a:solidFill>
              </a:rPr>
              <a:t>workers</a:t>
            </a:r>
            <a:r>
              <a:rPr lang="zh-CN" altLang="en-US" dirty="0">
                <a:solidFill>
                  <a:srgbClr val="666666"/>
                </a:solidFill>
              </a:rPr>
              <a:t>：可选，启动的子进程个数，默认和当前机器的</a:t>
            </a:r>
            <a:r>
              <a:rPr lang="en-US" altLang="zh-CN" dirty="0" err="1">
                <a:solidFill>
                  <a:srgbClr val="666666"/>
                </a:solidFill>
              </a:rPr>
              <a:t>cpu</a:t>
            </a:r>
            <a:r>
              <a:rPr lang="zh-CN" altLang="en-US" dirty="0">
                <a:solidFill>
                  <a:srgbClr val="666666"/>
                </a:solidFill>
              </a:rPr>
              <a:t>核数一致。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666666"/>
                </a:solidFill>
              </a:rPr>
              <a:t>plugins</a:t>
            </a:r>
            <a:r>
              <a:rPr lang="zh-CN" altLang="en-US" dirty="0">
                <a:solidFill>
                  <a:srgbClr val="666666"/>
                </a:solidFill>
              </a:rPr>
              <a:t>：可选，插件的配置，如果填写必须填写插件配置的</a:t>
            </a:r>
            <a:r>
              <a:rPr lang="en-US" altLang="zh-CN" dirty="0">
                <a:solidFill>
                  <a:srgbClr val="666666"/>
                </a:solidFill>
              </a:rPr>
              <a:t>JSON</a:t>
            </a:r>
            <a:r>
              <a:rPr lang="zh-CN" altLang="en-US" dirty="0">
                <a:solidFill>
                  <a:srgbClr val="666666"/>
                </a:solidFill>
              </a:rPr>
              <a:t>字符串。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666666"/>
                </a:solidFill>
              </a:rPr>
              <a:t>https</a:t>
            </a:r>
            <a:r>
              <a:rPr lang="zh-TW" altLang="en-US" dirty="0">
                <a:solidFill>
                  <a:srgbClr val="666666"/>
                </a:solidFill>
              </a:rPr>
              <a:t>：可选，默认为</a:t>
            </a:r>
            <a:r>
              <a:rPr lang="en-US" altLang="zh-TW" dirty="0">
                <a:solidFill>
                  <a:srgbClr val="666666"/>
                </a:solidFill>
              </a:rPr>
              <a:t>false</a:t>
            </a:r>
            <a:r>
              <a:rPr lang="zh-TW" altLang="en-US" dirty="0">
                <a:solidFill>
                  <a:srgbClr val="666666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666666"/>
                </a:solidFill>
              </a:rPr>
              <a:t>key</a:t>
            </a:r>
            <a:r>
              <a:rPr lang="zh-TW" altLang="en-US" dirty="0">
                <a:solidFill>
                  <a:srgbClr val="666666"/>
                </a:solidFill>
              </a:rPr>
              <a:t>和</a:t>
            </a:r>
            <a:r>
              <a:rPr lang="en-US" altLang="zh-TW" dirty="0">
                <a:solidFill>
                  <a:srgbClr val="666666"/>
                </a:solidFill>
              </a:rPr>
              <a:t>cert</a:t>
            </a:r>
            <a:r>
              <a:rPr lang="zh-TW" altLang="en-US" dirty="0">
                <a:solidFill>
                  <a:srgbClr val="666666"/>
                </a:solidFill>
              </a:rPr>
              <a:t>：如果选择了</a:t>
            </a:r>
            <a:r>
              <a:rPr lang="en-US" altLang="zh-TW" dirty="0">
                <a:solidFill>
                  <a:srgbClr val="666666"/>
                </a:solidFill>
              </a:rPr>
              <a:t>https</a:t>
            </a:r>
            <a:r>
              <a:rPr lang="zh-TW" altLang="en-US" dirty="0">
                <a:solidFill>
                  <a:srgbClr val="666666"/>
                </a:solidFill>
              </a:rPr>
              <a:t>为</a:t>
            </a:r>
            <a:r>
              <a:rPr lang="en-US" altLang="zh-TW" dirty="0">
                <a:solidFill>
                  <a:srgbClr val="666666"/>
                </a:solidFill>
              </a:rPr>
              <a:t>true</a:t>
            </a:r>
            <a:r>
              <a:rPr lang="zh-TW" altLang="en-US" dirty="0">
                <a:solidFill>
                  <a:srgbClr val="666666"/>
                </a:solidFill>
              </a:rPr>
              <a:t>，则必选，必须填写可用证书路径。</a:t>
            </a:r>
          </a:p>
          <a:p>
            <a:endParaRPr lang="zh-TW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9950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6486" y="1282758"/>
            <a:ext cx="776165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1600" dirty="0" smtClean="0">
                <a:solidFill>
                  <a:srgbClr val="666666"/>
                </a:solidFill>
              </a:rPr>
              <a:t>配置写法</a:t>
            </a:r>
            <a:endParaRPr kumimoji="1" lang="en-US" altLang="zh-CN" sz="1600" dirty="0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rgbClr val="666666"/>
                </a:solidFill>
              </a:rPr>
              <a:t>配置支持两种写法，一种支持</a:t>
            </a:r>
            <a:r>
              <a:rPr kumimoji="1" lang="en-US" altLang="zh-CN" sz="1600" dirty="0" smtClean="0">
                <a:solidFill>
                  <a:srgbClr val="666666"/>
                </a:solidFill>
              </a:rPr>
              <a:t>Object</a:t>
            </a:r>
            <a:r>
              <a:rPr kumimoji="1" lang="zh-CN" altLang="en-US" sz="1600" dirty="0" smtClean="0">
                <a:solidFill>
                  <a:srgbClr val="666666"/>
                </a:solidFill>
              </a:rPr>
              <a:t>定义，一种支持</a:t>
            </a:r>
            <a:r>
              <a:rPr kumimoji="1" lang="en-US" altLang="zh-CN" sz="1600" dirty="0" smtClean="0">
                <a:solidFill>
                  <a:srgbClr val="666666"/>
                </a:solidFill>
              </a:rPr>
              <a:t>function</a:t>
            </a:r>
            <a:r>
              <a:rPr kumimoji="1" lang="zh-CN" altLang="en-US" sz="1600" dirty="0" smtClean="0">
                <a:solidFill>
                  <a:srgbClr val="666666"/>
                </a:solidFill>
              </a:rPr>
              <a:t>定义</a:t>
            </a:r>
            <a:endParaRPr kumimoji="1" lang="zh-CN" altLang="en-US" sz="1600" dirty="0">
              <a:solidFill>
                <a:srgbClr val="666666"/>
              </a:solidFill>
            </a:endParaRPr>
          </a:p>
        </p:txBody>
      </p:sp>
      <p:sp>
        <p:nvSpPr>
          <p:cNvPr id="4" name="Shape 78"/>
          <p:cNvSpPr txBox="1"/>
          <p:nvPr/>
        </p:nvSpPr>
        <p:spPr>
          <a:xfrm>
            <a:off x="2867469" y="485652"/>
            <a:ext cx="3495805" cy="6303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sz="3600" b="1" dirty="0" err="1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Config</a:t>
            </a:r>
            <a:r>
              <a:rPr lang="zh-CN" altLang="en-US" sz="36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目录</a:t>
            </a:r>
            <a:r>
              <a:rPr lang="en" sz="3600" b="1" dirty="0" smtClea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：</a:t>
            </a:r>
            <a:endParaRPr lang="en" sz="3600" b="1" dirty="0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6486" y="3818629"/>
            <a:ext cx="7961308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 smtClean="0">
                <a:solidFill>
                  <a:srgbClr val="666666"/>
                </a:solidFill>
              </a:rPr>
              <a:t>2</a:t>
            </a:r>
            <a:r>
              <a:rPr lang="en-US" altLang="zh-TW" sz="1600" dirty="0" smtClean="0">
                <a:solidFill>
                  <a:srgbClr val="666666"/>
                </a:solidFill>
              </a:rPr>
              <a:t>.</a:t>
            </a:r>
            <a:r>
              <a:rPr lang="en-US" altLang="zh-CN" sz="1600" dirty="0" smtClean="0">
                <a:solidFill>
                  <a:srgbClr val="666666"/>
                </a:solidFill>
              </a:rPr>
              <a:t>config</a:t>
            </a:r>
            <a:r>
              <a:rPr lang="en-US" altLang="zh-CN" sz="1600" dirty="0" smtClean="0">
                <a:solidFill>
                  <a:srgbClr val="666666"/>
                </a:solidFill>
              </a:rPr>
              <a:t>.default.js</a:t>
            </a:r>
            <a:endParaRPr lang="en-US" altLang="zh-CN" sz="1600" dirty="0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 smtClean="0">
                <a:solidFill>
                  <a:srgbClr val="666666"/>
                </a:solidFill>
              </a:rPr>
              <a:t>这个</a:t>
            </a:r>
            <a:r>
              <a:rPr lang="zh-TW" altLang="en-US" sz="1600" dirty="0">
                <a:solidFill>
                  <a:srgbClr val="666666"/>
                </a:solidFill>
              </a:rPr>
              <a:t>文件主要是用来存放项目所需要的和</a:t>
            </a:r>
            <a:r>
              <a:rPr lang="en-US" altLang="zh-TW" sz="1600" dirty="0">
                <a:solidFill>
                  <a:srgbClr val="666666"/>
                </a:solidFill>
              </a:rPr>
              <a:t>Node</a:t>
            </a:r>
            <a:r>
              <a:rPr lang="zh-TW" altLang="en-US" sz="1600" dirty="0">
                <a:solidFill>
                  <a:srgbClr val="666666"/>
                </a:solidFill>
              </a:rPr>
              <a:t>执行环境无关的配置，比如你定义的项目中的一些常量，可以写到</a:t>
            </a:r>
            <a:r>
              <a:rPr lang="en-US" altLang="zh-TW" sz="1600" dirty="0" err="1">
                <a:solidFill>
                  <a:srgbClr val="666666"/>
                </a:solidFill>
              </a:rPr>
              <a:t>config.default.js</a:t>
            </a:r>
            <a:r>
              <a:rPr lang="zh-TW" altLang="en-US" sz="1600" dirty="0">
                <a:solidFill>
                  <a:srgbClr val="666666"/>
                </a:solidFill>
              </a:rPr>
              <a:t>中</a:t>
            </a:r>
            <a:r>
              <a:rPr lang="zh-TW" altLang="en-US" sz="1600" dirty="0" smtClean="0">
                <a:solidFill>
                  <a:srgbClr val="666666"/>
                </a:solidFill>
              </a:rPr>
              <a:t>。</a:t>
            </a:r>
            <a:endParaRPr lang="en-US" altLang="zh-TW" sz="1600" dirty="0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TW" altLang="zh-TW" sz="1600" dirty="0" smtClean="0">
                <a:solidFill>
                  <a:srgbClr val="666666"/>
                </a:solidFill>
              </a:rPr>
              <a:t>3</a:t>
            </a:r>
            <a:r>
              <a:rPr kumimoji="1" lang="zh-CN" altLang="zh-TW" sz="1600" dirty="0" smtClean="0">
                <a:solidFill>
                  <a:srgbClr val="666666"/>
                </a:solidFill>
              </a:rPr>
              <a:t>.</a:t>
            </a:r>
            <a:r>
              <a:rPr kumimoji="1" lang="en-US" altLang="zh-CN" sz="1600" dirty="0" err="1" smtClean="0">
                <a:solidFill>
                  <a:srgbClr val="666666"/>
                </a:solidFill>
              </a:rPr>
              <a:t>config</a:t>
            </a:r>
            <a:r>
              <a:rPr kumimoji="1" lang="en-US" altLang="zh-CN" sz="1600" dirty="0" smtClean="0">
                <a:solidFill>
                  <a:srgbClr val="666666"/>
                </a:solidFill>
              </a:rPr>
              <a:t>.</a:t>
            </a:r>
            <a:r>
              <a:rPr kumimoji="1" lang="en-US" altLang="zh-CN" sz="1600" dirty="0" smtClean="0">
                <a:solidFill>
                  <a:srgbClr val="666666"/>
                </a:solidFill>
              </a:rPr>
              <a:t>${</a:t>
            </a:r>
            <a:r>
              <a:rPr kumimoji="1" lang="en-US" altLang="zh-CN" sz="1600" dirty="0" err="1" smtClean="0">
                <a:solidFill>
                  <a:srgbClr val="666666"/>
                </a:solidFill>
              </a:rPr>
              <a:t>env</a:t>
            </a:r>
            <a:r>
              <a:rPr kumimoji="1" lang="en-US" altLang="zh-CN" sz="1600" dirty="0" smtClean="0">
                <a:solidFill>
                  <a:srgbClr val="666666"/>
                </a:solidFill>
              </a:rPr>
              <a:t>}.</a:t>
            </a:r>
            <a:r>
              <a:rPr kumimoji="1" lang="en-US" altLang="zh-CN" sz="1600" dirty="0" err="1" smtClean="0">
                <a:solidFill>
                  <a:srgbClr val="666666"/>
                </a:solidFill>
              </a:rPr>
              <a:t>js</a:t>
            </a:r>
            <a:endParaRPr kumimoji="1" lang="en-US" altLang="zh-CN" sz="1600" dirty="0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666666"/>
                </a:solidFill>
              </a:rPr>
              <a:t>这个文件则主要是用来存放项目中和环境相关的一些配置，比如在</a:t>
            </a:r>
            <a:r>
              <a:rPr lang="en-US" altLang="zh-CN" sz="1600" dirty="0">
                <a:solidFill>
                  <a:srgbClr val="666666"/>
                </a:solidFill>
              </a:rPr>
              <a:t>local</a:t>
            </a:r>
            <a:r>
              <a:rPr lang="zh-CN" altLang="en-US" sz="1600" dirty="0">
                <a:solidFill>
                  <a:srgbClr val="666666"/>
                </a:solidFill>
              </a:rPr>
              <a:t>下的接口</a:t>
            </a:r>
            <a:r>
              <a:rPr lang="en-US" altLang="zh-CN" sz="1600" dirty="0">
                <a:solidFill>
                  <a:srgbClr val="666666"/>
                </a:solidFill>
              </a:rPr>
              <a:t>A</a:t>
            </a:r>
            <a:r>
              <a:rPr lang="zh-CN" altLang="en-US" sz="1600" dirty="0">
                <a:solidFill>
                  <a:srgbClr val="666666"/>
                </a:solidFill>
              </a:rPr>
              <a:t>地址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666666"/>
                </a:solidFill>
              </a:rPr>
              <a:t>配置为：</a:t>
            </a:r>
            <a:r>
              <a:rPr lang="en-US" altLang="zh-CN" sz="1600" dirty="0">
                <a:solidFill>
                  <a:srgbClr val="666666"/>
                </a:solidFill>
              </a:rPr>
              <a:t>http://</a:t>
            </a:r>
            <a:r>
              <a:rPr lang="en-US" altLang="zh-CN" sz="1600" dirty="0" err="1">
                <a:solidFill>
                  <a:srgbClr val="666666"/>
                </a:solidFill>
              </a:rPr>
              <a:t>a.org</a:t>
            </a:r>
            <a:r>
              <a:rPr lang="zh-CN" altLang="en-US" sz="1600" dirty="0">
                <a:solidFill>
                  <a:srgbClr val="666666"/>
                </a:solidFill>
              </a:rPr>
              <a:t>，在</a:t>
            </a:r>
            <a:r>
              <a:rPr lang="en-US" altLang="zh-CN" sz="1600" dirty="0">
                <a:solidFill>
                  <a:srgbClr val="666666"/>
                </a:solidFill>
              </a:rPr>
              <a:t>production</a:t>
            </a:r>
            <a:r>
              <a:rPr lang="zh-CN" altLang="en-US" sz="1600" dirty="0">
                <a:solidFill>
                  <a:srgbClr val="666666"/>
                </a:solidFill>
              </a:rPr>
              <a:t>下的接口</a:t>
            </a:r>
            <a:r>
              <a:rPr lang="en-US" altLang="zh-CN" sz="1600" dirty="0">
                <a:solidFill>
                  <a:srgbClr val="666666"/>
                </a:solidFill>
              </a:rPr>
              <a:t>A</a:t>
            </a:r>
            <a:r>
              <a:rPr lang="zh-CN" altLang="en-US" sz="1600" dirty="0">
                <a:solidFill>
                  <a:srgbClr val="666666"/>
                </a:solidFill>
              </a:rPr>
              <a:t>地址配置为：</a:t>
            </a:r>
            <a:r>
              <a:rPr lang="en-US" altLang="zh-CN" sz="1600" dirty="0">
                <a:solidFill>
                  <a:srgbClr val="666666"/>
                </a:solidFill>
              </a:rPr>
              <a:t>http://</a:t>
            </a:r>
            <a:r>
              <a:rPr lang="en-US" altLang="zh-CN" sz="1600" dirty="0" err="1">
                <a:solidFill>
                  <a:srgbClr val="666666"/>
                </a:solidFill>
              </a:rPr>
              <a:t>b.org</a:t>
            </a:r>
            <a:r>
              <a:rPr lang="zh-CN" altLang="en-US" sz="1600" dirty="0">
                <a:solidFill>
                  <a:srgbClr val="666666"/>
                </a:solidFill>
              </a:rPr>
              <a:t>，那么对于接口的</a:t>
            </a:r>
            <a:r>
              <a:rPr lang="en-US" altLang="zh-CN" sz="1600" dirty="0">
                <a:solidFill>
                  <a:srgbClr val="666666"/>
                </a:solidFill>
              </a:rPr>
              <a:t>A</a:t>
            </a:r>
            <a:r>
              <a:rPr lang="zh-CN" altLang="en-US" sz="1600" dirty="0">
                <a:solidFill>
                  <a:srgbClr val="666666"/>
                </a:solidFill>
              </a:rPr>
              <a:t>的地址配置来说，就需要分别写到</a:t>
            </a:r>
            <a:r>
              <a:rPr lang="en-US" altLang="zh-CN" sz="1600" dirty="0" err="1">
                <a:solidFill>
                  <a:srgbClr val="666666"/>
                </a:solidFill>
              </a:rPr>
              <a:t>config.local.js</a:t>
            </a:r>
            <a:r>
              <a:rPr lang="zh-CN" altLang="en-US" sz="1600" dirty="0">
                <a:solidFill>
                  <a:srgbClr val="666666"/>
                </a:solidFill>
              </a:rPr>
              <a:t>和</a:t>
            </a:r>
            <a:r>
              <a:rPr lang="en-US" altLang="zh-CN" sz="1600" dirty="0" err="1" smtClean="0">
                <a:solidFill>
                  <a:srgbClr val="666666"/>
                </a:solidFill>
              </a:rPr>
              <a:t>config.prod.js</a:t>
            </a:r>
            <a:r>
              <a:rPr lang="zh-CN" altLang="en-US" sz="1600" dirty="0">
                <a:solidFill>
                  <a:srgbClr val="666666"/>
                </a:solidFill>
              </a:rPr>
              <a:t>中</a:t>
            </a:r>
            <a:endParaRPr lang="en-US" altLang="zh-CN" sz="1600" dirty="0">
              <a:solidFill>
                <a:srgbClr val="666666"/>
              </a:solidFill>
            </a:endParaRPr>
          </a:p>
          <a:p>
            <a:endParaRPr lang="en-US" altLang="zh-CN" sz="1600" dirty="0"/>
          </a:p>
          <a:p>
            <a:pPr>
              <a:lnSpc>
                <a:spcPct val="150000"/>
              </a:lnSpc>
            </a:pPr>
            <a:endParaRPr kumimoji="1" lang="zh-CN" altLang="en-US" sz="1600" dirty="0">
              <a:solidFill>
                <a:srgbClr val="66666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17" y="2191382"/>
            <a:ext cx="4162269" cy="15144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010" y="2192776"/>
            <a:ext cx="3802372" cy="175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259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7004" y="814976"/>
            <a:ext cx="8229600" cy="4967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666666"/>
                </a:solidFill>
              </a:rPr>
              <a:t>三</a:t>
            </a:r>
            <a:r>
              <a:rPr lang="en-US" altLang="zh-CN" sz="1600" dirty="0">
                <a:solidFill>
                  <a:srgbClr val="666666"/>
                </a:solidFill>
              </a:rPr>
              <a:t>. ENV</a:t>
            </a:r>
            <a:r>
              <a:rPr lang="zh-CN" altLang="en-US" sz="1600" dirty="0">
                <a:solidFill>
                  <a:srgbClr val="666666"/>
                </a:solidFill>
              </a:rPr>
              <a:t>相关配置文件命名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666666"/>
                </a:solidFill>
              </a:rPr>
              <a:t>EGG</a:t>
            </a:r>
            <a:r>
              <a:rPr lang="zh-CN" altLang="en-US" sz="1600" dirty="0">
                <a:solidFill>
                  <a:srgbClr val="666666"/>
                </a:solidFill>
              </a:rPr>
              <a:t>中上述的</a:t>
            </a:r>
            <a:r>
              <a:rPr lang="en-US" altLang="zh-CN" sz="1600" dirty="0">
                <a:solidFill>
                  <a:srgbClr val="666666"/>
                </a:solidFill>
              </a:rPr>
              <a:t>Node</a:t>
            </a:r>
            <a:r>
              <a:rPr lang="zh-CN" altLang="en-US" sz="1600" dirty="0">
                <a:solidFill>
                  <a:srgbClr val="666666"/>
                </a:solidFill>
              </a:rPr>
              <a:t>环境，即</a:t>
            </a:r>
            <a:r>
              <a:rPr lang="en-US" altLang="zh-CN" sz="1600" dirty="0">
                <a:solidFill>
                  <a:srgbClr val="666666"/>
                </a:solidFill>
              </a:rPr>
              <a:t>ENV</a:t>
            </a:r>
            <a:r>
              <a:rPr lang="zh-CN" altLang="en-US" sz="1600" dirty="0">
                <a:solidFill>
                  <a:srgbClr val="666666"/>
                </a:solidFill>
              </a:rPr>
              <a:t>参数，是用来区分开发</a:t>
            </a:r>
            <a:r>
              <a:rPr lang="en-US" altLang="zh-CN" sz="1600" dirty="0">
                <a:solidFill>
                  <a:srgbClr val="666666"/>
                </a:solidFill>
              </a:rPr>
              <a:t>/</a:t>
            </a:r>
            <a:r>
              <a:rPr lang="zh-CN" altLang="en-US" sz="1600" dirty="0">
                <a:solidFill>
                  <a:srgbClr val="666666"/>
                </a:solidFill>
              </a:rPr>
              <a:t>测试</a:t>
            </a:r>
            <a:r>
              <a:rPr lang="en-US" altLang="zh-CN" sz="1600" dirty="0">
                <a:solidFill>
                  <a:srgbClr val="666666"/>
                </a:solidFill>
              </a:rPr>
              <a:t>/</a:t>
            </a:r>
            <a:r>
              <a:rPr lang="zh-CN" altLang="en-US" sz="1600" dirty="0">
                <a:solidFill>
                  <a:srgbClr val="666666"/>
                </a:solidFill>
              </a:rPr>
              <a:t>线上的不同配置的，经过查看代码，</a:t>
            </a:r>
            <a:r>
              <a:rPr lang="en-US" altLang="zh-CN" sz="1600" dirty="0">
                <a:solidFill>
                  <a:srgbClr val="666666"/>
                </a:solidFill>
              </a:rPr>
              <a:t>egg</a:t>
            </a:r>
            <a:r>
              <a:rPr lang="zh-CN" altLang="en-US" sz="1600" dirty="0">
                <a:solidFill>
                  <a:srgbClr val="666666"/>
                </a:solidFill>
              </a:rPr>
              <a:t>提供的三种环境配置的名称分别为：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666666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1600" dirty="0">
                <a:solidFill>
                  <a:srgbClr val="666666"/>
                </a:solidFill>
              </a:rPr>
              <a:t>local</a:t>
            </a:r>
            <a:r>
              <a:rPr lang="zh-CN" altLang="en-US" sz="1600" dirty="0">
                <a:solidFill>
                  <a:srgbClr val="666666"/>
                </a:solidFill>
              </a:rPr>
              <a:t>：本地开发环境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en-US" altLang="zh-TW" sz="1600" dirty="0">
                <a:solidFill>
                  <a:srgbClr val="666666"/>
                </a:solidFill>
              </a:rPr>
              <a:t>unittest</a:t>
            </a:r>
            <a:r>
              <a:rPr lang="zh-TW" altLang="en-US" sz="1600" dirty="0">
                <a:solidFill>
                  <a:srgbClr val="666666"/>
                </a:solidFill>
              </a:rPr>
              <a:t>：单元测试环境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en-US" altLang="zh-TW" sz="1600" dirty="0">
                <a:solidFill>
                  <a:srgbClr val="666666"/>
                </a:solidFill>
              </a:rPr>
              <a:t>production</a:t>
            </a:r>
            <a:r>
              <a:rPr lang="zh-TW" altLang="en-US" sz="1600" dirty="0">
                <a:solidFill>
                  <a:srgbClr val="666666"/>
                </a:solidFill>
              </a:rPr>
              <a:t>：</a:t>
            </a:r>
            <a:r>
              <a:rPr lang="zh-TW" altLang="en-US" sz="1600" dirty="0" smtClean="0">
                <a:solidFill>
                  <a:srgbClr val="666666"/>
                </a:solidFill>
              </a:rPr>
              <a:t>线上生产环境</a:t>
            </a:r>
            <a:endParaRPr lang="en-US" altLang="zh-TW" sz="1600" dirty="0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endParaRPr lang="zh-TW" altLang="en-US" sz="16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666666"/>
                </a:solidFill>
              </a:rPr>
              <a:t>所以我们在</a:t>
            </a:r>
            <a:r>
              <a:rPr lang="en-US" altLang="zh-TW" sz="1600" dirty="0" err="1">
                <a:solidFill>
                  <a:srgbClr val="666666"/>
                </a:solidFill>
              </a:rPr>
              <a:t>config</a:t>
            </a:r>
            <a:r>
              <a:rPr lang="zh-TW" altLang="en-US" sz="1600" dirty="0">
                <a:solidFill>
                  <a:srgbClr val="666666"/>
                </a:solidFill>
              </a:rPr>
              <a:t>目录下的环境相关的配置文件可以命名为：</a:t>
            </a:r>
            <a:r>
              <a:rPr lang="en-US" altLang="zh-TW" sz="1600" dirty="0" err="1">
                <a:solidFill>
                  <a:srgbClr val="666666"/>
                </a:solidFill>
              </a:rPr>
              <a:t>config.local.js</a:t>
            </a:r>
            <a:r>
              <a:rPr lang="en-US" altLang="zh-TW" sz="1600" dirty="0">
                <a:solidFill>
                  <a:srgbClr val="666666"/>
                </a:solidFill>
              </a:rPr>
              <a:t>/</a:t>
            </a:r>
            <a:r>
              <a:rPr lang="en-US" altLang="zh-TW" sz="1600" dirty="0" err="1">
                <a:solidFill>
                  <a:srgbClr val="666666"/>
                </a:solidFill>
              </a:rPr>
              <a:t>config.unittest.js</a:t>
            </a:r>
            <a:r>
              <a:rPr lang="en-US" altLang="zh-TW" sz="1600" dirty="0" smtClean="0">
                <a:solidFill>
                  <a:srgbClr val="666666"/>
                </a:solidFill>
              </a:rPr>
              <a:t>/</a:t>
            </a:r>
            <a:r>
              <a:rPr lang="zh-CN" altLang="en-US" sz="1600" dirty="0" smtClean="0">
                <a:solidFill>
                  <a:srgbClr val="666666"/>
                </a:solidFill>
              </a:rPr>
              <a:t> </a:t>
            </a:r>
            <a:r>
              <a:rPr lang="en-US" altLang="zh-TW" sz="1600" dirty="0" err="1" smtClean="0">
                <a:solidFill>
                  <a:srgbClr val="666666"/>
                </a:solidFill>
              </a:rPr>
              <a:t>config.prod.js</a:t>
            </a:r>
            <a:r>
              <a:rPr lang="zh-TW" altLang="en-US" sz="1600" dirty="0">
                <a:solidFill>
                  <a:srgbClr val="666666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666666"/>
                </a:solidFill>
              </a:rPr>
              <a:t>这些和</a:t>
            </a:r>
            <a:r>
              <a:rPr lang="en-US" altLang="zh-TW" sz="1600" dirty="0" err="1">
                <a:solidFill>
                  <a:srgbClr val="666666"/>
                </a:solidFill>
              </a:rPr>
              <a:t>env</a:t>
            </a:r>
            <a:r>
              <a:rPr lang="zh-TW" altLang="en-US" sz="1600" dirty="0">
                <a:solidFill>
                  <a:srgbClr val="666666"/>
                </a:solidFill>
              </a:rPr>
              <a:t>相关的配置文件，会在启动时和</a:t>
            </a:r>
            <a:r>
              <a:rPr lang="en-US" altLang="zh-TW" sz="1600" dirty="0" err="1">
                <a:solidFill>
                  <a:srgbClr val="666666"/>
                </a:solidFill>
              </a:rPr>
              <a:t>config.default.js</a:t>
            </a:r>
            <a:r>
              <a:rPr lang="zh-TW" altLang="en-US" sz="1600" dirty="0">
                <a:solidFill>
                  <a:srgbClr val="666666"/>
                </a:solidFill>
              </a:rPr>
              <a:t>，由</a:t>
            </a:r>
            <a:r>
              <a:rPr lang="en-US" altLang="zh-TW" sz="1600" dirty="0">
                <a:solidFill>
                  <a:srgbClr val="666666"/>
                </a:solidFill>
              </a:rPr>
              <a:t>egg</a:t>
            </a:r>
            <a:r>
              <a:rPr lang="zh-TW" altLang="en-US" sz="1600" dirty="0">
                <a:solidFill>
                  <a:srgbClr val="666666"/>
                </a:solidFill>
              </a:rPr>
              <a:t>依据当前运行设置的</a:t>
            </a:r>
            <a:r>
              <a:rPr lang="en-US" altLang="zh-TW" sz="1600" dirty="0" err="1">
                <a:solidFill>
                  <a:srgbClr val="666666"/>
                </a:solidFill>
              </a:rPr>
              <a:t>env</a:t>
            </a:r>
            <a:r>
              <a:rPr lang="zh-TW" altLang="en-US" sz="1600" dirty="0">
                <a:solidFill>
                  <a:srgbClr val="666666"/>
                </a:solidFill>
              </a:rPr>
              <a:t>自动</a:t>
            </a:r>
            <a:r>
              <a:rPr lang="en-US" altLang="zh-TW" sz="1600" dirty="0">
                <a:solidFill>
                  <a:srgbClr val="666666"/>
                </a:solidFill>
              </a:rPr>
              <a:t>merge</a:t>
            </a:r>
            <a:r>
              <a:rPr lang="zh-TW" altLang="en-US" sz="1600" dirty="0">
                <a:solidFill>
                  <a:srgbClr val="666666"/>
                </a:solidFill>
              </a:rPr>
              <a:t>成一个全局</a:t>
            </a:r>
            <a:r>
              <a:rPr lang="en-US" altLang="zh-TW" sz="1600" dirty="0" err="1">
                <a:solidFill>
                  <a:srgbClr val="666666"/>
                </a:solidFill>
              </a:rPr>
              <a:t>config</a:t>
            </a:r>
            <a:r>
              <a:rPr lang="zh-TW" altLang="en-US" sz="1600" dirty="0">
                <a:solidFill>
                  <a:srgbClr val="666666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endParaRPr kumimoji="1" lang="zh-CN" altLang="en-US" sz="1600" dirty="0">
              <a:solidFill>
                <a:srgbClr val="666666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7004" y="5960661"/>
            <a:ext cx="6859069" cy="72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accent3"/>
                </a:solidFill>
              </a:rPr>
              <a:t>注： </a:t>
            </a:r>
            <a:r>
              <a:rPr kumimoji="1" lang="en-US" altLang="zh-CN" dirty="0" smtClean="0">
                <a:solidFill>
                  <a:schemeClr val="accent3"/>
                </a:solidFill>
              </a:rPr>
              <a:t>node</a:t>
            </a:r>
            <a:r>
              <a:rPr kumimoji="1" lang="zh-CN" altLang="en-US" dirty="0" smtClean="0">
                <a:solidFill>
                  <a:schemeClr val="accent3"/>
                </a:solidFill>
              </a:rPr>
              <a:t>的环境变量设置为</a:t>
            </a:r>
            <a:r>
              <a:rPr kumimoji="1" lang="en-US" altLang="zh-CN" dirty="0" smtClean="0">
                <a:solidFill>
                  <a:schemeClr val="accent3"/>
                </a:solidFill>
              </a:rPr>
              <a:t>NODE_ENV</a:t>
            </a:r>
            <a:r>
              <a:rPr kumimoji="1" lang="zh-CN" altLang="en-US" dirty="0" smtClean="0">
                <a:solidFill>
                  <a:schemeClr val="accent3"/>
                </a:solidFill>
              </a:rPr>
              <a:t>，</a:t>
            </a:r>
            <a:r>
              <a:rPr kumimoji="1" lang="en-US" altLang="zh-CN" dirty="0" smtClean="0">
                <a:solidFill>
                  <a:schemeClr val="accent3"/>
                </a:solidFill>
              </a:rPr>
              <a:t>egg</a:t>
            </a:r>
            <a:r>
              <a:rPr kumimoji="1" lang="zh-CN" altLang="en-US" dirty="0" smtClean="0">
                <a:solidFill>
                  <a:schemeClr val="accent3"/>
                </a:solidFill>
              </a:rPr>
              <a:t>的环境变量为</a:t>
            </a:r>
            <a:r>
              <a:rPr kumimoji="1" lang="en-US" altLang="zh-CN" dirty="0" smtClean="0">
                <a:solidFill>
                  <a:schemeClr val="accent3"/>
                </a:solidFill>
              </a:rPr>
              <a:t>EGG_SERVER_ENV</a:t>
            </a:r>
            <a:r>
              <a:rPr kumimoji="1" lang="zh-CN" altLang="en-US" dirty="0" smtClean="0">
                <a:solidFill>
                  <a:schemeClr val="accent3"/>
                </a:solidFill>
              </a:rPr>
              <a:t>，</a:t>
            </a:r>
            <a:endParaRPr kumimoji="1" lang="en-US" altLang="zh-CN" dirty="0" smtClean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accent3"/>
                </a:solidFill>
              </a:rPr>
              <a:t>egg</a:t>
            </a:r>
            <a:r>
              <a:rPr kumimoji="1" lang="zh-CN" altLang="en-US" dirty="0" smtClean="0">
                <a:solidFill>
                  <a:schemeClr val="accent3"/>
                </a:solidFill>
              </a:rPr>
              <a:t>的环境变量获取为</a:t>
            </a:r>
            <a:r>
              <a:rPr kumimoji="1" lang="en-US" altLang="zh-CN" dirty="0" err="1" smtClean="0">
                <a:solidFill>
                  <a:schemeClr val="accent3"/>
                </a:solidFill>
              </a:rPr>
              <a:t>app.config.env</a:t>
            </a:r>
            <a:endParaRPr kumimoji="1"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20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1475</Words>
  <Application>Microsoft Macintosh PowerPoint</Application>
  <PresentationFormat>全屏显示(4:3)</PresentationFormat>
  <Paragraphs>145</Paragraphs>
  <Slides>26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simple-light</vt:lpstr>
      <vt:lpstr>PowerPoint 演示文稿</vt:lpstr>
      <vt:lpstr>Node在阿里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xiaoshao</cp:lastModifiedBy>
  <cp:revision>64</cp:revision>
  <dcterms:modified xsi:type="dcterms:W3CDTF">2017-07-06T01:12:44Z</dcterms:modified>
</cp:coreProperties>
</file>