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11" name="그룹 10"/>
          <p:cNvGrpSpPr/>
          <p:nvPr userDrawn="1"/>
        </p:nvGrpSpPr>
        <p:grpSpPr>
          <a:xfrm>
            <a:off x="1752601" y="2537851"/>
            <a:ext cx="4010024" cy="486000"/>
            <a:chOff x="1914526" y="2838450"/>
            <a:chExt cx="4010024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1752601" y="3273355"/>
            <a:ext cx="4010024" cy="486000"/>
            <a:chOff x="1914526" y="2838450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1752601" y="4008859"/>
            <a:ext cx="4010024" cy="486000"/>
            <a:chOff x="1914526" y="2838450"/>
            <a:chExt cx="4010024" cy="486000"/>
          </a:xfrm>
        </p:grpSpPr>
        <p:sp>
          <p:nvSpPr>
            <p:cNvPr id="21" name="직사각형 20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 userDrawn="1"/>
        </p:nvSpPr>
        <p:spPr>
          <a:xfrm>
            <a:off x="614538" y="212449"/>
            <a:ext cx="765375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616538" y="6197581"/>
            <a:ext cx="413460" cy="53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08. </a:t>
            </a:r>
            <a:r>
              <a:rPr lang="ko-KR" altLang="en-US"/>
              <a:t>레이아웃을 위한 스타일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8466" y="258380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141" y="2583809"/>
            <a:ext cx="293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054" y="6133296"/>
            <a:ext cx="462838" cy="6025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8466" y="3322040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141" y="3322040"/>
            <a:ext cx="293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8466" y="4060271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141" y="4060271"/>
            <a:ext cx="293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여백을 조절하는 속성들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border-radius </a:t>
            </a:r>
            <a:r>
              <a:rPr lang="ko-KR" altLang="en-US" b="1"/>
              <a:t>속성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553837"/>
            <a:ext cx="503339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박스</a:t>
            </a:r>
            <a:r>
              <a:rPr lang="en-US" altLang="ko-KR" sz="1400"/>
              <a:t> </a:t>
            </a:r>
            <a:r>
              <a:rPr lang="ko-KR" altLang="en-US" sz="1400"/>
              <a:t>모서리 부분을 둥글게 처리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2035827"/>
            <a:ext cx="3960347" cy="12336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7" y="3562807"/>
            <a:ext cx="5420686" cy="257859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487486" y="1683164"/>
            <a:ext cx="51564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짜리 빨강 실선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border-radius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모서리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만큼 라운딩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#bg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url(images/pic1.jpg)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no-repeat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 이미지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cover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영역을 다 채우게*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813" y="4012210"/>
            <a:ext cx="35718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3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border-radius </a:t>
            </a:r>
            <a:r>
              <a:rPr lang="ko-KR" altLang="en-US" b="1"/>
              <a:t>속성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97" y="1531046"/>
            <a:ext cx="50585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가로 반지름 크기와 세로 반지름 크기를 함께 지정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2023607"/>
            <a:ext cx="4334749" cy="119101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71787" y="344042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.round1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border-top-left-radius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왼쪽 위 라운딩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.round2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border-bottom-right-radius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.round3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border-top-right-radius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97" y="4681881"/>
            <a:ext cx="2849635" cy="176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7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box-shdow </a:t>
            </a:r>
            <a:r>
              <a:rPr lang="ko-KR" altLang="en-US" b="1"/>
              <a:t>속성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97" y="1531046"/>
            <a:ext cx="50585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선택한 요소에 그림자 효과 내기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수평 거리와</a:t>
            </a:r>
            <a:r>
              <a:rPr lang="en-US" altLang="ko-KR" sz="1400"/>
              <a:t> </a:t>
            </a:r>
            <a:r>
              <a:rPr lang="ko-KR" altLang="en-US" sz="1400"/>
              <a:t>수직 거리는 필수</a:t>
            </a:r>
            <a:r>
              <a:rPr lang="en-US" altLang="ko-KR" sz="1400"/>
              <a:t>, </a:t>
            </a:r>
            <a:r>
              <a:rPr lang="ko-KR" altLang="en-US" sz="1400"/>
              <a:t>기타 속성 값은 옵션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1965184"/>
            <a:ext cx="3867325" cy="7708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87" y="3239206"/>
            <a:ext cx="5687736" cy="300256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41540" y="1230964"/>
            <a:ext cx="3513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box-shadow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box-shadow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gray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065" y="2479559"/>
            <a:ext cx="32004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여백을 조절하는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margin </a:t>
            </a:r>
            <a:r>
              <a:rPr lang="ko-KR" altLang="en-US" b="1"/>
              <a:t>속성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97" y="1531046"/>
            <a:ext cx="5058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현재 요소 주변의 여백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마진을</a:t>
            </a:r>
            <a:r>
              <a:rPr lang="en-US" altLang="ko-KR" sz="1400"/>
              <a:t> </a:t>
            </a:r>
            <a:r>
              <a:rPr lang="ko-KR" altLang="en-US" sz="1400"/>
              <a:t>이용하면 요소와 요소 간의 간격 조절 가능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146" y="2304899"/>
            <a:ext cx="1711268" cy="15331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97" y="2388951"/>
            <a:ext cx="3722053" cy="14379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72" y="3932254"/>
            <a:ext cx="6204533" cy="173726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57890" y="1052875"/>
            <a:ext cx="505856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/>
              <a:t>margin </a:t>
            </a:r>
            <a:r>
              <a:rPr lang="ko-KR" altLang="en-US" sz="1400"/>
              <a:t>속성 값이 </a:t>
            </a:r>
            <a:r>
              <a:rPr lang="en-US" altLang="ko-KR" sz="1400"/>
              <a:t>1</a:t>
            </a:r>
            <a:r>
              <a:rPr lang="ko-KR" altLang="en-US" sz="1400"/>
              <a:t>개라면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네 방향 모두에 같은 값 적용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/>
              <a:t>margin </a:t>
            </a:r>
            <a:r>
              <a:rPr lang="ko-KR" altLang="en-US" sz="1400"/>
              <a:t>속성 값이 </a:t>
            </a:r>
            <a:r>
              <a:rPr lang="en-US" altLang="ko-KR" sz="1400"/>
              <a:t>2</a:t>
            </a:r>
            <a:r>
              <a:rPr lang="ko-KR" altLang="en-US" sz="1400"/>
              <a:t>개라면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첫번째 값은 위아래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  <a:r>
              <a:rPr lang="ko-KR" altLang="en-US" sz="1400">
                <a:sym typeface="Wingdings" panose="05000000000000000000" pitchFamily="2" charset="2"/>
              </a:rPr>
              <a:t>두번째 값은 좌우 마진 값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/>
              <a:t>margin </a:t>
            </a:r>
            <a:r>
              <a:rPr lang="ko-KR" altLang="en-US" sz="1400"/>
              <a:t>속성 값이 </a:t>
            </a:r>
            <a:r>
              <a:rPr lang="en-US" altLang="ko-KR" sz="1400"/>
              <a:t>3</a:t>
            </a:r>
            <a:r>
              <a:rPr lang="ko-KR" altLang="en-US" sz="1400"/>
              <a:t>개라면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빠진 값은 마주 보는 방향의 속성 값 사용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/>
              <a:t>margin </a:t>
            </a:r>
            <a:r>
              <a:rPr lang="ko-KR" altLang="en-US" sz="1400"/>
              <a:t>속성 값이 </a:t>
            </a:r>
            <a:r>
              <a:rPr lang="en-US" altLang="ko-KR" sz="1400"/>
              <a:t>4</a:t>
            </a:r>
            <a:r>
              <a:rPr lang="ko-KR" altLang="en-US" sz="1400"/>
              <a:t>개라면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top, right, bottom, left </a:t>
            </a:r>
            <a:r>
              <a:rPr lang="ko-KR" altLang="en-US" sz="1400">
                <a:sym typeface="Wingdings" panose="05000000000000000000" pitchFamily="2" charset="2"/>
              </a:rPr>
              <a:t>순으로 적용</a:t>
            </a:r>
            <a:endParaRPr lang="ko-KR" altLang="en-US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906" y="1813702"/>
            <a:ext cx="3437171" cy="16784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758" y="3107906"/>
            <a:ext cx="4210050" cy="19441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890" y="5715649"/>
            <a:ext cx="5028414" cy="20538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855" y="4428678"/>
            <a:ext cx="5424838" cy="22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7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여백을 조절하는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margin </a:t>
            </a:r>
            <a:r>
              <a:rPr lang="ko-KR" altLang="en-US" b="1"/>
              <a:t>속성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6" y="3261499"/>
            <a:ext cx="4300386" cy="295386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2416" y="1758406"/>
            <a:ext cx="3771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.box4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3" name="직사각형 2"/>
          <p:cNvSpPr/>
          <p:nvPr/>
        </p:nvSpPr>
        <p:spPr>
          <a:xfrm>
            <a:off x="7038886" y="1527013"/>
            <a:ext cx="37962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- 0 auto 0 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*/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121" y="3437298"/>
            <a:ext cx="3941059" cy="142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8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여백을 조절하는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padding </a:t>
            </a:r>
            <a:r>
              <a:rPr lang="ko-KR" altLang="en-US" b="1"/>
              <a:t>속성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97" y="1531046"/>
            <a:ext cx="50585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콘텐츠 영역과 테두리 사이의 여백</a:t>
            </a:r>
            <a:r>
              <a:rPr lang="en-US" altLang="ko-KR" sz="1400"/>
              <a:t>(</a:t>
            </a:r>
            <a:r>
              <a:rPr lang="ko-KR" altLang="en-US" sz="1400"/>
              <a:t>테두리 안쪽 여백</a:t>
            </a:r>
            <a:r>
              <a:rPr lang="en-US" altLang="ko-KR" sz="140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635" y="2062780"/>
            <a:ext cx="1893021" cy="16954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7" y="2379923"/>
            <a:ext cx="3509438" cy="125291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167073" y="1157681"/>
            <a:ext cx="424156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#0094ff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inline-block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가로로 배치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- 15px 15px 15px 15px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*/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325" y="4103139"/>
            <a:ext cx="5278897" cy="86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0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블록 레벨 요소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728132"/>
            <a:ext cx="444616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요소를 삽입했을 때 </a:t>
            </a:r>
            <a:r>
              <a:rPr lang="ko-KR" altLang="en-US" sz="1400" b="1" dirty="0">
                <a:solidFill>
                  <a:srgbClr val="FF0000"/>
                </a:solidFill>
              </a:rPr>
              <a:t>혼자 한 줄을 차지하는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요소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rgbClr val="FF0000"/>
                </a:solidFill>
              </a:rPr>
              <a:t>해당 요소 좌우에는 다른 요소 올 수 없음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요소의 너비가 </a:t>
            </a:r>
            <a:r>
              <a:rPr lang="en-US" altLang="ko-KR" sz="1400" dirty="0"/>
              <a:t>100</a:t>
            </a:r>
            <a:r>
              <a:rPr lang="en-US" altLang="ko-KR" sz="1400" dirty="0" smtClean="0"/>
              <a:t>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너비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마진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패딩</a:t>
            </a:r>
            <a:r>
              <a:rPr lang="ko-KR" altLang="en-US" sz="1400" dirty="0" smtClean="0"/>
              <a:t> 지정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</a:t>
            </a:r>
            <a:r>
              <a:rPr lang="en-US" altLang="ko-KR" sz="1400" dirty="0"/>
              <a:t>) &lt;div&gt;, &lt;p&gt; </a:t>
            </a:r>
            <a:r>
              <a:rPr lang="ko-KR" altLang="en-US" sz="1400" dirty="0"/>
              <a:t>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0303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인라인 레벨 요소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1408" y="1728132"/>
            <a:ext cx="47649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</a:rPr>
              <a:t>줄을 차지하지 않는 요소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화면에 표시되는 </a:t>
            </a:r>
            <a:r>
              <a:rPr lang="ko-KR" altLang="en-US" sz="1400" dirty="0" err="1" smtClean="0"/>
              <a:t>콘텐츠만큼만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영역을 차지하고 </a:t>
            </a:r>
            <a:r>
              <a:rPr lang="ko-KR" altLang="en-US" sz="1400" dirty="0">
                <a:solidFill>
                  <a:srgbClr val="FF0000"/>
                </a:solidFill>
              </a:rPr>
              <a:t>나머지 공간에는 다른 요소가 올 수 있음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</a:t>
            </a:r>
            <a:r>
              <a:rPr lang="en-US" altLang="ko-KR" sz="1400" dirty="0"/>
              <a:t>) 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&gt;, &lt;strong&gt; </a:t>
            </a:r>
            <a:r>
              <a:rPr lang="ko-KR" altLang="en-US" sz="1400" dirty="0"/>
              <a:t>등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38" y="3436292"/>
            <a:ext cx="1492575" cy="29593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082" y="3425368"/>
            <a:ext cx="4112044" cy="192418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548306" y="3290872"/>
            <a:ext cx="4678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시간이란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내일 죽을 것처럼 오늘을 살고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영원히 살 것처럼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내일을 꿈꾸어라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630" y="4114948"/>
            <a:ext cx="4666430" cy="16261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08-1</a:t>
            </a:r>
            <a:endParaRPr lang="ko-KR" altLang="en-US" b="1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637835"/>
              </p:ext>
            </p:extLst>
          </p:nvPr>
        </p:nvGraphicFramePr>
        <p:xfrm>
          <a:off x="2234578" y="5103708"/>
          <a:ext cx="4248548" cy="1537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227"/>
                <a:gridCol w="3129321"/>
              </a:tblGrid>
              <a:tr h="352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종류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해당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태그</a:t>
                      </a:r>
                      <a:endParaRPr lang="ko-KR" altLang="en-US" sz="1600" dirty="0"/>
                    </a:p>
                  </a:txBody>
                  <a:tcPr/>
                </a:tc>
              </a:tr>
              <a:tr h="59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block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level </a:t>
                      </a:r>
                      <a:r>
                        <a:rPr lang="ko-KR" altLang="en-US" sz="1600" dirty="0" smtClean="0"/>
                        <a:t>요소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p, h1~h6, </a:t>
                      </a:r>
                      <a:r>
                        <a:rPr lang="en-US" altLang="ko-KR" sz="1600" dirty="0" err="1" smtClean="0"/>
                        <a:t>ul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ol</a:t>
                      </a:r>
                      <a:r>
                        <a:rPr lang="en-US" altLang="ko-KR" sz="1600" dirty="0" smtClean="0"/>
                        <a:t>, div, </a:t>
                      </a:r>
                      <a:r>
                        <a:rPr lang="en-US" altLang="ko-KR" sz="1600" dirty="0" err="1" smtClean="0"/>
                        <a:t>blockquote</a:t>
                      </a:r>
                      <a:r>
                        <a:rPr lang="en-US" altLang="ko-KR" sz="1600" dirty="0" smtClean="0"/>
                        <a:t>, form,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hr</a:t>
                      </a:r>
                      <a:r>
                        <a:rPr lang="en-US" altLang="ko-KR" sz="1600" baseline="0" dirty="0" smtClean="0"/>
                        <a:t>, table, </a:t>
                      </a:r>
                      <a:r>
                        <a:rPr lang="en-US" altLang="ko-KR" sz="1600" baseline="0" dirty="0" err="1" smtClean="0"/>
                        <a:t>fieldset</a:t>
                      </a:r>
                      <a:r>
                        <a:rPr lang="en-US" altLang="ko-KR" sz="1600" baseline="0" dirty="0" smtClean="0"/>
                        <a:t>, address</a:t>
                      </a:r>
                      <a:endParaRPr lang="ko-KR" altLang="en-US" sz="1600" dirty="0"/>
                    </a:p>
                  </a:txBody>
                  <a:tcPr/>
                </a:tc>
              </a:tr>
              <a:tr h="59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inline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level </a:t>
                      </a:r>
                      <a:r>
                        <a:rPr lang="ko-KR" altLang="en-US" sz="1600" dirty="0" smtClean="0"/>
                        <a:t>요소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img</a:t>
                      </a:r>
                      <a:r>
                        <a:rPr lang="en-US" altLang="ko-KR" sz="1600" dirty="0" smtClean="0"/>
                        <a:t>, object, </a:t>
                      </a:r>
                      <a:r>
                        <a:rPr lang="en-US" altLang="ko-KR" sz="1600" dirty="0" err="1" smtClean="0"/>
                        <a:t>br</a:t>
                      </a:r>
                      <a:r>
                        <a:rPr lang="en-US" altLang="ko-KR" sz="1600" dirty="0" smtClean="0"/>
                        <a:t>, sub, sup, span, input,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textarea</a:t>
                      </a:r>
                      <a:r>
                        <a:rPr lang="en-US" altLang="ko-KR" sz="1600" baseline="0" dirty="0" smtClean="0"/>
                        <a:t>, label, button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17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박스</a:t>
            </a:r>
            <a:r>
              <a:rPr lang="en-US" altLang="ko-KR" b="1"/>
              <a:t> </a:t>
            </a:r>
            <a:r>
              <a:rPr lang="ko-KR" altLang="en-US" b="1"/>
              <a:t>모델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728132"/>
            <a:ext cx="53437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실제 콘텐츠 영역</a:t>
            </a:r>
            <a:r>
              <a:rPr lang="en-US" altLang="ko-KR" sz="1400"/>
              <a:t>, </a:t>
            </a:r>
            <a:r>
              <a:rPr lang="ko-KR" altLang="en-US" sz="1400"/>
              <a:t>패딩</a:t>
            </a:r>
            <a:r>
              <a:rPr lang="en-US" altLang="ko-KR" sz="1400"/>
              <a:t>(padding), </a:t>
            </a:r>
            <a:r>
              <a:rPr lang="ko-KR" altLang="en-US" sz="1400"/>
              <a:t>박스의 테두리</a:t>
            </a:r>
            <a:r>
              <a:rPr lang="en-US" altLang="ko-KR" sz="1400"/>
              <a:t>(border), </a:t>
            </a:r>
            <a:r>
              <a:rPr lang="ko-KR" altLang="en-US" sz="1400"/>
              <a:t>그리고 마진</a:t>
            </a:r>
            <a:r>
              <a:rPr lang="en-US" altLang="ko-KR" sz="1400"/>
              <a:t>(margin) </a:t>
            </a:r>
            <a:r>
              <a:rPr lang="ko-KR" altLang="en-US" sz="1400"/>
              <a:t>등의 요소로 구성됨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개발자 도구 창에서 박스 모델 확인 가능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51982" y="407681"/>
            <a:ext cx="3038992" cy="27844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84" y="3271226"/>
            <a:ext cx="8086988" cy="32044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08-1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9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width, height </a:t>
            </a:r>
            <a:r>
              <a:rPr lang="ko-KR" altLang="en-US" b="1"/>
              <a:t>속성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728132"/>
            <a:ext cx="534378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실제 콘텐츠 영역의 크기 지정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2303136"/>
            <a:ext cx="3372374" cy="6682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550" y="1057832"/>
            <a:ext cx="2318134" cy="21326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99" y="3190515"/>
            <a:ext cx="5415575" cy="12765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374861" y="1057832"/>
            <a:ext cx="43361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고정 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가변 너비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브라우저 창 너비의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#0094ff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간의 여백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51371"/>
          <a:stretch/>
        </p:blipFill>
        <p:spPr>
          <a:xfrm>
            <a:off x="7533313" y="4073930"/>
            <a:ext cx="2745904" cy="20147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0783" y="4854017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실제 콘텐츠 너비 계산하기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99" y="5440139"/>
            <a:ext cx="6036361" cy="6014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08-1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44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display </a:t>
            </a:r>
            <a:r>
              <a:rPr lang="ko-KR" altLang="en-US" b="1"/>
              <a:t>속성 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3" y="2102804"/>
            <a:ext cx="6602137" cy="3503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3064" y="2725761"/>
            <a:ext cx="3087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1) </a:t>
            </a:r>
            <a:r>
              <a:rPr lang="en-US" altLang="ko-KR" sz="1400" b="1" dirty="0" err="1" smtClean="0"/>
              <a:t>display:block</a:t>
            </a:r>
            <a:r>
              <a:rPr lang="en-US" altLang="ko-KR" sz="1400" b="1" dirty="0" smtClean="0"/>
              <a:t> (p.312)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ko-KR" altLang="en-US" sz="1400" dirty="0"/>
              <a:t>해당 요소를 블록 레벨로 지정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13063" y="3532700"/>
            <a:ext cx="2139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0" y="4479060"/>
            <a:ext cx="1131976" cy="204626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60271" y="2725761"/>
            <a:ext cx="3254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2) </a:t>
            </a:r>
            <a:r>
              <a:rPr lang="en-US" altLang="ko-KR" sz="1400" b="1" dirty="0" err="1" smtClean="0"/>
              <a:t>display:inline</a:t>
            </a:r>
            <a:r>
              <a:rPr lang="en-US" altLang="ko-KR" sz="1400" b="1" dirty="0"/>
              <a:t> (</a:t>
            </a:r>
            <a:r>
              <a:rPr lang="en-US" altLang="ko-KR" sz="1400" b="1" dirty="0" smtClean="0"/>
              <a:t>p.313)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ko-KR" altLang="en-US" sz="1400" dirty="0"/>
              <a:t>블록 레벨 요소를 </a:t>
            </a:r>
            <a:r>
              <a:rPr lang="ko-KR" altLang="en-US" sz="1400" dirty="0" err="1"/>
              <a:t>인라인</a:t>
            </a:r>
            <a:r>
              <a:rPr lang="ko-KR" altLang="en-US" sz="1400" dirty="0"/>
              <a:t> 레벨로 지정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61151" y="2725761"/>
            <a:ext cx="3741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3) </a:t>
            </a:r>
            <a:r>
              <a:rPr lang="en-US" altLang="ko-KR" sz="1400" b="1" dirty="0" err="1"/>
              <a:t>display:inline-block</a:t>
            </a:r>
            <a:r>
              <a:rPr lang="en-US" altLang="ko-KR" sz="1400" b="1" dirty="0"/>
              <a:t> (</a:t>
            </a:r>
            <a:r>
              <a:rPr lang="en-US" altLang="ko-KR" sz="1400" b="1" dirty="0" smtClean="0"/>
              <a:t>p.313)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ko-KR" altLang="en-US" sz="1400" dirty="0"/>
              <a:t>요소를 </a:t>
            </a:r>
            <a:r>
              <a:rPr lang="ko-KR" altLang="en-US" sz="1400" dirty="0" err="1"/>
              <a:t>인라인</a:t>
            </a:r>
            <a:r>
              <a:rPr lang="ko-KR" altLang="en-US" sz="1400" dirty="0"/>
              <a:t> 레벨로 배치하면서 내용에는 블록 레벨 속성을 지정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210736" y="3717366"/>
            <a:ext cx="20810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inline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568" y="5380620"/>
            <a:ext cx="3358742" cy="3923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8073006" y="3810186"/>
            <a:ext cx="2715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inline-block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151" y="5200038"/>
            <a:ext cx="3469894" cy="94515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13063" y="1549490"/>
            <a:ext cx="9773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latin typeface="TDc_SSiMyungJo_120_OTF"/>
              </a:rPr>
              <a:t>블록 레벨 요소를 인라인 레벨 요소로 바꾸거나 인라인 레벨 요소를 블록 레벨 요소로 바꿈</a:t>
            </a:r>
            <a:endParaRPr lang="ko-KR" altLang="en-US" sz="140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607266" y="2725761"/>
            <a:ext cx="0" cy="3876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684316" y="2725761"/>
            <a:ext cx="0" cy="3876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08-1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98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display </a:t>
            </a:r>
            <a:r>
              <a:rPr lang="ko-KR" altLang="en-US" b="1"/>
              <a:t>속성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064" y="1871998"/>
            <a:ext cx="3087150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4) display:none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해당 요소를 화면에</a:t>
            </a:r>
            <a:r>
              <a:rPr lang="en-US" altLang="ko-KR" sz="1400"/>
              <a:t> </a:t>
            </a:r>
            <a:r>
              <a:rPr lang="ko-KR" altLang="en-US" sz="1400"/>
              <a:t>표시하지 않음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화면에서 공간도 차지하지 않음</a:t>
            </a:r>
            <a:endParaRPr lang="en-US" altLang="ko-KR" sz="140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942826" y="1747988"/>
            <a:ext cx="0" cy="48960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45497" y="1871998"/>
            <a:ext cx="3087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5) </a:t>
            </a:r>
            <a:r>
              <a:rPr lang="ko-KR" altLang="en-US" sz="1400" b="1"/>
              <a:t>기타 </a:t>
            </a:r>
            <a:r>
              <a:rPr lang="en-US" altLang="ko-KR" sz="1400" b="1"/>
              <a:t>display  </a:t>
            </a:r>
            <a:r>
              <a:rPr lang="ko-KR" altLang="en-US" sz="1400" b="1"/>
              <a:t>속성 값</a:t>
            </a:r>
            <a:endParaRPr lang="en-US" altLang="ko-KR" sz="1400" b="1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grpSp>
        <p:nvGrpSpPr>
          <p:cNvPr id="7" name="그룹 6"/>
          <p:cNvGrpSpPr/>
          <p:nvPr/>
        </p:nvGrpSpPr>
        <p:grpSpPr>
          <a:xfrm>
            <a:off x="4345497" y="2455406"/>
            <a:ext cx="5645790" cy="4046692"/>
            <a:chOff x="4269998" y="2591345"/>
            <a:chExt cx="5645790" cy="404669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9998" y="2591345"/>
              <a:ext cx="5645790" cy="86037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t="778"/>
            <a:stretch/>
          </p:blipFill>
          <p:spPr>
            <a:xfrm>
              <a:off x="4294607" y="3426549"/>
              <a:ext cx="5579794" cy="3211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23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border-style </a:t>
            </a:r>
            <a:r>
              <a:rPr lang="ko-KR" altLang="en-US" b="1"/>
              <a:t>속성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675" y="1593908"/>
            <a:ext cx="5343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 값이 </a:t>
            </a:r>
            <a:r>
              <a:rPr lang="en-US" altLang="ko-KR" sz="1400"/>
              <a:t>none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화면에</a:t>
            </a:r>
            <a:r>
              <a:rPr lang="en-US" altLang="ko-KR" sz="1400">
                <a:sym typeface="Wingdings" panose="05000000000000000000" pitchFamily="2" charset="2"/>
              </a:rPr>
              <a:t> </a:t>
            </a:r>
            <a:r>
              <a:rPr lang="ko-KR" altLang="en-US" sz="1400">
                <a:sym typeface="Wingdings" panose="05000000000000000000" pitchFamily="2" charset="2"/>
              </a:rPr>
              <a:t>테두리 표시안됨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테두리를 그리기 위해서는 맨 먼저 테두리 스타일부터 지정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74" y="1586673"/>
            <a:ext cx="5427322" cy="551368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654339" y="2466796"/>
            <a:ext cx="5260253" cy="4245698"/>
            <a:chOff x="813553" y="2468182"/>
            <a:chExt cx="5260253" cy="424569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53" y="2468182"/>
              <a:ext cx="5260253" cy="3019338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/>
            <a:stretch/>
          </p:blipFill>
          <p:spPr>
            <a:xfrm>
              <a:off x="838719" y="5428797"/>
              <a:ext cx="5235087" cy="1285083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6328095" y="2466796"/>
            <a:ext cx="4191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실선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점선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dashed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선으로 된 점선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rcRect t="5732"/>
          <a:stretch/>
        </p:blipFill>
        <p:spPr>
          <a:xfrm>
            <a:off x="6328095" y="3749879"/>
            <a:ext cx="4752975" cy="85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2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border-width </a:t>
            </a:r>
            <a:r>
              <a:rPr lang="ko-KR" altLang="en-US" b="1"/>
              <a:t>속성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6" y="1954546"/>
            <a:ext cx="4144162" cy="11248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1787" y="1553837"/>
            <a:ext cx="503339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테두리</a:t>
            </a:r>
            <a:r>
              <a:rPr lang="en-US" altLang="ko-KR" sz="1400"/>
              <a:t> </a:t>
            </a:r>
            <a:r>
              <a:rPr lang="ko-KR" altLang="en-US" sz="1400"/>
              <a:t>두께 지정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5676" y="3264062"/>
            <a:ext cx="36349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border-width </a:t>
            </a:r>
            <a:r>
              <a:rPr lang="ko-KR" altLang="en-US" sz="1400"/>
              <a:t>속성 값이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1)</a:t>
            </a:r>
            <a:r>
              <a:rPr lang="en-US" altLang="ko-KR" sz="1400">
                <a:sym typeface="Wingdings" panose="05000000000000000000" pitchFamily="2" charset="2"/>
              </a:rPr>
              <a:t> 1</a:t>
            </a:r>
            <a:r>
              <a:rPr lang="ko-KR" altLang="en-US" sz="1400">
                <a:sym typeface="Wingdings" panose="05000000000000000000" pitchFamily="2" charset="2"/>
              </a:rPr>
              <a:t>개라면 </a:t>
            </a:r>
            <a:r>
              <a:rPr lang="en-US" altLang="ko-KR" sz="1400">
                <a:sym typeface="Wingdings" panose="05000000000000000000" pitchFamily="2" charset="2"/>
              </a:rPr>
              <a:t>: </a:t>
            </a:r>
            <a:r>
              <a:rPr lang="ko-KR" altLang="en-US" sz="1400">
                <a:sym typeface="Wingdings" panose="05000000000000000000" pitchFamily="2" charset="2"/>
              </a:rPr>
              <a:t>네 방향에 모두 같은 두께</a:t>
            </a:r>
            <a:endParaRPr lang="en-US" altLang="ko-KR" sz="1400"/>
          </a:p>
          <a:p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2) 2</a:t>
            </a:r>
            <a:r>
              <a:rPr lang="ko-KR" altLang="en-US" sz="1400">
                <a:sym typeface="Wingdings" panose="05000000000000000000" pitchFamily="2" charset="2"/>
              </a:rPr>
              <a:t>개라면 </a:t>
            </a:r>
            <a:r>
              <a:rPr lang="en-US" altLang="ko-KR" sz="1400">
                <a:sym typeface="Wingdings" panose="05000000000000000000" pitchFamily="2" charset="2"/>
              </a:rPr>
              <a:t>: </a:t>
            </a:r>
            <a:r>
              <a:rPr lang="ko-KR" altLang="en-US" sz="1400">
                <a:sym typeface="Wingdings" panose="05000000000000000000" pitchFamily="2" charset="2"/>
              </a:rPr>
              <a:t>위아래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  <a:r>
              <a:rPr lang="ko-KR" altLang="en-US" sz="1400">
                <a:sym typeface="Wingdings" panose="05000000000000000000" pitchFamily="2" charset="2"/>
              </a:rPr>
              <a:t>좌우 묶어서</a:t>
            </a:r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3) </a:t>
            </a:r>
            <a:r>
              <a:rPr lang="en-US" altLang="ko-KR" sz="1400"/>
              <a:t>4</a:t>
            </a:r>
            <a:r>
              <a:rPr lang="ko-KR" altLang="en-US" sz="1400"/>
              <a:t>개라면 </a:t>
            </a:r>
            <a:r>
              <a:rPr lang="en-US" altLang="ko-KR" sz="1400"/>
              <a:t>: top </a:t>
            </a:r>
            <a:r>
              <a:rPr lang="en-US" altLang="ko-KR" sz="1400">
                <a:sym typeface="Wingdings" panose="05000000000000000000" pitchFamily="2" charset="2"/>
              </a:rPr>
              <a:t> right  bottom  left</a:t>
            </a:r>
          </a:p>
          <a:p>
            <a:endParaRPr lang="ko-KR" altLang="en-US" sz="14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15917"/>
          <a:stretch/>
        </p:blipFill>
        <p:spPr>
          <a:xfrm>
            <a:off x="973122" y="4047524"/>
            <a:ext cx="3517460" cy="50317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22" y="4870347"/>
            <a:ext cx="3782911" cy="5348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122" y="5698339"/>
            <a:ext cx="4229230" cy="56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49719" y="1184505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border-color </a:t>
            </a:r>
            <a:r>
              <a:rPr lang="ko-KR" altLang="en-US" b="1"/>
              <a:t>속성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00722" y="1580661"/>
            <a:ext cx="5033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테두리</a:t>
            </a:r>
            <a:r>
              <a:rPr lang="en-US" altLang="ko-KR" sz="1400"/>
              <a:t> </a:t>
            </a:r>
            <a:r>
              <a:rPr lang="ko-KR" altLang="en-US" sz="1400"/>
              <a:t>색상</a:t>
            </a:r>
            <a:r>
              <a:rPr lang="en-US" altLang="ko-KR" sz="1400"/>
              <a:t> </a:t>
            </a:r>
            <a:r>
              <a:rPr lang="ko-KR" altLang="en-US" sz="1400"/>
              <a:t>지정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722" y="2102892"/>
            <a:ext cx="2448995" cy="109056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292922" y="3448728"/>
            <a:ext cx="50411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dashed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스타일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선으로 된 점선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굵기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*/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색상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빨강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색상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파랑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1501" y="5458322"/>
            <a:ext cx="3000375" cy="895350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 flipV="1">
            <a:off x="5805182" y="1045626"/>
            <a:ext cx="0" cy="54558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5" y="36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 </a:t>
            </a:r>
            <a:r>
              <a:rPr lang="ko-KR" altLang="en-US" b="1"/>
              <a:t>속성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553837"/>
            <a:ext cx="50333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테두리 스타일과 두께</a:t>
            </a:r>
            <a:r>
              <a:rPr lang="en-US" altLang="ko-KR" sz="1400"/>
              <a:t>, </a:t>
            </a:r>
            <a:r>
              <a:rPr lang="ko-KR" altLang="en-US" sz="1400"/>
              <a:t>색상 등을 묶어 표기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순서는 상관없음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2445107"/>
            <a:ext cx="3231030" cy="112860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096000" y="1406165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padding-bottom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border-bottom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#ccc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아랫 부분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- 3px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짜리 회색 실선*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모든 방향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- 3px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짜리 검정 점선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모델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모델은 실제 콘텐츠 영역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……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있습니다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463" y="4401265"/>
            <a:ext cx="4069666" cy="14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2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837</TotalTime>
  <Words>1038</Words>
  <Application>Microsoft Office PowerPoint</Application>
  <PresentationFormat>와이드스크린</PresentationFormat>
  <Paragraphs>231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D2Coding</vt:lpstr>
      <vt:lpstr>TDc_SSiMyungJo_120_OTF</vt:lpstr>
      <vt:lpstr>맑은 고딕</vt:lpstr>
      <vt:lpstr>Arial</vt:lpstr>
      <vt:lpstr>Wingdings</vt:lpstr>
      <vt:lpstr>Office 테마</vt:lpstr>
      <vt:lpstr>08. 레이아웃을 위한 스타일</vt:lpstr>
      <vt:lpstr>CSS와 박스 모델</vt:lpstr>
      <vt:lpstr>CSS와 박스 모델</vt:lpstr>
      <vt:lpstr>CSS와 박스 모델</vt:lpstr>
      <vt:lpstr>CSS와 박스 모델</vt:lpstr>
      <vt:lpstr>CSS와 박스 모델</vt:lpstr>
      <vt:lpstr>테두리 관련 속성들</vt:lpstr>
      <vt:lpstr>테두리 관련 속성들</vt:lpstr>
      <vt:lpstr>테두리 관련 속성들</vt:lpstr>
      <vt:lpstr>테두리 관련 속성들</vt:lpstr>
      <vt:lpstr>테두리 관련 속성들</vt:lpstr>
      <vt:lpstr>테두리 관련 속성들</vt:lpstr>
      <vt:lpstr>여백을 조절하는 속성들</vt:lpstr>
      <vt:lpstr>여백을 조절하는 속성들</vt:lpstr>
      <vt:lpstr>여백을 조절하는 속성들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Choonwoo Kwon</cp:lastModifiedBy>
  <cp:revision>19</cp:revision>
  <dcterms:created xsi:type="dcterms:W3CDTF">2016-12-22T12:56:41Z</dcterms:created>
  <dcterms:modified xsi:type="dcterms:W3CDTF">2017-05-30T04:42:59Z</dcterms:modified>
</cp:coreProperties>
</file>