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6056" autoAdjust="0"/>
  </p:normalViewPr>
  <p:slideViewPr>
    <p:cSldViewPr snapToGrid="0">
      <p:cViewPr varScale="1">
        <p:scale>
          <a:sx n="78" d="100"/>
          <a:sy n="78" d="100"/>
        </p:scale>
        <p:origin x="120" y="522"/>
      </p:cViewPr>
      <p:guideLst/>
    </p:cSldViewPr>
  </p:slideViewPr>
  <p:outlineViewPr>
    <p:cViewPr>
      <p:scale>
        <a:sx n="33" d="100"/>
        <a:sy n="33" d="100"/>
      </p:scale>
      <p:origin x="0" y="-16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1" name="그룹 10"/>
          <p:cNvGrpSpPr/>
          <p:nvPr userDrawn="1"/>
        </p:nvGrpSpPr>
        <p:grpSpPr>
          <a:xfrm>
            <a:off x="1752601" y="2537851"/>
            <a:ext cx="4010024" cy="486000"/>
            <a:chOff x="1914526" y="2838450"/>
            <a:chExt cx="4010024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1752601" y="3273355"/>
            <a:ext cx="4010024" cy="486000"/>
            <a:chOff x="1914526" y="2838450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1752601" y="4008859"/>
            <a:ext cx="4010024" cy="486000"/>
            <a:chOff x="1914526" y="2838450"/>
            <a:chExt cx="4010024" cy="486000"/>
          </a:xfrm>
        </p:grpSpPr>
        <p:sp>
          <p:nvSpPr>
            <p:cNvPr id="21" name="직사각형 20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43" y="6229071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765375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576081" y="6217475"/>
            <a:ext cx="36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aFarkas/html5shiv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620000" cy="951203"/>
          </a:xfrm>
        </p:spPr>
        <p:txBody>
          <a:bodyPr>
            <a:normAutofit/>
          </a:bodyPr>
          <a:lstStyle/>
          <a:p>
            <a:r>
              <a:rPr lang="en-US" altLang="ko-KR" dirty="0"/>
              <a:t>10. HTML5</a:t>
            </a:r>
            <a:r>
              <a:rPr lang="ko-KR" altLang="en-US" dirty="0"/>
              <a:t>와 </a:t>
            </a:r>
            <a:r>
              <a:rPr lang="ko-KR" altLang="en-US" dirty="0" err="1"/>
              <a:t>시맨틱</a:t>
            </a:r>
            <a:r>
              <a:rPr lang="ko-KR" altLang="en-US" dirty="0"/>
              <a:t> 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6522" y="259219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6030" y="2592198"/>
            <a:ext cx="330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HTML4 </a:t>
            </a:r>
            <a:r>
              <a:rPr lang="ko-KR" altLang="en-US"/>
              <a:t>문서 </a:t>
            </a:r>
            <a:r>
              <a:rPr lang="en-US" altLang="ko-KR"/>
              <a:t>vs HTML5 </a:t>
            </a:r>
            <a:r>
              <a:rPr lang="ko-KR" altLang="en-US"/>
              <a:t>문서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522" y="3313651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6029" y="3313651"/>
            <a:ext cx="444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6522" y="4068660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6029" y="4068660"/>
            <a:ext cx="389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IE8 </a:t>
            </a:r>
            <a:r>
              <a:rPr lang="ko-KR" altLang="en-US"/>
              <a:t>이하 버전에서는 어떻게 하나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IE8 </a:t>
            </a:r>
            <a:r>
              <a:rPr lang="ko-KR" altLang="en-US"/>
              <a:t>이하</a:t>
            </a:r>
            <a:r>
              <a:rPr lang="en-US" altLang="ko-KR"/>
              <a:t> </a:t>
            </a:r>
            <a:r>
              <a:rPr lang="ko-KR" altLang="en-US"/>
              <a:t>버전에서는 어떻게 하나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새로운 시맨틱 태그 지원 상황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10217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HTML5</a:t>
            </a:r>
            <a:r>
              <a:rPr lang="ko-KR" altLang="en-US" sz="1200">
                <a:latin typeface="+mn-ea"/>
              </a:rPr>
              <a:t>의 새로운 시맨틱 태그는 대부분의 웹 브라우저에서는 사용할 수 있지만 </a:t>
            </a:r>
            <a:r>
              <a:rPr lang="en-US" altLang="ko-KR" sz="1200">
                <a:latin typeface="+mn-ea"/>
              </a:rPr>
              <a:t>IE8 </a:t>
            </a:r>
            <a:r>
              <a:rPr lang="ko-KR" altLang="en-US" sz="1200">
                <a:latin typeface="+mn-ea"/>
              </a:rPr>
              <a:t>이하에서는 지원하지 않음</a:t>
            </a:r>
            <a:endParaRPr lang="en-US" altLang="ko-KR" sz="105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5" y="2609708"/>
            <a:ext cx="6830822" cy="2406909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20785" y="2223647"/>
            <a:ext cx="8363824" cy="276999"/>
            <a:chOff x="620785" y="2223647"/>
            <a:chExt cx="8363824" cy="27699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t="1" r="3567" b="14037"/>
            <a:stretch/>
          </p:blipFill>
          <p:spPr>
            <a:xfrm>
              <a:off x="620785" y="2274066"/>
              <a:ext cx="2164360" cy="209287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888609" y="2223647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200">
                  <a:solidFill>
                    <a:srgbClr val="0070C0"/>
                  </a:solidFill>
                  <a:latin typeface="TDc_SSiMyungJo_120_OTF"/>
                </a:rPr>
                <a:t>태그나 속성을 선택하면 그 항목을 모던 브라우저에서 얼마나 지원하는지 직접 확인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897" y="2661284"/>
            <a:ext cx="3214455" cy="209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9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IE8 </a:t>
            </a:r>
            <a:r>
              <a:rPr lang="ko-KR" altLang="en-US"/>
              <a:t>이하</a:t>
            </a:r>
            <a:r>
              <a:rPr lang="en-US" altLang="ko-KR"/>
              <a:t> </a:t>
            </a:r>
            <a:r>
              <a:rPr lang="ko-KR" altLang="en-US"/>
              <a:t>버전에서는 어떻게 하나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565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IE8 </a:t>
            </a:r>
            <a:r>
              <a:rPr lang="ko-KR" altLang="en-US" b="1"/>
              <a:t>이하에서 시맨틱 태그를 사용하려면 </a:t>
            </a:r>
            <a:r>
              <a:rPr lang="en-US" altLang="ko-KR" b="1"/>
              <a:t>– html5shiv</a:t>
            </a:r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10217791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>
                <a:latin typeface="+mn-ea"/>
                <a:hlinkClick r:id="rId2"/>
              </a:rPr>
              <a:t>https://github.com/aFarkas/html5shiv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에서</a:t>
            </a:r>
            <a:r>
              <a:rPr lang="en-US" altLang="ko-KR" sz="1200">
                <a:latin typeface="+mn-ea"/>
              </a:rPr>
              <a:t> js </a:t>
            </a:r>
            <a:r>
              <a:rPr lang="ko-KR" altLang="en-US" sz="1200">
                <a:latin typeface="+mn-ea"/>
              </a:rPr>
              <a:t>파일 다운로드</a:t>
            </a: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endParaRPr lang="en-US" altLang="ko-KR" sz="120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>
                <a:latin typeface="+mn-ea"/>
              </a:rPr>
              <a:t>&lt;head&gt;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>
                <a:latin typeface="+mn-ea"/>
              </a:rPr>
              <a:t>&lt;/head&gt; </a:t>
            </a:r>
            <a:r>
              <a:rPr lang="ko-KR" altLang="en-US" sz="1200">
                <a:latin typeface="+mn-ea"/>
              </a:rPr>
              <a:t>사이에 </a:t>
            </a:r>
            <a:r>
              <a:rPr lang="en-US" altLang="ko-KR" sz="1200">
                <a:latin typeface="+mn-ea"/>
              </a:rPr>
              <a:t>js </a:t>
            </a:r>
            <a:r>
              <a:rPr lang="ko-KR" altLang="en-US" sz="1200">
                <a:latin typeface="+mn-ea"/>
              </a:rPr>
              <a:t>파일 삽입</a:t>
            </a:r>
            <a:endParaRPr lang="en-US" altLang="ko-KR" sz="120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09" y="1971711"/>
            <a:ext cx="7110325" cy="13013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65" y="3934437"/>
            <a:ext cx="3960515" cy="8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9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HTML4 </a:t>
            </a:r>
            <a:r>
              <a:rPr lang="ko-KR" altLang="en-US"/>
              <a:t>문서 </a:t>
            </a:r>
            <a:r>
              <a:rPr lang="en-US" altLang="ko-KR"/>
              <a:t>vs HTML5 </a:t>
            </a:r>
            <a:r>
              <a:rPr lang="ko-KR" altLang="en-US"/>
              <a:t>문서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HTML4 </a:t>
            </a:r>
            <a:r>
              <a:rPr lang="ko-KR" altLang="en-US" b="1"/>
              <a:t>문서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51732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화면을 구성하는 역할은 대부분 </a:t>
            </a:r>
            <a:r>
              <a:rPr lang="en-US" altLang="ko-KR" sz="1400"/>
              <a:t>&lt;div&gt; </a:t>
            </a:r>
            <a:r>
              <a:rPr lang="ko-KR" altLang="en-US" sz="1400"/>
              <a:t>태그에게 맡겨 놓았고</a:t>
            </a:r>
            <a:r>
              <a:rPr lang="en-US" altLang="ko-KR" sz="1400"/>
              <a:t>, </a:t>
            </a:r>
            <a:r>
              <a:rPr lang="ko-KR" altLang="en-US" sz="1400"/>
              <a:t>수많은 </a:t>
            </a:r>
            <a:r>
              <a:rPr lang="en-US" altLang="ko-KR" sz="1400"/>
              <a:t>&lt;div&gt; </a:t>
            </a:r>
            <a:r>
              <a:rPr lang="ko-KR" altLang="en-US" sz="1400"/>
              <a:t>태그들을 구분하는 것은 </a:t>
            </a:r>
            <a:r>
              <a:rPr lang="en-US" altLang="ko-KR" sz="1400"/>
              <a:t>id </a:t>
            </a:r>
            <a:r>
              <a:rPr lang="ko-KR" altLang="en-US" sz="1400"/>
              <a:t>속성을 이용했다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620785" y="2433376"/>
            <a:ext cx="346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96262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EE2D2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 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96262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96262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EE2D2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 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96262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96262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EE2D2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footer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Footer 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96262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3233" y="4702212"/>
            <a:ext cx="531833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C00000"/>
                </a:solidFill>
              </a:rPr>
              <a:t>실제로 웹사이트를 만들 때는 수천 줄의 소스를 일일이 살펴보면서 헤더 부분이 어디인지</a:t>
            </a:r>
            <a:r>
              <a:rPr lang="en-US" altLang="ko-KR" sz="1400">
                <a:solidFill>
                  <a:srgbClr val="C00000"/>
                </a:solidFill>
              </a:rPr>
              <a:t>, </a:t>
            </a:r>
            <a:r>
              <a:rPr lang="ko-KR" altLang="en-US" sz="1400">
                <a:solidFill>
                  <a:srgbClr val="C00000"/>
                </a:solidFill>
              </a:rPr>
              <a:t>메뉴는 어디에 있는지</a:t>
            </a:r>
            <a:r>
              <a:rPr lang="en-US" altLang="ko-KR" sz="1400">
                <a:solidFill>
                  <a:srgbClr val="C00000"/>
                </a:solidFill>
              </a:rPr>
              <a:t>, </a:t>
            </a:r>
            <a:r>
              <a:rPr lang="ko-KR" altLang="en-US" sz="1400">
                <a:solidFill>
                  <a:srgbClr val="C00000"/>
                </a:solidFill>
              </a:rPr>
              <a:t>사이드 바 내용이 있는 부분은 어디인지 등 찾는 것이 쉽지 않다</a:t>
            </a:r>
            <a:r>
              <a:rPr lang="en-US" altLang="ko-KR" sz="1400">
                <a:solidFill>
                  <a:srgbClr val="C00000"/>
                </a:solidFill>
              </a:rPr>
              <a:t>. </a:t>
            </a:r>
            <a:endParaRPr lang="ko-KR" altLang="en-US" sz="1400">
              <a:solidFill>
                <a:srgbClr val="C0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13859" y="3079707"/>
            <a:ext cx="4972541" cy="1367523"/>
            <a:chOff x="513859" y="3079707"/>
            <a:chExt cx="4972541" cy="1367523"/>
          </a:xfrm>
        </p:grpSpPr>
        <p:sp>
          <p:nvSpPr>
            <p:cNvPr id="10" name="직사각형 9"/>
            <p:cNvSpPr/>
            <p:nvPr/>
          </p:nvSpPr>
          <p:spPr>
            <a:xfrm>
              <a:off x="513859" y="3246901"/>
              <a:ext cx="4972541" cy="1200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/>
                <a:t>&lt;div&gt; </a:t>
              </a:r>
              <a:r>
                <a:rPr lang="ko-KR" altLang="en-US" sz="1200"/>
                <a:t>태그로 묶기만 하면 되었고 그 이름에는 제약이 없었기 때문에  홈페이지 제작자 자신이 나중에 보더라도 이해하기 어려웠을 뿐 아니라</a:t>
              </a:r>
              <a:r>
                <a:rPr lang="en-US" altLang="ko-KR" sz="1200"/>
                <a:t>, </a:t>
              </a:r>
              <a:r>
                <a:rPr lang="ko-KR" altLang="en-US" sz="1200"/>
                <a:t>담당자가 바뀌게 되면 홈페이지 구조를 이해하는 데 많은 시간이 걸리곤 했다</a:t>
              </a:r>
              <a:r>
                <a:rPr lang="en-US" altLang="ko-KR" sz="1200"/>
                <a:t>. </a:t>
              </a:r>
              <a:endParaRPr lang="ko-KR" altLang="en-US" sz="120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797419" y="3079707"/>
              <a:ext cx="138903" cy="16719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6221338" y="1264778"/>
            <a:ext cx="0" cy="5144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28986" y="116607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HTML5 </a:t>
            </a:r>
            <a:r>
              <a:rPr lang="ko-KR" altLang="en-US" b="1"/>
              <a:t>문서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86" y="1595888"/>
            <a:ext cx="3139231" cy="19800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516503" y="3636374"/>
            <a:ext cx="5386699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WHATWG</a:t>
            </a:r>
            <a:r>
              <a:rPr lang="ko-KR" altLang="en-US" sz="1400" dirty="0"/>
              <a:t>에서는 웹 문서의 레이아웃을 어느 정도 표준화할 수 있겠다고 생각하고</a:t>
            </a:r>
            <a:r>
              <a:rPr lang="en-US" altLang="ko-KR" sz="1400" dirty="0"/>
              <a:t>, </a:t>
            </a:r>
            <a:r>
              <a:rPr lang="ko-KR" altLang="en-US" sz="1400" dirty="0"/>
              <a:t>레이아웃을 만들 때 사용하는 주요 태그를 미리 약속해 놓고 해당 태그만 보면 어느 부분이 헤더이고 어느 부분이 실제 내용인지 쉽게 알 수 있도록 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C00000"/>
                </a:solidFill>
              </a:rPr>
              <a:t>표준화된 </a:t>
            </a:r>
            <a:r>
              <a:rPr lang="ko-KR" altLang="en-US" sz="1400" dirty="0" err="1">
                <a:solidFill>
                  <a:srgbClr val="C00000"/>
                </a:solidFill>
              </a:rPr>
              <a:t>시맨틱</a:t>
            </a:r>
            <a:r>
              <a:rPr lang="ko-KR" altLang="en-US" sz="1400" dirty="0">
                <a:solidFill>
                  <a:srgbClr val="C00000"/>
                </a:solidFill>
              </a:rPr>
              <a:t> 태그를 이용해 웹 문서를 작성하면 어떤 기기에서도 문서 구조를 정확히 이해할 수 있다</a:t>
            </a:r>
            <a:r>
              <a:rPr lang="en-US" altLang="ko-KR" sz="1400" dirty="0">
                <a:solidFill>
                  <a:srgbClr val="C00000"/>
                </a:solidFill>
              </a:rPr>
              <a:t>.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6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Semantic Tag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905632" y="1014196"/>
            <a:ext cx="5952868" cy="4262139"/>
          </a:xfrm>
        </p:spPr>
        <p:txBody>
          <a:bodyPr>
            <a:normAutofit fontScale="40000" lnSpcReduction="20000"/>
          </a:bodyPr>
          <a:lstStyle/>
          <a:p>
            <a:pPr marL="180975" indent="-180975" fontAlgn="base">
              <a:buFont typeface="Wingdings" panose="05000000000000000000" pitchFamily="2" charset="2"/>
              <a:buChar char="v"/>
            </a:pPr>
            <a:r>
              <a:rPr lang="en-US" altLang="ko-KR" dirty="0"/>
              <a:t>&lt;header&gt;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marL="180975" lvl="1" indent="-90488" fontAlgn="base"/>
            <a:r>
              <a:rPr lang="ko-KR" altLang="en-US" dirty="0" smtClean="0"/>
              <a:t>웹 </a:t>
            </a:r>
            <a:r>
              <a:rPr lang="ko-KR" altLang="en-US" dirty="0"/>
              <a:t>문서의 머리말을 표시하는 </a:t>
            </a:r>
            <a:r>
              <a:rPr lang="ko-KR" altLang="en-US" dirty="0" smtClean="0"/>
              <a:t>영역 지정</a:t>
            </a:r>
            <a:endParaRPr lang="en-US" altLang="ko-KR" dirty="0" smtClean="0"/>
          </a:p>
          <a:p>
            <a:pPr marL="180975" lvl="1" indent="-90488" fontAlgn="base"/>
            <a:r>
              <a:rPr lang="ko-KR" altLang="en-US" dirty="0" smtClean="0"/>
              <a:t>포함 내용</a:t>
            </a:r>
            <a:endParaRPr lang="en-US" altLang="ko-KR" dirty="0" smtClean="0"/>
          </a:p>
          <a:p>
            <a:pPr marL="266700" lvl="2" indent="-92075" fontAlgn="base">
              <a:buFont typeface="Wingdings" panose="05000000000000000000" pitchFamily="2" charset="2"/>
              <a:buChar char="ü"/>
            </a:pPr>
            <a:r>
              <a:rPr lang="en-US" altLang="ko-KR" dirty="0" smtClean="0"/>
              <a:t>&lt;</a:t>
            </a:r>
            <a:r>
              <a:rPr lang="en-US" altLang="ko-KR" dirty="0"/>
              <a:t>form&gt; </a:t>
            </a:r>
            <a:r>
              <a:rPr lang="ko-KR" altLang="en-US" dirty="0"/>
              <a:t>태그를 사용하는 검색 </a:t>
            </a:r>
            <a:r>
              <a:rPr lang="ko-KR" altLang="en-US" dirty="0" smtClean="0"/>
              <a:t>창</a:t>
            </a:r>
            <a:endParaRPr lang="en-US" altLang="ko-KR" dirty="0" smtClean="0"/>
          </a:p>
          <a:p>
            <a:pPr marL="266700" lvl="2" indent="-92075" fontAlgn="base">
              <a:buFont typeface="Wingdings" panose="05000000000000000000" pitchFamily="2" charset="2"/>
              <a:buChar char="ü"/>
            </a:pPr>
            <a:r>
              <a:rPr lang="en-US" altLang="ko-KR" dirty="0" smtClean="0"/>
              <a:t>&lt;</a:t>
            </a:r>
            <a:r>
              <a:rPr lang="en-US" altLang="ko-KR" dirty="0" err="1"/>
              <a:t>nav</a:t>
            </a:r>
            <a:r>
              <a:rPr lang="en-US" altLang="ko-KR" dirty="0"/>
              <a:t>&gt; </a:t>
            </a:r>
            <a:r>
              <a:rPr lang="ko-KR" altLang="en-US" dirty="0"/>
              <a:t>태그를 이용한 웹 사이트 </a:t>
            </a:r>
            <a:r>
              <a:rPr lang="ko-KR" altLang="en-US" dirty="0" smtClean="0"/>
              <a:t>메뉴</a:t>
            </a:r>
            <a:endParaRPr lang="en-US" altLang="ko-KR" dirty="0" smtClean="0"/>
          </a:p>
          <a:p>
            <a:pPr marL="180975" indent="-180975" fontAlgn="base">
              <a:buFont typeface="Wingdings" panose="05000000000000000000" pitchFamily="2" charset="2"/>
              <a:buChar char="v"/>
            </a:pPr>
            <a:r>
              <a:rPr lang="en-US" altLang="ko-KR" dirty="0" smtClean="0"/>
              <a:t>&lt;</a:t>
            </a:r>
            <a:r>
              <a:rPr lang="en-US" altLang="ko-KR" dirty="0" err="1"/>
              <a:t>nav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</a:p>
          <a:p>
            <a:pPr marL="180975" lvl="1" indent="-90488" fontAlgn="base">
              <a:tabLst>
                <a:tab pos="180975" algn="l"/>
              </a:tabLst>
            </a:pPr>
            <a:r>
              <a:rPr lang="ko-KR" altLang="en-US" sz="2200" dirty="0"/>
              <a:t>해당 웹 사이트 내 다른 문서나 외부 사이트로의 </a:t>
            </a:r>
            <a:r>
              <a:rPr lang="ko-KR" altLang="en-US" sz="2200" dirty="0" smtClean="0"/>
              <a:t>연결 </a:t>
            </a:r>
            <a:r>
              <a:rPr lang="ko-KR" altLang="en-US" sz="2200" dirty="0" smtClean="0"/>
              <a:t>표시</a:t>
            </a:r>
            <a:endParaRPr lang="en-US" altLang="ko-KR" sz="2200" dirty="0" smtClean="0"/>
          </a:p>
          <a:p>
            <a:pPr marL="180975" lvl="1" indent="-90488" fontAlgn="base">
              <a:tabLst>
                <a:tab pos="180975" algn="l"/>
              </a:tabLst>
            </a:pPr>
            <a:r>
              <a:rPr lang="ko-KR" altLang="en-US" sz="2200" dirty="0" smtClean="0"/>
              <a:t>웹 </a:t>
            </a:r>
            <a:r>
              <a:rPr lang="ko-KR" altLang="en-US" sz="2200" dirty="0"/>
              <a:t>문서의 </a:t>
            </a:r>
            <a:r>
              <a:rPr lang="ko-KR" altLang="en-US" sz="2200" dirty="0" err="1"/>
              <a:t>내비게이션</a:t>
            </a:r>
            <a:r>
              <a:rPr lang="en-US" altLang="ko-KR" sz="2200" dirty="0"/>
              <a:t>(navigation) </a:t>
            </a:r>
            <a:r>
              <a:rPr lang="ko-KR" altLang="en-US" sz="2200" dirty="0" smtClean="0"/>
              <a:t>역할</a:t>
            </a:r>
            <a:endParaRPr lang="en-US" altLang="ko-KR" sz="2200" dirty="0" smtClean="0"/>
          </a:p>
          <a:p>
            <a:pPr marL="180975" lvl="1" indent="-90488" fontAlgn="base">
              <a:tabLst>
                <a:tab pos="180975" algn="l"/>
              </a:tabLst>
            </a:pPr>
            <a:r>
              <a:rPr lang="en-US" altLang="ko-KR" sz="2200" dirty="0" smtClean="0"/>
              <a:t>&lt;</a:t>
            </a:r>
            <a:r>
              <a:rPr lang="en-US" altLang="ko-KR" sz="2200" dirty="0"/>
              <a:t>header&gt;, &lt;footer&gt;, &lt;aside&gt; </a:t>
            </a:r>
            <a:r>
              <a:rPr lang="ko-KR" altLang="en-US" sz="2200" dirty="0"/>
              <a:t>태그 내에 </a:t>
            </a:r>
            <a:r>
              <a:rPr lang="ko-KR" altLang="en-US" sz="2200" dirty="0" smtClean="0"/>
              <a:t>포함</a:t>
            </a:r>
            <a:endParaRPr lang="en-US" altLang="ko-KR" sz="2200" dirty="0" smtClean="0"/>
          </a:p>
          <a:p>
            <a:pPr marL="180975" lvl="1" indent="-90488" fontAlgn="base">
              <a:tabLst>
                <a:tab pos="180975" algn="l"/>
              </a:tabLst>
            </a:pPr>
            <a:r>
              <a:rPr lang="ko-KR" altLang="en-US" sz="2200" dirty="0" smtClean="0"/>
              <a:t>독립적 </a:t>
            </a:r>
            <a:r>
              <a:rPr lang="ko-KR" altLang="en-US" sz="2200" dirty="0" smtClean="0"/>
              <a:t>사용</a:t>
            </a:r>
            <a:endParaRPr lang="en-US" altLang="ko-KR" sz="2200" dirty="0" smtClean="0"/>
          </a:p>
          <a:p>
            <a:pPr marL="180975" lvl="1" indent="-90488" fontAlgn="base">
              <a:tabLst>
                <a:tab pos="180975" algn="l"/>
              </a:tabLst>
            </a:pPr>
            <a:r>
              <a:rPr lang="ko-KR" altLang="en-US" sz="2200" dirty="0" smtClean="0"/>
              <a:t>하나의 </a:t>
            </a:r>
            <a:r>
              <a:rPr lang="ko-KR" altLang="en-US" sz="2200" dirty="0"/>
              <a:t>웹 </a:t>
            </a:r>
            <a:r>
              <a:rPr lang="ko-KR" altLang="en-US" dirty="0"/>
              <a:t>문서에 여러 개 </a:t>
            </a:r>
            <a:r>
              <a:rPr lang="en-US" altLang="ko-KR" dirty="0"/>
              <a:t>&lt;</a:t>
            </a:r>
            <a:r>
              <a:rPr lang="en-US" altLang="ko-KR" dirty="0" err="1"/>
              <a:t>nav</a:t>
            </a:r>
            <a:r>
              <a:rPr lang="en-US" altLang="ko-KR" dirty="0"/>
              <a:t>&gt; </a:t>
            </a:r>
            <a:r>
              <a:rPr lang="ko-KR" altLang="en-US" dirty="0" smtClean="0"/>
              <a:t>태그 가능</a:t>
            </a:r>
            <a:endParaRPr lang="ko-KR" altLang="en-US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altLang="ko-KR" dirty="0" smtClean="0"/>
              <a:t>&lt;</a:t>
            </a:r>
            <a:r>
              <a:rPr lang="en-US" altLang="ko-KR" dirty="0"/>
              <a:t>section&gt; </a:t>
            </a:r>
            <a:r>
              <a:rPr lang="ko-KR" altLang="en-US" dirty="0"/>
              <a:t>태그</a:t>
            </a:r>
          </a:p>
          <a:p>
            <a:pPr marL="180975" lvl="1" indent="-90488" fontAlgn="base">
              <a:tabLst>
                <a:tab pos="180975" algn="l"/>
              </a:tabLst>
            </a:pPr>
            <a:r>
              <a:rPr lang="ko-KR" altLang="en-US" dirty="0" smtClean="0"/>
              <a:t>웹 문서의 </a:t>
            </a:r>
            <a:r>
              <a:rPr lang="ko-KR" altLang="en-US" dirty="0"/>
              <a:t>내용</a:t>
            </a:r>
            <a:r>
              <a:rPr lang="en-US" altLang="ko-KR" dirty="0"/>
              <a:t>(contents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marL="180975" lvl="1" indent="-90488" fontAlgn="base">
              <a:tabLst>
                <a:tab pos="180975" algn="l"/>
              </a:tabLst>
            </a:pPr>
            <a:r>
              <a:rPr lang="ko-KR" altLang="en-US" dirty="0" smtClean="0"/>
              <a:t>문서 </a:t>
            </a:r>
            <a:r>
              <a:rPr lang="ko-KR" altLang="en-US" dirty="0"/>
              <a:t>내용을 주제별로 묶을 </a:t>
            </a:r>
            <a:r>
              <a:rPr lang="ko-KR" altLang="en-US" dirty="0" smtClean="0"/>
              <a:t>경우 주로 사용</a:t>
            </a:r>
            <a:endParaRPr lang="en-US" altLang="ko-KR" dirty="0" smtClean="0"/>
          </a:p>
          <a:p>
            <a:pPr marL="180975" lvl="1" indent="-90488" fontAlgn="base">
              <a:tabLst>
                <a:tab pos="180975" algn="l"/>
              </a:tabLst>
            </a:pPr>
            <a:r>
              <a:rPr lang="ko-KR" altLang="en-US" dirty="0" smtClean="0"/>
              <a:t>포함 내용</a:t>
            </a:r>
            <a:endParaRPr lang="en-US" altLang="ko-KR" dirty="0" smtClean="0"/>
          </a:p>
          <a:p>
            <a:pPr marL="266700" lvl="2" indent="-104775" fontAlgn="base"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lang="en-US" altLang="ko-KR" dirty="0" smtClean="0"/>
              <a:t>&lt;</a:t>
            </a:r>
            <a:r>
              <a:rPr lang="en-US" altLang="ko-KR" dirty="0"/>
              <a:t>h1&gt;~&lt;h6&gt; </a:t>
            </a:r>
            <a:r>
              <a:rPr lang="ko-KR" altLang="en-US" dirty="0"/>
              <a:t>태그를 사용하여 섹션 </a:t>
            </a:r>
            <a:r>
              <a:rPr lang="ko-KR" altLang="en-US" dirty="0" smtClean="0"/>
              <a:t>제목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marL="266700" lvl="2" indent="-104775" fontAlgn="base"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lang="ko-KR" altLang="en-US" dirty="0" smtClean="0"/>
              <a:t>다른 </a:t>
            </a:r>
            <a:r>
              <a:rPr lang="en-US" altLang="ko-KR" dirty="0"/>
              <a:t>&lt;section&gt;</a:t>
            </a:r>
            <a:r>
              <a:rPr lang="ko-KR" altLang="en-US" dirty="0"/>
              <a:t>을 </a:t>
            </a:r>
            <a:r>
              <a:rPr lang="ko-KR" altLang="en-US" dirty="0" smtClean="0"/>
              <a:t>포함 가능</a:t>
            </a:r>
            <a:endParaRPr lang="ko-KR" altLang="en-US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altLang="ko-KR" dirty="0" smtClean="0"/>
              <a:t>&lt;</a:t>
            </a:r>
            <a:r>
              <a:rPr lang="en-US" altLang="ko-KR" dirty="0"/>
              <a:t>article&gt; </a:t>
            </a:r>
            <a:r>
              <a:rPr lang="ko-KR" altLang="en-US" dirty="0"/>
              <a:t>태그</a:t>
            </a:r>
          </a:p>
          <a:p>
            <a:pPr marL="180975" lvl="1" indent="-90488" fontAlgn="base">
              <a:tabLst>
                <a:tab pos="180975" algn="l"/>
              </a:tabLst>
            </a:pPr>
            <a:r>
              <a:rPr lang="ko-KR" altLang="en-US" dirty="0" smtClean="0"/>
              <a:t>문서 </a:t>
            </a:r>
            <a:r>
              <a:rPr lang="ko-KR" altLang="en-US" dirty="0"/>
              <a:t>내용이 </a:t>
            </a:r>
            <a:r>
              <a:rPr lang="ko-KR" altLang="en-US" dirty="0" smtClean="0"/>
              <a:t>독립적 </a:t>
            </a:r>
            <a:r>
              <a:rPr lang="ko-KR" altLang="en-US" dirty="0"/>
              <a:t>성격의 내용을 표시하는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pPr marL="180975" lvl="1" indent="-90488" fontAlgn="base">
              <a:tabLst>
                <a:tab pos="180975" algn="l"/>
              </a:tabLst>
            </a:pPr>
            <a:r>
              <a:rPr lang="en-US" altLang="ko-KR" dirty="0" smtClean="0"/>
              <a:t>&lt;</a:t>
            </a:r>
            <a:r>
              <a:rPr lang="en-US" altLang="ko-KR" dirty="0"/>
              <a:t>article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r>
              <a:rPr lang="ko-KR" altLang="en-US" dirty="0"/>
              <a:t>내용은 따로 분리해 놓더라고 완성된 형태로 간주할 수 있는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marL="180975" lvl="1" indent="-90488" fontAlgn="base">
              <a:tabLst>
                <a:tab pos="180975" algn="l"/>
              </a:tabLst>
            </a:pPr>
            <a:r>
              <a:rPr lang="en-US" altLang="ko-KR" dirty="0" smtClean="0"/>
              <a:t>&lt;</a:t>
            </a:r>
            <a:r>
              <a:rPr lang="en-US" altLang="ko-KR" dirty="0"/>
              <a:t>section&gt; </a:t>
            </a:r>
            <a:r>
              <a:rPr lang="ko-KR" altLang="en-US" dirty="0"/>
              <a:t>태그 내에 </a:t>
            </a:r>
            <a:r>
              <a:rPr lang="en-US" altLang="ko-KR" dirty="0"/>
              <a:t>&lt;article&gt; </a:t>
            </a:r>
            <a:r>
              <a:rPr lang="ko-KR" altLang="en-US" dirty="0" smtClean="0"/>
              <a:t>태그 포함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많은 경우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article&gt; </a:t>
            </a:r>
            <a:r>
              <a:rPr lang="ko-KR" altLang="en-US" dirty="0"/>
              <a:t>태그 내에 </a:t>
            </a:r>
            <a:r>
              <a:rPr lang="en-US" altLang="ko-KR" dirty="0"/>
              <a:t>&lt;section&gt; </a:t>
            </a:r>
            <a:r>
              <a:rPr lang="ko-KR" altLang="en-US" dirty="0" smtClean="0"/>
              <a:t>태그 포함 경우 있음</a:t>
            </a:r>
            <a:endParaRPr lang="ko-KR" altLang="en-US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altLang="ko-KR" dirty="0" smtClean="0"/>
              <a:t>&lt;</a:t>
            </a:r>
            <a:r>
              <a:rPr lang="en-US" altLang="ko-KR" dirty="0"/>
              <a:t>aside&gt; </a:t>
            </a:r>
            <a:r>
              <a:rPr lang="ko-KR" altLang="en-US" dirty="0"/>
              <a:t>태그</a:t>
            </a:r>
          </a:p>
          <a:p>
            <a:pPr marL="180975" lvl="1" indent="-90488" fontAlgn="base">
              <a:tabLst>
                <a:tab pos="180975" algn="l"/>
              </a:tabLst>
            </a:pPr>
            <a:r>
              <a:rPr lang="ko-KR" altLang="en-US" dirty="0" smtClean="0"/>
              <a:t>문서의 </a:t>
            </a:r>
            <a:r>
              <a:rPr lang="ko-KR" altLang="en-US" dirty="0"/>
              <a:t>본문 내용에 영향을 미치지 않는 내용을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marL="180975" lvl="1" indent="-90488" fontAlgn="base">
              <a:tabLst>
                <a:tab pos="180975" algn="l"/>
              </a:tabLst>
            </a:pPr>
            <a:r>
              <a:rPr lang="ko-KR" altLang="en-US" dirty="0" err="1" smtClean="0"/>
              <a:t>블로그의</a:t>
            </a:r>
            <a:r>
              <a:rPr lang="ko-KR" altLang="en-US" dirty="0" smtClean="0"/>
              <a:t> </a:t>
            </a:r>
            <a:r>
              <a:rPr lang="ko-KR" altLang="en-US" dirty="0"/>
              <a:t>왼쪽 또는 오른쪽 부분의 부가적인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광고 </a:t>
            </a:r>
            <a:r>
              <a:rPr lang="ko-KR" altLang="en-US" dirty="0"/>
              <a:t>및 링크모음 등의 내용을 </a:t>
            </a:r>
            <a:r>
              <a:rPr lang="ko-KR" altLang="en-US" dirty="0" smtClean="0"/>
              <a:t>포함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10-1</a:t>
            </a:r>
            <a:endParaRPr lang="ko-KR" altLang="en-US" b="1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221338" y="1264778"/>
            <a:ext cx="0" cy="5144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_x282859944" descr="EMB0000223025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40" y="1264778"/>
            <a:ext cx="3594100" cy="3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36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구조를 위한 </a:t>
            </a:r>
            <a:r>
              <a:rPr lang="en-US" altLang="ko-KR" dirty="0"/>
              <a:t>HTML5 </a:t>
            </a:r>
            <a:r>
              <a:rPr lang="ko-KR" altLang="en-US" dirty="0" err="1"/>
              <a:t>시맨틱</a:t>
            </a:r>
            <a:r>
              <a:rPr lang="ko-KR" altLang="en-US" dirty="0"/>
              <a:t>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&lt;header&gt;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머리말 지정하기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1020101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사이트 전체의 제목 부분이 될 수도 있고</a:t>
            </a:r>
            <a:r>
              <a:rPr lang="en-US" altLang="ko-KR" sz="1400" dirty="0"/>
              <a:t>, </a:t>
            </a:r>
            <a:r>
              <a:rPr lang="ko-KR" altLang="en-US" sz="1400" dirty="0"/>
              <a:t>본문의 제목 부분이 될 수도 </a:t>
            </a:r>
            <a:r>
              <a:rPr lang="ko-KR" altLang="en-US" sz="1400" dirty="0" smtClean="0"/>
              <a:t>있음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주로 페이지 맨 위쪽이나 왼쪽에 삽입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&lt;form&gt; </a:t>
            </a:r>
            <a:r>
              <a:rPr lang="ko-KR" altLang="en-US" sz="1400" dirty="0"/>
              <a:t>태그를 사용해 검색 창을 넣거나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&gt; </a:t>
            </a:r>
            <a:r>
              <a:rPr lang="ko-KR" altLang="en-US" sz="1400" dirty="0"/>
              <a:t>태그를 사용해 사이트 메뉴를 넣음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5" y="2750678"/>
            <a:ext cx="2813720" cy="235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8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구조를 위한 </a:t>
            </a:r>
            <a:r>
              <a:rPr lang="en-US" altLang="ko-KR" dirty="0"/>
              <a:t>HTML5 </a:t>
            </a:r>
            <a:r>
              <a:rPr lang="ko-KR" altLang="en-US" dirty="0" err="1"/>
              <a:t>시맨틱</a:t>
            </a:r>
            <a:r>
              <a:rPr lang="ko-KR" altLang="en-US" dirty="0"/>
              <a:t>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221338" y="1264778"/>
            <a:ext cx="0" cy="5144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8877" y="1166070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&lt;nav&gt;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내비게이션 링크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93111" y="1535402"/>
            <a:ext cx="517326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같은 사이트 안의 문서나 다른 사이트의 문서로 연결하는 링크를 나타냄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내비게이션 메뉴뿐만 아니라 푸터에 있는 사이트 링크 모음 부분에도 사용됨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77" y="3477304"/>
            <a:ext cx="6149752" cy="2095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133852" y="1535402"/>
            <a:ext cx="39651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="container"&gt;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Joandora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가장 제주다운 수산리집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="navi"&gt;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이용 안내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객실 소개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예약 방법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예약하기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363" y="4524904"/>
            <a:ext cx="4097685" cy="159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5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&lt;section&gt;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주제별 콘텐츠 영역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51732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문서에서 주제별로 콘텐츠를 묶을 때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섹션 제목을 나타내는 </a:t>
            </a:r>
            <a:r>
              <a:rPr lang="en-US" altLang="ko-KR" sz="1400"/>
              <a:t>&lt;h</a:t>
            </a:r>
            <a:r>
              <a:rPr lang="en-US" altLang="ko-KR" sz="1400" i="1"/>
              <a:t>n</a:t>
            </a:r>
            <a:r>
              <a:rPr lang="en-US" altLang="ko-KR" sz="1400"/>
              <a:t>&gt; </a:t>
            </a:r>
            <a:r>
              <a:rPr lang="ko-KR" altLang="en-US" sz="1400"/>
              <a:t>태그가 함께 사용됨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221338" y="1264778"/>
            <a:ext cx="0" cy="5144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785" y="2503810"/>
            <a:ext cx="325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&lt;article&gt;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콘텐츠 내용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20784" y="2873142"/>
            <a:ext cx="517326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상의 실제 내용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태그 적용 부분을 떼어내 독립적으로 배포하거나 재사용하더라도 완전히 하나의 콘텐츠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0785" y="4304303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&lt;aside&gt;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본문</a:t>
            </a:r>
            <a:r>
              <a:rPr lang="en-US" altLang="ko-KR" b="1"/>
              <a:t> </a:t>
            </a:r>
            <a:r>
              <a:rPr lang="ko-KR" altLang="en-US" b="1"/>
              <a:t>이외의 내용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20784" y="4673635"/>
            <a:ext cx="517326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본문 내용 외에 주변에 표시되는 기타 내용들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필수 요소가 아니므로 광고나 링크 모음 등 문서의 메인 내용에 영향을 미치지 않는 내용들을 넣을 때 사용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5207" y="1080685"/>
            <a:ext cx="542488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article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="content"&gt;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요안도라 소개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¤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요안도라는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농어촌 민박입니다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성산의 날씨는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많아질듯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오늘은 사진에 보이는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달았습니다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내일은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예정입니다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알리려고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="banner"&gt;&lt;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="images/banner2.png"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article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aside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="sidebar"&gt;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¤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알립니다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게스트하우스 예약은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부과되지 않습니다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="images/2.jpg"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="images/1.jpg"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="images/4.jpg"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aside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399" y="4151070"/>
            <a:ext cx="3969268" cy="239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9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&lt;iframe&gt;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외부 문서 삽입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517326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웹 문서 안에 다른 외부 문서 삽입 </a:t>
            </a:r>
            <a:r>
              <a:rPr lang="en-US" altLang="ko-KR" sz="1400"/>
              <a:t>– </a:t>
            </a:r>
            <a:r>
              <a:rPr lang="ko-KR" altLang="en-US" sz="1400"/>
              <a:t>인라인 프레임</a:t>
            </a:r>
            <a:endParaRPr lang="en-US" altLang="ko-KR" sz="1400"/>
          </a:p>
        </p:txBody>
      </p:sp>
      <p:cxnSp>
        <p:nvCxnSpPr>
          <p:cNvPr id="14" name="직선 연결선 13"/>
          <p:cNvCxnSpPr/>
          <p:nvPr/>
        </p:nvCxnSpPr>
        <p:spPr>
          <a:xfrm>
            <a:off x="6221338" y="1264778"/>
            <a:ext cx="0" cy="5144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60" y="2008600"/>
            <a:ext cx="5067912" cy="3324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15" y="2540633"/>
            <a:ext cx="5721682" cy="19242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495263" y="1722344"/>
            <a:ext cx="52380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iframe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태그를 이용해 외부 문서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사이트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포함시키기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="content"&gt;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iframe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="http://www.easyspub.co.kr/"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="95%"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height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="500"&gt;&lt;/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iframe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835" y="2851025"/>
            <a:ext cx="3013903" cy="238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7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457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&lt;footer&gt;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제작</a:t>
            </a:r>
            <a:r>
              <a:rPr lang="en-US" altLang="ko-KR" b="1"/>
              <a:t> </a:t>
            </a:r>
            <a:r>
              <a:rPr lang="ko-KR" altLang="en-US" b="1"/>
              <a:t>정보와 저작권 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531205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사이트 제작자의 연락처 정보와 저작권 정보를 표시</a:t>
            </a:r>
            <a:endParaRPr lang="en-US" altLang="ko-KR" sz="1400"/>
          </a:p>
        </p:txBody>
      </p:sp>
      <p:cxnSp>
        <p:nvCxnSpPr>
          <p:cNvPr id="14" name="직선 연결선 13"/>
          <p:cNvCxnSpPr/>
          <p:nvPr/>
        </p:nvCxnSpPr>
        <p:spPr>
          <a:xfrm>
            <a:off x="6221338" y="1264778"/>
            <a:ext cx="0" cy="5144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786" y="2751168"/>
            <a:ext cx="497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&lt;address&gt;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제작자</a:t>
            </a:r>
            <a:r>
              <a:rPr lang="en-US" altLang="ko-KR" b="1"/>
              <a:t> </a:t>
            </a:r>
            <a:r>
              <a:rPr lang="ko-KR" altLang="en-US" b="1"/>
              <a:t>정보와 연락처 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0785" y="3120500"/>
            <a:ext cx="53120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사이트 제작자의 이름이나 제작자 의 웹 페이지 또는 피드백을 위한 연락처 정보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사이트와 관련된 우편 주소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/>
              <a:t>(</a:t>
            </a:r>
            <a:r>
              <a:rPr lang="ko-KR" altLang="en-US" sz="1400"/>
              <a:t>단순 우편 주소는 </a:t>
            </a:r>
            <a:r>
              <a:rPr lang="en-US" altLang="ko-KR" sz="1400"/>
              <a:t>&lt;p&gt; </a:t>
            </a:r>
            <a:r>
              <a:rPr lang="ko-KR" altLang="en-US" sz="1400"/>
              <a:t>태그 사용</a:t>
            </a:r>
            <a:r>
              <a:rPr lang="en-US" altLang="ko-KR" sz="1400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445541" y="1535402"/>
            <a:ext cx="38225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="container"&gt;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Joandora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가장 제주다운 수산리집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="navi"&gt;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이용 안내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객실 소개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예약 방법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예약하기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="content"&gt; 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aside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="sidebar"&gt; 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aside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footer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address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제주특별자치도 남제주군 성산읍 수산리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000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번지 요안도라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yoan##@naver.com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address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Copyright ⓒ. All rights reserved.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footer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68" y="4931403"/>
            <a:ext cx="4201689" cy="14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8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795" y="2601784"/>
            <a:ext cx="3648861" cy="245753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&lt;div&gt; </a:t>
            </a:r>
            <a:r>
              <a:rPr lang="ko-KR" altLang="en-US" b="1"/>
              <a:t>태그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76675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주로 콘텐츠를 묶어 시각적 효과를 적용할 때 즉 콘텐츠에 </a:t>
            </a:r>
            <a:r>
              <a:rPr lang="en-US" altLang="ko-KR" sz="1400"/>
              <a:t>CSS</a:t>
            </a:r>
            <a:r>
              <a:rPr lang="ko-KR" altLang="en-US" sz="1400"/>
              <a:t>를 적용할 때 사용</a:t>
            </a:r>
            <a:r>
              <a:rPr lang="en-US" altLang="ko-KR" sz="1400"/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0785" y="2501340"/>
            <a:ext cx="374987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#wrapper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800px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b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=”wrapper”&gt;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……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00253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433</TotalTime>
  <Words>1087</Words>
  <Application>Microsoft Office PowerPoint</Application>
  <PresentationFormat>와이드스크린</PresentationFormat>
  <Paragraphs>163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D2Coding</vt:lpstr>
      <vt:lpstr>TDc_SSiMyungJo_120_OTF</vt:lpstr>
      <vt:lpstr>맑은 고딕</vt:lpstr>
      <vt:lpstr>Arial</vt:lpstr>
      <vt:lpstr>Wingdings</vt:lpstr>
      <vt:lpstr>Office 테마</vt:lpstr>
      <vt:lpstr>10. HTML5와 시맨틱 태그</vt:lpstr>
      <vt:lpstr>HTML4 문서 vs HTML5 문서</vt:lpstr>
      <vt:lpstr>Semantic Tag</vt:lpstr>
      <vt:lpstr>문서 구조를 위한 HTML5 시맨틱 태그</vt:lpstr>
      <vt:lpstr>문서 구조를 위한 HTML5 시맨틱 태그</vt:lpstr>
      <vt:lpstr>문서 구조를 위한 HTML5 시맨틱 태그</vt:lpstr>
      <vt:lpstr>문서 구조를 위한 HTML5 시맨틱 태그</vt:lpstr>
      <vt:lpstr>문서 구조를 위한 HTML5 시맨틱 태그</vt:lpstr>
      <vt:lpstr>문서 구조를 위한 HTML5 시맨틱 태그</vt:lpstr>
      <vt:lpstr>IE8 이하 버전에서는 어떻게 하나</vt:lpstr>
      <vt:lpstr>IE8 이하 버전에서는 어떻게 하나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HTML5와 시맨틱 태그</dc:title>
  <dc:creator>Kyunghee Ko</dc:creator>
  <cp:lastModifiedBy>Choonwoo Kwon</cp:lastModifiedBy>
  <cp:revision>14</cp:revision>
  <dcterms:created xsi:type="dcterms:W3CDTF">2016-12-26T07:08:37Z</dcterms:created>
  <dcterms:modified xsi:type="dcterms:W3CDTF">2017-06-12T09:52:42Z</dcterms:modified>
</cp:coreProperties>
</file>