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273355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 userDrawn="1"/>
        </p:nvGrpSpPr>
        <p:grpSpPr>
          <a:xfrm>
            <a:off x="1752601" y="4008859"/>
            <a:ext cx="4010024" cy="486000"/>
            <a:chOff x="1914526" y="2838450"/>
            <a:chExt cx="4010024" cy="486000"/>
          </a:xfrm>
        </p:grpSpPr>
        <p:sp>
          <p:nvSpPr>
            <p:cNvPr id="21" name="직사각형 20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09. CSS </a:t>
            </a:r>
            <a:r>
              <a:rPr lang="ko-KR" altLang="en-US"/>
              <a:t>포지셔닝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10" y="2583809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4752" y="2583809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4910" y="3322040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4752" y="3322040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다단으로 편집하기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4910" y="4060271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752" y="4060271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표 스타일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column-width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너비를 고정해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커지면 단의 개수가 많아진다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802845" y="2982342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-webkit-column-count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-moz-column-count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column-count 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개수를 먼저 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커질수록 단의 너비가 넓어진다</a:t>
            </a:r>
            <a:r>
              <a:rPr lang="en-US" altLang="ko-KR" sz="1400"/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726243" y="3067147"/>
            <a:ext cx="2263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div#wrapper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5" y="2395987"/>
            <a:ext cx="2886248" cy="321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46" y="2415363"/>
            <a:ext cx="2673133" cy="3202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5" y="4616314"/>
            <a:ext cx="4400653" cy="20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다단 위치 지정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요소의 앞이나 뒤 </a:t>
            </a:r>
            <a:r>
              <a:rPr lang="en-US" altLang="ko-KR" sz="1400"/>
              <a:t>(</a:t>
            </a:r>
            <a:r>
              <a:rPr lang="ko-KR" altLang="en-US" sz="1400"/>
              <a:t>주로 인쇄 목적</a:t>
            </a:r>
            <a:r>
              <a:rPr lang="en-US" altLang="ko-KR" sz="140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break-before:avoid-column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break-after:column,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bread-after:avoid-column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632255" y="3960675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4;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column-rule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break-before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column-span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단을 하나로 합치기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8" y="3279406"/>
            <a:ext cx="2709577" cy="3342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65" y="2167109"/>
            <a:ext cx="2202925" cy="2770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65" y="2530477"/>
            <a:ext cx="4714700" cy="105651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09016" y="3720517"/>
            <a:ext cx="32181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column-rule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.no-col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……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="no-col"&gt; ……&lt;/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733" y="3518314"/>
            <a:ext cx="2244310" cy="31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caption-side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캡션</a:t>
            </a:r>
            <a:r>
              <a:rPr lang="en-US" altLang="ko-KR" sz="1400"/>
              <a:t>(</a:t>
            </a:r>
            <a:r>
              <a:rPr lang="ko-KR" altLang="en-US" sz="1400"/>
              <a:t>설명글</a:t>
            </a:r>
            <a:r>
              <a:rPr lang="en-US" altLang="ko-KR" sz="1400"/>
              <a:t>)</a:t>
            </a:r>
            <a:r>
              <a:rPr lang="ko-KR" altLang="en-US" sz="1400"/>
              <a:t>은 기본으로 표 위쪽에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 속성을 이용해 아래쪽에 표시 가능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border-collapse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 테두리와 셀 테두리를 합칠 것인지 설정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821948" y="4252255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0" y="2444164"/>
            <a:ext cx="2725155" cy="3005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117" y="3217660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20786" y="3732681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표의</a:t>
            </a:r>
            <a:r>
              <a:rPr lang="en-US" altLang="ko-KR" sz="1400"/>
              <a:t> </a:t>
            </a:r>
            <a:r>
              <a:rPr lang="ko-KR" altLang="en-US" sz="1400"/>
              <a:t>바깥 테두리와 셀 테두리 모두 지정해야 함</a:t>
            </a:r>
            <a:r>
              <a:rPr lang="en-US" altLang="ko-KR" sz="14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77" y="4359772"/>
            <a:ext cx="1808452" cy="1725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111182"/>
            <a:ext cx="3153998" cy="268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383" y="2444164"/>
            <a:ext cx="3927752" cy="100283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53998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8065" y="4419821"/>
            <a:ext cx="1801245" cy="16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border-spacing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border-collapse:separate</a:t>
            </a:r>
            <a:r>
              <a:rPr lang="ko-KR" altLang="en-US" sz="1400"/>
              <a:t>를 사용해 셀들을 분리했을 경우</a:t>
            </a:r>
            <a:r>
              <a:rPr lang="en-US" altLang="ko-KR" sz="1400"/>
              <a:t>, </a:t>
            </a:r>
            <a:r>
              <a:rPr lang="ko-KR" altLang="en-US" sz="1400"/>
              <a:t>인접한 셀 테두리 사이의 거리를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</a:t>
            </a:r>
            <a:r>
              <a:rPr lang="en-US" altLang="ko-KR" sz="1400"/>
              <a:t> 1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수평 거리 </a:t>
            </a:r>
            <a:r>
              <a:rPr lang="en-US" altLang="ko-KR" sz="1400"/>
              <a:t>&amp; </a:t>
            </a:r>
            <a:r>
              <a:rPr lang="ko-KR" altLang="en-US" sz="1400"/>
              <a:t>수직 거리를 같게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 </a:t>
            </a:r>
            <a:r>
              <a:rPr lang="en-US" altLang="ko-KR" sz="1400"/>
              <a:t>2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첫번째 값은 수평 거리</a:t>
            </a:r>
            <a:r>
              <a:rPr lang="en-US" altLang="ko-KR" sz="1400"/>
              <a:t>, </a:t>
            </a:r>
            <a:r>
              <a:rPr lang="ko-KR" altLang="en-US" sz="1400"/>
              <a:t>두번째 값은 수직 거리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empty-cell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border-collapse:separate</a:t>
            </a:r>
            <a:r>
              <a:rPr lang="ko-KR" altLang="en-US" sz="1400">
                <a:latin typeface="+mn-ea"/>
              </a:rPr>
              <a:t>를 사용해 셀들을 분리했을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내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용이 없는 빈 셀들의 표시 여부를 지정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6471583" y="3025264"/>
            <a:ext cx="4895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.schedule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="tb1"&gt;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="tb2"&gt;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  <a:endParaRPr lang="ko-KR" altLang="en-US" sz="1200"/>
          </a:p>
          <a:p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3140502"/>
            <a:ext cx="2332139" cy="287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9" y="4130298"/>
            <a:ext cx="2304747" cy="1985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86" y="2472869"/>
            <a:ext cx="2419700" cy="2854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44" y="4809558"/>
            <a:ext cx="2200813" cy="150262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261" y="4809558"/>
            <a:ext cx="2347851" cy="15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9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너비나 높이를 지정하지 않으면 셀 안의 내용이 표시될 만큼만 표시된다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width </a:t>
            </a:r>
            <a:r>
              <a:rPr lang="ko-KR" altLang="en-US" sz="1400"/>
              <a:t>값을 지정할 경우 </a:t>
            </a:r>
            <a:r>
              <a:rPr lang="en-US" altLang="ko-KR" sz="1400"/>
              <a:t>padding </a:t>
            </a:r>
            <a:r>
              <a:rPr lang="ko-KR" altLang="en-US" sz="1400"/>
              <a:t>속성을 이용해 여백을 넣어주면 보기 좋게 꾸밀 수 있다</a:t>
            </a:r>
            <a:r>
              <a:rPr lang="en-US" altLang="ko-KR" sz="1400"/>
              <a:t>.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table-layout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셀 안의 내용 양에 따라 셀 너비를 변하게 할지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고정시킬지 결정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0" y="3974902"/>
            <a:ext cx="2636508" cy="1669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18" y="2167109"/>
            <a:ext cx="2316410" cy="284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3" y="2543980"/>
            <a:ext cx="4350454" cy="948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24918" y="3692279"/>
            <a:ext cx="32181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table-layout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word-break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break-all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961" y="4283394"/>
            <a:ext cx="27146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수평 정렬 방법</a:t>
            </a:r>
            <a:r>
              <a:rPr lang="en-US" altLang="ko-KR" sz="1400"/>
              <a:t/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vertical-align</a:t>
            </a: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99738" y="2724929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.table1 td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6351896" y="4362925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middle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" y="2139797"/>
            <a:ext cx="3137656" cy="342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26" y="2762557"/>
            <a:ext cx="2316605" cy="7625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24918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수직 정렬 방법</a:t>
            </a:r>
            <a:r>
              <a:rPr lang="en-US" altLang="ko-KR" sz="1400"/>
              <a:t/>
            </a:r>
            <a:br>
              <a:rPr lang="en-US" altLang="ko-KR" sz="1400"/>
            </a:b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092960"/>
            <a:ext cx="3229654" cy="16788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662" y="4217236"/>
            <a:ext cx="2826041" cy="14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 </a:t>
            </a:r>
            <a:r>
              <a:rPr lang="ko-KR" altLang="en-US" b="1"/>
              <a:t>포지셔닝이란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CSS</a:t>
            </a:r>
            <a:r>
              <a:rPr lang="ko-KR" altLang="en-US" sz="1400"/>
              <a:t>를 웹 문서 요소를 적절히 배치하는 것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9" y="3257100"/>
            <a:ext cx="2973897" cy="20158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42" y="3014966"/>
            <a:ext cx="5048771" cy="2966862"/>
          </a:xfrm>
          <a:prstGeom prst="rect">
            <a:avLst/>
          </a:prstGeom>
        </p:spPr>
      </p:pic>
      <p:sp>
        <p:nvSpPr>
          <p:cNvPr id="10" name="덧셈 기호 9"/>
          <p:cNvSpPr/>
          <p:nvPr/>
        </p:nvSpPr>
        <p:spPr>
          <a:xfrm>
            <a:off x="3973765" y="3995651"/>
            <a:ext cx="385893" cy="343948"/>
          </a:xfrm>
          <a:prstGeom prst="mathPlus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96569" y="376915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C00000"/>
                </a:solidFill>
              </a:rPr>
              <a:t>CSS</a:t>
            </a:r>
          </a:p>
          <a:p>
            <a:r>
              <a:rPr lang="ko-KR" altLang="en-US" sz="2400" b="1">
                <a:solidFill>
                  <a:srgbClr val="C00000"/>
                </a:solidFill>
              </a:rPr>
              <a:t>포지셔닝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830349" y="3995651"/>
            <a:ext cx="578840" cy="2550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760" y="2902828"/>
            <a:ext cx="337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HTML </a:t>
            </a:r>
            <a:r>
              <a:rPr lang="ko-KR" altLang="en-US" sz="1400">
                <a:solidFill>
                  <a:srgbClr val="0070C0"/>
                </a:solidFill>
              </a:rPr>
              <a:t>마크업으로 작성한 웹 문서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8277" y="2707189"/>
            <a:ext cx="337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우리가 보는 웹 사이트</a:t>
            </a:r>
          </a:p>
        </p:txBody>
      </p:sp>
    </p:spTree>
    <p:extLst>
      <p:ext uri="{BB962C8B-B14F-4D97-AF65-F5344CB8AC3E}">
        <p14:creationId xmlns:p14="http://schemas.microsoft.com/office/powerpoint/2010/main" val="10787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box-sizing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박스 모델의 너비 값 기준 지정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090621"/>
            <a:ext cx="2978091" cy="279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8" y="2588153"/>
            <a:ext cx="5620624" cy="8900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6" y="3618650"/>
            <a:ext cx="1658637" cy="289688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20000" y="1020807"/>
            <a:ext cx="4636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기준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테두리까지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전체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기준*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 전체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378" y="4750162"/>
            <a:ext cx="1775015" cy="15186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504" y="4743342"/>
            <a:ext cx="1825511" cy="15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float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요소를</a:t>
            </a:r>
            <a:r>
              <a:rPr lang="en-US" altLang="ko-KR" sz="1400"/>
              <a:t> </a:t>
            </a:r>
            <a:r>
              <a:rPr lang="ko-KR" altLang="en-US" sz="1400"/>
              <a:t>왼쪽이나 오른쪽에 떠 있게 만듦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034349"/>
            <a:ext cx="3005843" cy="173315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0786" y="4300008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19" y="5622235"/>
            <a:ext cx="3675995" cy="7324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2862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clear </a:t>
            </a:r>
            <a:r>
              <a:rPr lang="ko-KR" altLang="en-US" b="1"/>
              <a:t>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531" y="1661020"/>
            <a:ext cx="581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float </a:t>
            </a:r>
            <a:r>
              <a:rPr lang="ko-KR" altLang="en-US" sz="1400"/>
              <a:t>속성을 무효화 시키는 속성</a:t>
            </a:r>
            <a:endParaRPr lang="en-US" altLang="ko-KR" sz="1400"/>
          </a:p>
        </p:txBody>
      </p:sp>
      <p:sp>
        <p:nvSpPr>
          <p:cNvPr id="21" name="직사각형 20"/>
          <p:cNvSpPr/>
          <p:nvPr/>
        </p:nvSpPr>
        <p:spPr>
          <a:xfrm>
            <a:off x="7155810" y="3117161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10" y="2141460"/>
            <a:ext cx="3030610" cy="32911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517" y="4473035"/>
            <a:ext cx="2880439" cy="144326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 안에 요소들을 배치하기 위한 속성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2" y="2129824"/>
            <a:ext cx="3939746" cy="3550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2" y="2776155"/>
            <a:ext cx="4661657" cy="1513107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7521" y="1132514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static </a:t>
            </a:r>
            <a:endParaRPr lang="ko-KR" alt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6266579" y="1501846"/>
            <a:ext cx="510050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흐름대로 배치한다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 </a:t>
            </a:r>
            <a:r>
              <a:rPr lang="ko-KR" altLang="en-US" sz="1400"/>
              <a:t>속성이나 </a:t>
            </a:r>
            <a:r>
              <a:rPr lang="en-US" altLang="ko-KR" sz="1400"/>
              <a:t>top </a:t>
            </a:r>
            <a:r>
              <a:rPr lang="ko-KR" altLang="en-US" sz="1400"/>
              <a:t>속성을  지정할 수 없다</a:t>
            </a:r>
            <a:r>
              <a:rPr lang="en-US" altLang="ko-KR" sz="140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03597" y="2578799"/>
            <a:ext cx="3218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213"/>
          <a:stretch/>
        </p:blipFill>
        <p:spPr>
          <a:xfrm>
            <a:off x="8472881" y="5092025"/>
            <a:ext cx="3418612" cy="5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62320" y="1236560"/>
            <a:ext cx="32181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relative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자연스럽게 배치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고정되어 있지 않고 다른 요소에 의해 바뀔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상대적인 위치를 사용하기 때문에 다른 요소와 조화를 이룬다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</a:t>
            </a:r>
            <a:r>
              <a:rPr lang="ko-KR" altLang="en-US" sz="1400"/>
              <a:t>나 </a:t>
            </a:r>
            <a:r>
              <a:rPr lang="en-US" altLang="ko-KR" sz="1400"/>
              <a:t>top </a:t>
            </a:r>
            <a:r>
              <a:rPr lang="ko-KR" altLang="en-US" sz="1400"/>
              <a:t>속성을 이용해 요소의 위치를 옮길 수도 있다</a:t>
            </a:r>
            <a:r>
              <a:rPr lang="en-US" altLang="ko-KR" sz="140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20" y="4985384"/>
            <a:ext cx="3778061" cy="12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absolute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요소의 위치는 가장 가까운 부모 요소나</a:t>
            </a:r>
            <a:r>
              <a:rPr lang="en-US" altLang="ko-KR" sz="1400"/>
              <a:t> </a:t>
            </a:r>
            <a:r>
              <a:rPr lang="ko-KR" altLang="en-US" sz="1400"/>
              <a:t>조상 요소 중 </a:t>
            </a:r>
            <a:r>
              <a:rPr lang="en-US" altLang="ko-KR" sz="1400"/>
              <a:t>position:relative</a:t>
            </a:r>
            <a:r>
              <a:rPr lang="ko-KR" altLang="en-US" sz="1400"/>
              <a:t>인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left, top, right, bottom </a:t>
            </a:r>
            <a:r>
              <a:rPr lang="ko-KR" altLang="en-US" sz="1400"/>
              <a:t>속성을 사용해 네 모서리에서 얼마나 떨어져 있는지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grpSp>
        <p:nvGrpSpPr>
          <p:cNvPr id="8" name="그룹 7"/>
          <p:cNvGrpSpPr/>
          <p:nvPr/>
        </p:nvGrpSpPr>
        <p:grpSpPr>
          <a:xfrm>
            <a:off x="4818208" y="1722629"/>
            <a:ext cx="6003134" cy="4653811"/>
            <a:chOff x="4818208" y="1722629"/>
            <a:chExt cx="6003134" cy="4653811"/>
          </a:xfrm>
        </p:grpSpPr>
        <p:sp>
          <p:nvSpPr>
            <p:cNvPr id="20" name="직사각형 19"/>
            <p:cNvSpPr/>
            <p:nvPr/>
          </p:nvSpPr>
          <p:spPr>
            <a:xfrm>
              <a:off x="7603223" y="1722629"/>
              <a:ext cx="3218119" cy="3600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#wrap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 b="1" u="sng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position</a:t>
              </a:r>
              <a:r>
                <a:rPr lang="en-US" altLang="ko-KR" sz="1200" b="1" u="sng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 b="1" u="sng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relative</a:t>
              </a:r>
              <a:r>
                <a:rPr lang="en-US" altLang="ko-KR" sz="1200" b="1" u="sng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width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300px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height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300px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border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solid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#ccc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.box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 b="1" u="sng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position</a:t>
              </a:r>
              <a:r>
                <a:rPr lang="en-US" altLang="ko-KR" sz="1200" b="1" u="sng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 b="1" u="sng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absolute</a:t>
              </a:r>
              <a:r>
                <a:rPr lang="en-US" altLang="ko-KR" sz="1200" b="1" u="sng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width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50px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height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50px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background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#0094ff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#crd1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top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left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#crd2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top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right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#crd3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bottom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left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#crd4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bottom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right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#crd5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top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100px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left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100px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8208" y="4270790"/>
              <a:ext cx="2229942" cy="2105650"/>
            </a:xfrm>
            <a:prstGeom prst="rect">
              <a:avLst/>
            </a:prstGeom>
          </p:spPr>
        </p:pic>
        <p:cxnSp>
          <p:nvCxnSpPr>
            <p:cNvPr id="7" name="구부러진 연결선 6"/>
            <p:cNvCxnSpPr/>
            <p:nvPr/>
          </p:nvCxnSpPr>
          <p:spPr>
            <a:xfrm rot="10800000" flipV="1">
              <a:off x="6111380" y="2893820"/>
              <a:ext cx="1110144" cy="1258603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64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4) fixed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요소가</a:t>
            </a:r>
            <a:r>
              <a:rPr lang="en-US" altLang="ko-KR" sz="1400"/>
              <a:t> </a:t>
            </a:r>
            <a:r>
              <a:rPr lang="ko-KR" altLang="en-US" sz="1400"/>
              <a:t>아닌 브라우저 창 기준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브라우저 창 왼쪽 위 꼭지점</a:t>
            </a:r>
            <a:r>
              <a:rPr lang="en-US" altLang="ko-KR" sz="1400">
                <a:sym typeface="Wingdings" panose="05000000000000000000" pitchFamily="2" charset="2"/>
              </a:rPr>
              <a:t>(0,0) </a:t>
            </a:r>
            <a:r>
              <a:rPr lang="ko-KR" altLang="en-US" sz="1400">
                <a:sym typeface="Wingdings" panose="05000000000000000000" pitchFamily="2" charset="2"/>
              </a:rPr>
              <a:t>기준으로 좌표 계산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브라우저 창 화면을 스크롤하더라도 계속 같은 위치에 고정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1251587" y="3897167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018326"/>
            <a:ext cx="6118958" cy="15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9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786" y="37720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visibility </a:t>
            </a:r>
            <a:r>
              <a:rPr lang="ko-KR" altLang="en-US" b="1"/>
              <a:t>속성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요소를 화면에 보이거나 보이지 않게 설정하는 속성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79" y="2163610"/>
            <a:ext cx="3350528" cy="250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9" y="2608138"/>
            <a:ext cx="5604370" cy="13068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0078" y="4248196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.invisible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visibility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57" y="5268333"/>
            <a:ext cx="3228322" cy="12172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z-index </a:t>
            </a:r>
            <a:r>
              <a:rPr lang="ko-KR" altLang="en-US" b="1"/>
              <a:t>속성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 쌓는 순서 정하기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값이 크면 값이 작은 요소보다 위에 쌓인다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값을 명시하지 않으면  </a:t>
            </a:r>
            <a:r>
              <a:rPr lang="en-US" altLang="ko-KR" sz="1400"/>
              <a:t>1</a:t>
            </a:r>
            <a:r>
              <a:rPr lang="ko-KR" altLang="en-US" sz="1400"/>
              <a:t>부터</a:t>
            </a:r>
            <a:r>
              <a:rPr lang="en-US" altLang="ko-KR" sz="1400"/>
              <a:t> </a:t>
            </a:r>
            <a:r>
              <a:rPr lang="ko-KR" altLang="en-US" sz="1400"/>
              <a:t>시작해서 </a:t>
            </a:r>
            <a:r>
              <a:rPr lang="en-US" altLang="ko-KR" sz="1400"/>
              <a:t>1</a:t>
            </a:r>
            <a:r>
              <a:rPr lang="ko-KR" altLang="en-US" sz="1400"/>
              <a:t>씩 커진다</a:t>
            </a:r>
            <a:endParaRPr lang="en-US" altLang="ko-KR" sz="1400"/>
          </a:p>
        </p:txBody>
      </p:sp>
      <p:sp>
        <p:nvSpPr>
          <p:cNvPr id="17" name="직사각형 16"/>
          <p:cNvSpPr/>
          <p:nvPr/>
        </p:nvSpPr>
        <p:spPr>
          <a:xfrm>
            <a:off x="6738176" y="3017433"/>
            <a:ext cx="2263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div#wrapper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817" y="2935488"/>
            <a:ext cx="1638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1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819</TotalTime>
  <Words>1345</Words>
  <Application>Microsoft Office PowerPoint</Application>
  <PresentationFormat>와이드스크린</PresentationFormat>
  <Paragraphs>330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맑은 고딕</vt:lpstr>
      <vt:lpstr>Arial</vt:lpstr>
      <vt:lpstr>Wingdings</vt:lpstr>
      <vt:lpstr>Office 테마</vt:lpstr>
      <vt:lpstr>09. CSS 포지셔닝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다단으로 편집하기</vt:lpstr>
      <vt:lpstr>다단으로 편집하기</vt:lpstr>
      <vt:lpstr>표 스타일</vt:lpstr>
      <vt:lpstr>표 스타일</vt:lpstr>
      <vt:lpstr>표 스타일</vt:lpstr>
      <vt:lpstr>표 스타일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CSS 포지셔닝</dc:title>
  <dc:creator>Kyunghee Ko</dc:creator>
  <cp:lastModifiedBy>Choonwoo Kwon</cp:lastModifiedBy>
  <cp:revision>15</cp:revision>
  <dcterms:created xsi:type="dcterms:W3CDTF">2016-12-24T06:05:40Z</dcterms:created>
  <dcterms:modified xsi:type="dcterms:W3CDTF">2017-05-30T04:43:35Z</dcterms:modified>
</cp:coreProperties>
</file>