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11" name="그룹 10"/>
          <p:cNvGrpSpPr/>
          <p:nvPr userDrawn="1"/>
        </p:nvGrpSpPr>
        <p:grpSpPr>
          <a:xfrm>
            <a:off x="1752601" y="2537851"/>
            <a:ext cx="4010024" cy="486000"/>
            <a:chOff x="1914526" y="2838450"/>
            <a:chExt cx="4010024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1752601" y="3447922"/>
            <a:ext cx="4010024" cy="486000"/>
            <a:chOff x="1914526" y="2838450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2017-06-12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순서도: 지연 9"/>
          <p:cNvSpPr/>
          <p:nvPr userDrawn="1"/>
        </p:nvSpPr>
        <p:spPr>
          <a:xfrm>
            <a:off x="614538" y="212449"/>
            <a:ext cx="765375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343" y="6229071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576081" y="6217475"/>
            <a:ext cx="36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11. HTML5</a:t>
            </a:r>
            <a:r>
              <a:rPr lang="ko-KR" altLang="en-US"/>
              <a:t>와 멀티미디어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3298" y="258380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4752" y="2583809"/>
            <a:ext cx="28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웹과 멀티미디어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3298" y="3506598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4752" y="3506598"/>
            <a:ext cx="338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617" y="36042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786" y="1191237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&lt;source&gt; </a:t>
            </a:r>
            <a:r>
              <a:rPr lang="ko-KR" altLang="en-US" b="1"/>
              <a:t>태그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785" y="1673559"/>
            <a:ext cx="5352177" cy="69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사용자들의 브라우저 환경을  고려해서 최신 브라우저와 이전 브라우저에서 모두 재생할 수 있도록 여러 코덱의 파일을 함께 지정</a:t>
            </a: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5" y="2579271"/>
            <a:ext cx="5339331" cy="18669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64065" y="4756170"/>
            <a:ext cx="44265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source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="media/Painting.ogv"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="video/ogg"&gt;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source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="media/Painting.mp4"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="video/mp4"&gt;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source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="media/Painting.webm"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="video/webm"&gt;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6803471" y="1191237"/>
            <a:ext cx="512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HTML5</a:t>
            </a:r>
            <a:r>
              <a:rPr lang="ko-KR" altLang="en-US" b="1"/>
              <a:t>를 지원하지 않는 브라우저에서는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6803470" y="1673559"/>
            <a:ext cx="50250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HTML5 </a:t>
            </a:r>
            <a:r>
              <a:rPr lang="ko-KR" altLang="en-US" sz="1400" dirty="0">
                <a:latin typeface="+mn-ea"/>
              </a:rPr>
              <a:t>지원 브라우저가 필요하다는 대체 텍스트 표시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803471" y="3777317"/>
            <a:ext cx="5276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플래시 무비로 변환한 후 </a:t>
            </a:r>
            <a:r>
              <a:rPr lang="en-US" altLang="ko-KR" sz="1400">
                <a:latin typeface="+mn-ea"/>
              </a:rPr>
              <a:t>&lt;embed&gt; </a:t>
            </a:r>
            <a:r>
              <a:rPr lang="ko-KR" altLang="en-US" sz="1400">
                <a:latin typeface="+mn-ea"/>
              </a:rPr>
              <a:t>태그나 </a:t>
            </a:r>
            <a:r>
              <a:rPr lang="en-US" altLang="ko-KR" sz="1400">
                <a:latin typeface="+mn-ea"/>
              </a:rPr>
              <a:t>&lt;object&gt; </a:t>
            </a:r>
            <a:r>
              <a:rPr lang="ko-KR" altLang="en-US" sz="1400">
                <a:latin typeface="+mn-ea"/>
              </a:rPr>
              <a:t>태그로 삽입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955871" y="2127767"/>
            <a:ext cx="5124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=”video/mp4”&gt;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</a:t>
            </a:r>
            <a:r>
              <a:rPr lang="en-US" altLang="ko-KR" sz="1200" dirty="0" err="1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Painting.webm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 </a:t>
            </a:r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=”video/</a:t>
            </a:r>
            <a:r>
              <a:rPr lang="en-US" altLang="ko-KR" sz="1200" dirty="0" err="1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webm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”&gt;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</a:t>
            </a:r>
            <a:r>
              <a:rPr lang="en-US" altLang="ko-KR" sz="1200" dirty="0" err="1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Painting.ogv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 </a:t>
            </a:r>
            <a:r>
              <a:rPr lang="en-US" altLang="ko-KR" sz="12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=”video/</a:t>
            </a:r>
            <a:r>
              <a:rPr lang="en-US" altLang="ko-KR" sz="1200" dirty="0" err="1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ogg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”&gt;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  이 영상을 보기 위해서는 </a:t>
            </a:r>
            <a:r>
              <a:rPr lang="en-US" altLang="ko-KR" sz="1200" dirty="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HTML5</a:t>
            </a:r>
            <a:r>
              <a:rPr lang="ko-KR" altLang="en-US" sz="1200" dirty="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를 지원하는 브라우저가 필요합니다</a:t>
            </a:r>
            <a:r>
              <a:rPr lang="en-US" altLang="ko-KR" sz="1200" dirty="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6955871" y="4431579"/>
            <a:ext cx="48726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=”video/mp4”&gt;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=”media/Painting.webm”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=”video/webm”&gt;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=”media/Painting.ogv”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=”video/ogg”&gt;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=”media/Painting.swf”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=”application/x-shockwave-flash”&gt;&lt;/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31304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617" y="36042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785" y="1191237"/>
            <a:ext cx="430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&lt;audio&gt;, &lt;video&gt; </a:t>
            </a:r>
            <a:r>
              <a:rPr lang="ko-KR" altLang="en-US" b="1"/>
              <a:t>태그의 속성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91672" y="1847749"/>
            <a:ext cx="11117262" cy="444399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b="1" dirty="0"/>
              <a:t>width, height </a:t>
            </a:r>
            <a:r>
              <a:rPr lang="en-US" altLang="ko-KR" sz="1400" dirty="0"/>
              <a:t>: </a:t>
            </a:r>
            <a:r>
              <a:rPr lang="ko-KR" altLang="en-US" sz="1400" dirty="0"/>
              <a:t>비디오 크기 조절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controls</a:t>
            </a:r>
            <a:r>
              <a:rPr lang="en-US" altLang="ko-KR" sz="1400" dirty="0"/>
              <a:t> : </a:t>
            </a:r>
            <a:r>
              <a:rPr lang="ko-KR" altLang="en-US" sz="1400" dirty="0"/>
              <a:t>미디어 파일에 컨트롤 막대 표시</a:t>
            </a:r>
            <a:r>
              <a:rPr lang="en-US" altLang="ko-KR" sz="1400" dirty="0"/>
              <a:t>. </a:t>
            </a:r>
            <a:r>
              <a:rPr lang="ko-KR" altLang="en-US" sz="1400" dirty="0">
                <a:sym typeface="Wingdings" panose="05000000000000000000" pitchFamily="2" charset="2"/>
              </a:rPr>
              <a:t>표시되는</a:t>
            </a:r>
            <a:r>
              <a:rPr lang="ko-KR" altLang="en-US" sz="1400" dirty="0"/>
              <a:t> 컨트롤 막대는 웹 브라우저마다 다르며</a:t>
            </a:r>
            <a:r>
              <a:rPr lang="en-US" altLang="ko-KR" sz="1400" dirty="0"/>
              <a:t>, </a:t>
            </a:r>
            <a:r>
              <a:rPr lang="ko-KR" altLang="en-US" sz="1400" dirty="0"/>
              <a:t>사용할 수 있는 명령도 조금씩 다르다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3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3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3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3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3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3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3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/>
          </a:p>
          <a:p>
            <a:pPr>
              <a:lnSpc>
                <a:spcPct val="160000"/>
              </a:lnSpc>
            </a:pPr>
            <a:r>
              <a:rPr lang="en-US" altLang="ko-KR" sz="1400" b="1" dirty="0"/>
              <a:t>preload</a:t>
            </a:r>
            <a:r>
              <a:rPr lang="en-US" altLang="ko-KR" sz="1400" dirty="0"/>
              <a:t>  : </a:t>
            </a:r>
            <a:r>
              <a:rPr lang="ko-KR" altLang="en-US" sz="1400" dirty="0"/>
              <a:t>재생하기 전에 비디오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모두 </a:t>
            </a:r>
            <a:r>
              <a:rPr lang="ko-KR" altLang="en-US" sz="1400" dirty="0" err="1"/>
              <a:t>다운로드할</a:t>
            </a:r>
            <a:r>
              <a:rPr lang="ko-KR" altLang="en-US" sz="1400" dirty="0"/>
              <a:t> 것인지 또는 일부 정보만 </a:t>
            </a:r>
            <a:r>
              <a:rPr lang="ko-KR" altLang="en-US" sz="1400" dirty="0" err="1"/>
              <a:t>다운로드할</a:t>
            </a:r>
            <a:r>
              <a:rPr lang="ko-KR" altLang="en-US" sz="1400" dirty="0"/>
              <a:t> 것인지 여부를 지정한다</a:t>
            </a:r>
            <a:r>
              <a:rPr lang="en-US" altLang="ko-KR" sz="1400" dirty="0"/>
              <a:t>.  </a:t>
            </a:r>
          </a:p>
          <a:p>
            <a:pPr lvl="1">
              <a:lnSpc>
                <a:spcPct val="160000"/>
              </a:lnSpc>
            </a:pPr>
            <a:r>
              <a:rPr lang="en-US" altLang="ko-KR" sz="1000" dirty="0"/>
              <a:t>none – </a:t>
            </a:r>
            <a:r>
              <a:rPr lang="ko-KR" altLang="en-US" sz="1000" dirty="0"/>
              <a:t>재생 버튼을 눌러야 다운로드하기 시작  </a:t>
            </a:r>
            <a:r>
              <a:rPr lang="en-US" altLang="ko-KR" sz="1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0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 preload</a:t>
            </a:r>
            <a:r>
              <a:rPr lang="en-US" altLang="ko-KR" sz="1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=”none”&gt;&lt;/</a:t>
            </a:r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/>
          </a:p>
          <a:p>
            <a:pPr lvl="1">
              <a:lnSpc>
                <a:spcPct val="160000"/>
              </a:lnSpc>
            </a:pPr>
            <a:r>
              <a:rPr lang="en-US" altLang="ko-KR" sz="1000" dirty="0"/>
              <a:t>metadata – </a:t>
            </a:r>
            <a:r>
              <a:rPr lang="ko-KR" altLang="en-US" sz="1000" dirty="0"/>
              <a:t>미디어 파일 전체를 </a:t>
            </a:r>
            <a:r>
              <a:rPr lang="ko-KR" altLang="en-US" sz="1000" dirty="0" err="1"/>
              <a:t>다운로드하지</a:t>
            </a:r>
            <a:r>
              <a:rPr lang="ko-KR" altLang="en-US" sz="1000" dirty="0"/>
              <a:t> 않고 메타 정보만 다운로드   </a:t>
            </a:r>
            <a:r>
              <a:rPr lang="en-US" altLang="ko-KR" sz="1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0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 preload</a:t>
            </a:r>
            <a:r>
              <a:rPr lang="en-US" altLang="ko-KR" sz="1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=”metadata”&gt;&lt;/</a:t>
            </a:r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/>
          </a:p>
          <a:p>
            <a:pPr lvl="1">
              <a:lnSpc>
                <a:spcPct val="160000"/>
              </a:lnSpc>
            </a:pPr>
            <a:r>
              <a:rPr lang="en-US" altLang="ko-KR" sz="1000" dirty="0"/>
              <a:t>auto – </a:t>
            </a:r>
            <a:r>
              <a:rPr lang="ko-KR" altLang="en-US" sz="1000" dirty="0"/>
              <a:t>웹 문서를 </a:t>
            </a:r>
            <a:r>
              <a:rPr lang="ko-KR" altLang="en-US" sz="1000" dirty="0" err="1"/>
              <a:t>로드할</a:t>
            </a:r>
            <a:r>
              <a:rPr lang="ko-KR" altLang="en-US" sz="1000" dirty="0"/>
              <a:t> 때 미디어 파일도 모두 다운로드</a:t>
            </a:r>
            <a:r>
              <a:rPr lang="en-US" altLang="ko-KR" sz="1000" dirty="0"/>
              <a:t>. </a:t>
            </a:r>
            <a:r>
              <a:rPr lang="ko-KR" altLang="en-US" sz="1000" dirty="0"/>
              <a:t>기본값  </a:t>
            </a:r>
            <a:r>
              <a:rPr lang="en-US" altLang="ko-KR" sz="1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0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0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 preload</a:t>
            </a:r>
            <a:r>
              <a:rPr lang="en-US" altLang="ko-KR" sz="1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=”auto”&gt;&lt;/</a:t>
            </a:r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0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/>
          </a:p>
          <a:p>
            <a:pPr>
              <a:lnSpc>
                <a:spcPct val="160000"/>
              </a:lnSpc>
            </a:pPr>
            <a:r>
              <a:rPr lang="en-US" altLang="ko-KR" sz="1400" b="1" dirty="0"/>
              <a:t>muted </a:t>
            </a:r>
            <a:r>
              <a:rPr lang="en-US" altLang="ko-KR" sz="1400" dirty="0"/>
              <a:t>: </a:t>
            </a:r>
            <a:r>
              <a:rPr lang="ko-KR" altLang="en-US" sz="1400" dirty="0"/>
              <a:t>비디오를</a:t>
            </a:r>
            <a:r>
              <a:rPr lang="en-US" altLang="ko-KR" sz="1400" dirty="0"/>
              <a:t> </a:t>
            </a:r>
            <a:r>
              <a:rPr lang="ko-KR" altLang="en-US" sz="1400" dirty="0"/>
              <a:t>재생할 때 소리는 끄고 화면만 재생</a:t>
            </a:r>
            <a:r>
              <a:rPr lang="en-US" altLang="ko-KR" sz="1400" dirty="0"/>
              <a:t>. </a:t>
            </a:r>
            <a:r>
              <a:rPr lang="ko-KR" altLang="en-US" sz="1400" dirty="0"/>
              <a:t>비디오를 문서 배경으로 사용하거나 소리가 필요하지 않을 때 사용</a:t>
            </a:r>
            <a:endParaRPr lang="en-US" altLang="ko-KR" sz="1400" dirty="0"/>
          </a:p>
          <a:p>
            <a:pPr>
              <a:lnSpc>
                <a:spcPct val="160000"/>
              </a:lnSpc>
            </a:pPr>
            <a:r>
              <a:rPr lang="en-US" altLang="ko-KR" sz="1400" b="1" dirty="0" err="1"/>
              <a:t>autoplay</a:t>
            </a:r>
            <a:r>
              <a:rPr lang="en-US" altLang="ko-KR" sz="1400" dirty="0"/>
              <a:t> : </a:t>
            </a:r>
            <a:r>
              <a:rPr lang="ko-KR" altLang="en-US" sz="1400" dirty="0"/>
              <a:t>미디어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</a:t>
            </a:r>
            <a:r>
              <a:rPr lang="ko-KR" altLang="en-US" sz="1400" dirty="0" err="1"/>
              <a:t>다운로드하자마</a:t>
            </a:r>
            <a:r>
              <a:rPr lang="ko-KR" altLang="en-US" sz="1400" dirty="0"/>
              <a:t> 자동으로 재생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모바일</a:t>
            </a:r>
            <a:r>
              <a:rPr lang="ko-KR" altLang="en-US" sz="1400" dirty="0"/>
              <a:t> 기기에서는 자동 재생되지 않는다</a:t>
            </a:r>
            <a:r>
              <a:rPr lang="en-US" altLang="ko-KR" sz="1400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sz="1400" b="1" dirty="0"/>
              <a:t>loop :  </a:t>
            </a:r>
            <a:r>
              <a:rPr lang="ko-KR" altLang="en-US" sz="1400" dirty="0"/>
              <a:t>미디어 파일 반복</a:t>
            </a:r>
            <a:r>
              <a:rPr lang="en-US" altLang="ko-KR" sz="1400" dirty="0"/>
              <a:t> </a:t>
            </a:r>
            <a:r>
              <a:rPr lang="ko-KR" altLang="en-US" sz="1400" dirty="0"/>
              <a:t>재생</a:t>
            </a:r>
            <a:r>
              <a:rPr lang="en-US" altLang="ko-KR" sz="1400" dirty="0"/>
              <a:t>. </a:t>
            </a:r>
            <a:r>
              <a:rPr lang="ko-KR" altLang="en-US" sz="1400" dirty="0"/>
              <a:t>속성 값 없이 </a:t>
            </a:r>
            <a:r>
              <a:rPr lang="en-US" altLang="ko-KR" sz="1400" dirty="0"/>
              <a:t>loop </a:t>
            </a:r>
            <a:r>
              <a:rPr lang="ko-KR" altLang="en-US" sz="1400" dirty="0"/>
              <a:t>라고</a:t>
            </a:r>
            <a:r>
              <a:rPr lang="en-US" altLang="ko-KR" sz="1400" dirty="0"/>
              <a:t> </a:t>
            </a:r>
            <a:r>
              <a:rPr lang="ko-KR" altLang="en-US" sz="1400" dirty="0"/>
              <a:t>하면 된다</a:t>
            </a:r>
            <a:r>
              <a:rPr lang="en-US" altLang="ko-KR" sz="1400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sz="1400" b="1" dirty="0"/>
              <a:t>poster</a:t>
            </a:r>
            <a:r>
              <a:rPr lang="en-US" altLang="ko-KR" sz="1400" dirty="0"/>
              <a:t> : </a:t>
            </a:r>
            <a:r>
              <a:rPr lang="ko-KR" altLang="en-US" sz="1400" dirty="0"/>
              <a:t>포스터 이미지</a:t>
            </a:r>
            <a:r>
              <a:rPr lang="en-US" altLang="ko-KR" sz="1400" dirty="0"/>
              <a:t>(</a:t>
            </a:r>
            <a:r>
              <a:rPr lang="ko-KR" altLang="en-US" sz="1400" dirty="0"/>
              <a:t>비디오를 재생할 수 없을 경우 비디오 화면 자리에 대신 표시하는 이미지</a:t>
            </a:r>
            <a:r>
              <a:rPr lang="en-US" altLang="ko-KR" sz="1400" dirty="0"/>
              <a:t>) </a:t>
            </a:r>
            <a:r>
              <a:rPr lang="ko-KR" altLang="en-US" sz="1400" dirty="0"/>
              <a:t>지정  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3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300" dirty="0" err="1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3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300" dirty="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 poster</a:t>
            </a:r>
            <a:r>
              <a:rPr lang="en-US" altLang="ko-KR" sz="13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=”fireworks.jpg”&gt;&lt;/</a:t>
            </a:r>
            <a:r>
              <a:rPr lang="en-US" altLang="ko-KR" sz="13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300" dirty="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0187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617" y="36042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617" y="1191236"/>
            <a:ext cx="430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&lt;track&gt; </a:t>
            </a:r>
            <a:r>
              <a:rPr lang="ko-KR" altLang="en-US" b="1"/>
              <a:t>태그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1453" y="1644242"/>
            <a:ext cx="91104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비디오에 외부 자막 파일을 연결하는 태그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청각 장애인 뿐만 아니라 주변 소음이나 소리를 들을 수 없는 상황에서 비디오 </a:t>
            </a:r>
            <a:r>
              <a:rPr lang="ko-KR" altLang="en-US" sz="1400" dirty="0" smtClean="0"/>
              <a:t>내용을 이해하는데 </a:t>
            </a:r>
            <a:r>
              <a:rPr lang="ko-KR" altLang="en-US" sz="1400" dirty="0"/>
              <a:t>도움이 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65" y="2575114"/>
            <a:ext cx="6204882" cy="3515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6344" y="3118830"/>
            <a:ext cx="91775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>
                <a:latin typeface="+mn-ea"/>
              </a:rPr>
              <a:t>① </a:t>
            </a:r>
            <a:r>
              <a:rPr lang="en-US" altLang="ko-KR" sz="1300">
                <a:latin typeface="+mn-ea"/>
              </a:rPr>
              <a:t>kind </a:t>
            </a:r>
            <a:r>
              <a:rPr lang="ko-KR" altLang="en-US" sz="1300">
                <a:latin typeface="+mn-ea"/>
              </a:rPr>
              <a:t>속성 </a:t>
            </a:r>
            <a:r>
              <a:rPr lang="en-US" altLang="ko-KR" sz="1300">
                <a:latin typeface="+mn-ea"/>
              </a:rPr>
              <a:t>- </a:t>
            </a:r>
            <a:r>
              <a:rPr lang="ko-KR" altLang="en-US" sz="1300">
                <a:latin typeface="+mn-ea"/>
              </a:rPr>
              <a:t>자막 종류 지정</a:t>
            </a: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>
                <a:latin typeface="+mn-ea"/>
              </a:rPr>
              <a:t>② </a:t>
            </a:r>
            <a:r>
              <a:rPr lang="en-US" altLang="ko-KR" sz="1300">
                <a:latin typeface="+mn-ea"/>
              </a:rPr>
              <a:t>src </a:t>
            </a:r>
            <a:r>
              <a:rPr lang="ko-KR" altLang="en-US" sz="1300">
                <a:latin typeface="+mn-ea"/>
              </a:rPr>
              <a:t>속성 </a:t>
            </a:r>
            <a:r>
              <a:rPr lang="en-US" altLang="ko-KR" sz="1300">
                <a:latin typeface="+mn-ea"/>
              </a:rPr>
              <a:t>- </a:t>
            </a:r>
            <a:r>
              <a:rPr lang="ko-KR" altLang="en-US" sz="1300">
                <a:latin typeface="+mn-ea"/>
              </a:rPr>
              <a:t>자막 텍스트의 파일 경로 지정     ③ </a:t>
            </a:r>
            <a:r>
              <a:rPr lang="en-US" altLang="ko-KR" sz="1300">
                <a:latin typeface="+mn-ea"/>
              </a:rPr>
              <a:t>srclang </a:t>
            </a:r>
            <a:r>
              <a:rPr lang="ko-KR" altLang="en-US" sz="1300">
                <a:latin typeface="+mn-ea"/>
              </a:rPr>
              <a:t>속성 </a:t>
            </a:r>
            <a:r>
              <a:rPr lang="en-US" altLang="ko-KR" sz="1300">
                <a:latin typeface="+mn-ea"/>
              </a:rPr>
              <a:t>- </a:t>
            </a:r>
            <a:r>
              <a:rPr lang="ko-KR" altLang="en-US" sz="1300">
                <a:latin typeface="+mn-ea"/>
              </a:rPr>
              <a:t>사용 언어 지정</a:t>
            </a: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>
                <a:latin typeface="+mn-ea"/>
              </a:rPr>
              <a:t>④ </a:t>
            </a:r>
            <a:r>
              <a:rPr lang="en-US" altLang="ko-KR" sz="1300">
                <a:latin typeface="+mn-ea"/>
              </a:rPr>
              <a:t>label </a:t>
            </a:r>
            <a:r>
              <a:rPr lang="ko-KR" altLang="en-US" sz="1300">
                <a:latin typeface="+mn-ea"/>
              </a:rPr>
              <a:t>속성 </a:t>
            </a:r>
            <a:r>
              <a:rPr lang="en-US" altLang="ko-KR" sz="1300">
                <a:latin typeface="+mn-ea"/>
              </a:rPr>
              <a:t>- </a:t>
            </a:r>
            <a:r>
              <a:rPr lang="ko-KR" altLang="en-US" sz="1300">
                <a:latin typeface="+mn-ea"/>
              </a:rPr>
              <a:t>자막이 여러 개일 경우</a:t>
            </a:r>
            <a:r>
              <a:rPr lang="en-US" altLang="ko-KR" sz="1300">
                <a:latin typeface="+mn-ea"/>
              </a:rPr>
              <a:t>, </a:t>
            </a:r>
            <a:r>
              <a:rPr lang="ko-KR" altLang="en-US" sz="1300">
                <a:latin typeface="+mn-ea"/>
              </a:rPr>
              <a:t>자막 식별 제목 표시</a:t>
            </a: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>
                <a:latin typeface="+mn-ea"/>
              </a:rPr>
              <a:t>⑤ default </a:t>
            </a:r>
            <a:r>
              <a:rPr lang="ko-KR" altLang="en-US" sz="1300">
                <a:latin typeface="+mn-ea"/>
              </a:rPr>
              <a:t>속성 </a:t>
            </a:r>
            <a:r>
              <a:rPr lang="en-US" altLang="ko-KR" sz="1300">
                <a:latin typeface="+mn-ea"/>
              </a:rPr>
              <a:t>- </a:t>
            </a:r>
            <a:r>
              <a:rPr lang="ko-KR" altLang="en-US" sz="1300">
                <a:latin typeface="+mn-ea"/>
              </a:rPr>
              <a:t>자막 파일이 여러 개일 경우</a:t>
            </a:r>
            <a:r>
              <a:rPr lang="en-US" altLang="ko-KR" sz="1300">
                <a:latin typeface="+mn-ea"/>
              </a:rPr>
              <a:t>, </a:t>
            </a:r>
            <a:r>
              <a:rPr lang="ko-KR" altLang="en-US" sz="1300">
                <a:latin typeface="+mn-ea"/>
              </a:rPr>
              <a:t>기본으로 사용할 자막을 </a:t>
            </a:r>
            <a:r>
              <a:rPr lang="en-US" altLang="ko-KR" sz="1300">
                <a:latin typeface="+mn-ea"/>
              </a:rPr>
              <a:t>default</a:t>
            </a:r>
            <a:r>
              <a:rPr lang="ko-KR" altLang="en-US" sz="1300">
                <a:latin typeface="+mn-ea"/>
              </a:rPr>
              <a:t>로 지정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57" y="3518981"/>
            <a:ext cx="6059648" cy="2157397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579195" y="4060272"/>
            <a:ext cx="4505403" cy="768239"/>
            <a:chOff x="7579195" y="4060272"/>
            <a:chExt cx="4505403" cy="768239"/>
          </a:xfrm>
        </p:grpSpPr>
        <p:sp>
          <p:nvSpPr>
            <p:cNvPr id="8" name="직사각형 7"/>
            <p:cNvSpPr/>
            <p:nvPr/>
          </p:nvSpPr>
          <p:spPr>
            <a:xfrm>
              <a:off x="7579195" y="4366846"/>
              <a:ext cx="45054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D4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track </a:t>
              </a:r>
              <a:r>
                <a:rPr lang="en-US" altLang="ko-KR" sz="1200">
                  <a:solidFill>
                    <a:srgbClr val="FF0D0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kind</a:t>
              </a:r>
              <a:r>
                <a:rPr lang="en-US" altLang="ko-KR" sz="1200">
                  <a:solidFill>
                    <a:srgbClr val="0D4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=”subtitles” </a:t>
              </a:r>
              <a:r>
                <a:rPr lang="en-US" altLang="ko-KR" sz="1200">
                  <a:solidFill>
                    <a:srgbClr val="FF0D0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src</a:t>
              </a:r>
              <a:r>
                <a:rPr lang="en-US" altLang="ko-KR" sz="1200">
                  <a:solidFill>
                    <a:srgbClr val="0D4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=”Wildlife.vtt” </a:t>
              </a:r>
              <a:r>
                <a:rPr lang="en-US" altLang="ko-KR" sz="1200">
                  <a:solidFill>
                    <a:srgbClr val="FF0D0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srclang</a:t>
              </a:r>
              <a:r>
                <a:rPr lang="en-US" altLang="ko-KR" sz="1200">
                  <a:solidFill>
                    <a:srgbClr val="0D4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=”ko” </a:t>
              </a:r>
              <a:r>
                <a:rPr lang="en-US" altLang="ko-KR" sz="1200">
                  <a:solidFill>
                    <a:srgbClr val="FF0D0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label</a:t>
              </a:r>
              <a:r>
                <a:rPr lang="en-US" altLang="ko-KR" sz="1200">
                  <a:solidFill>
                    <a:srgbClr val="0D4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=”korean” </a:t>
              </a:r>
              <a:r>
                <a:rPr lang="en-US" altLang="ko-KR" sz="1200">
                  <a:solidFill>
                    <a:srgbClr val="FF0D0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default</a:t>
              </a:r>
              <a:r>
                <a:rPr lang="en-US" altLang="ko-KR" sz="1200">
                  <a:solidFill>
                    <a:srgbClr val="0D4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79195" y="4060272"/>
              <a:ext cx="700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/>
                <a:t>예</a:t>
              </a:r>
              <a:r>
                <a:rPr lang="en-US" altLang="ko-KR" sz="1200" b="1"/>
                <a:t>)</a:t>
              </a:r>
              <a:endParaRPr lang="ko-KR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155326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617" y="36042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617" y="1191236"/>
            <a:ext cx="430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WebVTT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자막 파일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1453" y="1644242"/>
            <a:ext cx="55786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</a:rPr>
              <a:t>웹 비디오 텍스트 트랙</a:t>
            </a:r>
            <a:r>
              <a:rPr lang="en-US" altLang="ko-KR" sz="1400" dirty="0"/>
              <a:t>(</a:t>
            </a:r>
            <a:r>
              <a:rPr lang="en-US" altLang="ko-KR" sz="1400" b="1" dirty="0">
                <a:solidFill>
                  <a:srgbClr val="C00000"/>
                </a:solidFill>
              </a:rPr>
              <a:t>Web</a:t>
            </a:r>
            <a:r>
              <a:rPr lang="en-US" altLang="ko-KR" sz="1400" dirty="0"/>
              <a:t> </a:t>
            </a:r>
            <a:r>
              <a:rPr lang="en-US" altLang="ko-KR" sz="1400" b="1" dirty="0">
                <a:solidFill>
                  <a:srgbClr val="C00000"/>
                </a:solidFill>
              </a:rPr>
              <a:t>V</a:t>
            </a:r>
            <a:r>
              <a:rPr lang="en-US" altLang="ko-KR" sz="1400" dirty="0"/>
              <a:t>ideo </a:t>
            </a:r>
            <a:r>
              <a:rPr lang="en-US" altLang="ko-KR" sz="1400" b="1" dirty="0">
                <a:solidFill>
                  <a:srgbClr val="C00000"/>
                </a:solidFill>
              </a:rPr>
              <a:t>T</a:t>
            </a:r>
            <a:r>
              <a:rPr lang="en-US" altLang="ko-KR" sz="1400" dirty="0"/>
              <a:t>ext </a:t>
            </a:r>
            <a:r>
              <a:rPr lang="en-US" altLang="ko-KR" sz="1400" b="1" dirty="0">
                <a:solidFill>
                  <a:srgbClr val="C00000"/>
                </a:solidFill>
              </a:rPr>
              <a:t>T</a:t>
            </a:r>
            <a:r>
              <a:rPr lang="en-US" altLang="ko-KR" sz="1400" dirty="0"/>
              <a:t>rack)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모든 브라우저에서 공식적으로 지원하는 자막 파일 형식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자막</a:t>
            </a:r>
            <a:r>
              <a:rPr lang="en-US" altLang="ko-KR" sz="1400" dirty="0"/>
              <a:t> </a:t>
            </a:r>
            <a:r>
              <a:rPr lang="ko-KR" altLang="en-US" sz="1400" dirty="0"/>
              <a:t>내용과 시간 정보를 함께 담고 있음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TDc_SSiMyungJo_120_OTF"/>
              </a:rPr>
              <a:t>비디오에서 자막을 확인하려면 서버에 올린 후 확인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9" y="3132434"/>
            <a:ext cx="2294471" cy="1660563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439484" y="3132434"/>
            <a:ext cx="2583811" cy="3276755"/>
            <a:chOff x="3376290" y="2671039"/>
            <a:chExt cx="2780572" cy="364409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0019" y="2671039"/>
              <a:ext cx="2246843" cy="364409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376290" y="2766951"/>
              <a:ext cx="470533" cy="342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/>
                <a:t>예</a:t>
              </a:r>
              <a:r>
                <a:rPr lang="en-US" altLang="ko-KR" sz="1400" b="1"/>
                <a:t>)</a:t>
              </a:r>
              <a:endParaRPr lang="ko-KR" altLang="en-US" sz="1400" b="1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6470708" y="1743304"/>
            <a:ext cx="5620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autoplay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source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Painting.ogv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="video/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ogg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source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="media/Painting.mp4"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="video/mp4"&gt;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source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Painting.webm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="video/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webm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track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Painting.vtt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srclang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 dirty="0" err="1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ko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="Korean"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default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 dirty="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079" y="3218678"/>
            <a:ext cx="5304639" cy="177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2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웹과 멀티미디어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617" y="36042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728" y="1191237"/>
            <a:ext cx="229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플러그인 프로그램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616" y="1702965"/>
            <a:ext cx="9076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HTML4</a:t>
            </a:r>
            <a:r>
              <a:rPr lang="ko-KR" altLang="en-US" sz="1400" dirty="0"/>
              <a:t>까지는 웹 브라우저에서 멀티미디어를 직접 재생할 수 없기 때문에 플러그인 프로그램 연결해서 사용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HTML5 </a:t>
            </a:r>
            <a:r>
              <a:rPr lang="ko-KR" altLang="en-US" sz="1400" dirty="0">
                <a:solidFill>
                  <a:srgbClr val="FF0000"/>
                </a:solidFill>
              </a:rPr>
              <a:t>웹 표준 이후 웹 브라우저에서 직접 멀티미디어 재생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5"/>
                </a:solidFill>
              </a:rPr>
              <a:t>크롬 브라우저</a:t>
            </a:r>
            <a:r>
              <a:rPr lang="en-US" altLang="ko-KR" sz="1400" dirty="0">
                <a:solidFill>
                  <a:schemeClr val="accent5"/>
                </a:solidFill>
              </a:rPr>
              <a:t>, </a:t>
            </a:r>
            <a:r>
              <a:rPr lang="ko-KR" altLang="en-US" sz="1400" dirty="0">
                <a:solidFill>
                  <a:schemeClr val="accent5"/>
                </a:solidFill>
              </a:rPr>
              <a:t>마이크로소프트 </a:t>
            </a:r>
            <a:r>
              <a:rPr lang="ko-KR" altLang="en-US" sz="1400" dirty="0" err="1">
                <a:solidFill>
                  <a:schemeClr val="accent5"/>
                </a:solidFill>
              </a:rPr>
              <a:t>엣지</a:t>
            </a:r>
            <a:r>
              <a:rPr lang="ko-KR" altLang="en-US" sz="1400" dirty="0">
                <a:solidFill>
                  <a:schemeClr val="accent5"/>
                </a:solidFill>
              </a:rPr>
              <a:t> 브라우저 등에서는 플래시 플레이어 차단</a:t>
            </a:r>
            <a:endParaRPr lang="en-US" altLang="ko-KR" sz="1400" dirty="0">
              <a:solidFill>
                <a:schemeClr val="accent5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유튜브나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비메오</a:t>
            </a:r>
            <a:r>
              <a:rPr lang="ko-KR" altLang="en-US" sz="1400" dirty="0"/>
              <a:t> 등 대부분의 비디오 사이트에서 </a:t>
            </a:r>
            <a:r>
              <a:rPr lang="en-US" altLang="ko-KR" sz="1400" dirty="0"/>
              <a:t>HTML5 </a:t>
            </a:r>
            <a:r>
              <a:rPr lang="ko-KR" altLang="en-US" sz="1400" dirty="0"/>
              <a:t>플레이어 사용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0" y="3202433"/>
            <a:ext cx="4084565" cy="303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7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웹과 멀티미디어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617" y="36042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728" y="1191237"/>
            <a:ext cx="229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플러그인 프로그램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617" y="1702965"/>
            <a:ext cx="538573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HTML4</a:t>
            </a:r>
            <a:r>
              <a:rPr lang="ko-KR" altLang="en-US" sz="1400" dirty="0"/>
              <a:t>까지는 웹 브라우저에서 멀티미디어를 직접 재생할 수 없기 때문에 플러그인 프로그램 연결해서 사용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</a:rPr>
              <a:t>HTML5 </a:t>
            </a:r>
            <a:r>
              <a:rPr lang="ko-KR" altLang="en-US" sz="1400" dirty="0">
                <a:solidFill>
                  <a:srgbClr val="FF0000"/>
                </a:solidFill>
              </a:rPr>
              <a:t>웹 표준 이후 웹 브라우저에서 직접 멀티미디어 재생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크롬 브라우저</a:t>
            </a:r>
            <a:r>
              <a:rPr lang="en-US" altLang="ko-KR" sz="1400" dirty="0"/>
              <a:t>, MS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엣지</a:t>
            </a:r>
            <a:r>
              <a:rPr lang="ko-KR" altLang="en-US" sz="1400" dirty="0"/>
              <a:t> 등에서는 플래시 플레이어 차단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유튜브나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비메오</a:t>
            </a:r>
            <a:r>
              <a:rPr lang="ko-KR" altLang="en-US" sz="1400" dirty="0"/>
              <a:t> 등 비디오 사이트에서 </a:t>
            </a:r>
            <a:r>
              <a:rPr lang="en-US" altLang="ko-KR" sz="1400" dirty="0"/>
              <a:t>HTML5 </a:t>
            </a:r>
            <a:r>
              <a:rPr lang="ko-KR" altLang="en-US" sz="1400" dirty="0"/>
              <a:t>플레이어 사용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98" y="3470881"/>
            <a:ext cx="3460022" cy="2574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27303" y="1191237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/>
                </a:solidFill>
              </a:rPr>
              <a:t>&lt;object&gt;, &lt;embed&gt; - </a:t>
            </a:r>
            <a:r>
              <a:rPr lang="ko-KR" altLang="en-US" b="1" dirty="0">
                <a:solidFill>
                  <a:schemeClr val="accent5"/>
                </a:solidFill>
              </a:rPr>
              <a:t>외부</a:t>
            </a:r>
            <a:r>
              <a:rPr lang="en-US" altLang="ko-KR" b="1" dirty="0">
                <a:solidFill>
                  <a:schemeClr val="accent5"/>
                </a:solidFill>
              </a:rPr>
              <a:t> </a:t>
            </a:r>
            <a:r>
              <a:rPr lang="ko-KR" altLang="en-US" b="1" dirty="0">
                <a:solidFill>
                  <a:schemeClr val="accent5"/>
                </a:solidFill>
              </a:rPr>
              <a:t>파일 삽입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17577" y="1702965"/>
            <a:ext cx="5385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웹 브라우저에서 직접 재생할 수 없는 자바 애플릿이나 </a:t>
            </a:r>
            <a:r>
              <a:rPr lang="en-US" altLang="ko-KR" sz="1400" dirty="0"/>
              <a:t>PDF, </a:t>
            </a:r>
            <a:r>
              <a:rPr lang="ko-KR" altLang="en-US" sz="1400" dirty="0"/>
              <a:t>플래시</a:t>
            </a:r>
            <a:r>
              <a:rPr lang="en-US" altLang="ko-KR" sz="1400" dirty="0"/>
              <a:t> </a:t>
            </a:r>
            <a:r>
              <a:rPr lang="ko-KR" altLang="en-US" sz="1400" dirty="0"/>
              <a:t>무비 등 삽입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&lt;object&gt; </a:t>
            </a:r>
            <a:r>
              <a:rPr lang="ko-KR" altLang="en-US" sz="1400" dirty="0"/>
              <a:t>태그를 지원하지 않는 브라우저에서는 </a:t>
            </a:r>
            <a:r>
              <a:rPr lang="en-US" altLang="ko-KR" sz="1400" dirty="0"/>
              <a:t>&lt;embed&gt; </a:t>
            </a:r>
            <a:r>
              <a:rPr lang="ko-KR" altLang="en-US" sz="1400" dirty="0"/>
              <a:t>태그 사용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202" y="2537610"/>
            <a:ext cx="5822484" cy="5371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743" y="4208652"/>
            <a:ext cx="5118246" cy="343937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5981351" y="904056"/>
            <a:ext cx="0" cy="55722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3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웹과 멀티미디어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617" y="36042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728" y="1191237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멀티미디어 웹 표준화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616" y="1702965"/>
            <a:ext cx="76843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플러그인 프로그램 없이 웹 브라우저 자체에서 멀티미디어 재생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단</a:t>
            </a:r>
            <a:r>
              <a:rPr lang="en-US" altLang="ko-KR" sz="1400"/>
              <a:t>, </a:t>
            </a:r>
            <a:r>
              <a:rPr lang="ko-KR" altLang="en-US" sz="1400"/>
              <a:t>브라우저마다 재생할 수 있는 멀티미디어 파일 종류가 다르다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6" y="2558641"/>
            <a:ext cx="5583106" cy="2441119"/>
          </a:xfrm>
          <a:prstGeom prst="rect">
            <a:avLst/>
          </a:prstGeom>
        </p:spPr>
      </p:pic>
      <p:sp>
        <p:nvSpPr>
          <p:cNvPr id="12" name="사각형 설명선 11"/>
          <p:cNvSpPr/>
          <p:nvPr/>
        </p:nvSpPr>
        <p:spPr>
          <a:xfrm>
            <a:off x="731823" y="5276595"/>
            <a:ext cx="5746459" cy="1157681"/>
          </a:xfrm>
          <a:prstGeom prst="wedgeRectCallout">
            <a:avLst>
              <a:gd name="adj1" fmla="val -24191"/>
              <a:gd name="adj2" fmla="val -61413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07184" y="5345327"/>
            <a:ext cx="550774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C00000"/>
                </a:solidFill>
                <a:latin typeface="+mn-ea"/>
              </a:rPr>
              <a:t>최신 모던 브라우저를 사용한다면 </a:t>
            </a:r>
            <a:r>
              <a:rPr lang="en-US" altLang="ko-KR" sz="1400">
                <a:solidFill>
                  <a:srgbClr val="C00000"/>
                </a:solidFill>
                <a:latin typeface="+mn-ea"/>
              </a:rPr>
              <a:t>mp4</a:t>
            </a:r>
            <a:r>
              <a:rPr lang="ko-KR" altLang="en-US" sz="1400">
                <a:solidFill>
                  <a:srgbClr val="C00000"/>
                </a:solidFill>
                <a:latin typeface="+mn-ea"/>
              </a:rPr>
              <a:t>와 </a:t>
            </a:r>
            <a:r>
              <a:rPr lang="en-US" altLang="ko-KR" sz="1400">
                <a:solidFill>
                  <a:srgbClr val="C00000"/>
                </a:solidFill>
                <a:latin typeface="+mn-ea"/>
              </a:rPr>
              <a:t>mp3</a:t>
            </a:r>
            <a:r>
              <a:rPr lang="ko-KR" altLang="en-US" sz="1400">
                <a:solidFill>
                  <a:srgbClr val="C00000"/>
                </a:solidFill>
                <a:latin typeface="+mn-ea"/>
              </a:rPr>
              <a:t>를 사용하면 간단하지만</a:t>
            </a:r>
            <a:r>
              <a:rPr lang="en-US" altLang="ko-KR" sz="140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400">
                <a:solidFill>
                  <a:srgbClr val="C00000"/>
                </a:solidFill>
                <a:latin typeface="+mn-ea"/>
              </a:rPr>
              <a:t>사용자들의 브라우저는 다양하기 때문에 여러 종류의 파일 형식을 지정해야 한다</a:t>
            </a:r>
            <a:r>
              <a:rPr lang="en-US" altLang="ko-KR" sz="1400">
                <a:solidFill>
                  <a:srgbClr val="C00000"/>
                </a:solidFill>
                <a:latin typeface="+mn-ea"/>
              </a:rPr>
              <a:t>.</a:t>
            </a:r>
            <a:endParaRPr lang="ko-KR" altLang="en-US" sz="140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82" y="3645286"/>
            <a:ext cx="5551669" cy="27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5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웹과 멀티미디어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617" y="36042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728" y="1191237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HTML5</a:t>
            </a:r>
            <a:r>
              <a:rPr lang="ko-KR" altLang="en-US" b="1"/>
              <a:t>와 비디오 코덱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616" y="1702965"/>
            <a:ext cx="5259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인코딩</a:t>
            </a:r>
            <a:r>
              <a:rPr lang="en-US" altLang="ko-KR" sz="1400" dirty="0"/>
              <a:t>(encoding) : </a:t>
            </a:r>
            <a:r>
              <a:rPr lang="ko-KR" altLang="en-US" sz="1400" dirty="0"/>
              <a:t>원본</a:t>
            </a:r>
            <a:r>
              <a:rPr lang="en-US" altLang="ko-KR" sz="1400" dirty="0"/>
              <a:t> </a:t>
            </a:r>
            <a:r>
              <a:rPr lang="ko-KR" altLang="en-US" sz="1400" dirty="0"/>
              <a:t>비디오를 컴퓨터에서 사용할 수 있는 비디오 파일로 변환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디코딩</a:t>
            </a:r>
            <a:r>
              <a:rPr lang="en-US" altLang="ko-KR" sz="1400" dirty="0"/>
              <a:t>(decoding) : </a:t>
            </a:r>
            <a:r>
              <a:rPr lang="ko-KR" altLang="en-US" sz="1400" dirty="0"/>
              <a:t>컴퓨터 비디오 파일에 있는 비디오 정보를 가져와 플레이어에 보여주는 과정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비디오 </a:t>
            </a:r>
            <a:r>
              <a:rPr lang="ko-KR" altLang="en-US" sz="1400" dirty="0" err="1"/>
              <a:t>코덱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인코딩과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디코딩</a:t>
            </a:r>
            <a:r>
              <a:rPr lang="ko-KR" altLang="en-US" sz="1400" dirty="0"/>
              <a:t> 수행</a:t>
            </a:r>
            <a:r>
              <a:rPr lang="en-US" altLang="ko-KR" sz="1400" dirty="0"/>
              <a:t>. HTML5</a:t>
            </a:r>
            <a:r>
              <a:rPr lang="ko-KR" altLang="en-US" sz="1400" dirty="0"/>
              <a:t>에서는 브라우저에서 직접 재생할 수 있는 비디오 </a:t>
            </a:r>
            <a:r>
              <a:rPr lang="ko-KR" altLang="en-US" sz="1400" dirty="0" err="1"/>
              <a:t>코덱만</a:t>
            </a:r>
            <a:r>
              <a:rPr lang="ko-KR" altLang="en-US" sz="1400" dirty="0"/>
              <a:t> 허용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3" y="3825093"/>
            <a:ext cx="4021472" cy="12338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16908" y="1560569"/>
            <a:ext cx="52599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① </a:t>
            </a:r>
            <a:r>
              <a:rPr lang="en-US" altLang="ko-KR" sz="1400" b="1" dirty="0"/>
              <a:t>H.264/AVC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고화질의 영상</a:t>
            </a:r>
            <a:r>
              <a:rPr lang="en-US" altLang="ko-KR" sz="1400" dirty="0"/>
              <a:t>. mp4 </a:t>
            </a:r>
            <a:r>
              <a:rPr lang="ko-KR" altLang="en-US" sz="1400" dirty="0"/>
              <a:t>파일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mov</a:t>
            </a:r>
            <a:r>
              <a:rPr lang="en-US" altLang="ko-KR" sz="1400" dirty="0"/>
              <a:t> </a:t>
            </a:r>
            <a:r>
              <a:rPr lang="ko-KR" altLang="en-US" sz="1400" dirty="0"/>
              <a:t>파일 등에서 사용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유료 </a:t>
            </a:r>
            <a:r>
              <a:rPr lang="ko-KR" altLang="en-US" sz="1400" dirty="0" err="1"/>
              <a:t>코덱이지만</a:t>
            </a:r>
            <a:r>
              <a:rPr lang="ko-KR" altLang="en-US" sz="1400" dirty="0"/>
              <a:t> 온라인에서 사용할 경우 무료로 사용 가능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대부분 모던 브라우저에서 지원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② </a:t>
            </a:r>
            <a:r>
              <a:rPr lang="ko-KR" altLang="en-US" sz="1400" b="1" dirty="0" err="1"/>
              <a:t>오그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테오라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Ogg</a:t>
            </a:r>
            <a:r>
              <a:rPr lang="en-US" altLang="ko-KR" sz="1400" b="1" dirty="0"/>
              <a:t> Theora)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공개 </a:t>
            </a:r>
            <a:r>
              <a:rPr lang="ko-KR" altLang="en-US" sz="1400" dirty="0" err="1"/>
              <a:t>코덱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ogv</a:t>
            </a:r>
            <a:r>
              <a:rPr lang="en-US" altLang="ko-KR" sz="1400" dirty="0"/>
              <a:t> </a:t>
            </a:r>
            <a:r>
              <a:rPr lang="ko-KR" altLang="en-US" sz="1400" dirty="0"/>
              <a:t>파일 형식에서 사용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 err="1"/>
              <a:t>파이어폭스와</a:t>
            </a:r>
            <a:r>
              <a:rPr lang="ko-KR" altLang="en-US" sz="1400" dirty="0"/>
              <a:t> 오페라</a:t>
            </a:r>
            <a:r>
              <a:rPr lang="en-US" altLang="ko-KR" sz="1400" dirty="0"/>
              <a:t>, </a:t>
            </a:r>
            <a:r>
              <a:rPr lang="ko-KR" altLang="en-US" sz="1400" dirty="0"/>
              <a:t>크롬에서 지원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③ v8, v9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오픈 소스로 공개한 </a:t>
            </a:r>
            <a:r>
              <a:rPr lang="ko-KR" altLang="en-US" sz="1400" dirty="0" err="1"/>
              <a:t>코덱</a:t>
            </a:r>
            <a:r>
              <a:rPr lang="en-US" altLang="ko-KR" sz="1400" dirty="0"/>
              <a:t>.  </a:t>
            </a:r>
            <a:r>
              <a:rPr lang="en-US" altLang="ko-KR" sz="1400" dirty="0" err="1"/>
              <a:t>webm</a:t>
            </a:r>
            <a:r>
              <a:rPr lang="en-US" altLang="ko-KR" sz="1400" dirty="0"/>
              <a:t> </a:t>
            </a:r>
            <a:r>
              <a:rPr lang="ko-KR" altLang="en-US" sz="1400" dirty="0"/>
              <a:t>파일에서 사용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화질이 좋고 무료로 제공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 err="1"/>
              <a:t>파이어폭스와</a:t>
            </a:r>
            <a:r>
              <a:rPr lang="ko-KR" altLang="en-US" sz="1400" dirty="0"/>
              <a:t> 오페라</a:t>
            </a:r>
            <a:r>
              <a:rPr lang="en-US" altLang="ko-KR" sz="1400" dirty="0"/>
              <a:t>, </a:t>
            </a:r>
            <a:r>
              <a:rPr lang="ko-KR" altLang="en-US" sz="1400" dirty="0"/>
              <a:t>크롬 등에서 지원</a:t>
            </a:r>
            <a:r>
              <a:rPr lang="en-US" altLang="ko-KR" sz="1400" dirty="0"/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269997" y="5461233"/>
            <a:ext cx="7508146" cy="1076311"/>
            <a:chOff x="4269997" y="5461233"/>
            <a:chExt cx="7508146" cy="1076311"/>
          </a:xfrm>
        </p:grpSpPr>
        <p:sp>
          <p:nvSpPr>
            <p:cNvPr id="3" name="사각형 설명선 2"/>
            <p:cNvSpPr/>
            <p:nvPr/>
          </p:nvSpPr>
          <p:spPr>
            <a:xfrm>
              <a:off x="4269997" y="5461233"/>
              <a:ext cx="7273255" cy="1015068"/>
            </a:xfrm>
            <a:prstGeom prst="wedgeRectCallout">
              <a:avLst>
                <a:gd name="adj1" fmla="val -4106"/>
                <a:gd name="adj2" fmla="val -74690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69997" y="5475715"/>
              <a:ext cx="750814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srgbClr val="C00000"/>
                  </a:solidFill>
                </a:rPr>
                <a:t>대부분의 브라우저에 </a:t>
              </a:r>
              <a:r>
                <a:rPr lang="en-US" altLang="ko-KR" sz="1400">
                  <a:solidFill>
                    <a:srgbClr val="C00000"/>
                  </a:solidFill>
                </a:rPr>
                <a:t>H.264 </a:t>
              </a:r>
              <a:r>
                <a:rPr lang="ko-KR" altLang="en-US" sz="1400">
                  <a:solidFill>
                    <a:srgbClr val="C00000"/>
                  </a:solidFill>
                </a:rPr>
                <a:t>코덱을 지원하므로 </a:t>
              </a:r>
              <a:r>
                <a:rPr lang="en-US" altLang="ko-KR" sz="1400">
                  <a:solidFill>
                    <a:srgbClr val="C00000"/>
                  </a:solidFill>
                </a:rPr>
                <a:t>mp4 </a:t>
              </a:r>
              <a:r>
                <a:rPr lang="ko-KR" altLang="en-US" sz="1400">
                  <a:solidFill>
                    <a:srgbClr val="C00000"/>
                  </a:solidFill>
                </a:rPr>
                <a:t>파일을 기본적으로 사용</a:t>
              </a:r>
              <a:endParaRPr lang="en-US" altLang="ko-KR" sz="1400">
                <a:solidFill>
                  <a:srgbClr val="C00000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srgbClr val="C00000"/>
                  </a:solidFill>
                </a:rPr>
                <a:t>무료이면서 최신 코덱인 </a:t>
              </a:r>
              <a:r>
                <a:rPr lang="en-US" altLang="ko-KR" sz="1400">
                  <a:solidFill>
                    <a:srgbClr val="C00000"/>
                  </a:solidFill>
                </a:rPr>
                <a:t>v9 </a:t>
              </a:r>
              <a:r>
                <a:rPr lang="ko-KR" altLang="en-US" sz="1400">
                  <a:solidFill>
                    <a:srgbClr val="C00000"/>
                  </a:solidFill>
                </a:rPr>
                <a:t>코덱을 이용한 </a:t>
              </a:r>
              <a:r>
                <a:rPr lang="en-US" altLang="ko-KR" sz="1400">
                  <a:solidFill>
                    <a:srgbClr val="C00000"/>
                  </a:solidFill>
                </a:rPr>
                <a:t>webm </a:t>
              </a:r>
              <a:r>
                <a:rPr lang="ko-KR" altLang="en-US" sz="1400">
                  <a:solidFill>
                    <a:srgbClr val="C00000"/>
                  </a:solidFill>
                </a:rPr>
                <a:t>파일도 함께 사용</a:t>
              </a:r>
              <a:endParaRPr lang="en-US" altLang="ko-KR" sz="1400">
                <a:solidFill>
                  <a:srgbClr val="C00000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srgbClr val="C00000"/>
                  </a:solidFill>
                </a:rPr>
                <a:t>이전</a:t>
              </a:r>
              <a:r>
                <a:rPr lang="en-US" altLang="ko-KR" sz="1400">
                  <a:solidFill>
                    <a:srgbClr val="C00000"/>
                  </a:solidFill>
                </a:rPr>
                <a:t> </a:t>
              </a:r>
              <a:r>
                <a:rPr lang="ko-KR" altLang="en-US" sz="1400">
                  <a:solidFill>
                    <a:srgbClr val="C00000"/>
                  </a:solidFill>
                </a:rPr>
                <a:t>모던 브라우저 중에는 </a:t>
              </a:r>
              <a:r>
                <a:rPr lang="en-US" altLang="ko-KR" sz="1400">
                  <a:solidFill>
                    <a:srgbClr val="C00000"/>
                  </a:solidFill>
                </a:rPr>
                <a:t>ogv </a:t>
              </a:r>
              <a:r>
                <a:rPr lang="ko-KR" altLang="en-US" sz="1400">
                  <a:solidFill>
                    <a:srgbClr val="C00000"/>
                  </a:solidFill>
                </a:rPr>
                <a:t>파일만 지원하는 경우도 있으므로 </a:t>
              </a:r>
              <a:r>
                <a:rPr lang="en-US" altLang="ko-KR" sz="1400">
                  <a:solidFill>
                    <a:srgbClr val="C00000"/>
                  </a:solidFill>
                </a:rPr>
                <a:t>ogv </a:t>
              </a:r>
              <a:r>
                <a:rPr lang="ko-KR" altLang="en-US" sz="1400">
                  <a:solidFill>
                    <a:srgbClr val="C00000"/>
                  </a:solidFill>
                </a:rPr>
                <a:t>파일도 사용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87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웹과 멀티미디어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617" y="36042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728" y="1191237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HTML5</a:t>
            </a:r>
            <a:r>
              <a:rPr lang="ko-KR" altLang="en-US" b="1"/>
              <a:t>와 오디오 코덱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1728" y="1673559"/>
            <a:ext cx="5259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① </a:t>
            </a:r>
            <a:r>
              <a:rPr lang="en-US" altLang="ko-KR" sz="1400" b="1" dirty="0"/>
              <a:t>MPEG-1 AUDIO Layer3 (MP3 </a:t>
            </a:r>
            <a:r>
              <a:rPr lang="ko-KR" altLang="en-US" sz="1400" b="1" dirty="0" err="1"/>
              <a:t>코덱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가장 많이 사용하는 오디오 </a:t>
            </a:r>
            <a:r>
              <a:rPr lang="ko-KR" altLang="en-US" sz="1400" dirty="0" err="1"/>
              <a:t>코덱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 mp3 </a:t>
            </a:r>
            <a:r>
              <a:rPr lang="ko-KR" altLang="en-US" sz="1400" dirty="0"/>
              <a:t>파일에서 사용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-</a:t>
            </a:r>
            <a:r>
              <a:rPr lang="ko-KR" altLang="en-US" sz="1400" dirty="0"/>
              <a:t> 특허권이</a:t>
            </a:r>
            <a:r>
              <a:rPr lang="en-US" altLang="ko-KR" sz="1400" dirty="0"/>
              <a:t> </a:t>
            </a:r>
            <a:r>
              <a:rPr lang="ko-KR" altLang="en-US" sz="1400" dirty="0"/>
              <a:t>등록되어 있어 유료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② </a:t>
            </a:r>
            <a:r>
              <a:rPr lang="ko-KR" altLang="en-US" sz="1400" b="1" dirty="0" err="1"/>
              <a:t>오그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보비스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Ogg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Vorbis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공개 </a:t>
            </a:r>
            <a:r>
              <a:rPr lang="ko-KR" altLang="en-US" sz="1400" dirty="0" err="1"/>
              <a:t>코덱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ogg</a:t>
            </a:r>
            <a:r>
              <a:rPr lang="en-US" altLang="ko-KR" sz="1400" dirty="0"/>
              <a:t> </a:t>
            </a:r>
            <a:r>
              <a:rPr lang="ko-KR" altLang="en-US" sz="1400" dirty="0"/>
              <a:t>파일 형식에서 사용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- </a:t>
            </a:r>
            <a:r>
              <a:rPr lang="ko-KR" altLang="en-US" sz="1400" dirty="0"/>
              <a:t>재생 플레이어가 적고 </a:t>
            </a:r>
            <a:r>
              <a:rPr lang="ko-KR" altLang="en-US" sz="1400" dirty="0" err="1"/>
              <a:t>인코딩</a:t>
            </a:r>
            <a:r>
              <a:rPr lang="en-US" altLang="ko-KR" sz="1400" dirty="0"/>
              <a:t> </a:t>
            </a:r>
            <a:r>
              <a:rPr lang="ko-KR" altLang="en-US" sz="1400" dirty="0"/>
              <a:t>시간이 더 걸린다는 단점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>
                <a:sym typeface="Wingdings" panose="05000000000000000000" pitchFamily="2" charset="2"/>
              </a:rPr>
              <a:t> but, </a:t>
            </a:r>
            <a:r>
              <a:rPr lang="ko-KR" altLang="en-US" sz="1400" dirty="0">
                <a:sym typeface="Wingdings" panose="05000000000000000000" pitchFamily="2" charset="2"/>
              </a:rPr>
              <a:t>무료라서 </a:t>
            </a:r>
            <a:r>
              <a:rPr lang="en-US" altLang="ko-KR" sz="1400" dirty="0">
                <a:sym typeface="Wingdings" panose="05000000000000000000" pitchFamily="2" charset="2"/>
              </a:rPr>
              <a:t>PC </a:t>
            </a:r>
            <a:r>
              <a:rPr lang="ko-KR" altLang="en-US" sz="1400" dirty="0">
                <a:sym typeface="Wingdings" panose="05000000000000000000" pitchFamily="2" charset="2"/>
              </a:rPr>
              <a:t>게임 등에 많이 사용됨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5102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웹과 멀티미디어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617" y="36042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786" y="1191237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HTML5</a:t>
            </a:r>
            <a:r>
              <a:rPr lang="ko-KR" altLang="en-US" b="1"/>
              <a:t> 비디오 변환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1727" y="1673559"/>
            <a:ext cx="561223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스마트폰</a:t>
            </a:r>
            <a:r>
              <a:rPr lang="ko-KR" altLang="en-US" sz="1400" dirty="0"/>
              <a:t> 등에서 찍은 동영상을 </a:t>
            </a:r>
            <a:r>
              <a:rPr lang="en-US" altLang="ko-KR" sz="1400" dirty="0" err="1"/>
              <a:t>webm</a:t>
            </a:r>
            <a:r>
              <a:rPr lang="ko-KR" altLang="en-US" sz="1400" dirty="0"/>
              <a:t>과 </a:t>
            </a:r>
            <a:r>
              <a:rPr lang="en-US" altLang="ko-KR" sz="1400" dirty="0"/>
              <a:t>mp4, </a:t>
            </a:r>
            <a:r>
              <a:rPr lang="en-US" altLang="ko-KR" sz="1400" dirty="0" err="1"/>
              <a:t>ogv</a:t>
            </a:r>
            <a:r>
              <a:rPr lang="en-US" altLang="ko-KR" sz="1400" dirty="0"/>
              <a:t> </a:t>
            </a:r>
            <a:r>
              <a:rPr lang="ko-KR" altLang="en-US" sz="1400" dirty="0"/>
              <a:t>파일로 변환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인코딩</a:t>
            </a:r>
            <a:r>
              <a:rPr lang="ko-KR" altLang="en-US" sz="1400" dirty="0"/>
              <a:t> 프로그램</a:t>
            </a:r>
            <a:r>
              <a:rPr lang="en-US" altLang="ko-KR" sz="1400" dirty="0"/>
              <a:t>(</a:t>
            </a:r>
            <a:r>
              <a:rPr lang="ko-KR" altLang="en-US" sz="1400" dirty="0"/>
              <a:t>인코더</a:t>
            </a:r>
            <a:r>
              <a:rPr lang="en-US" altLang="ko-KR" sz="1400" dirty="0"/>
              <a:t>)</a:t>
            </a:r>
            <a:r>
              <a:rPr lang="ko-KR" altLang="en-US" sz="1400" dirty="0"/>
              <a:t>을 이용해 비디오 파일 형식 변환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/>
              <a:t>ex) </a:t>
            </a:r>
            <a:r>
              <a:rPr lang="ko-KR" altLang="en-US" sz="1400" dirty="0"/>
              <a:t>카카오 인코더</a:t>
            </a:r>
            <a:r>
              <a:rPr lang="en-US" altLang="ko-KR" sz="1400" dirty="0"/>
              <a:t>, </a:t>
            </a:r>
            <a:r>
              <a:rPr lang="ko-KR" altLang="en-US" sz="1400" dirty="0"/>
              <a:t>다음</a:t>
            </a:r>
            <a:r>
              <a:rPr lang="en-US" altLang="ko-KR" sz="1400" dirty="0"/>
              <a:t> </a:t>
            </a:r>
            <a:r>
              <a:rPr lang="ko-KR" altLang="en-US" sz="1400" dirty="0" err="1"/>
              <a:t>팟인코더</a:t>
            </a:r>
            <a:r>
              <a:rPr lang="ko-KR" altLang="en-US" sz="1400" dirty="0"/>
              <a:t> 등</a:t>
            </a:r>
            <a:endParaRPr lang="en-US" altLang="ko-KR" sz="1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7" y="3171544"/>
            <a:ext cx="3221627" cy="20813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902" y="3867831"/>
            <a:ext cx="3281061" cy="22580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00131" y="1673559"/>
            <a:ext cx="5612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파이어폭스</a:t>
            </a:r>
            <a:r>
              <a:rPr lang="ko-KR" altLang="en-US" sz="1400" dirty="0"/>
              <a:t> 브라우저의 확장 프로그램 </a:t>
            </a:r>
            <a:r>
              <a:rPr lang="en-US" altLang="ko-KR" sz="1400" dirty="0"/>
              <a:t>‘</a:t>
            </a:r>
            <a:r>
              <a:rPr lang="en-US" altLang="ko-KR" sz="1400" dirty="0" err="1"/>
              <a:t>firefogg</a:t>
            </a:r>
            <a:r>
              <a:rPr lang="en-US" altLang="ko-KR" sz="1400" dirty="0"/>
              <a:t>’</a:t>
            </a:r>
            <a:r>
              <a:rPr lang="ko-KR" altLang="en-US" sz="1400" dirty="0"/>
              <a:t>를 이용해 </a:t>
            </a:r>
            <a:r>
              <a:rPr lang="en-US" altLang="ko-KR" sz="1400" dirty="0" err="1"/>
              <a:t>webm</a:t>
            </a:r>
            <a:r>
              <a:rPr lang="en-US" altLang="ko-KR" sz="1400" dirty="0"/>
              <a:t> </a:t>
            </a:r>
            <a:r>
              <a:rPr lang="ko-KR" altLang="en-US" sz="1400" dirty="0"/>
              <a:t>파일과 </a:t>
            </a:r>
            <a:r>
              <a:rPr lang="en-US" altLang="ko-KR" sz="1400" dirty="0" err="1"/>
              <a:t>ogv</a:t>
            </a:r>
            <a:r>
              <a:rPr lang="en-US" altLang="ko-KR" sz="1400" dirty="0"/>
              <a:t> </a:t>
            </a:r>
            <a:r>
              <a:rPr lang="ko-KR" altLang="en-US" sz="1400" dirty="0"/>
              <a:t>파일로 변환</a:t>
            </a:r>
            <a:endParaRPr lang="en-US" altLang="ko-KR" sz="1400" dirty="0"/>
          </a:p>
        </p:txBody>
      </p:sp>
      <p:pic>
        <p:nvPicPr>
          <p:cNvPr id="1026" name="Picture 2" descr="http://cafeptthumb1.phinf.naver.net/MjAxNjExMjBfNTkg/MDAxNDc5NjM2NjAxOTU5.nWSn6rXrE01rPrHwQSAeNIdByatYfCI62UIU8X9B_80g.NtyBvtXfYmgyFYt5PxEmDKNSvIXED3cpgCLIlK8EcCYg.PNG.kyrieko/05-34.png?type=w7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764" y="2566882"/>
            <a:ext cx="3667301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94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617" y="36042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786" y="1191237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&lt;audio&gt; </a:t>
            </a:r>
            <a:r>
              <a:rPr lang="ko-KR" altLang="en-US" b="1"/>
              <a:t>태그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1727" y="1673559"/>
            <a:ext cx="5612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배경 음악이나 효과음 등 오디오 재생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대부분 브라우저에서 </a:t>
            </a:r>
            <a:r>
              <a:rPr lang="en-US" altLang="ko-KR" sz="1400" dirty="0"/>
              <a:t>mp3 </a:t>
            </a:r>
            <a:r>
              <a:rPr lang="ko-KR" altLang="en-US" sz="1400" dirty="0"/>
              <a:t>지원하므로 </a:t>
            </a:r>
            <a:r>
              <a:rPr lang="en-US" altLang="ko-KR" sz="1400" dirty="0"/>
              <a:t>mp3 </a:t>
            </a:r>
            <a:r>
              <a:rPr lang="ko-KR" altLang="en-US" sz="1400" dirty="0"/>
              <a:t>파일만 사용</a:t>
            </a:r>
            <a:endParaRPr lang="en-US" altLang="ko-KR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62" y="2525213"/>
            <a:ext cx="5417389" cy="361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7" y="3021280"/>
            <a:ext cx="5857613" cy="177725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48088" y="1801277"/>
            <a:ext cx="3954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audio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="media/bgsound.mp3"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audio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070" y="2186931"/>
            <a:ext cx="3349396" cy="197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9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5617" y="36042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786" y="1191237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&lt;video&gt; </a:t>
            </a:r>
            <a:r>
              <a:rPr lang="ko-KR" altLang="en-US" b="1"/>
              <a:t>태그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785" y="1673559"/>
            <a:ext cx="53521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웹</a:t>
            </a:r>
            <a:r>
              <a:rPr lang="en-US" altLang="ko-KR" sz="1400"/>
              <a:t> </a:t>
            </a:r>
            <a:r>
              <a:rPr lang="ko-KR" altLang="en-US" sz="1400"/>
              <a:t>문서에 비디오 파일 삽입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7" y="2151934"/>
            <a:ext cx="5528345" cy="39935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95617" y="2982742"/>
            <a:ext cx="3954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="media/Painting.mp4"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7" y="3386557"/>
            <a:ext cx="4769420" cy="138695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68802" y="2982741"/>
            <a:ext cx="33393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="media/Painting.mp4"&gt;&lt;/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802" y="3386557"/>
            <a:ext cx="4507812" cy="15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4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190</TotalTime>
  <Words>940</Words>
  <Application>Microsoft Office PowerPoint</Application>
  <PresentationFormat>와이드스크린</PresentationFormat>
  <Paragraphs>148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D2Coding</vt:lpstr>
      <vt:lpstr>TDc_SSiGothic_120_OTF</vt:lpstr>
      <vt:lpstr>TDc_SSiMyungJo_120_OTF</vt:lpstr>
      <vt:lpstr>맑은 고딕</vt:lpstr>
      <vt:lpstr>Arial</vt:lpstr>
      <vt:lpstr>Wingdings</vt:lpstr>
      <vt:lpstr>Office 테마</vt:lpstr>
      <vt:lpstr>11. HTML5와 멀티미디어</vt:lpstr>
      <vt:lpstr>웹과 멀티미디어</vt:lpstr>
      <vt:lpstr>웹과 멀티미디어</vt:lpstr>
      <vt:lpstr>웹과 멀티미디어</vt:lpstr>
      <vt:lpstr>웹과 멀티미디어</vt:lpstr>
      <vt:lpstr>웹과 멀티미디어</vt:lpstr>
      <vt:lpstr>웹과 멀티미디어</vt:lpstr>
      <vt:lpstr>오디오 &amp; 비디오 재생하기</vt:lpstr>
      <vt:lpstr>오디오 &amp; 비디오 재생하기</vt:lpstr>
      <vt:lpstr>오디오 &amp; 비디오 재생하기</vt:lpstr>
      <vt:lpstr>오디오 &amp; 비디오 재생하기</vt:lpstr>
      <vt:lpstr>오디오 &amp; 비디오 재생하기</vt:lpstr>
      <vt:lpstr>오디오 &amp; 비디오 재생하기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 HTML5와 멀티미디어</dc:title>
  <dc:creator>Kyunghee Ko</dc:creator>
  <cp:lastModifiedBy>Choonwoo Kwon</cp:lastModifiedBy>
  <cp:revision>16</cp:revision>
  <dcterms:created xsi:type="dcterms:W3CDTF">2016-12-27T10:29:48Z</dcterms:created>
  <dcterms:modified xsi:type="dcterms:W3CDTF">2017-06-12T10:31:45Z</dcterms:modified>
</cp:coreProperties>
</file>