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871670" cy="8397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12. </a:t>
            </a:r>
            <a:r>
              <a:rPr lang="ko-KR" altLang="en-US" dirty="0" err="1"/>
              <a:t>다재다능한</a:t>
            </a:r>
            <a:r>
              <a:rPr lang="ko-KR" altLang="en-US" dirty="0"/>
              <a:t> </a:t>
            </a:r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6520" y="2575420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6363" y="2575420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연결 선택자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20" y="3322040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6363" y="3322040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520" y="40628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363" y="4062847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가상 클래스와 가상 요소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속성</a:t>
            </a:r>
            <a:r>
              <a:rPr lang="en-US" altLang="ko-KR" b="1" dirty="0"/>
              <a:t>*=</a:t>
            </a:r>
            <a:r>
              <a:rPr lang="ko-KR" altLang="en-US" b="1" dirty="0"/>
              <a:t>값</a:t>
            </a:r>
            <a:r>
              <a:rPr lang="en-US" altLang="ko-KR" b="1" dirty="0"/>
              <a:t>] </a:t>
            </a:r>
            <a:r>
              <a:rPr lang="ko-KR" altLang="en-US" b="1" dirty="0" err="1"/>
              <a:t>선택자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TDc_SSiGothic_160_OTF"/>
              </a:rPr>
              <a:t>값의 일부가 일치하는 속성을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가진 요소</a:t>
            </a:r>
            <a:r>
              <a:rPr lang="ko-KR" altLang="en-US" sz="1400" dirty="0">
                <a:latin typeface="+mn-ea"/>
              </a:rPr>
              <a:t>를 찾아 스타일 적용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46620" y="2194386"/>
            <a:ext cx="57280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*= “w3”]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 dirty="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=”http://www.w3c.org/TR/html”&gt;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표준안 사이트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=”http://www.webplatform.org”&gt;</a:t>
            </a:r>
            <a:r>
              <a:rPr lang="ko-KR" altLang="en-US" sz="1100" dirty="0" err="1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튜토리얼과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 </a:t>
            </a:r>
            <a:r>
              <a:rPr lang="ko-KR" altLang="en-US" sz="1100" dirty="0" err="1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아티클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=”http://caniuse.com”&gt;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지원 여부 체크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=”http://www.w3c.org/TR/css3-mediaqueries”&gt;</a:t>
            </a:r>
            <a:r>
              <a:rPr lang="ko-KR" altLang="it-IT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미디어쿼리</a:t>
            </a:r>
            <a:r>
              <a:rPr lang="it-IT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81" y="5939151"/>
            <a:ext cx="3907625" cy="4511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74642" y="1539713"/>
            <a:ext cx="6017358" cy="39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79630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동작에 반응하는 가상 클래스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30155"/>
              </p:ext>
            </p:extLst>
          </p:nvPr>
        </p:nvGraphicFramePr>
        <p:xfrm>
          <a:off x="746620" y="2487494"/>
          <a:ext cx="4970180" cy="2506967"/>
        </p:xfrm>
        <a:graphic>
          <a:graphicData uri="http://schemas.openxmlformats.org/drawingml/2006/table">
            <a:tbl>
              <a:tblPr firstRow="1" bandRow="1"/>
              <a:tblGrid>
                <a:gridCol w="851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8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2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:link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방문하지 않은 링크에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:visited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방문한 링크에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:active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요소를 활성화했을 때의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2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:hover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요소에 마우스 커서를 올려놓을 때의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:focus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요소에 초점이 맞추어졌을 때의 스타일 적용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14657" y="1225914"/>
            <a:ext cx="371352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a:link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a:visited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10px 5px 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35px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display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fff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text-decoration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none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a:hover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a:focus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text-shadow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0px 2px 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#000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#FC0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a:active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 dirty="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이용 안내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객실 소개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예약하기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7" y="5496022"/>
            <a:ext cx="5015695" cy="438873"/>
          </a:xfrm>
          <a:prstGeom prst="rect">
            <a:avLst/>
          </a:prstGeom>
        </p:spPr>
      </p:pic>
      <p:sp>
        <p:nvSpPr>
          <p:cNvPr id="2" name="구름 모양 설명선 1"/>
          <p:cNvSpPr/>
          <p:nvPr/>
        </p:nvSpPr>
        <p:spPr>
          <a:xfrm>
            <a:off x="7385912" y="265340"/>
            <a:ext cx="2825448" cy="747913"/>
          </a:xfrm>
          <a:prstGeom prst="cloudCallout">
            <a:avLst>
              <a:gd name="adj1" fmla="val -43279"/>
              <a:gd name="adj2" fmla="val 207"/>
            </a:avLst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pseudo class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620" y="1047583"/>
            <a:ext cx="4811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solidFill>
                  <a:srgbClr val="FF0000"/>
                </a:solidFill>
              </a:rPr>
              <a:t>가상 클래스</a:t>
            </a:r>
            <a:r>
              <a:rPr lang="en-US" altLang="ko-KR" sz="1400" dirty="0" smtClean="0">
                <a:solidFill>
                  <a:srgbClr val="FF0000"/>
                </a:solidFill>
              </a:rPr>
              <a:t>(pseudo-class)</a:t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ko-KR" altLang="en-US" sz="1400" dirty="0" smtClean="0">
                <a:solidFill>
                  <a:srgbClr val="FF0000"/>
                </a:solidFill>
              </a:rPr>
              <a:t>요소의 특정 상태를 정의할 때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510868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요소 상태에 따른 가상 클래스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233446"/>
              </p:ext>
            </p:extLst>
          </p:nvPr>
        </p:nvGraphicFramePr>
        <p:xfrm>
          <a:off x="268448" y="2202058"/>
          <a:ext cx="5554950" cy="1419180"/>
        </p:xfrm>
        <a:graphic>
          <a:graphicData uri="http://schemas.openxmlformats.org/drawingml/2006/table">
            <a:tbl>
              <a:tblPr firstRow="1" bandRow="1"/>
              <a:tblGrid>
                <a:gridCol w="1257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76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2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:enabled, </a:t>
                      </a:r>
                      <a:br>
                        <a:rPr lang="en-US" altLang="ko-KR" sz="1400" b="1"/>
                      </a:br>
                      <a:r>
                        <a:rPr lang="en-US" altLang="ko-KR" sz="1400" b="1"/>
                        <a:t>:disabled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요소를 사용할 수 있을 때와 없을 때의 스타일 지정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:checked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라디오 박스나 체크 박스에서 항목을 선택했을 때의 스타일 지정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77209" y="1720864"/>
            <a:ext cx="5609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input:disabled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#ddd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#ccc solid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input:checked + span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이 달에 신청할 과목을 선택하세요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=”speaking”&gt;&lt;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=”grammar”&gt;&lt;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=”writing”&gt;&lt;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작문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55" y="4228050"/>
            <a:ext cx="2766168" cy="1984945"/>
          </a:xfrm>
          <a:prstGeom prst="rect">
            <a:avLst/>
          </a:prstGeom>
        </p:spPr>
      </p:pic>
      <p:sp>
        <p:nvSpPr>
          <p:cNvPr id="9" name="구름 모양 설명선 8"/>
          <p:cNvSpPr/>
          <p:nvPr/>
        </p:nvSpPr>
        <p:spPr>
          <a:xfrm>
            <a:off x="7385912" y="265340"/>
            <a:ext cx="2825448" cy="747913"/>
          </a:xfrm>
          <a:prstGeom prst="cloudCallout">
            <a:avLst>
              <a:gd name="adj1" fmla="val -43279"/>
              <a:gd name="adj2" fmla="val 207"/>
            </a:avLst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pseudo class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7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:root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288" y="2257760"/>
            <a:ext cx="497610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 안의 루트</a:t>
            </a:r>
            <a:r>
              <a:rPr lang="en-US" altLang="ko-KR" sz="1400"/>
              <a:t>(root) </a:t>
            </a:r>
            <a:r>
              <a:rPr lang="ko-KR" altLang="en-US" sz="1400"/>
              <a:t>요소에 스타일을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문서의 최상위 요소는 </a:t>
            </a:r>
            <a:r>
              <a:rPr lang="en-US" altLang="ko-KR" sz="1400"/>
              <a:t>&lt;html&gt; </a:t>
            </a:r>
            <a:r>
              <a:rPr lang="ko-KR" altLang="en-US" sz="1400"/>
              <a:t>이므로 이 스타일을 이용하면 웹 문서 전체에 스타일 적용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54" y="3469878"/>
            <a:ext cx="4626975" cy="2830934"/>
          </a:xfrm>
          <a:prstGeom prst="rect">
            <a:avLst/>
          </a:prstGeom>
        </p:spPr>
      </p:pic>
      <p:sp>
        <p:nvSpPr>
          <p:cNvPr id="8" name="구름 모양 설명선 7"/>
          <p:cNvSpPr/>
          <p:nvPr/>
        </p:nvSpPr>
        <p:spPr>
          <a:xfrm>
            <a:off x="7385912" y="265340"/>
            <a:ext cx="2825448" cy="747913"/>
          </a:xfrm>
          <a:prstGeom prst="cloudCallout">
            <a:avLst>
              <a:gd name="adj1" fmla="val -43279"/>
              <a:gd name="adj2" fmla="val 207"/>
            </a:avLst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pseudo class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:nth–child(n)</a:t>
            </a:r>
            <a:r>
              <a:rPr lang="ko-KR" altLang="en-US" sz="1400" b="1">
                <a:latin typeface="+mn-ea"/>
              </a:rPr>
              <a:t>와 </a:t>
            </a:r>
            <a:r>
              <a:rPr lang="en-US" altLang="ko-KR" sz="1400" b="1">
                <a:latin typeface="+mn-ea"/>
              </a:rPr>
              <a:t>:nth–last–child(n)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48147" y="1477606"/>
            <a:ext cx="371352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 tr:nth-child(2n+1)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lightgray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=”1”&gt;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귀리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토마토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09" y="2724101"/>
            <a:ext cx="1999329" cy="30164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813" y="2232593"/>
            <a:ext cx="5503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:nth-child(n) : </a:t>
            </a:r>
            <a:r>
              <a:rPr lang="ko-KR" altLang="en-US" sz="1400"/>
              <a:t>앞에서부터</a:t>
            </a:r>
            <a:r>
              <a:rPr lang="en-US" altLang="ko-KR" sz="1400"/>
              <a:t> n</a:t>
            </a:r>
            <a:r>
              <a:rPr lang="ko-KR" altLang="en-US" sz="1400"/>
              <a:t>번째 자식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:nth-last-child(n) : </a:t>
            </a:r>
            <a:r>
              <a:rPr lang="ko-KR" altLang="en-US" sz="1400"/>
              <a:t>뒤에서부터</a:t>
            </a:r>
            <a:r>
              <a:rPr lang="en-US" altLang="ko-KR" sz="1400"/>
              <a:t> n</a:t>
            </a:r>
            <a:r>
              <a:rPr lang="ko-KR" altLang="en-US" sz="1400"/>
              <a:t>번째 자식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위치를</a:t>
            </a:r>
            <a:r>
              <a:rPr lang="en-US" altLang="ko-KR" sz="1400"/>
              <a:t> </a:t>
            </a:r>
            <a:r>
              <a:rPr lang="ko-KR" altLang="en-US" sz="1400"/>
              <a:t>나타낼 때 </a:t>
            </a:r>
            <a:r>
              <a:rPr lang="en-US" altLang="ko-KR" sz="1400"/>
              <a:t>an+b </a:t>
            </a:r>
            <a:r>
              <a:rPr lang="ko-KR" altLang="en-US" sz="1400"/>
              <a:t>처럼 수식을 사용할 수도 있음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ko-KR" altLang="en-US" sz="1400"/>
              <a:t>이 때 </a:t>
            </a:r>
            <a:r>
              <a:rPr lang="en-US" altLang="ko-KR" sz="1400"/>
              <a:t>n </a:t>
            </a:r>
            <a:r>
              <a:rPr lang="ko-KR" altLang="en-US" sz="1400"/>
              <a:t>값은 </a:t>
            </a:r>
            <a:r>
              <a:rPr lang="en-US" altLang="ko-KR" sz="1400"/>
              <a:t>0</a:t>
            </a:r>
            <a:r>
              <a:rPr lang="ko-KR" altLang="en-US" sz="1400"/>
              <a:t>부터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13" y="4019307"/>
            <a:ext cx="5714565" cy="2195990"/>
          </a:xfrm>
          <a:prstGeom prst="rect">
            <a:avLst/>
          </a:prstGeom>
        </p:spPr>
      </p:pic>
      <p:sp>
        <p:nvSpPr>
          <p:cNvPr id="10" name="구름 모양 설명선 9"/>
          <p:cNvSpPr/>
          <p:nvPr/>
        </p:nvSpPr>
        <p:spPr>
          <a:xfrm>
            <a:off x="7385912" y="265340"/>
            <a:ext cx="2825448" cy="747913"/>
          </a:xfrm>
          <a:prstGeom prst="cloudCallout">
            <a:avLst>
              <a:gd name="adj1" fmla="val -43279"/>
              <a:gd name="adj2" fmla="val 207"/>
            </a:avLst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pseudo class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:nth-of-type(n), :nth-last-of-type(n) </a:t>
            </a:r>
            <a:endParaRPr lang="en-US" altLang="ko-KR" sz="1000" b="1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4598" y="1375240"/>
            <a:ext cx="37135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ul.navi li:first-child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border-top-left-radius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border-bottom-left-radius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ul.navi li:last-child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border-top-right-radius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border-bottom-right-radius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=”navi”&gt;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=”home”&gt;&lt;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=”html”&gt;&lt;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=”css”&gt;&lt;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CSS3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=”jquery”&gt;&lt;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JQuery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44" y="4896788"/>
            <a:ext cx="5174717" cy="7741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813" y="2232593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:nth-of-type(n) : </a:t>
            </a:r>
            <a:r>
              <a:rPr lang="ko-KR" altLang="en-US" sz="1400"/>
              <a:t>앞에서부터</a:t>
            </a:r>
            <a:r>
              <a:rPr lang="en-US" altLang="ko-KR" sz="1400"/>
              <a:t> n</a:t>
            </a:r>
            <a:r>
              <a:rPr lang="ko-KR" altLang="en-US" sz="1400"/>
              <a:t>번째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:nth-last-of-type(n) : </a:t>
            </a:r>
            <a:r>
              <a:rPr lang="ko-KR" altLang="en-US" sz="1400"/>
              <a:t>뒤에서부터</a:t>
            </a:r>
            <a:r>
              <a:rPr lang="en-US" altLang="ko-KR" sz="1400"/>
              <a:t> n</a:t>
            </a:r>
            <a:r>
              <a:rPr lang="ko-KR" altLang="en-US" sz="1400"/>
              <a:t>번째 요소에 스타일 적용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46620" y="3696942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:first-child, :last-child </a:t>
            </a:r>
            <a:endParaRPr lang="en-US" altLang="ko-KR" sz="1000" b="1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813" y="4237562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:first-child:  </a:t>
            </a:r>
            <a:r>
              <a:rPr lang="ko-KR" altLang="en-US" sz="1400"/>
              <a:t>첫번째</a:t>
            </a:r>
            <a:r>
              <a:rPr lang="en-US" altLang="ko-KR" sz="1400"/>
              <a:t> </a:t>
            </a:r>
            <a:r>
              <a:rPr lang="ko-KR" altLang="en-US" sz="1400"/>
              <a:t>자식 요소스타일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:last-child: </a:t>
            </a:r>
            <a:r>
              <a:rPr lang="ko-KR" altLang="en-US" sz="1400"/>
              <a:t>마지막 자식 요소에 스타일 적용</a:t>
            </a:r>
          </a:p>
        </p:txBody>
      </p:sp>
      <p:sp>
        <p:nvSpPr>
          <p:cNvPr id="16" name="구름 모양 설명선 15"/>
          <p:cNvSpPr/>
          <p:nvPr/>
        </p:nvSpPr>
        <p:spPr>
          <a:xfrm>
            <a:off x="7385912" y="265340"/>
            <a:ext cx="2825448" cy="747913"/>
          </a:xfrm>
          <a:prstGeom prst="cloudCallout">
            <a:avLst>
              <a:gd name="adj1" fmla="val -43279"/>
              <a:gd name="adj2" fmla="val 207"/>
            </a:avLst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pseudo class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0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:first-of-type(n), :last-of-type(n) </a:t>
            </a:r>
            <a:endParaRPr lang="en-US" altLang="ko-KR" sz="1000" b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2813" y="2232593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:first-of-type : </a:t>
            </a:r>
            <a:r>
              <a:rPr lang="ko-KR" altLang="en-US" sz="1400"/>
              <a:t>형제</a:t>
            </a:r>
            <a:r>
              <a:rPr lang="en-US" altLang="ko-KR" sz="1400"/>
              <a:t> </a:t>
            </a:r>
            <a:r>
              <a:rPr lang="ko-KR" altLang="en-US" sz="1400"/>
              <a:t>요소들 중 첫번째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:last-of-type : </a:t>
            </a:r>
            <a:r>
              <a:rPr lang="ko-KR" altLang="en-US" sz="1400"/>
              <a:t>형제 요소들 중 마지막 요소에 스타일 적용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61" y="3235710"/>
            <a:ext cx="3362325" cy="742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644081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:only-child, :only-of-type</a:t>
            </a:r>
            <a:endParaRPr lang="en-US" altLang="ko-KR" sz="10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274" y="2232593"/>
            <a:ext cx="55031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:only-child : </a:t>
            </a:r>
            <a:r>
              <a:rPr lang="ko-KR" altLang="en-US" sz="1400"/>
              <a:t>부모</a:t>
            </a:r>
            <a:r>
              <a:rPr lang="en-US" altLang="ko-KR" sz="1400"/>
              <a:t> </a:t>
            </a:r>
            <a:r>
              <a:rPr lang="ko-KR" altLang="en-US" sz="1400"/>
              <a:t>요소 안에 자식 요소가 유일하게 하나일 때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:only-of-type : </a:t>
            </a:r>
            <a:r>
              <a:rPr lang="ko-KR" altLang="en-US" sz="1400"/>
              <a:t>자신이</a:t>
            </a:r>
            <a:r>
              <a:rPr lang="en-US" altLang="ko-KR" sz="1400"/>
              <a:t> </a:t>
            </a:r>
            <a:r>
              <a:rPr lang="ko-KR" altLang="en-US" sz="1400"/>
              <a:t>유일한 요소일 때 스타일 적용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50644"/>
          <a:stretch/>
        </p:blipFill>
        <p:spPr>
          <a:xfrm>
            <a:off x="6850311" y="3394396"/>
            <a:ext cx="3540998" cy="288372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6850311" y="3863756"/>
            <a:ext cx="4684551" cy="503339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70C0"/>
                </a:solidFill>
              </a:rPr>
              <a:t>자식 요소가 오직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뿐일 때 </a:t>
            </a:r>
            <a:r>
              <a:rPr lang="en-US" altLang="ko-KR" sz="1200">
                <a:solidFill>
                  <a:srgbClr val="0070C0"/>
                </a:solidFill>
              </a:rPr>
              <a:t>p</a:t>
            </a:r>
            <a:r>
              <a:rPr lang="ko-KR" altLang="en-US" sz="1200">
                <a:solidFill>
                  <a:srgbClr val="0070C0"/>
                </a:solidFill>
              </a:rPr>
              <a:t>의 글자색을 </a:t>
            </a:r>
            <a:r>
              <a:rPr lang="en-US" altLang="ko-KR" sz="1200">
                <a:solidFill>
                  <a:srgbClr val="0070C0"/>
                </a:solidFill>
              </a:rPr>
              <a:t>green</a:t>
            </a:r>
            <a:r>
              <a:rPr lang="ko-KR" altLang="en-US" sz="1200">
                <a:solidFill>
                  <a:srgbClr val="0070C0"/>
                </a:solidFill>
              </a:rPr>
              <a:t>으로 </a:t>
            </a:r>
            <a:r>
              <a:rPr lang="en-US" altLang="ko-KR" sz="1200">
                <a:solidFill>
                  <a:srgbClr val="0070C0"/>
                </a:solidFill>
              </a:rPr>
              <a:t/>
            </a:r>
            <a:br>
              <a:rPr lang="en-US" altLang="ko-KR" sz="1200">
                <a:solidFill>
                  <a:srgbClr val="0070C0"/>
                </a:solidFill>
              </a:rPr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 자식 요소가 있으면 안됨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12" y="4755442"/>
            <a:ext cx="3533775" cy="323850"/>
          </a:xfrm>
          <a:prstGeom prst="rect">
            <a:avLst/>
          </a:prstGeom>
        </p:spPr>
      </p:pic>
      <p:sp>
        <p:nvSpPr>
          <p:cNvPr id="18" name="사각형 설명선 17"/>
          <p:cNvSpPr/>
          <p:nvPr/>
        </p:nvSpPr>
        <p:spPr>
          <a:xfrm>
            <a:off x="6850311" y="5334365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요소가 오직 하나 뿐일 때 </a:t>
            </a: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자식 요소 있어도 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14" name="구름 모양 설명선 13"/>
          <p:cNvSpPr/>
          <p:nvPr/>
        </p:nvSpPr>
        <p:spPr>
          <a:xfrm>
            <a:off x="7385912" y="265340"/>
            <a:ext cx="2825448" cy="747913"/>
          </a:xfrm>
          <a:prstGeom prst="cloudCallout">
            <a:avLst>
              <a:gd name="adj1" fmla="val -43279"/>
              <a:gd name="adj2" fmla="val 207"/>
            </a:avLst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pseudo class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7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4006" y="1702418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:target</a:t>
            </a:r>
            <a:endParaRPr lang="en-US" altLang="ko-KR" sz="1000" b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006" y="2148492"/>
            <a:ext cx="55031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앵커로</a:t>
            </a:r>
            <a:r>
              <a:rPr lang="en-US" altLang="ko-KR" sz="1400"/>
              <a:t> </a:t>
            </a:r>
            <a:r>
              <a:rPr lang="ko-KR" altLang="en-US" sz="1400"/>
              <a:t>연결된 부분</a:t>
            </a:r>
            <a:r>
              <a:rPr lang="en-US" altLang="ko-KR" sz="1400"/>
              <a:t>(</a:t>
            </a:r>
            <a:r>
              <a:rPr lang="ko-KR" altLang="en-US" sz="1400"/>
              <a:t>목적지</a:t>
            </a:r>
            <a:r>
              <a:rPr lang="en-US" altLang="ko-KR" sz="1400"/>
              <a:t>)</a:t>
            </a:r>
            <a:r>
              <a:rPr lang="ko-KR" altLang="en-US" sz="1400"/>
              <a:t>에 스타일 지정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44081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:only-child, :only-of-type</a:t>
            </a:r>
            <a:endParaRPr lang="en-US" altLang="ko-KR" sz="10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274" y="2232593"/>
            <a:ext cx="55031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:only-child : </a:t>
            </a:r>
            <a:r>
              <a:rPr lang="ko-KR" altLang="en-US" sz="1400"/>
              <a:t>부모</a:t>
            </a:r>
            <a:r>
              <a:rPr lang="en-US" altLang="ko-KR" sz="1400"/>
              <a:t> </a:t>
            </a:r>
            <a:r>
              <a:rPr lang="ko-KR" altLang="en-US" sz="1400"/>
              <a:t>요소 안에 자식 요소가 유일하게 하나일 때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:only-of-type : </a:t>
            </a:r>
            <a:r>
              <a:rPr lang="ko-KR" altLang="en-US" sz="1400"/>
              <a:t>자신이</a:t>
            </a:r>
            <a:r>
              <a:rPr lang="en-US" altLang="ko-KR" sz="1400"/>
              <a:t> </a:t>
            </a:r>
            <a:r>
              <a:rPr lang="ko-KR" altLang="en-US" sz="1400"/>
              <a:t>유일한 요소일 때 스타일 적용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0644"/>
          <a:stretch/>
        </p:blipFill>
        <p:spPr>
          <a:xfrm>
            <a:off x="6850311" y="3394396"/>
            <a:ext cx="3540998" cy="288372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6850311" y="3863756"/>
            <a:ext cx="4684551" cy="503339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70C0"/>
                </a:solidFill>
              </a:rPr>
              <a:t>자식 요소가 오직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뿐일 때 </a:t>
            </a:r>
            <a:r>
              <a:rPr lang="en-US" altLang="ko-KR" sz="1200">
                <a:solidFill>
                  <a:srgbClr val="0070C0"/>
                </a:solidFill>
              </a:rPr>
              <a:t>p</a:t>
            </a:r>
            <a:r>
              <a:rPr lang="ko-KR" altLang="en-US" sz="1200">
                <a:solidFill>
                  <a:srgbClr val="0070C0"/>
                </a:solidFill>
              </a:rPr>
              <a:t>의 글자색을 </a:t>
            </a:r>
            <a:r>
              <a:rPr lang="en-US" altLang="ko-KR" sz="1200">
                <a:solidFill>
                  <a:srgbClr val="0070C0"/>
                </a:solidFill>
              </a:rPr>
              <a:t>green</a:t>
            </a:r>
            <a:r>
              <a:rPr lang="ko-KR" altLang="en-US" sz="1200">
                <a:solidFill>
                  <a:srgbClr val="0070C0"/>
                </a:solidFill>
              </a:rPr>
              <a:t>으로 </a:t>
            </a:r>
            <a:r>
              <a:rPr lang="en-US" altLang="ko-KR" sz="1200">
                <a:solidFill>
                  <a:srgbClr val="0070C0"/>
                </a:solidFill>
              </a:rPr>
              <a:t/>
            </a:r>
            <a:br>
              <a:rPr lang="en-US" altLang="ko-KR" sz="1200">
                <a:solidFill>
                  <a:srgbClr val="0070C0"/>
                </a:solidFill>
              </a:rPr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 자식 요소가 있으면 안됨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12" y="4755442"/>
            <a:ext cx="3533775" cy="323850"/>
          </a:xfrm>
          <a:prstGeom prst="rect">
            <a:avLst/>
          </a:prstGeom>
        </p:spPr>
      </p:pic>
      <p:sp>
        <p:nvSpPr>
          <p:cNvPr id="18" name="사각형 설명선 17"/>
          <p:cNvSpPr/>
          <p:nvPr/>
        </p:nvSpPr>
        <p:spPr>
          <a:xfrm>
            <a:off x="6850311" y="5334365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요소가 오직 하나 뿐일 때 </a:t>
            </a: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자식 요소 있어도 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19" y="1198992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 외 가상 클래스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4006" y="3863756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:not</a:t>
            </a:r>
            <a:endParaRPr lang="en-US" altLang="ko-KR" sz="1000" b="1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006" y="4309830"/>
            <a:ext cx="550317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괄호 안에 있는 요소를 제외한 부분에 스타일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24" y="2656472"/>
            <a:ext cx="3408815" cy="290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24" y="4837322"/>
            <a:ext cx="2326635" cy="319342"/>
          </a:xfrm>
          <a:prstGeom prst="rect">
            <a:avLst/>
          </a:prstGeom>
        </p:spPr>
      </p:pic>
      <p:sp>
        <p:nvSpPr>
          <p:cNvPr id="20" name="사각형 설명선 19"/>
          <p:cNvSpPr/>
          <p:nvPr/>
        </p:nvSpPr>
        <p:spPr>
          <a:xfrm>
            <a:off x="676624" y="5491346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#ex</a:t>
            </a:r>
            <a:r>
              <a:rPr lang="ko-KR" altLang="en-US" sz="1200">
                <a:solidFill>
                  <a:srgbClr val="0070C0"/>
                </a:solidFill>
              </a:rPr>
              <a:t>가 아닌 모든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요소에서 글자색을 파랑으로</a:t>
            </a:r>
          </a:p>
        </p:txBody>
      </p:sp>
      <p:sp>
        <p:nvSpPr>
          <p:cNvPr id="21" name="사각형 설명선 20"/>
          <p:cNvSpPr/>
          <p:nvPr/>
        </p:nvSpPr>
        <p:spPr>
          <a:xfrm>
            <a:off x="676624" y="3109411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#intro </a:t>
            </a:r>
            <a:r>
              <a:rPr lang="ko-KR" altLang="en-US" sz="1200">
                <a:solidFill>
                  <a:srgbClr val="0070C0"/>
                </a:solidFill>
              </a:rPr>
              <a:t>앵커가 연결하는 부분의 배경 색을 노랑으로</a:t>
            </a:r>
          </a:p>
        </p:txBody>
      </p:sp>
      <p:sp>
        <p:nvSpPr>
          <p:cNvPr id="22" name="구름 모양 설명선 21"/>
          <p:cNvSpPr/>
          <p:nvPr/>
        </p:nvSpPr>
        <p:spPr>
          <a:xfrm>
            <a:off x="7385912" y="265340"/>
            <a:ext cx="2825448" cy="747913"/>
          </a:xfrm>
          <a:prstGeom prst="cloudCallout">
            <a:avLst>
              <a:gd name="adj1" fmla="val -43279"/>
              <a:gd name="adj2" fmla="val 207"/>
            </a:avLst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pseudo class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9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00947"/>
              </p:ext>
            </p:extLst>
          </p:nvPr>
        </p:nvGraphicFramePr>
        <p:xfrm>
          <a:off x="746619" y="1821756"/>
          <a:ext cx="10536573" cy="4827706"/>
        </p:xfrm>
        <a:graphic>
          <a:graphicData uri="http://schemas.openxmlformats.org/drawingml/2006/table">
            <a:tbl>
              <a:tblPr firstRow="1" bandRow="1"/>
              <a:tblGrid>
                <a:gridCol w="2122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14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:target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앵커</a:t>
                      </a:r>
                      <a:r>
                        <a:rPr lang="en-US" altLang="ko-KR" sz="140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목적지에 스타일 적용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:not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특정 요소가 아닐 때 스타일 적용하기</a:t>
                      </a:r>
                      <a:endParaRPr lang="en-US" altLang="ko-KR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:nth-last-child(n)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부모 요소의 뒤로부터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번째의 자식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:nth-of-type(n)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같은 유형의 요소 중에서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:nth-last-of-type(n)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같은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유형의 요소 중에서 끝에서부터 세어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:first-child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dirty="0" err="1"/>
                        <a:t>첫번째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자식 요소에 스타일을 적용한다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657869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:last-child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마지막 자식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8086710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:first-of-type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sz="1400" baseline="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prstClr val="black"/>
                          </a:solidFill>
                        </a:rPr>
                        <a:t>중에서 </a:t>
                      </a:r>
                      <a:r>
                        <a:rPr lang="ko-KR" altLang="en-US" sz="1400" baseline="0" dirty="0" err="1">
                          <a:solidFill>
                            <a:prstClr val="black"/>
                          </a:solidFill>
                        </a:rPr>
                        <a:t>첫번째</a:t>
                      </a:r>
                      <a:r>
                        <a:rPr lang="ko-KR" altLang="en-US" sz="1400" baseline="0" dirty="0">
                          <a:solidFill>
                            <a:prstClr val="black"/>
                          </a:solidFill>
                        </a:rPr>
                        <a:t> 요소에 스타일을 적용한다</a:t>
                      </a:r>
                      <a:r>
                        <a:rPr lang="en-US" altLang="ko-KR" sz="1400" baseline="0" dirty="0">
                          <a:solidFill>
                            <a:prstClr val="black"/>
                          </a:solidFill>
                        </a:rPr>
                        <a:t>. </a:t>
                      </a:r>
                      <a:endParaRPr lang="en-US" altLang="ko-KR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840170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:last-of-type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중에서 마지막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4919732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:only-child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해당 요소가 유일한 자식 요소일 때 스타일을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058314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:only-of-type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해당 요소가 하나 뿐인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27138050"/>
                  </a:ext>
                </a:extLst>
              </a:tr>
            </a:tbl>
          </a:graphicData>
        </a:graphic>
      </p:graphicFrame>
      <p:sp>
        <p:nvSpPr>
          <p:cNvPr id="6" name="구름 모양 설명선 5"/>
          <p:cNvSpPr/>
          <p:nvPr/>
        </p:nvSpPr>
        <p:spPr>
          <a:xfrm>
            <a:off x="7385912" y="265340"/>
            <a:ext cx="2825448" cy="747913"/>
          </a:xfrm>
          <a:prstGeom prst="cloudCallout">
            <a:avLst>
              <a:gd name="adj1" fmla="val -43279"/>
              <a:gd name="adj2" fmla="val 207"/>
            </a:avLst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pseudo class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8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클래스와 가상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가상 요소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006" y="1972004"/>
            <a:ext cx="5503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::first-line : </a:t>
            </a:r>
            <a:r>
              <a:rPr lang="ko-KR" altLang="en-US" sz="1400" dirty="0"/>
              <a:t>특정 요소의 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줄에 스타일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::first-letter : </a:t>
            </a:r>
            <a:r>
              <a:rPr lang="ko-KR" altLang="en-US" sz="1400" dirty="0"/>
              <a:t>특정 요소의 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글자에 스타일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::before : </a:t>
            </a:r>
            <a:r>
              <a:rPr lang="ko-KR" altLang="en-US" sz="1400" dirty="0"/>
              <a:t>특정 요소의 앞에 지정한 내용을 추가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::after : </a:t>
            </a:r>
            <a:r>
              <a:rPr lang="ko-KR" altLang="en-US" sz="1400" dirty="0"/>
              <a:t>특정 요소의 뒤에 지정한 내용을 추가</a:t>
            </a:r>
          </a:p>
        </p:txBody>
      </p:sp>
      <p:sp>
        <p:nvSpPr>
          <p:cNvPr id="7" name="구름 모양 설명선 6"/>
          <p:cNvSpPr/>
          <p:nvPr/>
        </p:nvSpPr>
        <p:spPr>
          <a:xfrm>
            <a:off x="7385912" y="265340"/>
            <a:ext cx="3380846" cy="747913"/>
          </a:xfrm>
          <a:prstGeom prst="cloudCallout">
            <a:avLst>
              <a:gd name="adj1" fmla="val -43279"/>
              <a:gd name="adj2" fmla="val 207"/>
            </a:avLst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pseudo element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5224" y="1225914"/>
            <a:ext cx="4161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solidFill>
                  <a:srgbClr val="FF0000"/>
                </a:solidFill>
              </a:rPr>
              <a:t>가상 요소</a:t>
            </a:r>
            <a:r>
              <a:rPr lang="en-US" altLang="ko-KR" sz="1400" dirty="0" smtClean="0">
                <a:solidFill>
                  <a:srgbClr val="FF0000"/>
                </a:solidFill>
              </a:rPr>
              <a:t> (pseudo-element)</a:t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요소의 특정 부분에 스타일을 지정할 때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508" y="1317072"/>
            <a:ext cx="8380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연결 </a:t>
            </a:r>
            <a:r>
              <a:rPr lang="ko-KR" altLang="en-US" sz="1400" dirty="0" err="1">
                <a:latin typeface="+mn-ea"/>
              </a:rPr>
              <a:t>선택자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선택자와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선택자를</a:t>
            </a:r>
            <a:r>
              <a:rPr lang="ko-KR" altLang="en-US" sz="1400" dirty="0">
                <a:latin typeface="+mn-ea"/>
              </a:rPr>
              <a:t> 연결해 적용 대상을 한정하는 </a:t>
            </a:r>
            <a:r>
              <a:rPr lang="ko-KR" altLang="en-US" sz="1400" dirty="0" err="1">
                <a:latin typeface="+mn-ea"/>
              </a:rPr>
              <a:t>선택자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컴비네이션 </a:t>
            </a:r>
            <a:r>
              <a:rPr lang="ko-KR" altLang="en-US" sz="1400" dirty="0" err="1">
                <a:latin typeface="+mn-ea"/>
              </a:rPr>
              <a:t>선택자</a:t>
            </a:r>
            <a:r>
              <a:rPr lang="en-US" altLang="ko-KR" sz="1400" dirty="0">
                <a:latin typeface="+mn-ea"/>
              </a:rPr>
              <a:t>(combination selector) </a:t>
            </a:r>
            <a:r>
              <a:rPr lang="ko-KR" altLang="en-US" sz="1400" dirty="0">
                <a:latin typeface="+mn-ea"/>
              </a:rPr>
              <a:t>또는</a:t>
            </a:r>
            <a:r>
              <a:rPr lang="en-US" altLang="ko-KR" sz="1400" dirty="0">
                <a:latin typeface="+mn-ea"/>
              </a:rPr>
              <a:t> ‘</a:t>
            </a:r>
            <a:r>
              <a:rPr lang="ko-KR" altLang="en-US" sz="1400" dirty="0">
                <a:latin typeface="+mn-ea"/>
              </a:rPr>
              <a:t>조합 </a:t>
            </a:r>
            <a:r>
              <a:rPr lang="ko-KR" altLang="en-US" sz="1400" dirty="0" err="1">
                <a:latin typeface="+mn-ea"/>
              </a:rPr>
              <a:t>선택자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라고도 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2248250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하위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2639929"/>
            <a:ext cx="87581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부모 요소에 포함된 </a:t>
            </a:r>
            <a:r>
              <a:rPr lang="ko-KR" altLang="en-US" sz="1400" u="sng" dirty="0">
                <a:solidFill>
                  <a:srgbClr val="C00000"/>
                </a:solidFill>
                <a:latin typeface="+mn-ea"/>
              </a:rPr>
              <a:t>모든 하위 요소에 </a:t>
            </a:r>
            <a:r>
              <a:rPr lang="ko-KR" altLang="en-US" sz="1400" dirty="0">
                <a:latin typeface="+mn-ea"/>
              </a:rPr>
              <a:t>스타일이 </a:t>
            </a:r>
            <a:r>
              <a:rPr lang="ko-KR" altLang="en-US" sz="1400" dirty="0" smtClean="0">
                <a:latin typeface="+mn-ea"/>
              </a:rPr>
              <a:t>적용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자식 요소뿐만 아니라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손자 요소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손자의 손자 요소 등 모든 하위 요소까지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적용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후손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선택자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descendant selector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부모</a:t>
            </a:r>
            <a:r>
              <a:rPr lang="en-US" altLang="ko-KR" sz="1400" dirty="0" smtClean="0">
                <a:latin typeface="+mn-ea"/>
              </a:rPr>
              <a:t>-</a:t>
            </a:r>
            <a:r>
              <a:rPr lang="ko-KR" altLang="en-US" sz="1400" dirty="0" smtClean="0">
                <a:latin typeface="+mn-ea"/>
              </a:rPr>
              <a:t>자식 요소에 국한하는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자식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선택자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(child selector), ‘&gt;’</a:t>
            </a:r>
            <a:r>
              <a:rPr lang="ko-KR" altLang="en-US" sz="1400" dirty="0" smtClean="0">
                <a:latin typeface="+mn-ea"/>
              </a:rPr>
              <a:t>와 구분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하위 </a:t>
            </a:r>
            <a:r>
              <a:rPr lang="ko-KR" altLang="en-US" sz="1400" dirty="0" err="1" smtClean="0">
                <a:latin typeface="+mn-ea"/>
              </a:rPr>
              <a:t>선택자</a:t>
            </a:r>
            <a:r>
              <a:rPr lang="ko-KR" altLang="en-US" sz="1400" dirty="0" smtClean="0">
                <a:latin typeface="+mn-ea"/>
              </a:rPr>
              <a:t> 정의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상위 </a:t>
            </a:r>
            <a:r>
              <a:rPr lang="ko-KR" altLang="en-US" sz="1400" dirty="0">
                <a:latin typeface="+mn-ea"/>
              </a:rPr>
              <a:t>요소와 하위 요소를 나란히 </a:t>
            </a:r>
            <a:r>
              <a:rPr lang="ko-KR" altLang="en-US" sz="1400" dirty="0" smtClean="0">
                <a:latin typeface="+mn-ea"/>
              </a:rPr>
              <a:t>작성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87" y="2300395"/>
            <a:ext cx="2126611" cy="3367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09" y="3952957"/>
            <a:ext cx="3704089" cy="1342061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4806892" y="4623987"/>
            <a:ext cx="3288484" cy="629175"/>
          </a:xfrm>
          <a:prstGeom prst="wedgeRectCallout">
            <a:avLst>
              <a:gd name="adj1" fmla="val -61612"/>
              <a:gd name="adj2" fmla="val -8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rgbClr val="0070C0"/>
                </a:solidFill>
              </a:rPr>
              <a:t>section </a:t>
            </a:r>
            <a:r>
              <a:rPr lang="ko-KR" altLang="en-US" sz="1400">
                <a:solidFill>
                  <a:srgbClr val="0070C0"/>
                </a:solidFill>
              </a:rPr>
              <a:t>요소 안에 있는 모든 </a:t>
            </a:r>
            <a:r>
              <a:rPr lang="en-US" altLang="ko-KR" sz="1400">
                <a:solidFill>
                  <a:srgbClr val="0070C0"/>
                </a:solidFill>
              </a:rPr>
              <a:t>p </a:t>
            </a:r>
            <a:r>
              <a:rPr lang="ko-KR" altLang="en-US" sz="1400">
                <a:solidFill>
                  <a:srgbClr val="0070C0"/>
                </a:solidFill>
              </a:rPr>
              <a:t>요소의 글자 색을 파란색으로 지정</a:t>
            </a:r>
          </a:p>
        </p:txBody>
      </p:sp>
    </p:spTree>
    <p:extLst>
      <p:ext uri="{BB962C8B-B14F-4D97-AF65-F5344CB8AC3E}">
        <p14:creationId xmlns:p14="http://schemas.microsoft.com/office/powerpoint/2010/main" val="41210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8927" y="1218100"/>
            <a:ext cx="342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하위 </a:t>
            </a:r>
            <a:r>
              <a:rPr lang="ko-KR" altLang="en-US" b="1" dirty="0" err="1" smtClean="0"/>
              <a:t>선택자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후손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선택자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(descendant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selector)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746620" y="1766294"/>
            <a:ext cx="44293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#container 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dotted blue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및 요금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요안도라에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예약하려면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직접 통화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 남기기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요금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60,000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80,000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100,000</a:t>
            </a:r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69" y="1218100"/>
            <a:ext cx="3344447" cy="21709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59" y="3389057"/>
            <a:ext cx="4966513" cy="30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18" y="3482868"/>
            <a:ext cx="5205879" cy="325694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자식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8758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자식 요소에 스타일을 적용하는 </a:t>
            </a:r>
            <a:r>
              <a:rPr lang="ko-KR" altLang="en-US" sz="1400" dirty="0" err="1">
                <a:latin typeface="+mn-ea"/>
              </a:rPr>
              <a:t>선택자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두 요소 사이에 ‘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&gt;(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부등호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)’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를 표시</a:t>
            </a:r>
            <a:r>
              <a:rPr lang="ko-KR" altLang="en-US" sz="1400" dirty="0">
                <a:latin typeface="+mn-ea"/>
              </a:rPr>
              <a:t>해 부모 요소와 자식 요소를 구분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33" y="1227282"/>
            <a:ext cx="2279272" cy="3665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9" y="2506137"/>
            <a:ext cx="3020932" cy="1073791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560719" y="3719085"/>
            <a:ext cx="2861989" cy="612396"/>
          </a:xfrm>
          <a:prstGeom prst="wedgeRectCallout">
            <a:avLst>
              <a:gd name="adj1" fmla="val -21059"/>
              <a:gd name="adj2" fmla="val -690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section </a:t>
            </a:r>
            <a:r>
              <a:rPr lang="ko-KR" altLang="en-US" sz="1200">
                <a:solidFill>
                  <a:srgbClr val="0070C0"/>
                </a:solidFill>
              </a:rPr>
              <a:t>요소 안에 포함된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중 자식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요소에만 파란</a:t>
            </a:r>
            <a:r>
              <a:rPr lang="en-US" altLang="ko-KR" sz="1200">
                <a:solidFill>
                  <a:srgbClr val="0070C0"/>
                </a:solidFill>
              </a:rPr>
              <a:t>(blue) </a:t>
            </a:r>
            <a:r>
              <a:rPr lang="ko-KR" altLang="en-US" sz="1200">
                <a:solidFill>
                  <a:srgbClr val="0070C0"/>
                </a:solidFill>
              </a:rPr>
              <a:t>글자 색 적용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#container &gt;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dotted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요안도라에 예약하려면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 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요금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 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061" y="3947652"/>
            <a:ext cx="3277839" cy="21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99" y="3541719"/>
            <a:ext cx="5567181" cy="317343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인접 형제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같은 부모를 가진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형제 요소 중 첫 번째 동생 요소에만 스타일 적용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요소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과 요소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는 같은 레벨이면서 요소 </a:t>
            </a:r>
            <a:r>
              <a:rPr lang="en-US" altLang="ko-KR" sz="1400" dirty="0">
                <a:latin typeface="+mn-ea"/>
              </a:rPr>
              <a:t>1 </a:t>
            </a:r>
            <a:r>
              <a:rPr lang="ko-KR" altLang="en-US" sz="1400" dirty="0">
                <a:latin typeface="+mn-ea"/>
              </a:rPr>
              <a:t>이후 맨 먼저 오는 요소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에 스타일을 적용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+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99" y="1245607"/>
            <a:ext cx="1899015" cy="3299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53" y="3086843"/>
            <a:ext cx="4047691" cy="3728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228" y="1225914"/>
            <a:ext cx="1873029" cy="1907208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746620" y="3790042"/>
            <a:ext cx="2464324" cy="612396"/>
          </a:xfrm>
          <a:prstGeom prst="wedgeRectCallout">
            <a:avLst>
              <a:gd name="adj1" fmla="val -17285"/>
              <a:gd name="adj2" fmla="val -950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h1 </a:t>
            </a:r>
            <a:r>
              <a:rPr lang="ko-KR" altLang="en-US" sz="1200">
                <a:solidFill>
                  <a:srgbClr val="0070C0"/>
                </a:solidFill>
              </a:rPr>
              <a:t>요소 다음에 오는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요소들 중 첫번째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요소에만 밑줄적용</a:t>
            </a:r>
          </a:p>
        </p:txBody>
      </p:sp>
    </p:spTree>
    <p:extLst>
      <p:ext uri="{BB962C8B-B14F-4D97-AF65-F5344CB8AC3E}">
        <p14:creationId xmlns:p14="http://schemas.microsoft.com/office/powerpoint/2010/main" val="212372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07" y="3696646"/>
            <a:ext cx="5667145" cy="282329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형제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형제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요소들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모두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에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스타일 적용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인접 형제 </a:t>
            </a:r>
            <a:r>
              <a:rPr lang="ko-KR" altLang="en-US" sz="1400" dirty="0" err="1">
                <a:latin typeface="+mn-ea"/>
              </a:rPr>
              <a:t>선택자와</a:t>
            </a:r>
            <a:r>
              <a:rPr lang="ko-KR" altLang="en-US" sz="1400" dirty="0">
                <a:latin typeface="+mn-ea"/>
              </a:rPr>
              <a:t> 다른 점은 모든 형제 요소에 다 적용된다는 것</a:t>
            </a:r>
            <a:r>
              <a:rPr lang="en-US" altLang="ko-KR" sz="1400" dirty="0">
                <a:latin typeface="+mn-ea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~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746621" y="3790042"/>
            <a:ext cx="2063692" cy="612396"/>
          </a:xfrm>
          <a:prstGeom prst="wedgeRectCallout">
            <a:avLst>
              <a:gd name="adj1" fmla="val -17285"/>
              <a:gd name="adj2" fmla="val -950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h1 </a:t>
            </a:r>
            <a:r>
              <a:rPr lang="ko-KR" altLang="en-US" sz="1200">
                <a:solidFill>
                  <a:srgbClr val="0070C0"/>
                </a:solidFill>
              </a:rPr>
              <a:t>요소 다음에 오는 모든 형제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 밑줄 적용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20" y="1279779"/>
            <a:ext cx="2001255" cy="332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20" y="2545760"/>
            <a:ext cx="4013957" cy="9079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103" y="1098958"/>
            <a:ext cx="1725589" cy="17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속성</a:t>
            </a:r>
            <a:r>
              <a:rPr lang="en-US" altLang="ko-KR" b="1" dirty="0">
                <a:solidFill>
                  <a:srgbClr val="0070C0"/>
                </a:solidFill>
              </a:rPr>
              <a:t>] </a:t>
            </a:r>
            <a:r>
              <a:rPr lang="ko-KR" altLang="en-US" b="1" dirty="0" err="1">
                <a:solidFill>
                  <a:srgbClr val="0070C0"/>
                </a:solidFill>
              </a:rPr>
              <a:t>선택자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지정한 속성을 가진 요소</a:t>
            </a:r>
            <a:r>
              <a:rPr lang="ko-KR" altLang="en-US" sz="1400" dirty="0">
                <a:latin typeface="+mn-ea"/>
              </a:rPr>
              <a:t>를 찾아 스타일 적용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6242" y="2397828"/>
            <a:ext cx="44293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a[</a:t>
            </a:r>
            <a:r>
              <a:rPr lang="en-US" altLang="ko-KR" sz="1200" b="1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b="1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 dirty="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메인 메뉴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42" y="5592120"/>
            <a:ext cx="3944669" cy="387423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2558643" y="3142344"/>
            <a:ext cx="2646525" cy="478173"/>
          </a:xfrm>
          <a:prstGeom prst="wedgeRectCallout">
            <a:avLst>
              <a:gd name="adj1" fmla="val -35631"/>
              <a:gd name="adj2" fmla="val -84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&lt;a&gt; </a:t>
            </a:r>
            <a:r>
              <a:rPr lang="ko-KR" altLang="en-US" sz="1200" dirty="0">
                <a:solidFill>
                  <a:srgbClr val="0070C0"/>
                </a:solidFill>
              </a:rPr>
              <a:t>태그 중 </a:t>
            </a:r>
            <a:r>
              <a:rPr lang="en-US" altLang="ko-KR" sz="1200" dirty="0" err="1">
                <a:solidFill>
                  <a:srgbClr val="0070C0"/>
                </a:solidFill>
              </a:rPr>
              <a:t>href</a:t>
            </a:r>
            <a:r>
              <a:rPr lang="ko-KR" altLang="en-US" sz="1200" dirty="0">
                <a:solidFill>
                  <a:srgbClr val="0070C0"/>
                </a:solidFill>
              </a:rPr>
              <a:t>라는 속성이 있는 요소를 찾아내 배경 색 지정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속성 </a:t>
            </a:r>
            <a:r>
              <a:rPr lang="en-US" altLang="ko-KR" b="1" dirty="0">
                <a:solidFill>
                  <a:srgbClr val="0070C0"/>
                </a:solidFill>
              </a:rPr>
              <a:t>=  </a:t>
            </a:r>
            <a:r>
              <a:rPr lang="ko-KR" altLang="en-US" b="1" dirty="0">
                <a:solidFill>
                  <a:srgbClr val="0070C0"/>
                </a:solidFill>
              </a:rPr>
              <a:t>값</a:t>
            </a:r>
            <a:r>
              <a:rPr lang="en-US" altLang="ko-KR" b="1" dirty="0">
                <a:solidFill>
                  <a:srgbClr val="0070C0"/>
                </a:solidFill>
              </a:rPr>
              <a:t>] </a:t>
            </a:r>
            <a:r>
              <a:rPr lang="ko-KR" altLang="en-US" b="1" dirty="0" err="1">
                <a:solidFill>
                  <a:srgbClr val="0070C0"/>
                </a:solidFill>
              </a:rPr>
              <a:t>선택자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주어진 속성과 속성 값이 일치하는 요소</a:t>
            </a:r>
            <a:r>
              <a:rPr lang="ko-KR" altLang="en-US" sz="1400" dirty="0">
                <a:latin typeface="+mn-ea"/>
              </a:rPr>
              <a:t>를 찾아 스타일 적용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3918" y="2397828"/>
            <a:ext cx="57280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a[target=”_blank”]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url(images/newwindow.png) no-repeat center 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표준안 사이트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=”http://www.w3c.org/TR/html”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=”_blank”&gt;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=”https://www.w3.org/TR/selectors”&gt;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 Selector Level 3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=”https://www.w3.org/TR/css3-mediaqueries”&gt;</a:t>
            </a:r>
            <a:r>
              <a:rPr lang="ko-KR" altLang="it-IT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미디어쿼리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24" y="5146673"/>
            <a:ext cx="2857886" cy="16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속성</a:t>
            </a:r>
            <a:r>
              <a:rPr lang="en-US" altLang="ko-KR" b="1" dirty="0">
                <a:solidFill>
                  <a:srgbClr val="0070C0"/>
                </a:solidFill>
              </a:rPr>
              <a:t>~=</a:t>
            </a:r>
            <a:r>
              <a:rPr lang="ko-KR" altLang="en-US" b="1" dirty="0">
                <a:solidFill>
                  <a:srgbClr val="0070C0"/>
                </a:solidFill>
              </a:rPr>
              <a:t>값</a:t>
            </a:r>
            <a:r>
              <a:rPr lang="en-US" altLang="ko-KR" b="1" dirty="0">
                <a:solidFill>
                  <a:srgbClr val="0070C0"/>
                </a:solidFill>
              </a:rPr>
              <a:t>] </a:t>
            </a:r>
            <a:r>
              <a:rPr lang="ko-KR" altLang="en-US" b="1" dirty="0" err="1">
                <a:solidFill>
                  <a:srgbClr val="0070C0"/>
                </a:solidFill>
              </a:rPr>
              <a:t>선택자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3036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여러 속성 값 중에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해당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값이 포함되어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있는 요소를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찾아 스타일 적용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6620" y="2634378"/>
            <a:ext cx="44293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[class ~=”button”]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box-shadow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rgba(0,0,0,0.4) 5px 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=”button” 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=”flat button”&gt;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2304823" y="3589902"/>
            <a:ext cx="2646525" cy="478173"/>
          </a:xfrm>
          <a:prstGeom prst="wedgeRectCallout">
            <a:avLst>
              <a:gd name="adj1" fmla="val -35631"/>
              <a:gd name="adj2" fmla="val -84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class </a:t>
            </a:r>
            <a:r>
              <a:rPr lang="ko-KR" altLang="en-US" sz="1200">
                <a:solidFill>
                  <a:srgbClr val="0070C0"/>
                </a:solidFill>
              </a:rPr>
              <a:t>속성 값에 </a:t>
            </a:r>
            <a:r>
              <a:rPr lang="en-US" altLang="ko-KR" sz="1200">
                <a:solidFill>
                  <a:srgbClr val="0070C0"/>
                </a:solidFill>
              </a:rPr>
              <a:t>button</a:t>
            </a:r>
            <a:r>
              <a:rPr lang="ko-KR" altLang="en-US" sz="1200">
                <a:solidFill>
                  <a:srgbClr val="0070C0"/>
                </a:solidFill>
              </a:rPr>
              <a:t>이 포함된 요소를 찾아내 스타일 적용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속성 </a:t>
            </a:r>
            <a:r>
              <a:rPr lang="en-US" altLang="ko-KR" b="1" dirty="0">
                <a:solidFill>
                  <a:srgbClr val="0070C0"/>
                </a:solidFill>
              </a:rPr>
              <a:t>|=  </a:t>
            </a:r>
            <a:r>
              <a:rPr lang="ko-KR" altLang="en-US" b="1" dirty="0">
                <a:solidFill>
                  <a:srgbClr val="0070C0"/>
                </a:solidFill>
              </a:rPr>
              <a:t>값</a:t>
            </a:r>
            <a:r>
              <a:rPr lang="en-US" altLang="ko-KR" b="1" dirty="0">
                <a:solidFill>
                  <a:srgbClr val="0070C0"/>
                </a:solidFill>
              </a:rPr>
              <a:t>] </a:t>
            </a:r>
            <a:r>
              <a:rPr lang="ko-KR" altLang="en-US" b="1" dirty="0" err="1">
                <a:solidFill>
                  <a:srgbClr val="0070C0"/>
                </a:solidFill>
              </a:rPr>
              <a:t>선택자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특정 값이 포함된 속성을 가진 요소를 찾아 스타일 적용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하이픈으로 연결해 한 단어 값을 이루는 요소에도 적용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3918" y="2397828"/>
            <a:ext cx="57280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</a:t>
            </a:r>
            <a:r>
              <a:rPr lang="en-US" altLang="ko-KR" sz="1200">
                <a:solidFill>
                  <a:srgbClr val="800000"/>
                </a:solidFill>
                <a:latin typeface="TDc_SSiGothic_140_OTF"/>
                <a:ea typeface="D2Coding" panose="020B0609020101020101" pitchFamily="49" charset="-127"/>
              </a:rPr>
              <a:t>|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url(images/us.png)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</a:t>
            </a:r>
            <a:r>
              <a:rPr lang="en-US" altLang="ko-KR" sz="1200">
                <a:solidFill>
                  <a:srgbClr val="800000"/>
                </a:solidFill>
                <a:latin typeface="TDc_SSiGothic_140_OTF"/>
                <a:ea typeface="D2Coding" panose="020B0609020101020101" pitchFamily="49" charset="-127"/>
              </a:rPr>
              <a:t>|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url(images/jp.png)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외국어 서비스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=”us-english”&gt;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=”japanese”&gt;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일본어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7" y="5700441"/>
            <a:ext cx="3377163" cy="4300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814" y="5629482"/>
            <a:ext cx="4045014" cy="4118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611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06" y="3635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^=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특정 값으로 시작하는 속성을 가진 요소</a:t>
            </a:r>
            <a:r>
              <a:rPr lang="ko-KR" altLang="en-US" sz="1400" dirty="0">
                <a:latin typeface="+mn-ea"/>
              </a:rPr>
              <a:t>를 찾아 스타일 적용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05792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$=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특정 값으로 끝나는 속성을 가진 요소</a:t>
            </a:r>
            <a:r>
              <a:rPr lang="ko-KR" altLang="en-US" sz="1400" dirty="0">
                <a:latin typeface="+mn-ea"/>
              </a:rPr>
              <a:t>를 찾아 스타일 적용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6620" y="2194386"/>
            <a:ext cx="57280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^=”eng”]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url(images/us.png)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^=”jap”]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url(images/jp.png)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^=”chin”]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url(images/ch.png)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외국어 서비스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=”english”&gt;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=”japanese 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일본어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=”chinese”&gt;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중국어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81" y="5939151"/>
            <a:ext cx="3907625" cy="4511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63919" y="2194386"/>
            <a:ext cx="5800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$= “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hwp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”]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(images/hwp_icon.gif) center right no-repeat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25px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$= “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xls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”]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(images/excel_icon.gif) center right no-repeat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25px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 dirty="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intro.hwp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hwp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파일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=”intro.xls “&gt;</a:t>
            </a:r>
            <a:r>
              <a:rPr lang="ko-KR" altLang="en-US" sz="11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엑셀 파일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599" y="4944644"/>
            <a:ext cx="2336240" cy="13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1702</TotalTime>
  <Words>2629</Words>
  <Application>Microsoft Office PowerPoint</Application>
  <PresentationFormat>와이드스크린</PresentationFormat>
  <Paragraphs>440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D2Coding</vt:lpstr>
      <vt:lpstr>TDc_SSiGothic_120_OTF</vt:lpstr>
      <vt:lpstr>TDc_SSiGothic_140_OTF</vt:lpstr>
      <vt:lpstr>TDc_SSiGothic_160_OTF</vt:lpstr>
      <vt:lpstr>맑은 고딕</vt:lpstr>
      <vt:lpstr>Arial</vt:lpstr>
      <vt:lpstr>Wingdings</vt:lpstr>
      <vt:lpstr>Office 테마</vt:lpstr>
      <vt:lpstr>12. 다재다능한 CSS3 선택자</vt:lpstr>
      <vt:lpstr>연결 선택자</vt:lpstr>
      <vt:lpstr>연결 선택자</vt:lpstr>
      <vt:lpstr>연결 선택자</vt:lpstr>
      <vt:lpstr>연결 선택자</vt:lpstr>
      <vt:lpstr>연결 선택자</vt:lpstr>
      <vt:lpstr>속성 선택자</vt:lpstr>
      <vt:lpstr>속성 선택자</vt:lpstr>
      <vt:lpstr>속성 선택자</vt:lpstr>
      <vt:lpstr>속성 선택자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Choonwoo Kwon</cp:lastModifiedBy>
  <cp:revision>31</cp:revision>
  <dcterms:created xsi:type="dcterms:W3CDTF">2016-12-27T13:02:30Z</dcterms:created>
  <dcterms:modified xsi:type="dcterms:W3CDTF">2017-06-12T13:25:04Z</dcterms:modified>
</cp:coreProperties>
</file>