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48"/>
  </p:notesMasterIdLst>
  <p:handoutMasterIdLst>
    <p:handoutMasterId r:id="rId49"/>
  </p:handoutMasterIdLst>
  <p:sldIdLst>
    <p:sldId id="265" r:id="rId5"/>
    <p:sldId id="772" r:id="rId6"/>
    <p:sldId id="773" r:id="rId7"/>
    <p:sldId id="796" r:id="rId8"/>
    <p:sldId id="792" r:id="rId9"/>
    <p:sldId id="794" r:id="rId10"/>
    <p:sldId id="795" r:id="rId11"/>
    <p:sldId id="789" r:id="rId12"/>
    <p:sldId id="790" r:id="rId13"/>
    <p:sldId id="797" r:id="rId14"/>
    <p:sldId id="767" r:id="rId15"/>
    <p:sldId id="778" r:id="rId16"/>
    <p:sldId id="774" r:id="rId17"/>
    <p:sldId id="775" r:id="rId18"/>
    <p:sldId id="777" r:id="rId19"/>
    <p:sldId id="809" r:id="rId20"/>
    <p:sldId id="779" r:id="rId21"/>
    <p:sldId id="810" r:id="rId22"/>
    <p:sldId id="780" r:id="rId23"/>
    <p:sldId id="785" r:id="rId24"/>
    <p:sldId id="786" r:id="rId25"/>
    <p:sldId id="781" r:id="rId26"/>
    <p:sldId id="782" r:id="rId27"/>
    <p:sldId id="783" r:id="rId28"/>
    <p:sldId id="784" r:id="rId29"/>
    <p:sldId id="787" r:id="rId30"/>
    <p:sldId id="798" r:id="rId31"/>
    <p:sldId id="799" r:id="rId32"/>
    <p:sldId id="800" r:id="rId33"/>
    <p:sldId id="770" r:id="rId34"/>
    <p:sldId id="801" r:id="rId35"/>
    <p:sldId id="802" r:id="rId36"/>
    <p:sldId id="803" r:id="rId37"/>
    <p:sldId id="804" r:id="rId38"/>
    <p:sldId id="788" r:id="rId39"/>
    <p:sldId id="805" r:id="rId40"/>
    <p:sldId id="806" r:id="rId41"/>
    <p:sldId id="807" r:id="rId42"/>
    <p:sldId id="808" r:id="rId43"/>
    <p:sldId id="768" r:id="rId44"/>
    <p:sldId id="771" r:id="rId45"/>
    <p:sldId id="762" r:id="rId46"/>
    <p:sldId id="616" r:id="rId47"/>
  </p:sldIdLst>
  <p:sldSz cx="9144000" cy="6858000" type="screen4x3"/>
  <p:notesSz cx="7315200" cy="9601200"/>
  <p:embeddedFontLst>
    <p:embeddedFont>
      <p:font typeface="Roboto" pitchFamily="2" charset="0"/>
      <p:regular r:id="rId50"/>
      <p:bold r:id="rId51"/>
      <p:italic r:id="rId52"/>
      <p:boldItalic r:id="rId53"/>
    </p:embeddedFont>
    <p:embeddedFont>
      <p:font typeface="Calibri Light" panose="020F0302020204030204" pitchFamily="34" charset="0"/>
      <p:regular r:id="rId54"/>
      <p: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23" autoAdjust="0"/>
    <p:restoredTop sz="84255" autoAdjust="0"/>
  </p:normalViewPr>
  <p:slideViewPr>
    <p:cSldViewPr>
      <p:cViewPr varScale="1">
        <p:scale>
          <a:sx n="50" d="100"/>
          <a:sy n="50" d="100"/>
        </p:scale>
        <p:origin x="485" y="43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8" Type="http://schemas.openxmlformats.org/officeDocument/2006/relationships/slide" Target="slides/slide4.xml"/><Relationship Id="rId51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3.fntdata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2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2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2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8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2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7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5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3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2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7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1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6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8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87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8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50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0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18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65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43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88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9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7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7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568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66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6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299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9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14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10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52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#</a:t>
            </a:r>
            <a:r>
              <a:rPr lang="en-US" i="1" dirty="0" err="1" smtClean="0"/>
              <a:t>LearnToMERN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</a:t>
            </a:r>
            <a:r>
              <a:rPr lang="en-US" dirty="0" smtClean="0"/>
              <a:t>6, </a:t>
            </a:r>
            <a:r>
              <a:rPr lang="en-US" dirty="0"/>
              <a:t>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</a:t>
            </a:r>
            <a:r>
              <a:rPr lang="en-US" dirty="0" smtClean="0"/>
              <a:t>g Styles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also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CSS styles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ditch the hyphen and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camelcase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property.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Ex: font-size 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fontSize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5105400"/>
            <a:ext cx="88677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Refresher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048000"/>
            <a:ext cx="8583814" cy="21488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72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Components*!</a:t>
            </a:r>
            <a:endParaRPr lang="en-US" sz="7200" b="1" i="1" u="sng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544576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1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If you only learn one thing from our lessons on React it should be this. </a:t>
            </a:r>
            <a:endParaRPr lang="en-US" sz="14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</a:t>
            </a: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exactly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components again?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3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97672" y="3244334"/>
            <a:ext cx="234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of Components!</a:t>
            </a:r>
          </a:p>
        </p:txBody>
      </p:sp>
    </p:spTree>
    <p:extLst>
      <p:ext uri="{BB962C8B-B14F-4D97-AF65-F5344CB8AC3E}">
        <p14:creationId xmlns:p14="http://schemas.microsoft.com/office/powerpoint/2010/main" val="37442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=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React.createClass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</a:t>
            </a:r>
          </a:p>
          <a:p>
            <a:pPr indent="0" algn="ctr">
              <a:spcBef>
                <a:spcPts val="0"/>
              </a:spcBef>
              <a:buNone/>
            </a:pPr>
            <a:endParaRPr lang="en-US" i="1" u="sng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Remember that React components must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42718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ReactDOM.render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()*</a:t>
            </a:r>
          </a:p>
          <a:p>
            <a:pPr indent="0" algn="ctr">
              <a:spcBef>
                <a:spcPts val="0"/>
              </a:spcBef>
              <a:buNone/>
            </a:pP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Note that you will only be rendering a single component into the DOM. Every other component will be a child to that component.</a:t>
            </a: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14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from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0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352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render: function() { }*</a:t>
            </a:r>
          </a:p>
          <a:p>
            <a:pPr indent="0" algn="ctr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Our render function will define what our component will look like. It will be in JSX syntax</a:t>
            </a:r>
            <a:endParaRPr lang="en-US" sz="2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4290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7924800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			&lt;</a:t>
            </a: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&lt;/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Architecting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732" y="1383924"/>
            <a:ext cx="3330735" cy="583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0965" y="1465032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Header.js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29026" y="778856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79782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9889" y="2158769"/>
            <a:ext cx="1626162" cy="805649"/>
            <a:chOff x="6553200" y="946951"/>
            <a:chExt cx="2062658" cy="805649"/>
          </a:xfrm>
        </p:grpSpPr>
        <p:sp>
          <p:nvSpPr>
            <p:cNvPr id="30" name="Rectangle 29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797" y="1149721"/>
              <a:ext cx="195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Header.js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30657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91261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5385062" y="167689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339174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920979" y="298512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6620800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446668" y="5103151"/>
            <a:ext cx="4544932" cy="12214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First step in building React applications is determining the component hierarchy.</a:t>
            </a:r>
            <a:endParaRPr lang="en-US" sz="20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8020" y="1413169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7561" y="52044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Sometimes, you can then simplify it by realizing certain components are static elements.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11" y="1110128"/>
            <a:ext cx="3879596" cy="2944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210" y="4773404"/>
            <a:ext cx="8386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then code out your components to match the same hierarchy. 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State from Parent to Child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6800"/>
            <a:ext cx="8858250" cy="2286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52210" y="36576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can pass data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(states and props) or 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 to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children.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It’s a bit trickier to send it to parents).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 Inherit Props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7432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When children inherit the data or method it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ALWAYS comes in the form of a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</a:t>
            </a:r>
            <a:r>
              <a:rPr lang="en-US" sz="24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can be specifically referenced using </a:t>
            </a:r>
            <a:r>
              <a:rPr lang="en-US" sz="2400" b="1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this.props.propName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syntax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066800"/>
            <a:ext cx="8407400" cy="14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Props vs States: What’s the Difference?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439412"/>
            <a:ext cx="3662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Mutable (i.e. changeable with UI).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 can be changed using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this.setState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({})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439412"/>
            <a:ext cx="3662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Immutable (i.e. unchangeable).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are static elements. They may be static properties or static methods.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21615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799440">
            <a:off x="1712004" y="1397565"/>
            <a:ext cx="838200" cy="685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2728048" y="1266951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484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2578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72390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45328"/>
            <a:ext cx="8583814" cy="2819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passing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from parents to children…</a:t>
            </a:r>
          </a:p>
          <a:p>
            <a:pPr indent="0">
              <a:spcBef>
                <a:spcPts val="0"/>
              </a:spcBef>
              <a:buNone/>
            </a:pP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the implication of this?</a:t>
            </a:r>
            <a:endParaRPr lang="en-US" sz="3200" b="1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img11.deviantart.net/2200/i/2012/143/8/6/brain_explosion_by_thesmall-d50tz4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39" y="3352800"/>
            <a:ext cx="3851635" cy="28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3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unidirectional data flow.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means that the variables that get manipulated are controlled by parents.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are then responsible for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divvying the data (and state changes) to the children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2047" y="4669554"/>
            <a:ext cx="463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“Oh Hey! My </a:t>
            </a:r>
            <a:r>
              <a:rPr lang="en-US" dirty="0" err="1" smtClean="0"/>
              <a:t>GrandChild</a:t>
            </a:r>
            <a:r>
              <a:rPr lang="en-US" dirty="0" smtClean="0"/>
              <a:t> A just changed colors”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24584" y="4686235"/>
            <a:ext cx="362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“I’ll let the others know if needed….”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approach is meant to create a level of </a:t>
            </a:r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manageability</a:t>
            </a: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when it comes to data flow and UI changes.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Class!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5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Work on Homework.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58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Class!</a:t>
            </a:r>
            <a:endParaRPr lang="en-US" sz="58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7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773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Exploring!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Start Coding! </a:t>
            </a: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Read documentation!!</a:t>
            </a:r>
          </a:p>
        </p:txBody>
      </p:sp>
    </p:spTree>
    <p:extLst>
      <p:ext uri="{BB962C8B-B14F-4D97-AF65-F5344CB8AC3E}">
        <p14:creationId xmlns:p14="http://schemas.microsoft.com/office/powerpoint/2010/main" val="5270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86738"/>
            <a:ext cx="6172200" cy="53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8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Levels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9722" y="762000"/>
            <a:ext cx="84832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Level 1 (Bare Minimum): </a:t>
            </a: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Ain’t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No React For Me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React Router to create the skeleton for the NYT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Your final application will consist of four components with hardcoded Bootstrap HTML. Clicking the menu option will flip pages between the components.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have a consistent header that is on both pages (without re-load).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Level 2 (Recommended):  Right on React!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build a complete application for querying 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 NYT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Your final application will consist of at least four components with dynamically rendered HTML.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utilize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HTTP package and the appropriate React Lifecycles to complete the task</a:t>
            </a:r>
          </a:p>
        </p:txBody>
      </p:sp>
    </p:spTree>
    <p:extLst>
      <p:ext uri="{BB962C8B-B14F-4D97-AF65-F5344CB8AC3E}">
        <p14:creationId xmlns:p14="http://schemas.microsoft.com/office/powerpoint/2010/main" val="253139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Levels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9722" y="762000"/>
            <a:ext cx="84832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3 (True Challenge): React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Ront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Hold me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brace for the challenge to 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this final challenge, you will create a complete Express, Node, and MongoDB backend for your application. (Don’t worry. This is the easy part).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Your server should have an API for saving and deleting articles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Your React front-end should allow users to work with the UI – and your code should appropriately hand the required states and properties between components as necessary.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with the previous example, you will need to use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pakage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helper functions, and the appropriate React Lifecycle methods to accomplish this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react-nyt-app.herokuapp.com for a completed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26223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 err="1" smtClean="0"/>
              <a:t>Gotcha’s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8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</a:t>
            </a:r>
            <a:r>
              <a:rPr lang="en-US" dirty="0" smtClean="0"/>
              <a:t>g Classes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classes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call them “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because “class” is a reserved keyword in Javascript</a:t>
            </a:r>
            <a:endParaRPr lang="en-US" sz="3200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14" y="4343400"/>
            <a:ext cx="3619500" cy="18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11981</TotalTime>
  <Words>1128</Words>
  <Application>Microsoft Office PowerPoint</Application>
  <PresentationFormat>On-screen Show (4:3)</PresentationFormat>
  <Paragraphs>257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Roboto</vt:lpstr>
      <vt:lpstr>Arial</vt:lpstr>
      <vt:lpstr>Calibri Light</vt:lpstr>
      <vt:lpstr>Calibri</vt:lpstr>
      <vt:lpstr>Wingdings</vt:lpstr>
      <vt:lpstr>UCF - Theme</vt:lpstr>
      <vt:lpstr>Rutgers - Theme</vt:lpstr>
      <vt:lpstr>Unbranded</vt:lpstr>
      <vt:lpstr>UTAustin</vt:lpstr>
      <vt:lpstr>#LearnToMERN</vt:lpstr>
      <vt:lpstr>Recovery from React</vt:lpstr>
      <vt:lpstr>Today’s Class</vt:lpstr>
      <vt:lpstr>Today’s Class!</vt:lpstr>
      <vt:lpstr>The Assignment</vt:lpstr>
      <vt:lpstr>Homework Levels</vt:lpstr>
      <vt:lpstr>Homework Levels</vt:lpstr>
      <vt:lpstr>JSX Gotcha’s</vt:lpstr>
      <vt:lpstr>Incorporating Classes</vt:lpstr>
      <vt:lpstr>Incorporating Styles</vt:lpstr>
      <vt:lpstr>Component Refresher</vt:lpstr>
      <vt:lpstr>A Moment to Ponder…</vt:lpstr>
      <vt:lpstr>A Moment to Ponder…</vt:lpstr>
      <vt:lpstr>A Moment to Ponder…</vt:lpstr>
      <vt:lpstr>Power of Components!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Component Architecting</vt:lpstr>
      <vt:lpstr>Parent-Child Relationships</vt:lpstr>
      <vt:lpstr>Parent-Child Relationships</vt:lpstr>
      <vt:lpstr>Parent-Child Relationships</vt:lpstr>
      <vt:lpstr>States and Props</vt:lpstr>
      <vt:lpstr>Passing State from Parent to Child</vt:lpstr>
      <vt:lpstr>Children Inherit Props</vt:lpstr>
      <vt:lpstr>Props vs States: What’s the Difference?</vt:lpstr>
      <vt:lpstr>A Moment to Ponder…</vt:lpstr>
      <vt:lpstr>Unidirectional Data Flow</vt:lpstr>
      <vt:lpstr>Unidirectional Data Flow</vt:lpstr>
      <vt:lpstr>Unidirectional Data Flow</vt:lpstr>
      <vt:lpstr>Unidirectional Data Flow</vt:lpstr>
      <vt:lpstr>Unidirectional Data Flow</vt:lpstr>
      <vt:lpstr>Lifecycle Methods </vt:lpstr>
      <vt:lpstr>Questions</vt:lpstr>
      <vt:lpstr>Keep Exploring!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1570</cp:revision>
  <cp:lastPrinted>2016-01-30T16:23:56Z</cp:lastPrinted>
  <dcterms:created xsi:type="dcterms:W3CDTF">2015-01-20T17:19:00Z</dcterms:created>
  <dcterms:modified xsi:type="dcterms:W3CDTF">2016-06-06T23:09:34Z</dcterms:modified>
</cp:coreProperties>
</file>