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2" r:id="rId12"/>
    <p:sldId id="274" r:id="rId13"/>
    <p:sldId id="281" r:id="rId14"/>
    <p:sldId id="275" r:id="rId15"/>
    <p:sldId id="268" r:id="rId16"/>
    <p:sldId id="271" r:id="rId17"/>
    <p:sldId id="266" r:id="rId18"/>
    <p:sldId id="267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7" Type="http://schemas.openxmlformats.org/officeDocument/2006/relationships/image" Target="../media/image15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7" Type="http://schemas.openxmlformats.org/officeDocument/2006/relationships/image" Target="../media/image15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DCC93-5407-481F-8E8A-FE1638550A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1AD75B-3D16-42CB-B607-8A7E7BCAF414}">
      <dgm:prSet/>
      <dgm:spPr/>
      <dgm:t>
        <a:bodyPr/>
        <a:lstStyle/>
        <a:p>
          <a:r>
            <a:rPr lang="en-US"/>
            <a:t>Original Problem:  sort(0,n)</a:t>
          </a:r>
        </a:p>
      </dgm:t>
    </dgm:pt>
    <dgm:pt modelId="{F9DE89A0-F870-444E-9C7C-9E02DF7B088F}" cxnId="{FD04E656-BFF5-4C67-8F93-06A434FB72D6}" type="parTrans">
      <dgm:prSet/>
      <dgm:spPr/>
      <dgm:t>
        <a:bodyPr/>
        <a:lstStyle/>
        <a:p>
          <a:endParaRPr lang="en-US"/>
        </a:p>
      </dgm:t>
    </dgm:pt>
    <dgm:pt modelId="{1953AE8B-B1A1-44B0-B09A-6A3892EA370B}" cxnId="{FD04E656-BFF5-4C67-8F93-06A434FB72D6}" type="sibTrans">
      <dgm:prSet/>
      <dgm:spPr/>
      <dgm:t>
        <a:bodyPr/>
        <a:lstStyle/>
        <a:p>
          <a:endParaRPr lang="en-US"/>
        </a:p>
      </dgm:t>
    </dgm:pt>
    <dgm:pt modelId="{5676AB25-0FF8-46D5-A616-CD80FAD920FE}">
      <dgm:prSet/>
      <dgm:spPr/>
      <dgm:t>
        <a:bodyPr/>
        <a:lstStyle/>
        <a:p>
          <a:r>
            <a:rPr lang="en-US" dirty="0"/>
            <a:t>Sub Problems :  sort(</a:t>
          </a:r>
          <a:r>
            <a:rPr lang="en-US" dirty="0" err="1"/>
            <a:t>i</a:t>
          </a:r>
          <a:r>
            <a:rPr lang="en-US" dirty="0"/>
            <a:t>, j)</a:t>
          </a:r>
        </a:p>
      </dgm:t>
    </dgm:pt>
    <dgm:pt modelId="{FD1FEA2D-5631-43FD-A9CB-45DDDBF2EC15}" cxnId="{2268760E-5337-42BD-9C08-FFF8AFD2CEEE}" type="parTrans">
      <dgm:prSet/>
      <dgm:spPr/>
      <dgm:t>
        <a:bodyPr/>
        <a:lstStyle/>
        <a:p>
          <a:endParaRPr lang="en-US"/>
        </a:p>
      </dgm:t>
    </dgm:pt>
    <dgm:pt modelId="{494680FB-3EE7-49AE-AC6C-85862A96AAA0}" cxnId="{2268760E-5337-42BD-9C08-FFF8AFD2CEEE}" type="sibTrans">
      <dgm:prSet/>
      <dgm:spPr/>
      <dgm:t>
        <a:bodyPr/>
        <a:lstStyle/>
        <a:p>
          <a:endParaRPr lang="en-US"/>
        </a:p>
      </dgm:t>
    </dgm:pt>
    <dgm:pt modelId="{ECFE9720-0E3E-48D1-8C6B-4D43E40A5807}">
      <dgm:prSet/>
      <dgm:spPr/>
      <dgm:t>
        <a:bodyPr/>
        <a:lstStyle/>
        <a:p>
          <a:r>
            <a:rPr lang="en-US" dirty="0"/>
            <a:t>Recurrence Relation: sort(</a:t>
          </a:r>
          <a:r>
            <a:rPr lang="en-US" dirty="0" err="1"/>
            <a:t>i,j</a:t>
          </a:r>
          <a:r>
            <a:rPr lang="en-US" dirty="0"/>
            <a:t>)= merge(sort(</a:t>
          </a:r>
          <a:r>
            <a:rPr lang="en-US" dirty="0" err="1"/>
            <a:t>i,m</a:t>
          </a:r>
          <a:r>
            <a:rPr lang="en-US" dirty="0"/>
            <a:t>), sort(</a:t>
          </a:r>
          <a:r>
            <a:rPr lang="en-US" dirty="0" err="1"/>
            <a:t>m,j</a:t>
          </a:r>
          <a:r>
            <a:rPr lang="en-US" dirty="0"/>
            <a:t>))</a:t>
          </a:r>
        </a:p>
      </dgm:t>
    </dgm:pt>
    <dgm:pt modelId="{849F634A-2005-4E66-B3D1-3B374EA99967}" cxnId="{F630B1C8-6504-4EB5-8515-BB6AD9743AE4}" type="parTrans">
      <dgm:prSet/>
      <dgm:spPr/>
      <dgm:t>
        <a:bodyPr/>
        <a:lstStyle/>
        <a:p>
          <a:endParaRPr lang="en-US"/>
        </a:p>
      </dgm:t>
    </dgm:pt>
    <dgm:pt modelId="{C4DD0A9B-52FF-4FAF-81DD-67FBCDD8487C}" cxnId="{F630B1C8-6504-4EB5-8515-BB6AD9743AE4}" type="sibTrans">
      <dgm:prSet/>
      <dgm:spPr/>
      <dgm:t>
        <a:bodyPr/>
        <a:lstStyle/>
        <a:p>
          <a:endParaRPr lang="en-US"/>
        </a:p>
      </dgm:t>
    </dgm:pt>
    <dgm:pt modelId="{39594407-B4AE-47AD-A251-9440243D8286}">
      <dgm:prSet/>
      <dgm:spPr/>
      <dgm:t>
        <a:bodyPr/>
        <a:lstStyle/>
        <a:p>
          <a:r>
            <a:rPr lang="en-US"/>
            <a:t>Base Case s(i,i)</a:t>
          </a:r>
        </a:p>
      </dgm:t>
    </dgm:pt>
    <dgm:pt modelId="{19B59AF5-CE07-4BB9-8E5E-3831AC4DAD03}" cxnId="{F9221674-F755-4DCF-A467-F01BD9CB8336}" type="parTrans">
      <dgm:prSet/>
      <dgm:spPr/>
      <dgm:t>
        <a:bodyPr/>
        <a:lstStyle/>
        <a:p>
          <a:endParaRPr lang="en-US"/>
        </a:p>
      </dgm:t>
    </dgm:pt>
    <dgm:pt modelId="{6ECAF8F7-E445-4155-BA8E-5857BDDA1128}" cxnId="{F9221674-F755-4DCF-A467-F01BD9CB8336}" type="sibTrans">
      <dgm:prSet/>
      <dgm:spPr/>
      <dgm:t>
        <a:bodyPr/>
        <a:lstStyle/>
        <a:p>
          <a:endParaRPr lang="en-US"/>
        </a:p>
      </dgm:t>
    </dgm:pt>
    <dgm:pt modelId="{B834671B-46E7-4FA3-80BC-8036104DF544}" type="pres">
      <dgm:prSet presAssocID="{635DCC93-5407-481F-8E8A-FE1638550A56}" presName="root" presStyleCnt="0">
        <dgm:presLayoutVars>
          <dgm:dir/>
          <dgm:resizeHandles val="exact"/>
        </dgm:presLayoutVars>
      </dgm:prSet>
      <dgm:spPr/>
    </dgm:pt>
    <dgm:pt modelId="{440C9E54-EE5E-4916-A1BE-1C4CAE87C566}" type="pres">
      <dgm:prSet presAssocID="{EE1AD75B-3D16-42CB-B607-8A7E7BCAF414}" presName="compNode" presStyleCnt="0"/>
      <dgm:spPr/>
    </dgm:pt>
    <dgm:pt modelId="{074FEC81-3831-49DE-A61F-AA4842D24D00}" type="pres">
      <dgm:prSet presAssocID="{EE1AD75B-3D16-42CB-B607-8A7E7BCAF414}" presName="bgRect" presStyleLbl="bgShp" presStyleIdx="0" presStyleCnt="4"/>
      <dgm:spPr/>
    </dgm:pt>
    <dgm:pt modelId="{B2A37E73-9C3B-4886-AB72-4407C68145FB}" type="pres">
      <dgm:prSet presAssocID="{EE1AD75B-3D16-42CB-B607-8A7E7BCAF4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7DA5F501-8453-4C65-9D12-28E57129B037}" type="pres">
      <dgm:prSet presAssocID="{EE1AD75B-3D16-42CB-B607-8A7E7BCAF414}" presName="spaceRect" presStyleCnt="0"/>
      <dgm:spPr/>
    </dgm:pt>
    <dgm:pt modelId="{020F95E4-DBD8-47C1-B753-BFEEB6C4CDC4}" type="pres">
      <dgm:prSet presAssocID="{EE1AD75B-3D16-42CB-B607-8A7E7BCAF414}" presName="parTx" presStyleLbl="revTx" presStyleIdx="0" presStyleCnt="4">
        <dgm:presLayoutVars>
          <dgm:chMax val="0"/>
          <dgm:chPref val="0"/>
        </dgm:presLayoutVars>
      </dgm:prSet>
      <dgm:spPr/>
    </dgm:pt>
    <dgm:pt modelId="{FA1DCBE2-757B-4967-8555-018EF7D41E47}" type="pres">
      <dgm:prSet presAssocID="{1953AE8B-B1A1-44B0-B09A-6A3892EA370B}" presName="sibTrans" presStyleCnt="0"/>
      <dgm:spPr/>
    </dgm:pt>
    <dgm:pt modelId="{48793B21-E04B-4C17-94CF-419E0F823360}" type="pres">
      <dgm:prSet presAssocID="{5676AB25-0FF8-46D5-A616-CD80FAD920FE}" presName="compNode" presStyleCnt="0"/>
      <dgm:spPr/>
    </dgm:pt>
    <dgm:pt modelId="{8DEB4DB5-A2E7-47BC-BF57-D3FC8BD2BA0C}" type="pres">
      <dgm:prSet presAssocID="{5676AB25-0FF8-46D5-A616-CD80FAD920FE}" presName="bgRect" presStyleLbl="bgShp" presStyleIdx="1" presStyleCnt="4"/>
      <dgm:spPr/>
    </dgm:pt>
    <dgm:pt modelId="{DFEF76D9-4FA7-4534-9F64-8DB2E31E9D00}" type="pres">
      <dgm:prSet presAssocID="{5676AB25-0FF8-46D5-A616-CD80FAD920FE}" presName="iconRect" presStyleLbl="node1" presStyleIdx="1" presStyleCnt="4" custLinFactY="100000" custLinFactNeighborX="-2749" custLinFactNeighborY="13859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5B490DD1-F45B-487F-90E5-998066529C5B}" type="pres">
      <dgm:prSet presAssocID="{5676AB25-0FF8-46D5-A616-CD80FAD920FE}" presName="spaceRect" presStyleCnt="0"/>
      <dgm:spPr/>
    </dgm:pt>
    <dgm:pt modelId="{F0FD73F7-267B-4366-9CB0-D5E0F8DF0719}" type="pres">
      <dgm:prSet presAssocID="{5676AB25-0FF8-46D5-A616-CD80FAD920FE}" presName="parTx" presStyleLbl="revTx" presStyleIdx="1" presStyleCnt="4">
        <dgm:presLayoutVars>
          <dgm:chMax val="0"/>
          <dgm:chPref val="0"/>
        </dgm:presLayoutVars>
      </dgm:prSet>
      <dgm:spPr/>
    </dgm:pt>
    <dgm:pt modelId="{5A827AF5-6D3D-495D-AFEB-5956099BD590}" type="pres">
      <dgm:prSet presAssocID="{494680FB-3EE7-49AE-AC6C-85862A96AAA0}" presName="sibTrans" presStyleCnt="0"/>
      <dgm:spPr/>
    </dgm:pt>
    <dgm:pt modelId="{4369C603-BFFE-45FF-8592-E4C388860F98}" type="pres">
      <dgm:prSet presAssocID="{ECFE9720-0E3E-48D1-8C6B-4D43E40A5807}" presName="compNode" presStyleCnt="0"/>
      <dgm:spPr/>
    </dgm:pt>
    <dgm:pt modelId="{224D0C15-6720-4642-8CB0-511C40AB175C}" type="pres">
      <dgm:prSet presAssocID="{ECFE9720-0E3E-48D1-8C6B-4D43E40A5807}" presName="bgRect" presStyleLbl="bgShp" presStyleIdx="2" presStyleCnt="4" custLinFactNeighborX="169" custLinFactNeighborY="91141"/>
      <dgm:spPr/>
    </dgm:pt>
    <dgm:pt modelId="{D77B052F-C166-4689-8D8E-6FC3DF74E6B8}" type="pres">
      <dgm:prSet presAssocID="{ECFE9720-0E3E-48D1-8C6B-4D43E40A5807}" presName="iconRect" presStyleLbl="node1" presStyleIdx="2" presStyleCnt="4" custLinFactY="-100000" custLinFactNeighborX="-2749" custLinFactNeighborY="-11361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80AAF6F5-B888-4FEC-910A-4AC84DF63CDB}" type="pres">
      <dgm:prSet presAssocID="{ECFE9720-0E3E-48D1-8C6B-4D43E40A5807}" presName="spaceRect" presStyleCnt="0"/>
      <dgm:spPr/>
    </dgm:pt>
    <dgm:pt modelId="{39640268-0281-46A9-BF90-5EDC2179800D}" type="pres">
      <dgm:prSet presAssocID="{ECFE9720-0E3E-48D1-8C6B-4D43E40A5807}" presName="parTx" presStyleLbl="revTx" presStyleIdx="2" presStyleCnt="4">
        <dgm:presLayoutVars>
          <dgm:chMax val="0"/>
          <dgm:chPref val="0"/>
        </dgm:presLayoutVars>
      </dgm:prSet>
      <dgm:spPr/>
    </dgm:pt>
    <dgm:pt modelId="{7FD05490-F8DF-40C7-B90F-54F2F8E1FDB5}" type="pres">
      <dgm:prSet presAssocID="{C4DD0A9B-52FF-4FAF-81DD-67FBCDD8487C}" presName="sibTrans" presStyleCnt="0"/>
      <dgm:spPr/>
    </dgm:pt>
    <dgm:pt modelId="{77C9EEAA-8E7A-4C7A-9DF3-52D0CC0F8C34}" type="pres">
      <dgm:prSet presAssocID="{39594407-B4AE-47AD-A251-9440243D8286}" presName="compNode" presStyleCnt="0"/>
      <dgm:spPr/>
    </dgm:pt>
    <dgm:pt modelId="{E6526F12-EA98-4D0A-9234-EC1D14EB37D2}" type="pres">
      <dgm:prSet presAssocID="{39594407-B4AE-47AD-A251-9440243D8286}" presName="bgRect" presStyleLbl="bgShp" presStyleIdx="3" presStyleCnt="4"/>
      <dgm:spPr/>
    </dgm:pt>
    <dgm:pt modelId="{A4F5B4C4-CB69-4C1A-ABFE-6826F4EECAD3}" type="pres">
      <dgm:prSet presAssocID="{39594407-B4AE-47AD-A251-9440243D8286}" presName="iconRect" presStyleLbl="node1" presStyleIdx="3" presStyleCnt="4" custLinFactNeighborX="-2749" custLinFactNeighborY="-168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3BBDB91A-5399-4A60-B399-A26B1009700A}" type="pres">
      <dgm:prSet presAssocID="{39594407-B4AE-47AD-A251-9440243D8286}" presName="spaceRect" presStyleCnt="0"/>
      <dgm:spPr/>
    </dgm:pt>
    <dgm:pt modelId="{36460D50-3AD1-4639-BA76-CBC6C326DEC7}" type="pres">
      <dgm:prSet presAssocID="{39594407-B4AE-47AD-A251-9440243D82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68760E-5337-42BD-9C08-FFF8AFD2CEEE}" srcId="{635DCC93-5407-481F-8E8A-FE1638550A56}" destId="{5676AB25-0FF8-46D5-A616-CD80FAD920FE}" srcOrd="1" destOrd="0" parTransId="{FD1FEA2D-5631-43FD-A9CB-45DDDBF2EC15}" sibTransId="{494680FB-3EE7-49AE-AC6C-85862A96AAA0}"/>
    <dgm:cxn modelId="{5CE1B63E-90D9-44C8-BDEE-22E9822FFD0F}" type="presOf" srcId="{39594407-B4AE-47AD-A251-9440243D8286}" destId="{36460D50-3AD1-4639-BA76-CBC6C326DEC7}" srcOrd="0" destOrd="0" presId="urn:microsoft.com/office/officeart/2018/2/layout/IconVerticalSolidList"/>
    <dgm:cxn modelId="{9B357852-3759-4945-A39F-132715923267}" type="presOf" srcId="{5676AB25-0FF8-46D5-A616-CD80FAD920FE}" destId="{F0FD73F7-267B-4366-9CB0-D5E0F8DF0719}" srcOrd="0" destOrd="0" presId="urn:microsoft.com/office/officeart/2018/2/layout/IconVerticalSolidList"/>
    <dgm:cxn modelId="{F9221674-F755-4DCF-A467-F01BD9CB8336}" srcId="{635DCC93-5407-481F-8E8A-FE1638550A56}" destId="{39594407-B4AE-47AD-A251-9440243D8286}" srcOrd="3" destOrd="0" parTransId="{19B59AF5-CE07-4BB9-8E5E-3831AC4DAD03}" sibTransId="{6ECAF8F7-E445-4155-BA8E-5857BDDA1128}"/>
    <dgm:cxn modelId="{FD04E656-BFF5-4C67-8F93-06A434FB72D6}" srcId="{635DCC93-5407-481F-8E8A-FE1638550A56}" destId="{EE1AD75B-3D16-42CB-B607-8A7E7BCAF414}" srcOrd="0" destOrd="0" parTransId="{F9DE89A0-F870-444E-9C7C-9E02DF7B088F}" sibTransId="{1953AE8B-B1A1-44B0-B09A-6A3892EA370B}"/>
    <dgm:cxn modelId="{38624B59-B486-486C-9C0E-2C42F7181DB5}" type="presOf" srcId="{635DCC93-5407-481F-8E8A-FE1638550A56}" destId="{B834671B-46E7-4FA3-80BC-8036104DF544}" srcOrd="0" destOrd="0" presId="urn:microsoft.com/office/officeart/2018/2/layout/IconVerticalSolidList"/>
    <dgm:cxn modelId="{78998E7A-253D-449B-B53D-F715BF590A29}" type="presOf" srcId="{ECFE9720-0E3E-48D1-8C6B-4D43E40A5807}" destId="{39640268-0281-46A9-BF90-5EDC2179800D}" srcOrd="0" destOrd="0" presId="urn:microsoft.com/office/officeart/2018/2/layout/IconVerticalSolidList"/>
    <dgm:cxn modelId="{F630B1C8-6504-4EB5-8515-BB6AD9743AE4}" srcId="{635DCC93-5407-481F-8E8A-FE1638550A56}" destId="{ECFE9720-0E3E-48D1-8C6B-4D43E40A5807}" srcOrd="2" destOrd="0" parTransId="{849F634A-2005-4E66-B3D1-3B374EA99967}" sibTransId="{C4DD0A9B-52FF-4FAF-81DD-67FBCDD8487C}"/>
    <dgm:cxn modelId="{DB385FF0-E4A3-48E2-A0DE-E01DE85D9CB0}" type="presOf" srcId="{EE1AD75B-3D16-42CB-B607-8A7E7BCAF414}" destId="{020F95E4-DBD8-47C1-B753-BFEEB6C4CDC4}" srcOrd="0" destOrd="0" presId="urn:microsoft.com/office/officeart/2018/2/layout/IconVerticalSolidList"/>
    <dgm:cxn modelId="{4AD7D3AC-2921-4D1A-853C-F8A5E3FC2BEB}" type="presParOf" srcId="{B834671B-46E7-4FA3-80BC-8036104DF544}" destId="{440C9E54-EE5E-4916-A1BE-1C4CAE87C566}" srcOrd="0" destOrd="0" presId="urn:microsoft.com/office/officeart/2018/2/layout/IconVerticalSolidList"/>
    <dgm:cxn modelId="{FB00F9B2-D05D-4C96-966A-B005FC84CA6B}" type="presParOf" srcId="{440C9E54-EE5E-4916-A1BE-1C4CAE87C566}" destId="{074FEC81-3831-49DE-A61F-AA4842D24D00}" srcOrd="0" destOrd="0" presId="urn:microsoft.com/office/officeart/2018/2/layout/IconVerticalSolidList"/>
    <dgm:cxn modelId="{1C6DA057-E3F9-4516-95F1-2E241F9E830A}" type="presParOf" srcId="{440C9E54-EE5E-4916-A1BE-1C4CAE87C566}" destId="{B2A37E73-9C3B-4886-AB72-4407C68145FB}" srcOrd="1" destOrd="0" presId="urn:microsoft.com/office/officeart/2018/2/layout/IconVerticalSolidList"/>
    <dgm:cxn modelId="{63A5E97A-C326-48B9-83FF-E5AD203275F4}" type="presParOf" srcId="{440C9E54-EE5E-4916-A1BE-1C4CAE87C566}" destId="{7DA5F501-8453-4C65-9D12-28E57129B037}" srcOrd="2" destOrd="0" presId="urn:microsoft.com/office/officeart/2018/2/layout/IconVerticalSolidList"/>
    <dgm:cxn modelId="{84BE450D-1C0F-4774-90CE-D3BB7707D5F6}" type="presParOf" srcId="{440C9E54-EE5E-4916-A1BE-1C4CAE87C566}" destId="{020F95E4-DBD8-47C1-B753-BFEEB6C4CDC4}" srcOrd="3" destOrd="0" presId="urn:microsoft.com/office/officeart/2018/2/layout/IconVerticalSolidList"/>
    <dgm:cxn modelId="{CE5B64C2-4EE6-4B2E-9455-CBFA30C6FDC0}" type="presParOf" srcId="{B834671B-46E7-4FA3-80BC-8036104DF544}" destId="{FA1DCBE2-757B-4967-8555-018EF7D41E47}" srcOrd="1" destOrd="0" presId="urn:microsoft.com/office/officeart/2018/2/layout/IconVerticalSolidList"/>
    <dgm:cxn modelId="{03A83B60-36FF-4AA8-A714-FE06E81A5CA2}" type="presParOf" srcId="{B834671B-46E7-4FA3-80BC-8036104DF544}" destId="{48793B21-E04B-4C17-94CF-419E0F823360}" srcOrd="2" destOrd="0" presId="urn:microsoft.com/office/officeart/2018/2/layout/IconVerticalSolidList"/>
    <dgm:cxn modelId="{C82D818C-E24F-485D-A74C-195C8F790D1E}" type="presParOf" srcId="{48793B21-E04B-4C17-94CF-419E0F823360}" destId="{8DEB4DB5-A2E7-47BC-BF57-D3FC8BD2BA0C}" srcOrd="0" destOrd="0" presId="urn:microsoft.com/office/officeart/2018/2/layout/IconVerticalSolidList"/>
    <dgm:cxn modelId="{C0CB227B-FCA6-42DE-A3D6-0A3ED2A1AE55}" type="presParOf" srcId="{48793B21-E04B-4C17-94CF-419E0F823360}" destId="{DFEF76D9-4FA7-4534-9F64-8DB2E31E9D00}" srcOrd="1" destOrd="0" presId="urn:microsoft.com/office/officeart/2018/2/layout/IconVerticalSolidList"/>
    <dgm:cxn modelId="{4FFCCDFF-3C86-4208-A84A-E3FC51006F1B}" type="presParOf" srcId="{48793B21-E04B-4C17-94CF-419E0F823360}" destId="{5B490DD1-F45B-487F-90E5-998066529C5B}" srcOrd="2" destOrd="0" presId="urn:microsoft.com/office/officeart/2018/2/layout/IconVerticalSolidList"/>
    <dgm:cxn modelId="{CF2ED312-6F9E-4794-95F8-1539F904CB4E}" type="presParOf" srcId="{48793B21-E04B-4C17-94CF-419E0F823360}" destId="{F0FD73F7-267B-4366-9CB0-D5E0F8DF0719}" srcOrd="3" destOrd="0" presId="urn:microsoft.com/office/officeart/2018/2/layout/IconVerticalSolidList"/>
    <dgm:cxn modelId="{FB672061-10F6-4710-9752-9EE97D4122D5}" type="presParOf" srcId="{B834671B-46E7-4FA3-80BC-8036104DF544}" destId="{5A827AF5-6D3D-495D-AFEB-5956099BD590}" srcOrd="3" destOrd="0" presId="urn:microsoft.com/office/officeart/2018/2/layout/IconVerticalSolidList"/>
    <dgm:cxn modelId="{20C5AE3A-B7BC-41FF-B201-E408CD36388F}" type="presParOf" srcId="{B834671B-46E7-4FA3-80BC-8036104DF544}" destId="{4369C603-BFFE-45FF-8592-E4C388860F98}" srcOrd="4" destOrd="0" presId="urn:microsoft.com/office/officeart/2018/2/layout/IconVerticalSolidList"/>
    <dgm:cxn modelId="{90DC0AB1-8AAB-4E82-8A82-D4D9C8A5B84F}" type="presParOf" srcId="{4369C603-BFFE-45FF-8592-E4C388860F98}" destId="{224D0C15-6720-4642-8CB0-511C40AB175C}" srcOrd="0" destOrd="0" presId="urn:microsoft.com/office/officeart/2018/2/layout/IconVerticalSolidList"/>
    <dgm:cxn modelId="{6C7F227D-F87A-4127-9CBA-86784721F592}" type="presParOf" srcId="{4369C603-BFFE-45FF-8592-E4C388860F98}" destId="{D77B052F-C166-4689-8D8E-6FC3DF74E6B8}" srcOrd="1" destOrd="0" presId="urn:microsoft.com/office/officeart/2018/2/layout/IconVerticalSolidList"/>
    <dgm:cxn modelId="{05B584AE-7B6A-419B-BA2E-EFFA6376C93F}" type="presParOf" srcId="{4369C603-BFFE-45FF-8592-E4C388860F98}" destId="{80AAF6F5-B888-4FEC-910A-4AC84DF63CDB}" srcOrd="2" destOrd="0" presId="urn:microsoft.com/office/officeart/2018/2/layout/IconVerticalSolidList"/>
    <dgm:cxn modelId="{7077D3A0-80F3-49AC-9B03-5F36E0563202}" type="presParOf" srcId="{4369C603-BFFE-45FF-8592-E4C388860F98}" destId="{39640268-0281-46A9-BF90-5EDC2179800D}" srcOrd="3" destOrd="0" presId="urn:microsoft.com/office/officeart/2018/2/layout/IconVerticalSolidList"/>
    <dgm:cxn modelId="{AB1149D5-0D77-4940-B432-E5E01EAF3039}" type="presParOf" srcId="{B834671B-46E7-4FA3-80BC-8036104DF544}" destId="{7FD05490-F8DF-40C7-B90F-54F2F8E1FDB5}" srcOrd="5" destOrd="0" presId="urn:microsoft.com/office/officeart/2018/2/layout/IconVerticalSolidList"/>
    <dgm:cxn modelId="{B06AB71F-0917-4932-A4C6-8FCB034F90C3}" type="presParOf" srcId="{B834671B-46E7-4FA3-80BC-8036104DF544}" destId="{77C9EEAA-8E7A-4C7A-9DF3-52D0CC0F8C34}" srcOrd="6" destOrd="0" presId="urn:microsoft.com/office/officeart/2018/2/layout/IconVerticalSolidList"/>
    <dgm:cxn modelId="{C5F51664-752E-485A-96CB-BFB87195633A}" type="presParOf" srcId="{77C9EEAA-8E7A-4C7A-9DF3-52D0CC0F8C34}" destId="{E6526F12-EA98-4D0A-9234-EC1D14EB37D2}" srcOrd="0" destOrd="0" presId="urn:microsoft.com/office/officeart/2018/2/layout/IconVerticalSolidList"/>
    <dgm:cxn modelId="{8C2E7E58-8F58-4B97-8CF1-B60885B86533}" type="presParOf" srcId="{77C9EEAA-8E7A-4C7A-9DF3-52D0CC0F8C34}" destId="{A4F5B4C4-CB69-4C1A-ABFE-6826F4EECAD3}" srcOrd="1" destOrd="0" presId="urn:microsoft.com/office/officeart/2018/2/layout/IconVerticalSolidList"/>
    <dgm:cxn modelId="{C4B0AF91-7CEA-4738-9FB0-35CDAC5A03C8}" type="presParOf" srcId="{77C9EEAA-8E7A-4C7A-9DF3-52D0CC0F8C34}" destId="{3BBDB91A-5399-4A60-B399-A26B1009700A}" srcOrd="2" destOrd="0" presId="urn:microsoft.com/office/officeart/2018/2/layout/IconVerticalSolidList"/>
    <dgm:cxn modelId="{9F1291CA-8E66-49F4-B8BB-CADE6A2A4EB3}" type="presParOf" srcId="{77C9EEAA-8E7A-4C7A-9DF3-52D0CC0F8C34}" destId="{36460D50-3AD1-4639-BA76-CBC6C326DE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05CCAD-174C-4E08-948D-FBF1526D9EE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E47106-C025-4957-96FC-6832D60ADBEA}">
      <dgm:prSet/>
      <dgm:spPr/>
      <dgm:t>
        <a:bodyPr/>
        <a:lstStyle/>
        <a:p>
          <a:r>
            <a:rPr lang="en-US" b="0" i="0" dirty="0"/>
            <a:t>Given two strings text1 and text2, return </a:t>
          </a:r>
          <a:r>
            <a:rPr lang="en-US" b="0" i="1" dirty="0"/>
            <a:t>the length of their longest </a:t>
          </a:r>
          <a:r>
            <a:rPr lang="en-US" b="1" i="1" dirty="0"/>
            <a:t>common subsequence</a:t>
          </a:r>
          <a:r>
            <a:rPr lang="en-US" b="0" i="1" dirty="0"/>
            <a:t>. </a:t>
          </a:r>
          <a:r>
            <a:rPr lang="en-US" b="0" i="0" dirty="0"/>
            <a:t>If there is no </a:t>
          </a:r>
          <a:r>
            <a:rPr lang="en-US" b="1" i="0" dirty="0"/>
            <a:t>common subsequence</a:t>
          </a:r>
          <a:r>
            <a:rPr lang="en-US" b="0" i="0" dirty="0"/>
            <a:t>, return 0</a:t>
          </a:r>
          <a:endParaRPr lang="en-US" dirty="0"/>
        </a:p>
      </dgm:t>
    </dgm:pt>
    <dgm:pt modelId="{EDF108F1-709D-4307-B109-AC28653A8CF4}" cxnId="{7C83D968-7CAF-4DF7-8C73-D28B24D58DD4}" type="parTrans">
      <dgm:prSet/>
      <dgm:spPr/>
      <dgm:t>
        <a:bodyPr/>
        <a:lstStyle/>
        <a:p>
          <a:endParaRPr lang="en-US"/>
        </a:p>
      </dgm:t>
    </dgm:pt>
    <dgm:pt modelId="{C0341206-36D1-49C1-AA81-2FC812D73951}" cxnId="{7C83D968-7CAF-4DF7-8C73-D28B24D58DD4}" type="sibTrans">
      <dgm:prSet/>
      <dgm:spPr/>
      <dgm:t>
        <a:bodyPr/>
        <a:lstStyle/>
        <a:p>
          <a:endParaRPr lang="en-US"/>
        </a:p>
      </dgm:t>
    </dgm:pt>
    <dgm:pt modelId="{2FA4CD28-B798-40AF-954F-886272DDDA61}">
      <dgm:prSet/>
      <dgm:spPr/>
      <dgm:t>
        <a:bodyPr/>
        <a:lstStyle/>
        <a:p>
          <a:r>
            <a:rPr lang="en-US" b="0" i="0" dirty="0"/>
            <a:t>“ace” is a subsequence of ”</a:t>
          </a:r>
          <a:r>
            <a:rPr lang="en-US" b="0" i="0" dirty="0" err="1"/>
            <a:t>abcde</a:t>
          </a:r>
          <a:r>
            <a:rPr lang="en-US" b="0" i="0" dirty="0"/>
            <a:t>”</a:t>
          </a:r>
          <a:endParaRPr lang="en-US" dirty="0"/>
        </a:p>
      </dgm:t>
    </dgm:pt>
    <dgm:pt modelId="{04E7E65B-37E3-4051-8EF0-B5D5EBE9BDA2}" cxnId="{ED7AD3F6-8907-45F9-8AB0-137B6C730DD0}" type="parTrans">
      <dgm:prSet/>
      <dgm:spPr/>
      <dgm:t>
        <a:bodyPr/>
        <a:lstStyle/>
        <a:p>
          <a:endParaRPr lang="en-US"/>
        </a:p>
      </dgm:t>
    </dgm:pt>
    <dgm:pt modelId="{62DCD2C1-207C-470E-8B6D-DACA1072B6EE}" cxnId="{ED7AD3F6-8907-45F9-8AB0-137B6C730DD0}" type="sibTrans">
      <dgm:prSet/>
      <dgm:spPr/>
      <dgm:t>
        <a:bodyPr/>
        <a:lstStyle/>
        <a:p>
          <a:endParaRPr lang="en-US"/>
        </a:p>
      </dgm:t>
    </dgm:pt>
    <dgm:pt modelId="{42F44242-E55B-4643-B68E-FE63F7B62812}" type="pres">
      <dgm:prSet presAssocID="{EA05CCAD-174C-4E08-948D-FBF1526D9EEC}" presName="linear" presStyleCnt="0">
        <dgm:presLayoutVars>
          <dgm:animLvl val="lvl"/>
          <dgm:resizeHandles val="exact"/>
        </dgm:presLayoutVars>
      </dgm:prSet>
      <dgm:spPr/>
    </dgm:pt>
    <dgm:pt modelId="{5F524DAB-33CA-4F4B-B8D6-EEE5D403D7BD}" type="pres">
      <dgm:prSet presAssocID="{AEE47106-C025-4957-96FC-6832D60ADB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DF96BA-0079-4E34-88DA-DF95D0106E17}" type="pres">
      <dgm:prSet presAssocID="{C0341206-36D1-49C1-AA81-2FC812D73951}" presName="spacer" presStyleCnt="0"/>
      <dgm:spPr/>
    </dgm:pt>
    <dgm:pt modelId="{405FDBF4-90EC-4D3D-A7FD-D4508C2AA6D2}" type="pres">
      <dgm:prSet presAssocID="{2FA4CD28-B798-40AF-954F-886272DDDA6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8A8F23D-F7FA-4AB2-8441-803871B7A318}" type="presOf" srcId="{2FA4CD28-B798-40AF-954F-886272DDDA61}" destId="{405FDBF4-90EC-4D3D-A7FD-D4508C2AA6D2}" srcOrd="0" destOrd="0" presId="urn:microsoft.com/office/officeart/2005/8/layout/vList2"/>
    <dgm:cxn modelId="{7C83D968-7CAF-4DF7-8C73-D28B24D58DD4}" srcId="{EA05CCAD-174C-4E08-948D-FBF1526D9EEC}" destId="{AEE47106-C025-4957-96FC-6832D60ADBEA}" srcOrd="0" destOrd="0" parTransId="{EDF108F1-709D-4307-B109-AC28653A8CF4}" sibTransId="{C0341206-36D1-49C1-AA81-2FC812D73951}"/>
    <dgm:cxn modelId="{766BB8AA-1BD5-46BF-92E9-93683498725A}" type="presOf" srcId="{EA05CCAD-174C-4E08-948D-FBF1526D9EEC}" destId="{42F44242-E55B-4643-B68E-FE63F7B62812}" srcOrd="0" destOrd="0" presId="urn:microsoft.com/office/officeart/2005/8/layout/vList2"/>
    <dgm:cxn modelId="{C89E28DC-D64E-47EC-9EA2-7636F404AFB6}" type="presOf" srcId="{AEE47106-C025-4957-96FC-6832D60ADBEA}" destId="{5F524DAB-33CA-4F4B-B8D6-EEE5D403D7BD}" srcOrd="0" destOrd="0" presId="urn:microsoft.com/office/officeart/2005/8/layout/vList2"/>
    <dgm:cxn modelId="{ED7AD3F6-8907-45F9-8AB0-137B6C730DD0}" srcId="{EA05CCAD-174C-4E08-948D-FBF1526D9EEC}" destId="{2FA4CD28-B798-40AF-954F-886272DDDA61}" srcOrd="1" destOrd="0" parTransId="{04E7E65B-37E3-4051-8EF0-B5D5EBE9BDA2}" sibTransId="{62DCD2C1-207C-470E-8B6D-DACA1072B6EE}"/>
    <dgm:cxn modelId="{0B39518B-171F-4835-AFD1-7D367CC78CB9}" type="presParOf" srcId="{42F44242-E55B-4643-B68E-FE63F7B62812}" destId="{5F524DAB-33CA-4F4B-B8D6-EEE5D403D7BD}" srcOrd="0" destOrd="0" presId="urn:microsoft.com/office/officeart/2005/8/layout/vList2"/>
    <dgm:cxn modelId="{93C03AC9-D2C1-4678-8C1F-052DD5AEFBCA}" type="presParOf" srcId="{42F44242-E55B-4643-B68E-FE63F7B62812}" destId="{03DF96BA-0079-4E34-88DA-DF95D0106E17}" srcOrd="1" destOrd="0" presId="urn:microsoft.com/office/officeart/2005/8/layout/vList2"/>
    <dgm:cxn modelId="{91D8BCA0-A7A0-4A35-8FF0-80F7EC3423BB}" type="presParOf" srcId="{42F44242-E55B-4643-B68E-FE63F7B62812}" destId="{405FDBF4-90EC-4D3D-A7FD-D4508C2AA6D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408738" cy="5759450"/>
        <a:chOff x="0" y="0"/>
        <a:chExt cx="6408738" cy="5759450"/>
      </a:xfrm>
    </dsp:grpSpPr>
    <dsp:sp modelId="{074FEC81-3831-49DE-A61F-AA4842D24D00}">
      <dsp:nvSpPr>
        <dsp:cNvPr id="3" name="圆角矩形 2"/>
        <dsp:cNvSpPr/>
      </dsp:nvSpPr>
      <dsp:spPr bwMode="white">
        <a:xfrm>
          <a:off x="0" y="0"/>
          <a:ext cx="6408738" cy="1212516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6408738" cy="1212516"/>
      </dsp:txXfrm>
    </dsp:sp>
    <dsp:sp modelId="{B2A37E73-9C3B-4886-AB72-4407C68145FB}">
      <dsp:nvSpPr>
        <dsp:cNvPr id="4" name="矩形 3"/>
        <dsp:cNvSpPr/>
      </dsp:nvSpPr>
      <dsp:spPr bwMode="white">
        <a:xfrm>
          <a:off x="366786" y="272816"/>
          <a:ext cx="666884" cy="666884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66786" y="272816"/>
        <a:ext cx="666884" cy="666884"/>
      </dsp:txXfrm>
    </dsp:sp>
    <dsp:sp modelId="{020F95E4-DBD8-47C1-B753-BFEEB6C4CDC4}">
      <dsp:nvSpPr>
        <dsp:cNvPr id="5" name="矩形 4"/>
        <dsp:cNvSpPr/>
      </dsp:nvSpPr>
      <dsp:spPr bwMode="white">
        <a:xfrm>
          <a:off x="1400456" y="0"/>
          <a:ext cx="5008282" cy="121251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8324" tIns="128324" rIns="128324" bIns="128324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Original Problem:  sort(0,n)</a:t>
          </a:r>
          <a:endParaRPr>
            <a:solidFill>
              <a:schemeClr val="tx1"/>
            </a:solidFill>
          </a:endParaRPr>
        </a:p>
      </dsp:txBody>
      <dsp:txXfrm>
        <a:off x="1400456" y="0"/>
        <a:ext cx="5008282" cy="1212516"/>
      </dsp:txXfrm>
    </dsp:sp>
    <dsp:sp modelId="{8DEB4DB5-A2E7-47BC-BF57-D3FC8BD2BA0C}">
      <dsp:nvSpPr>
        <dsp:cNvPr id="6" name="圆角矩形 5"/>
        <dsp:cNvSpPr/>
      </dsp:nvSpPr>
      <dsp:spPr bwMode="white">
        <a:xfrm>
          <a:off x="0" y="1515645"/>
          <a:ext cx="6408738" cy="1212516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515645"/>
        <a:ext cx="6408738" cy="1212516"/>
      </dsp:txXfrm>
    </dsp:sp>
    <dsp:sp modelId="{DFEF76D9-4FA7-4534-9F64-8DB2E31E9D00}">
      <dsp:nvSpPr>
        <dsp:cNvPr id="7" name="矩形 6"/>
        <dsp:cNvSpPr/>
      </dsp:nvSpPr>
      <dsp:spPr bwMode="white">
        <a:xfrm>
          <a:off x="348453" y="3379612"/>
          <a:ext cx="666884" cy="666884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348453" y="3379612"/>
        <a:ext cx="666884" cy="666884"/>
      </dsp:txXfrm>
    </dsp:sp>
    <dsp:sp modelId="{F0FD73F7-267B-4366-9CB0-D5E0F8DF0719}">
      <dsp:nvSpPr>
        <dsp:cNvPr id="8" name="矩形 7"/>
        <dsp:cNvSpPr/>
      </dsp:nvSpPr>
      <dsp:spPr bwMode="white">
        <a:xfrm>
          <a:off x="1400456" y="1515645"/>
          <a:ext cx="5008282" cy="121251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8324" tIns="128324" rIns="128324" bIns="128324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Sub Problems :  sort(</a:t>
          </a:r>
          <a:r>
            <a:rPr lang="en-US" dirty="0" err="1">
              <a:solidFill>
                <a:schemeClr val="tx1"/>
              </a:solidFill>
            </a:rPr>
            <a:t>i</a:t>
          </a:r>
          <a:r>
            <a:rPr lang="en-US" dirty="0">
              <a:solidFill>
                <a:schemeClr val="tx1"/>
              </a:solidFill>
            </a:rPr>
            <a:t>, j)</a:t>
          </a:r>
          <a:endParaRPr>
            <a:solidFill>
              <a:schemeClr val="tx1"/>
            </a:solidFill>
          </a:endParaRPr>
        </a:p>
      </dsp:txBody>
      <dsp:txXfrm>
        <a:off x="1400456" y="1515645"/>
        <a:ext cx="5008282" cy="1212516"/>
      </dsp:txXfrm>
    </dsp:sp>
    <dsp:sp modelId="{224D0C15-6720-4642-8CB0-511C40AB175C}">
      <dsp:nvSpPr>
        <dsp:cNvPr id="9" name="圆角矩形 8"/>
        <dsp:cNvSpPr/>
      </dsp:nvSpPr>
      <dsp:spPr bwMode="white">
        <a:xfrm>
          <a:off x="0" y="4136388"/>
          <a:ext cx="6408738" cy="1212516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4136388"/>
        <a:ext cx="6408738" cy="1212516"/>
      </dsp:txXfrm>
    </dsp:sp>
    <dsp:sp modelId="{D77B052F-C166-4689-8D8E-6FC3DF74E6B8}">
      <dsp:nvSpPr>
        <dsp:cNvPr id="10" name="矩形 9"/>
        <dsp:cNvSpPr/>
      </dsp:nvSpPr>
      <dsp:spPr bwMode="white">
        <a:xfrm>
          <a:off x="348453" y="1879562"/>
          <a:ext cx="666884" cy="666884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348453" y="1879562"/>
        <a:ext cx="666884" cy="666884"/>
      </dsp:txXfrm>
    </dsp:sp>
    <dsp:sp modelId="{39640268-0281-46A9-BF90-5EDC2179800D}">
      <dsp:nvSpPr>
        <dsp:cNvPr id="11" name="矩形 10"/>
        <dsp:cNvSpPr/>
      </dsp:nvSpPr>
      <dsp:spPr bwMode="white">
        <a:xfrm>
          <a:off x="1400456" y="3031289"/>
          <a:ext cx="5008282" cy="121251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8324" tIns="128324" rIns="128324" bIns="128324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Recurrence Relation: sort(</a:t>
          </a:r>
          <a:r>
            <a:rPr lang="en-US" dirty="0" err="1">
              <a:solidFill>
                <a:schemeClr val="tx1"/>
              </a:solidFill>
            </a:rPr>
            <a:t>i,j</a:t>
          </a:r>
          <a:r>
            <a:rPr lang="en-US" dirty="0">
              <a:solidFill>
                <a:schemeClr val="tx1"/>
              </a:solidFill>
            </a:rPr>
            <a:t>)= merge(sort(</a:t>
          </a:r>
          <a:r>
            <a:rPr lang="en-US" dirty="0" err="1">
              <a:solidFill>
                <a:schemeClr val="tx1"/>
              </a:solidFill>
            </a:rPr>
            <a:t>i,m</a:t>
          </a:r>
          <a:r>
            <a:rPr lang="en-US" dirty="0">
              <a:solidFill>
                <a:schemeClr val="tx1"/>
              </a:solidFill>
            </a:rPr>
            <a:t>), sort(</a:t>
          </a:r>
          <a:r>
            <a:rPr lang="en-US" dirty="0" err="1">
              <a:solidFill>
                <a:schemeClr val="tx1"/>
              </a:solidFill>
            </a:rPr>
            <a:t>m,j</a:t>
          </a:r>
          <a:r>
            <a:rPr lang="en-US" dirty="0">
              <a:solidFill>
                <a:schemeClr val="tx1"/>
              </a:solidFill>
            </a:rPr>
            <a:t>))</a:t>
          </a:r>
          <a:endParaRPr>
            <a:solidFill>
              <a:schemeClr val="tx1"/>
            </a:solidFill>
          </a:endParaRPr>
        </a:p>
      </dsp:txBody>
      <dsp:txXfrm>
        <a:off x="1400456" y="3031289"/>
        <a:ext cx="5008282" cy="1212516"/>
      </dsp:txXfrm>
    </dsp:sp>
    <dsp:sp modelId="{E6526F12-EA98-4D0A-9234-EC1D14EB37D2}">
      <dsp:nvSpPr>
        <dsp:cNvPr id="12" name="圆角矩形 11"/>
        <dsp:cNvSpPr/>
      </dsp:nvSpPr>
      <dsp:spPr bwMode="white">
        <a:xfrm>
          <a:off x="0" y="4546934"/>
          <a:ext cx="6408738" cy="1212516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4546934"/>
        <a:ext cx="6408738" cy="1212516"/>
      </dsp:txXfrm>
    </dsp:sp>
    <dsp:sp modelId="{A4F5B4C4-CB69-4C1A-ABFE-6826F4EECAD3}">
      <dsp:nvSpPr>
        <dsp:cNvPr id="13" name="矩形 12"/>
        <dsp:cNvSpPr/>
      </dsp:nvSpPr>
      <dsp:spPr bwMode="white">
        <a:xfrm>
          <a:off x="348453" y="4707514"/>
          <a:ext cx="666884" cy="666884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348453" y="4707514"/>
        <a:ext cx="666884" cy="666884"/>
      </dsp:txXfrm>
    </dsp:sp>
    <dsp:sp modelId="{36460D50-3AD1-4639-BA76-CBC6C326DEC7}">
      <dsp:nvSpPr>
        <dsp:cNvPr id="14" name="矩形 13"/>
        <dsp:cNvSpPr/>
      </dsp:nvSpPr>
      <dsp:spPr bwMode="white">
        <a:xfrm>
          <a:off x="1400456" y="4546934"/>
          <a:ext cx="5008282" cy="121251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8324" tIns="128324" rIns="128324" bIns="128324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Base Case s(i,i)</a:t>
          </a:r>
          <a:endParaRPr>
            <a:solidFill>
              <a:schemeClr val="tx1"/>
            </a:solidFill>
          </a:endParaRPr>
        </a:p>
      </dsp:txBody>
      <dsp:txXfrm>
        <a:off x="1400456" y="4546934"/>
        <a:ext cx="5008282" cy="1212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408738" cy="5759450"/>
        <a:chOff x="0" y="0"/>
        <a:chExt cx="6408738" cy="5759450"/>
      </a:xfrm>
    </dsp:grpSpPr>
    <dsp:sp modelId="{5F524DAB-33CA-4F4B-B8D6-EEE5D403D7BD}">
      <dsp:nvSpPr>
        <dsp:cNvPr id="3" name="圆角矩形 2"/>
        <dsp:cNvSpPr/>
      </dsp:nvSpPr>
      <dsp:spPr bwMode="white">
        <a:xfrm>
          <a:off x="0" y="48875"/>
          <a:ext cx="6408738" cy="278765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dirty="0"/>
            <a:t>Given two strings text1 and text2, return </a:t>
          </a:r>
          <a:r>
            <a:rPr lang="en-US" b="0" i="1" dirty="0"/>
            <a:t>the length of their longest </a:t>
          </a:r>
          <a:r>
            <a:rPr lang="en-US" b="1" i="1" dirty="0"/>
            <a:t>common subsequence</a:t>
          </a:r>
          <a:r>
            <a:rPr lang="en-US" b="0" i="1" dirty="0"/>
            <a:t>. </a:t>
          </a:r>
          <a:r>
            <a:rPr lang="en-US" b="0" i="0" dirty="0"/>
            <a:t>If there is no </a:t>
          </a:r>
          <a:r>
            <a:rPr lang="en-US" b="1" i="0" dirty="0"/>
            <a:t>common subsequence</a:t>
          </a:r>
          <a:r>
            <a:rPr lang="en-US" b="0" i="0" dirty="0"/>
            <a:t>, return 0</a:t>
          </a:r>
          <a:endParaRPr lang="en-US" dirty="0"/>
        </a:p>
      </dsp:txBody>
      <dsp:txXfrm>
        <a:off x="0" y="48875"/>
        <a:ext cx="6408738" cy="2787650"/>
      </dsp:txXfrm>
    </dsp:sp>
    <dsp:sp modelId="{405FDBF4-90EC-4D3D-A7FD-D4508C2AA6D2}">
      <dsp:nvSpPr>
        <dsp:cNvPr id="4" name="圆角矩形 3"/>
        <dsp:cNvSpPr/>
      </dsp:nvSpPr>
      <dsp:spPr bwMode="white">
        <a:xfrm>
          <a:off x="0" y="2922925"/>
          <a:ext cx="6408738" cy="278765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5940000"/>
            <a:satOff val="0"/>
            <a:lumOff val="-243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dirty="0"/>
            <a:t>“ace” is a subsequence of ”</a:t>
          </a:r>
          <a:r>
            <a:rPr lang="en-US" b="0" i="0" dirty="0" err="1"/>
            <a:t>abcde</a:t>
          </a:r>
          <a:r>
            <a:rPr lang="en-US" b="0" i="0" dirty="0"/>
            <a:t>”</a:t>
          </a:r>
          <a:endParaRPr lang="en-US" dirty="0"/>
        </a:p>
      </dsp:txBody>
      <dsp:txXfrm>
        <a:off x="0" y="2922925"/>
        <a:ext cx="6408738" cy="2787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/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/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/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/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/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9875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/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/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/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/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</a:fld>
            <a:endParaRPr lang="en-US" sz="10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0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69875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69875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69875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225" indent="-269875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1" name="Rectangle 20"/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altLang="zh-CN" sz="5500"/>
              <a:t>Dynamic Programing</a:t>
            </a:r>
            <a:endParaRPr lang="zh-CN" altLang="en-US" sz="55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13239" r="20510"/>
          <a:stretch>
            <a:fillRect/>
          </a:stretch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539750"/>
            <a:ext cx="11101070" cy="1196975"/>
          </a:xfrm>
        </p:spPr>
        <p:txBody>
          <a:bodyPr/>
          <a:lstStyle/>
          <a:p>
            <a:r>
              <a:rPr lang="zh-CN" altLang="en-US"/>
              <a:t>动态规划</a:t>
            </a:r>
            <a:r>
              <a:rPr lang="en-US" altLang="zh-CN"/>
              <a:t> - </a:t>
            </a:r>
            <a:r>
              <a:rPr lang="zh-CN" altLang="en-US"/>
              <a:t>解题</a:t>
            </a:r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2145665"/>
            <a:ext cx="11101070" cy="4162425"/>
          </a:xfrm>
        </p:spPr>
        <p:txBody>
          <a:bodyPr/>
          <a:lstStyle/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" name="图片 3" descr="solutio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1849755"/>
            <a:ext cx="8389620" cy="4551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539750"/>
            <a:ext cx="11101070" cy="1196975"/>
          </a:xfrm>
        </p:spPr>
        <p:txBody>
          <a:bodyPr/>
          <a:lstStyle/>
          <a:p>
            <a:r>
              <a:rPr lang="zh-CN" altLang="en-US"/>
              <a:t>如何</a:t>
            </a:r>
            <a:r>
              <a:rPr lang="zh-CN" altLang="en-US"/>
              <a:t>构建状态转移方程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2145665"/>
            <a:ext cx="11101070" cy="416242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这个问题的</a:t>
            </a:r>
            <a:r>
              <a:rPr lang="en-US" altLang="zh-CN"/>
              <a:t>base case</a:t>
            </a:r>
            <a:r>
              <a:rPr lang="zh-CN" altLang="en-US"/>
              <a:t>是什么</a:t>
            </a:r>
            <a:r>
              <a:rPr lang="zh-CN" altLang="en-US">
                <a:ea typeface="宋体" panose="02010600030101010101" pitchFamily="2" charset="-122"/>
              </a:rPr>
              <a:t>？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这个问题有什么</a:t>
            </a:r>
            <a:r>
              <a:rPr lang="en-US" altLang="zh-CN"/>
              <a:t>“</a:t>
            </a:r>
            <a:r>
              <a:rPr lang="zh-CN" altLang="en-US"/>
              <a:t>状态</a:t>
            </a:r>
            <a:r>
              <a:rPr lang="en-US" altLang="zh-CN"/>
              <a:t>”</a:t>
            </a:r>
            <a:r>
              <a:rPr lang="zh-CN" altLang="en-US">
                <a:ea typeface="宋体" panose="02010600030101010101" pitchFamily="2" charset="-122"/>
              </a:rPr>
              <a:t>？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对于每个</a:t>
            </a:r>
            <a:r>
              <a:rPr lang="en-US" altLang="zh-CN"/>
              <a:t>“</a:t>
            </a:r>
            <a:r>
              <a:rPr lang="zh-CN" altLang="en-US"/>
              <a:t>状态</a:t>
            </a:r>
            <a:r>
              <a:rPr lang="en-US" altLang="zh-CN"/>
              <a:t>”</a:t>
            </a:r>
            <a:r>
              <a:rPr lang="zh-CN" altLang="en-US">
                <a:ea typeface="宋体" panose="02010600030101010101" pitchFamily="2" charset="-122"/>
              </a:rPr>
              <a:t>，可以做出什么</a:t>
            </a:r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选择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使得</a:t>
            </a:r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状态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发生</a:t>
            </a:r>
            <a:r>
              <a:rPr lang="zh-CN" altLang="en-US">
                <a:ea typeface="宋体" panose="02010600030101010101" pitchFamily="2" charset="-122"/>
              </a:rPr>
              <a:t>改变？</a:t>
            </a: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ea typeface="宋体" panose="02010600030101010101" pitchFamily="2" charset="-122"/>
              </a:rPr>
              <a:t>4. </a:t>
            </a:r>
            <a:r>
              <a:rPr lang="zh-CN" altLang="en-US">
                <a:ea typeface="宋体" panose="02010600030101010101" pitchFamily="2" charset="-122"/>
              </a:rPr>
              <a:t>如何定义</a:t>
            </a:r>
            <a:r>
              <a:rPr lang="en-US" altLang="zh-CN">
                <a:ea typeface="宋体" panose="02010600030101010101" pitchFamily="2" charset="-122"/>
              </a:rPr>
              <a:t> dp</a:t>
            </a:r>
            <a:r>
              <a:rPr lang="zh-CN" altLang="en-US">
                <a:ea typeface="宋体" panose="02010600030101010101" pitchFamily="2" charset="-122"/>
              </a:rPr>
              <a:t>数组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函数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的含义来表现</a:t>
            </a:r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状态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选择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？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539750"/>
            <a:ext cx="11101070" cy="1263015"/>
          </a:xfrm>
        </p:spPr>
        <p:txBody>
          <a:bodyPr/>
          <a:lstStyle/>
          <a:p>
            <a:r>
              <a:rPr lang="zh-CN" altLang="en-US"/>
              <a:t>爬楼梯</a:t>
            </a:r>
            <a:r>
              <a:rPr lang="en-US" altLang="zh-CN"/>
              <a:t>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868170"/>
            <a:ext cx="11101070" cy="429641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假设你正在爬楼梯。需要 n 阶你才能到达楼顶。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每次你可以爬 1 或 2 个台阶。你有多少种不同的方法可以爬到楼顶呢？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问题</a:t>
            </a:r>
            <a:r>
              <a:rPr lang="zh-CN" altLang="en-US"/>
              <a:t>转换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-base </a:t>
            </a:r>
            <a:r>
              <a:rPr lang="en-US" altLang="zh-CN"/>
              <a:t>case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重叠</a:t>
            </a:r>
            <a:r>
              <a:rPr lang="zh-CN" altLang="en-US"/>
              <a:t>子问题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https://leetcode.cn/problems/climbing-stairs/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585" y="539750"/>
            <a:ext cx="11024235" cy="986155"/>
          </a:xfrm>
        </p:spPr>
        <p:txBody>
          <a:bodyPr/>
          <a:lstStyle/>
          <a:p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 descr="climbStai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05245" y="3165475"/>
            <a:ext cx="5473700" cy="3492500"/>
          </a:xfrm>
          <a:prstGeom prst="rect">
            <a:avLst/>
          </a:prstGeom>
        </p:spPr>
      </p:pic>
      <p:pic>
        <p:nvPicPr>
          <p:cNvPr id="5" name="图片 4" descr="climbStair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" y="210820"/>
            <a:ext cx="6157595" cy="35229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零钱兑换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给你一个整数数组 coins ，表示不同面额的硬币；以及一个整数 amount ，表示总金额。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计算并返回可以凑成总金额所需的 最少的硬币个数 。如果没有任何一种硬币组合能组成总金额，返回 -1 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你可以认为每种硬币的数量是无限的。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https://leetcode.cn/problems/coin-change/description/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32128c822b67e7a851e78165e4498d71519c5ba7c1476e60f7d9e8c2df7487b0-屏幕快照 2020-03-08 10.33.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8735" y="511175"/>
            <a:ext cx="9714865" cy="5797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分割等和子集</a:t>
            </a:r>
            <a:r>
              <a:rPr lang="en-US" altLang="zh-CN"/>
              <a:t> - 01</a:t>
            </a:r>
            <a:r>
              <a:rPr lang="zh-CN" altLang="en-US"/>
              <a:t>背包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2528570"/>
            <a:ext cx="11101070" cy="405701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给你一个 只包含正整数 的 非空 数组 nums 。请你判断是否可以将这个数组分割成两个子集，使得两个子集的元素和相等。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https://leetcode.cn/problems/partition-equal-subset-sum/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问题转换</a:t>
            </a:r>
            <a:r>
              <a:rPr lang="en-US" altLang="zh-CN"/>
              <a:t>*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当给定的条件中有数组时，状态有可能包含数组本身的取值范围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暴力</a:t>
            </a:r>
            <a:r>
              <a:rPr lang="zh-CN" altLang="en-US"/>
              <a:t>穷举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539750"/>
            <a:ext cx="11101070" cy="1292860"/>
          </a:xfrm>
        </p:spPr>
        <p:txBody>
          <a:bodyPr/>
          <a:lstStyle/>
          <a:p>
            <a:r>
              <a:rPr lang="zh-CN" altLang="en-US"/>
              <a:t>练习状态转移</a:t>
            </a:r>
            <a:r>
              <a:rPr lang="zh-CN" altLang="en-US"/>
              <a:t>方程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300. 最长递增子序列</a:t>
            </a:r>
          </a:p>
          <a:p>
            <a:pPr marL="0" indent="0">
              <a:buNone/>
            </a:pPr>
            <a:r>
              <a:rPr lang="zh-CN" altLang="en-US"/>
              <a:t>https://leetcode.cn/problems/longest-increasing-subsequence/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53. 最大子数组和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https://leetcode.cn/problems/maximum-subarray/description/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>
            <a:grpSpLocks noGrp="1" noRot="1" noChangeAspect="1" noMove="1" noResize="1" noUngrp="1"/>
          </p:cNvGrpSpPr>
          <p:nvPr/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67" name="Rectangle 50"/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51"/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52"/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0" name="Rectangle 58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59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2" name="Rectangle 56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57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Rectangle 55"/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6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3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US" altLang="zh-CN"/>
              <a:t>Merge Sort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791847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sz="1600"/>
              <a:t>Divide the unsorted list into n </a:t>
            </a:r>
            <a:r>
              <a:rPr lang="en-US" altLang="zh-CN" sz="1600" err="1"/>
              <a:t>sublists</a:t>
            </a:r>
            <a:r>
              <a:rPr lang="en-US" altLang="zh-CN" sz="1600"/>
              <a:t>, each containing one element (a list of one element is considered sorted).</a:t>
            </a:r>
            <a:endParaRPr lang="en-US" altLang="zh-CN" sz="1600"/>
          </a:p>
          <a:p>
            <a:pPr>
              <a:lnSpc>
                <a:spcPct val="115000"/>
              </a:lnSpc>
            </a:pPr>
            <a:r>
              <a:rPr lang="en-US" altLang="zh-CN" sz="1600"/>
              <a:t>Repeatedly merge </a:t>
            </a:r>
            <a:r>
              <a:rPr lang="en-US" altLang="zh-CN" sz="1600" err="1"/>
              <a:t>sublists</a:t>
            </a:r>
            <a:r>
              <a:rPr lang="en-US" altLang="zh-CN" sz="1600"/>
              <a:t> to produce new sorted </a:t>
            </a:r>
            <a:r>
              <a:rPr lang="en-US" altLang="zh-CN" sz="1600" err="1"/>
              <a:t>sublists</a:t>
            </a:r>
            <a:r>
              <a:rPr lang="en-US" altLang="zh-CN" sz="1600"/>
              <a:t> until there is only one </a:t>
            </a:r>
            <a:r>
              <a:rPr lang="en-US" altLang="zh-CN" sz="1600" err="1"/>
              <a:t>sublist</a:t>
            </a:r>
            <a:r>
              <a:rPr lang="en-US" altLang="zh-CN" sz="1600"/>
              <a:t> remaining. This will be the sorted list.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399" y="2871847"/>
            <a:ext cx="4869769" cy="34453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944" y="2905331"/>
            <a:ext cx="5824820" cy="16891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altLang="zh-CN" sz="7500"/>
              <a:t>Merge Sort Array(0,n)</a:t>
            </a:r>
            <a:endParaRPr lang="zh-CN" altLang="en-US" sz="7500"/>
          </a:p>
        </p:txBody>
      </p:sp>
      <p:graphicFrame>
        <p:nvGraphicFramePr>
          <p:cNvPr id="28" name="内容占位符 2"/>
          <p:cNvGraphicFramePr>
            <a:graphicFrameLocks noGrp="1"/>
          </p:cNvGraphicFramePr>
          <p:nvPr>
            <p:ph idx="1"/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altLang="zh-CN" sz="5300" dirty="0"/>
              <a:t>Longest Common Subsequence</a:t>
            </a:r>
            <a:br>
              <a:rPr lang="en-US" altLang="zh-CN" sz="8100" dirty="0"/>
            </a:br>
            <a:endParaRPr lang="zh-CN" altLang="en-US" sz="8100" dirty="0"/>
          </a:p>
        </p:txBody>
      </p:sp>
      <p:graphicFrame>
        <p:nvGraphicFramePr>
          <p:cNvPr id="62" name="内容占位符 2"/>
          <p:cNvGraphicFramePr>
            <a:graphicFrameLocks noGrp="1"/>
          </p:cNvGraphicFramePr>
          <p:nvPr>
            <p:ph idx="1"/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319" y="549276"/>
            <a:ext cx="10847505" cy="788468"/>
          </a:xfrm>
        </p:spPr>
        <p:txBody>
          <a:bodyPr/>
          <a:lstStyle/>
          <a:p>
            <a:r>
              <a:rPr lang="en-US" altLang="zh-CN" sz="4000" dirty="0"/>
              <a:t>Word1=“</a:t>
            </a:r>
            <a:r>
              <a:rPr lang="en-US" altLang="zh-CN" sz="4000" dirty="0" err="1"/>
              <a:t>abcde</a:t>
            </a:r>
            <a:r>
              <a:rPr lang="en-US" altLang="zh-CN" sz="4000" dirty="0"/>
              <a:t>” Word2=“ace”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431319" y="2173856"/>
            <a:ext cx="878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to define Sub Problem?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904" y="557252"/>
            <a:ext cx="11211231" cy="852072"/>
          </a:xfrm>
        </p:spPr>
        <p:txBody>
          <a:bodyPr/>
          <a:lstStyle/>
          <a:p>
            <a:r>
              <a:rPr lang="en-US" altLang="zh-CN" sz="4000" dirty="0"/>
              <a:t>Subproblem Design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904" y="1491040"/>
            <a:ext cx="11101136" cy="3779837"/>
          </a:xfrm>
        </p:spPr>
        <p:txBody>
          <a:bodyPr/>
          <a:lstStyle/>
          <a:p>
            <a:r>
              <a:rPr lang="en-US" altLang="zh-CN" dirty="0"/>
              <a:t>If input is Sequence List || Array || String</a:t>
            </a:r>
            <a:endParaRPr lang="en-US" altLang="zh-CN" dirty="0"/>
          </a:p>
          <a:p>
            <a:pPr lvl="1"/>
            <a:r>
              <a:rPr lang="en-US" altLang="zh-CN" dirty="0"/>
              <a:t>Prefixes  [ : 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en-US" altLang="zh-CN" dirty="0"/>
          </a:p>
          <a:p>
            <a:pPr lvl="1"/>
            <a:r>
              <a:rPr lang="en-US" altLang="zh-CN" dirty="0"/>
              <a:t>Suffixes   [</a:t>
            </a:r>
            <a:r>
              <a:rPr lang="en-US" altLang="zh-CN" dirty="0" err="1"/>
              <a:t>i</a:t>
            </a:r>
            <a:r>
              <a:rPr lang="en-US" altLang="zh-CN" dirty="0"/>
              <a:t> : ]</a:t>
            </a:r>
            <a:endParaRPr lang="en-US" altLang="zh-CN" dirty="0"/>
          </a:p>
          <a:p>
            <a:pPr lvl="1"/>
            <a:r>
              <a:rPr lang="en-US" altLang="zh-CN" dirty="0"/>
              <a:t>Sub String [</a:t>
            </a:r>
            <a:r>
              <a:rPr lang="en-US" altLang="zh-CN" dirty="0" err="1"/>
              <a:t>i:j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If input is multiple sequence</a:t>
            </a:r>
            <a:endParaRPr lang="en-US" altLang="zh-CN" dirty="0"/>
          </a:p>
          <a:p>
            <a:pPr lvl="1"/>
            <a:r>
              <a:rPr lang="en-US" altLang="zh-CN" dirty="0"/>
              <a:t>Prefixes A  * Prefixes B * Prefixes C</a:t>
            </a:r>
            <a:endParaRPr lang="en-US" altLang="zh-CN" dirty="0"/>
          </a:p>
          <a:p>
            <a:pPr lvl="1"/>
            <a:r>
              <a:rPr lang="en-US" altLang="zh-CN" dirty="0"/>
              <a:t>Suffixes A *  Suffixes B * Suffixes  C</a:t>
            </a:r>
            <a:endParaRPr lang="en-US" altLang="zh-CN" dirty="0"/>
          </a:p>
          <a:p>
            <a:pPr lvl="1"/>
            <a:r>
              <a:rPr lang="en-US" altLang="zh-CN" dirty="0"/>
              <a:t>Sub String A * Sub String B * Sub String C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marL="450215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999" y="1539081"/>
            <a:ext cx="11407586" cy="3779837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44415" y="210901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LCS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a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en-US" altLang="zh-CN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ab</a:t>
                      </a:r>
                      <a:r>
                        <a:rPr lang="en-US" altLang="zh-CN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abc</a:t>
                      </a:r>
                      <a:r>
                        <a:rPr lang="en-US" altLang="zh-CN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abcd</a:t>
                      </a:r>
                      <a:r>
                        <a:rPr lang="en-US" altLang="zh-CN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内容占位符 2"/>
          <p:cNvSpPr txBox="1"/>
          <p:nvPr/>
        </p:nvSpPr>
        <p:spPr>
          <a:xfrm>
            <a:off x="244415" y="2777554"/>
            <a:ext cx="11669253" cy="1774194"/>
          </a:xfrm>
          <a:prstGeom prst="rect">
            <a:avLst/>
          </a:prstGeom>
        </p:spPr>
        <p:txBody>
          <a:bodyPr lIns="109728" tIns="109728" rIns="109728" bIns="91440"/>
          <a:lstStyle>
            <a:lvl1pPr marL="269875" indent="-269875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69875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135" indent="-269875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-269875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225" indent="-269875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Original Problem: LCS[Word1,Word2]  =&gt;  LCS[[0:j], [0</a:t>
            </a:r>
            <a:r>
              <a:rPr lang="zh-CN" altLang="en-US" dirty="0"/>
              <a:t>：</a:t>
            </a:r>
            <a:r>
              <a:rPr lang="en-US" altLang="zh-CN" dirty="0"/>
              <a:t>k]] =&gt;LCS[j , k]</a:t>
            </a:r>
            <a:endParaRPr lang="en-US" altLang="zh-CN" dirty="0"/>
          </a:p>
          <a:p>
            <a:r>
              <a:rPr lang="en-US" altLang="zh-CN" dirty="0"/>
              <a:t>j=word1.length-1  k=word2.length-1</a:t>
            </a:r>
            <a:endParaRPr lang="en-US" altLang="zh-CN" dirty="0"/>
          </a:p>
          <a:p>
            <a:r>
              <a:rPr lang="en-US" altLang="zh-CN" dirty="0"/>
              <a:t>Sub Problem</a:t>
            </a:r>
            <a:r>
              <a:rPr lang="zh-CN" altLang="en-US" dirty="0"/>
              <a:t>： </a:t>
            </a:r>
            <a:r>
              <a:rPr lang="en-US" altLang="zh-CN" dirty="0"/>
              <a:t>LCS[m, n]      m</a:t>
            </a:r>
            <a:r>
              <a:rPr lang="zh-CN" altLang="en-US" dirty="0"/>
              <a:t>∈</a:t>
            </a:r>
            <a:r>
              <a:rPr lang="en-US" altLang="zh-CN" dirty="0"/>
              <a:t>[0, j]  n</a:t>
            </a:r>
            <a:r>
              <a:rPr lang="zh-CN" altLang="en-US" dirty="0"/>
              <a:t>∈</a:t>
            </a:r>
            <a:r>
              <a:rPr lang="en-US" altLang="zh-CN" dirty="0"/>
              <a:t>[0,k] </a:t>
            </a:r>
            <a:endParaRPr lang="en-US" altLang="zh-CN" dirty="0"/>
          </a:p>
          <a:p>
            <a:r>
              <a:rPr lang="en-US" altLang="zh-CN" dirty="0"/>
              <a:t>Base Problem: Word1.length =0 LCS[Word1, Word2] = 0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When Common Sub Sequence length ++?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9247517" y="828136"/>
            <a:ext cx="242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prefix : [0:i]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753962"/>
          </a:xfrm>
        </p:spPr>
        <p:txBody>
          <a:bodyPr/>
          <a:lstStyle/>
          <a:p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+mj-ea"/>
                <a:cs typeface="+mj-cs"/>
              </a:rPr>
              <a:t>Word1=“</a:t>
            </a:r>
            <a:r>
              <a:rPr kumimoji="0" lang="en-US" altLang="zh-CN" sz="4000" b="1" i="0" u="none" strike="noStrike" kern="1200" cap="none" spc="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+mj-ea"/>
                <a:cs typeface="+mj-cs"/>
              </a:rPr>
              <a:t>abcde</a:t>
            </a: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+mj-ea"/>
                <a:cs typeface="+mj-cs"/>
              </a:rPr>
              <a:t>” Word2=“ace”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999" y="1459211"/>
            <a:ext cx="11101136" cy="3779837"/>
          </a:xfrm>
        </p:spPr>
        <p:txBody>
          <a:bodyPr/>
          <a:lstStyle/>
          <a:p>
            <a:r>
              <a:rPr lang="en-US" altLang="zh-CN" dirty="0"/>
              <a:t>Case 1: if(w1[m]==w2[n])   =&gt;  LCS[m, n] = LCS[m-1,n-1]+1</a:t>
            </a:r>
            <a:endParaRPr lang="en-US" altLang="zh-CN" dirty="0"/>
          </a:p>
          <a:p>
            <a:r>
              <a:rPr lang="en-US" altLang="zh-CN" dirty="0"/>
              <a:t>Case 2: if(w1[m]==w2[n])   =&gt; LCS[m, n] = </a:t>
            </a:r>
            <a:r>
              <a:rPr lang="en-US" altLang="zh-CN" dirty="0" err="1"/>
              <a:t>Math.max</a:t>
            </a:r>
            <a:r>
              <a:rPr lang="en-US" altLang="zh-CN" dirty="0"/>
              <a:t>(LCS[m-1,n],LCS[m,n-1])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2988" y="281607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83759"/>
                <a:gridCol w="19802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LCS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206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 a</a:t>
                      </a:r>
                      <a:r>
                        <a:rPr lang="en-US" altLang="zh-CN">
                          <a:solidFill>
                            <a:srgbClr val="00206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ac</a:t>
                      </a:r>
                      <a:r>
                        <a:rPr lang="en-US" altLang="zh-CN">
                          <a:solidFill>
                            <a:srgbClr val="00206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r>
                        <a:rPr lang="en-US" altLang="zh-CN" b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ab</a:t>
                      </a:r>
                      <a:r>
                        <a:rPr lang="en-US" altLang="zh-CN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abc</a:t>
                      </a:r>
                      <a:r>
                        <a:rPr lang="en-US" altLang="zh-CN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abcd</a:t>
                      </a:r>
                      <a:r>
                        <a:rPr lang="en-US" altLang="zh-CN" b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zh-CN" altLang="en-US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430" y="5081149"/>
            <a:ext cx="9043286" cy="158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69623"/>
          </a:xfrm>
        </p:spPr>
        <p:txBody>
          <a:bodyPr/>
          <a:lstStyle/>
          <a:p>
            <a:r>
              <a:rPr lang="en-US" altLang="zh-CN" dirty="0"/>
              <a:t>DP feature 1  -</a:t>
            </a:r>
            <a:r>
              <a:rPr lang="zh-CN" altLang="en-US" dirty="0"/>
              <a:t>最优子结构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432" y="1856026"/>
            <a:ext cx="11101136" cy="3779837"/>
          </a:xfrm>
        </p:spPr>
        <p:txBody>
          <a:bodyPr/>
          <a:lstStyle/>
          <a:p>
            <a:r>
              <a:rPr lang="en-US" altLang="zh-CN" dirty="0"/>
              <a:t>An optimal solution to a problem contains optimal solutions to subproblems</a:t>
            </a:r>
            <a:endParaRPr lang="en-US" altLang="zh-CN" dirty="0"/>
          </a:p>
          <a:p>
            <a:r>
              <a:rPr lang="zh-CN" altLang="en-US" dirty="0"/>
              <a:t>一个问题的最优解， 一定包含其子问题的最优解</a:t>
            </a:r>
            <a:endParaRPr lang="en-US" altLang="zh-CN" dirty="0"/>
          </a:p>
          <a:p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+mj-ea"/>
                <a:cs typeface="+mj-cs"/>
              </a:rPr>
              <a:t>Word1=“</a:t>
            </a:r>
            <a:r>
              <a:rPr kumimoji="0" lang="en-US" altLang="zh-CN" sz="2000" b="1" i="0" u="none" strike="noStrike" kern="1200" cap="none" spc="1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+mj-ea"/>
                <a:cs typeface="+mj-cs"/>
              </a:rPr>
              <a:t>abcde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+mj-ea"/>
                <a:cs typeface="+mj-cs"/>
              </a:rPr>
              <a:t>” Word2=“ace”       “ace”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+mj-ea"/>
                <a:cs typeface="+mj-cs"/>
              </a:rPr>
              <a:t>是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+mj-ea"/>
                <a:cs typeface="+mj-cs"/>
              </a:rPr>
              <a:t>LCS 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+mj-ea"/>
                <a:cs typeface="+mj-cs"/>
              </a:rPr>
              <a:t>那么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+mj-ea"/>
                <a:cs typeface="+mj-cs"/>
              </a:rPr>
              <a:t>a || ac 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+mj-ea"/>
                <a:cs typeface="+mj-cs"/>
              </a:rPr>
              <a:t>一定也是其子问题的最优解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e5be334-2f56-4e6d-9303-3b59397fddad"/>
  <p:tag name="COMMONDATA" val="eyJoZGlkIjoiZDQzZGQ4MjlkMDU2ZjdmZjYzZmI3OTU1ZTEyN2MxYWUifQ=="/>
</p:tagLst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DengXian"/>
        <a:ea typeface=""/>
        <a:cs typeface=""/>
      </a:majorFont>
      <a:minorFont>
        <a:latin typeface="DengXian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2052</Words>
  <Application>WPS 演示</Application>
  <PresentationFormat>宽屏</PresentationFormat>
  <Paragraphs>201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Calibri</vt:lpstr>
      <vt:lpstr>GlowVTI</vt:lpstr>
      <vt:lpstr>Dynamic Programing</vt:lpstr>
      <vt:lpstr>Merge Sort</vt:lpstr>
      <vt:lpstr>Merge Sort Array(0,n)</vt:lpstr>
      <vt:lpstr>Longest Common Subsequence </vt:lpstr>
      <vt:lpstr>Word1=“abcde” Word2=“ace”</vt:lpstr>
      <vt:lpstr>Subproblem Design</vt:lpstr>
      <vt:lpstr>PowerPoint 演示文稿</vt:lpstr>
      <vt:lpstr>Word1=“abcde” Word2=“ace”</vt:lpstr>
      <vt:lpstr>DP feature 1  -最优子结构</vt:lpstr>
      <vt:lpstr>动态规划问题的一般解题思路</vt:lpstr>
      <vt:lpstr>动态规划问题的解题思路</vt:lpstr>
      <vt:lpstr>爬楼梯 - 重叠子问题</vt:lpstr>
      <vt:lpstr>  </vt:lpstr>
      <vt:lpstr>零钱兑换</vt:lpstr>
      <vt:lpstr>零钱兑换</vt:lpstr>
      <vt:lpstr>分割等和子集 - 01背包</vt:lpstr>
      <vt:lpstr>零钱兑换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Programing</dc:title>
  <dc:creator>鑫 王</dc:creator>
  <cp:lastModifiedBy>chuu</cp:lastModifiedBy>
  <cp:revision>6</cp:revision>
  <dcterms:created xsi:type="dcterms:W3CDTF">2023-08-20T10:06:00Z</dcterms:created>
  <dcterms:modified xsi:type="dcterms:W3CDTF">2023-08-30T12:28:04Z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027B85C60F1649ECA2193222417FC7B3_12</vt:lpwstr>
  </property>
  <property fmtid="{D5CDD505-2E9C-101B-9397-08002B2CF9AE}" pid="3" name="KSOProductBuildVer">
    <vt:lpwstr>2052-11.1.0.14309</vt:lpwstr>
  </property>
</Properties>
</file>