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22"/>
  </p:notesMasterIdLst>
  <p:handoutMasterIdLst>
    <p:handoutMasterId r:id="rId23"/>
  </p:handoutMasterIdLst>
  <p:sldIdLst>
    <p:sldId id="265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8" r:id="rId11"/>
    <p:sldId id="490" r:id="rId12"/>
    <p:sldId id="492" r:id="rId13"/>
    <p:sldId id="493" r:id="rId14"/>
    <p:sldId id="494" r:id="rId15"/>
    <p:sldId id="495" r:id="rId16"/>
    <p:sldId id="482" r:id="rId17"/>
    <p:sldId id="483" r:id="rId18"/>
    <p:sldId id="484" r:id="rId19"/>
    <p:sldId id="485" r:id="rId20"/>
    <p:sldId id="48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851D"/>
    <a:srgbClr val="FFCCCC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38" autoAdjust="0"/>
    <p:restoredTop sz="96445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-702" y="-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66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79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010" y="1746354"/>
            <a:ext cx="7487631" cy="1371600"/>
          </a:xfrm>
        </p:spPr>
        <p:txBody>
          <a:bodyPr>
            <a:no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en-US" sz="4000" dirty="0" smtClean="0"/>
              <a:t>Scientific Reporting Tutorial</a:t>
            </a:r>
            <a:endParaRPr lang="en-US" sz="40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701143"/>
            <a:ext cx="6400800" cy="124292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000" dirty="0" smtClean="0"/>
              <a:t>Dr Alexandra </a:t>
            </a:r>
            <a:r>
              <a:rPr lang="en-US" sz="2000" dirty="0" err="1" smtClean="0"/>
              <a:t>Klimova</a:t>
            </a:r>
            <a:endParaRPr lang="en-US" dirty="0" smtClean="0"/>
          </a:p>
          <a:p>
            <a:r>
              <a:rPr lang="en-US" dirty="0" smtClean="0"/>
              <a:t>alexandra.klimova@itmo.ru</a:t>
            </a:r>
            <a:endParaRPr lang="ru-RU" dirty="0"/>
          </a:p>
          <a:p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717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860"/>
    </mc:Choice>
    <mc:Fallback>
      <p:transition spd="slow" advTm="148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74F0742-DF6F-9F4B-937D-7AFFFF6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97" y="380477"/>
            <a:ext cx="5965438" cy="1488969"/>
          </a:xfrm>
        </p:spPr>
        <p:txBody>
          <a:bodyPr/>
          <a:lstStyle/>
          <a:p>
            <a:r>
              <a:rPr lang="en-US" dirty="0"/>
              <a:t>Scopus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A7F860E-69A4-044D-9432-A09157AA0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5697" y="2098025"/>
            <a:ext cx="6913060" cy="1652588"/>
          </a:xfrm>
        </p:spPr>
        <p:txBody>
          <a:bodyPr/>
          <a:lstStyle/>
          <a:p>
            <a:pPr marL="342900" indent="-342900" algn="just">
              <a:lnSpc>
                <a:spcPct val="80000"/>
              </a:lnSpc>
              <a:buBlip>
                <a:blip r:embed="rId2"/>
              </a:buBlip>
            </a:pPr>
            <a:r>
              <a:rPr lang="fr-FR" sz="2400" dirty="0"/>
              <a:t>The </a:t>
            </a:r>
            <a:r>
              <a:rPr lang="fr-FR" sz="2400" dirty="0" err="1"/>
              <a:t>largest</a:t>
            </a:r>
            <a:r>
              <a:rPr lang="fr-FR" sz="2400" dirty="0"/>
              <a:t> abstract and citation </a:t>
            </a:r>
            <a:r>
              <a:rPr lang="fr-FR" sz="2400" dirty="0" err="1"/>
              <a:t>database</a:t>
            </a:r>
            <a:r>
              <a:rPr lang="fr-FR" sz="2400" dirty="0"/>
              <a:t> of </a:t>
            </a:r>
            <a:r>
              <a:rPr lang="fr-FR" sz="2400" dirty="0" err="1"/>
              <a:t>peer-reviewed</a:t>
            </a:r>
            <a:r>
              <a:rPr lang="fr-FR" sz="2400" dirty="0"/>
              <a:t> </a:t>
            </a:r>
            <a:r>
              <a:rPr lang="fr-FR" sz="2400" dirty="0" err="1"/>
              <a:t>literature</a:t>
            </a:r>
            <a:r>
              <a:rPr lang="fr-FR" sz="2400" dirty="0"/>
              <a:t>: </a:t>
            </a:r>
            <a:r>
              <a:rPr lang="fr-FR" sz="2400" dirty="0" err="1"/>
              <a:t>scientific</a:t>
            </a:r>
            <a:r>
              <a:rPr lang="fr-FR" sz="2400" dirty="0"/>
              <a:t> </a:t>
            </a:r>
            <a:r>
              <a:rPr lang="fr-FR" sz="2400" dirty="0" err="1"/>
              <a:t>journals</a:t>
            </a:r>
            <a:r>
              <a:rPr lang="fr-FR" sz="2400" dirty="0"/>
              <a:t>, books and </a:t>
            </a:r>
            <a:r>
              <a:rPr lang="fr-FR" sz="2400" dirty="0" err="1"/>
              <a:t>conference</a:t>
            </a:r>
            <a:r>
              <a:rPr lang="fr-FR" sz="2400" dirty="0"/>
              <a:t> </a:t>
            </a:r>
            <a:r>
              <a:rPr lang="fr-FR" sz="2400" dirty="0" err="1"/>
              <a:t>proceedings</a:t>
            </a:r>
            <a:r>
              <a:rPr lang="fr-FR" sz="2400" dirty="0"/>
              <a:t>.</a:t>
            </a:r>
          </a:p>
          <a:p>
            <a:pPr marL="342900" indent="-342900" algn="just">
              <a:lnSpc>
                <a:spcPct val="80000"/>
              </a:lnSpc>
              <a:buBlip>
                <a:blip r:embed="rId2"/>
              </a:buBlip>
            </a:pPr>
            <a:r>
              <a:rPr lang="fr-FR" sz="2400" dirty="0" err="1"/>
              <a:t>Scopus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updated</a:t>
            </a:r>
            <a:r>
              <a:rPr lang="fr-FR" sz="2400" dirty="0"/>
              <a:t> </a:t>
            </a:r>
            <a:r>
              <a:rPr lang="fr-FR" sz="2400" dirty="0" err="1"/>
              <a:t>daily</a:t>
            </a:r>
            <a:r>
              <a:rPr lang="fr-FR" sz="2400" dirty="0"/>
              <a:t> and </a:t>
            </a:r>
            <a:r>
              <a:rPr lang="fr-FR" sz="2400" dirty="0" err="1"/>
              <a:t>titles</a:t>
            </a:r>
            <a:r>
              <a:rPr lang="fr-FR" sz="2400" dirty="0"/>
              <a:t> are </a:t>
            </a:r>
            <a:r>
              <a:rPr lang="fr-FR" sz="2400" dirty="0" err="1"/>
              <a:t>evaluated</a:t>
            </a:r>
            <a:r>
              <a:rPr lang="fr-FR" sz="2400" dirty="0"/>
              <a:t> </a:t>
            </a:r>
            <a:r>
              <a:rPr lang="fr-FR" sz="2400" dirty="0" err="1"/>
              <a:t>regularly</a:t>
            </a:r>
            <a:r>
              <a:rPr lang="fr-FR" sz="2400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56706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B4737E-8DBB-3344-BA6E-3CD4F3A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56" y="0"/>
            <a:ext cx="5965438" cy="1488969"/>
          </a:xfrm>
        </p:spPr>
        <p:txBody>
          <a:bodyPr/>
          <a:lstStyle/>
          <a:p>
            <a:r>
              <a:rPr lang="en-US" dirty="0"/>
              <a:t>What can you do there?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8C0F530-556E-F043-B6B2-CA1196F21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834" y="1657350"/>
            <a:ext cx="7057670" cy="1652588"/>
          </a:xfrm>
        </p:spPr>
        <p:txBody>
          <a:bodyPr>
            <a:no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/>
              <a:t>Search by document, author or affiliation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/>
              <a:t>Link to full-text articles your institution already subscribes to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smtClean="0"/>
              <a:t>Track </a:t>
            </a:r>
            <a:r>
              <a:rPr lang="en-US" sz="2000" dirty="0"/>
              <a:t>citations over time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/>
              <a:t>View h-index for specific authors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/>
              <a:t>Assess document performance</a:t>
            </a:r>
          </a:p>
          <a:p>
            <a:pPr algn="just"/>
            <a:r>
              <a:rPr lang="en-US" sz="2000" dirty="0"/>
              <a:t>… and many other things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8198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697" y="635841"/>
            <a:ext cx="5965438" cy="714564"/>
          </a:xfrm>
        </p:spPr>
        <p:txBody>
          <a:bodyPr/>
          <a:lstStyle/>
          <a:p>
            <a:r>
              <a:rPr lang="en-US" dirty="0" smtClean="0"/>
              <a:t>Databases and libraries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5697" y="1429128"/>
            <a:ext cx="7602513" cy="2691366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Google </a:t>
            </a:r>
            <a:r>
              <a:rPr lang="en-US" dirty="0"/>
              <a:t>Scholar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Science Direct (http:// </a:t>
            </a:r>
            <a:r>
              <a:rPr lang="en-US" dirty="0" err="1"/>
              <a:t>sciencedirect.com</a:t>
            </a:r>
            <a:r>
              <a:rPr lang="en-US" dirty="0"/>
              <a:t>),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Emerald (http:// </a:t>
            </a:r>
            <a:r>
              <a:rPr lang="en-US" dirty="0" err="1"/>
              <a:t>emeraldinsight.com</a:t>
            </a:r>
            <a:r>
              <a:rPr lang="en-US" dirty="0"/>
              <a:t>),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Springer (http://</a:t>
            </a:r>
            <a:r>
              <a:rPr lang="en-US" dirty="0" err="1"/>
              <a:t>link.springer.com</a:t>
            </a:r>
            <a:r>
              <a:rPr lang="en-US" dirty="0"/>
              <a:t>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EBSCOhost Business Searching Interface (http://</a:t>
            </a:r>
            <a:r>
              <a:rPr lang="en-US" dirty="0" err="1"/>
              <a:t>search.ebscohost.com</a:t>
            </a:r>
            <a:r>
              <a:rPr lang="en-US" dirty="0"/>
              <a:t>/),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AIS Electronic Library (http://</a:t>
            </a:r>
            <a:r>
              <a:rPr lang="en-US" dirty="0" err="1"/>
              <a:t>aisel.aisnet.org</a:t>
            </a:r>
            <a:r>
              <a:rPr lang="en-US" dirty="0"/>
              <a:t>/)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ACM Digital Library (http://</a:t>
            </a:r>
            <a:r>
              <a:rPr lang="en-US" dirty="0" err="1"/>
              <a:t>dl.acm.org</a:t>
            </a:r>
            <a:r>
              <a:rPr lang="en-US" dirty="0"/>
              <a:t>/)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IEEE Electronic Library (http://</a:t>
            </a:r>
            <a:r>
              <a:rPr lang="en-US" dirty="0" err="1"/>
              <a:t>ieeexplore.ieee.org</a:t>
            </a:r>
            <a:r>
              <a:rPr lang="en-US" dirty="0"/>
              <a:t>/</a:t>
            </a:r>
            <a:r>
              <a:rPr lang="en-US" dirty="0" err="1"/>
              <a:t>Xplore</a:t>
            </a:r>
            <a:r>
              <a:rPr lang="en-US" dirty="0"/>
              <a:t>/</a:t>
            </a:r>
            <a:r>
              <a:rPr lang="en-US" dirty="0" err="1"/>
              <a:t>home.jsp</a:t>
            </a:r>
            <a:r>
              <a:rPr lang="en-US" dirty="0"/>
              <a:t>),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IEEE </a:t>
            </a:r>
            <a:r>
              <a:rPr lang="en-US" dirty="0" err="1"/>
              <a:t>Xplore</a:t>
            </a:r>
            <a:r>
              <a:rPr lang="en-US" dirty="0"/>
              <a:t> (http://</a:t>
            </a:r>
            <a:r>
              <a:rPr lang="en-US" dirty="0" err="1"/>
              <a:t>www.ieee.org</a:t>
            </a:r>
            <a:r>
              <a:rPr lang="en-US" dirty="0"/>
              <a:t>/</a:t>
            </a:r>
            <a:r>
              <a:rPr lang="en-US" dirty="0" err="1"/>
              <a:t>publications_standards</a:t>
            </a:r>
            <a:r>
              <a:rPr lang="en-US" dirty="0"/>
              <a:t>/</a:t>
            </a:r>
            <a:r>
              <a:rPr lang="en-US" dirty="0" err="1"/>
              <a:t>publicati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1188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2FD2FD-84C2-4D4A-B212-B7B0A6D7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4" y="-279400"/>
            <a:ext cx="7692116" cy="1488969"/>
          </a:xfrm>
        </p:spPr>
        <p:txBody>
          <a:bodyPr/>
          <a:lstStyle/>
          <a:p>
            <a:r>
              <a:rPr lang="en-US" dirty="0"/>
              <a:t>Finding a scientific paper in database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91998156-47F4-DB48-A91B-32F7F1EEC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4" t="4445" r="11445" b="5756"/>
          <a:stretch/>
        </p:blipFill>
        <p:spPr>
          <a:xfrm>
            <a:off x="3073400" y="1209569"/>
            <a:ext cx="5753099" cy="3849436"/>
          </a:xfrm>
          <a:prstGeom prst="rect">
            <a:avLst/>
          </a:prstGeom>
        </p:spPr>
      </p:pic>
      <p:sp>
        <p:nvSpPr>
          <p:cNvPr id="8" name="Выноска 2 (черта) 7">
            <a:extLst>
              <a:ext uri="{FF2B5EF4-FFF2-40B4-BE49-F238E27FC236}">
                <a16:creationId xmlns="" xmlns:a16="http://schemas.microsoft.com/office/drawing/2014/main" id="{8BF2A28B-6710-604B-AC01-45E8B5A23045}"/>
              </a:ext>
            </a:extLst>
          </p:cNvPr>
          <p:cNvSpPr/>
          <p:nvPr/>
        </p:nvSpPr>
        <p:spPr>
          <a:xfrm rot="10800000">
            <a:off x="1416542" y="2219887"/>
            <a:ext cx="1155700" cy="4064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50"/>
              <a:gd name="adj6" fmla="val -54359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2C4B6F4-08B3-024D-A539-AFA58AECCA4A}"/>
              </a:ext>
            </a:extLst>
          </p:cNvPr>
          <p:cNvSpPr txBox="1"/>
          <p:nvPr/>
        </p:nvSpPr>
        <p:spPr>
          <a:xfrm>
            <a:off x="1510316" y="2256956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</a:t>
            </a:r>
            <a:endParaRPr lang="ru-RU" dirty="0"/>
          </a:p>
        </p:txBody>
      </p:sp>
      <p:sp>
        <p:nvSpPr>
          <p:cNvPr id="11" name="Выноска 2 (черта) 10">
            <a:extLst>
              <a:ext uri="{FF2B5EF4-FFF2-40B4-BE49-F238E27FC236}">
                <a16:creationId xmlns="" xmlns:a16="http://schemas.microsoft.com/office/drawing/2014/main" id="{697D5C45-1DE4-5D41-9DE1-B25B0928E8F1}"/>
              </a:ext>
            </a:extLst>
          </p:cNvPr>
          <p:cNvSpPr/>
          <p:nvPr/>
        </p:nvSpPr>
        <p:spPr>
          <a:xfrm rot="10800000">
            <a:off x="1447800" y="3007287"/>
            <a:ext cx="1155700" cy="4064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8750"/>
              <a:gd name="adj6" fmla="val -169744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94B3E4F-3741-0C45-A0DE-019E4653A7C2}"/>
              </a:ext>
            </a:extLst>
          </p:cNvPr>
          <p:cNvSpPr txBox="1"/>
          <p:nvPr/>
        </p:nvSpPr>
        <p:spPr>
          <a:xfrm>
            <a:off x="1281696" y="304435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 name</a:t>
            </a:r>
            <a:endParaRPr lang="ru-RU" dirty="0"/>
          </a:p>
        </p:txBody>
      </p:sp>
      <p:sp>
        <p:nvSpPr>
          <p:cNvPr id="13" name="Выноска 2 (черта) 12">
            <a:extLst>
              <a:ext uri="{FF2B5EF4-FFF2-40B4-BE49-F238E27FC236}">
                <a16:creationId xmlns="" xmlns:a16="http://schemas.microsoft.com/office/drawing/2014/main" id="{97668C35-10B9-B44B-A744-84EABB273501}"/>
              </a:ext>
            </a:extLst>
          </p:cNvPr>
          <p:cNvSpPr/>
          <p:nvPr/>
        </p:nvSpPr>
        <p:spPr>
          <a:xfrm rot="10800000">
            <a:off x="1447800" y="3757618"/>
            <a:ext cx="1155700" cy="4064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625"/>
              <a:gd name="adj6" fmla="val -27084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AA5909-C88B-2E42-8868-3B348DC18DA2}"/>
              </a:ext>
            </a:extLst>
          </p:cNvPr>
          <p:cNvSpPr txBox="1"/>
          <p:nvPr/>
        </p:nvSpPr>
        <p:spPr>
          <a:xfrm>
            <a:off x="1346617" y="379468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Journal title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5329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DD1EB99-5624-8346-AF09-38AC05DD8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2" t="4198" r="11420" b="6173"/>
          <a:stretch/>
        </p:blipFill>
        <p:spPr>
          <a:xfrm>
            <a:off x="107950" y="1007495"/>
            <a:ext cx="5956300" cy="394550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="" xmlns:a16="http://schemas.microsoft.com/office/drawing/2014/main" id="{EA0C6872-6AC9-9B41-9C2F-6493C7CFD9B5}"/>
              </a:ext>
            </a:extLst>
          </p:cNvPr>
          <p:cNvSpPr/>
          <p:nvPr/>
        </p:nvSpPr>
        <p:spPr>
          <a:xfrm>
            <a:off x="1231900" y="3194050"/>
            <a:ext cx="2451100" cy="3937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34CDAF38-4CE4-4C48-8ED2-E69D6F42E47F}"/>
              </a:ext>
            </a:extLst>
          </p:cNvPr>
          <p:cNvSpPr/>
          <p:nvPr/>
        </p:nvSpPr>
        <p:spPr>
          <a:xfrm>
            <a:off x="3086100" y="2586547"/>
            <a:ext cx="1587500" cy="3937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="" xmlns:a16="http://schemas.microsoft.com/office/drawing/2014/main" id="{93EF6283-415E-5C4F-8960-B6B1B6DA3DEC}"/>
              </a:ext>
            </a:extLst>
          </p:cNvPr>
          <p:cNvSpPr/>
          <p:nvPr/>
        </p:nvSpPr>
        <p:spPr>
          <a:xfrm>
            <a:off x="1485900" y="4064000"/>
            <a:ext cx="1193800" cy="2159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="" xmlns:a16="http://schemas.microsoft.com/office/drawing/2014/main" id="{08F0185B-08D3-564F-85C6-FE23A4D06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2353351"/>
              </p:ext>
            </p:extLst>
          </p:nvPr>
        </p:nvGraphicFramePr>
        <p:xfrm>
          <a:off x="4806950" y="2980247"/>
          <a:ext cx="409892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="" xmlns:a16="http://schemas.microsoft.com/office/drawing/2014/main" val="3677977298"/>
                    </a:ext>
                  </a:extLst>
                </a:gridCol>
                <a:gridCol w="1358900">
                  <a:extLst>
                    <a:ext uri="{9D8B030D-6E8A-4147-A177-3AD203B41FA5}">
                      <a16:colId xmlns="" xmlns:a16="http://schemas.microsoft.com/office/drawing/2014/main" val="588467605"/>
                    </a:ext>
                  </a:extLst>
                </a:gridCol>
                <a:gridCol w="1511300">
                  <a:extLst>
                    <a:ext uri="{9D8B030D-6E8A-4147-A177-3AD203B41FA5}">
                      <a16:colId xmlns="" xmlns:a16="http://schemas.microsoft.com/office/drawing/2014/main" val="320523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Keyword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All fields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Title, abstract, keywords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35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Artificial intelligence AND education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7736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7317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5368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management software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93" y="997422"/>
            <a:ext cx="5965438" cy="9827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Different Systems of Paper Referencing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4693" y="1744020"/>
            <a:ext cx="7682910" cy="2500976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Harvard (author-year-style or parenthetical referencing)</a:t>
            </a:r>
          </a:p>
          <a:p>
            <a:pPr algn="just"/>
            <a:r>
              <a:rPr lang="en-US" dirty="0" smtClean="0"/>
              <a:t>Indeed, “complexity, synonymous in engineering terms with instability, had become a hallmark of the early 21st century” (Watson, 2012)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IEEE , GOST</a:t>
            </a:r>
          </a:p>
          <a:p>
            <a:pPr algn="just"/>
            <a:r>
              <a:rPr lang="en-US" dirty="0" smtClean="0"/>
              <a:t>Indeed, “complexity, synonymous in engineering terms with instability, had become a hallmark of the early 21st century” [1].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Oxford</a:t>
            </a:r>
          </a:p>
          <a:p>
            <a:pPr algn="just"/>
            <a:r>
              <a:rPr lang="en-US" dirty="0" smtClean="0"/>
              <a:t>Indeed, “complexity, synonymous in engineering terms with instability, had become a hallmark of the early 21st century”.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6973" y="1386738"/>
            <a:ext cx="6713006" cy="2597865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err="1" smtClean="0"/>
              <a:t>Mendeley</a:t>
            </a:r>
            <a:r>
              <a:rPr lang="en-US" b="1" dirty="0" smtClean="0"/>
              <a:t> (https://www.mendeley.com/): a free reference manager and an </a:t>
            </a:r>
            <a:r>
              <a:rPr lang="en-US" dirty="0" smtClean="0"/>
              <a:t>academic social network.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 smtClean="0"/>
              <a:t>Zotero</a:t>
            </a:r>
            <a:r>
              <a:rPr lang="en-US" b="1" dirty="0" smtClean="0"/>
              <a:t> (https://www.zotero.org/): a powerful, easy-to-use research tool </a:t>
            </a:r>
            <a:r>
              <a:rPr lang="en-US" dirty="0" smtClean="0"/>
              <a:t>that helps you gather, organize, and analyze sources and then share the results of your research.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err="1" smtClean="0"/>
              <a:t>EndNote</a:t>
            </a:r>
            <a:r>
              <a:rPr lang="en-US" b="1" dirty="0" smtClean="0"/>
              <a:t> (endnote.com/) - is the industry standard software tool for </a:t>
            </a:r>
            <a:r>
              <a:rPr lang="en-US" dirty="0" smtClean="0"/>
              <a:t>publishing and managing bibliographies, citations and references on the Windows and Macintosh desktop.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725" y="769065"/>
            <a:ext cx="33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Reference management software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93" y="635841"/>
            <a:ext cx="5965438" cy="681813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do we need them?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50476" y="1659242"/>
            <a:ext cx="6258833" cy="19680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Much easier to manage different types of citation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Share your bibliography with your colleagues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your own library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may correct and cite everything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93" y="697113"/>
            <a:ext cx="5965438" cy="1488969"/>
          </a:xfrm>
        </p:spPr>
        <p:txBody>
          <a:bodyPr/>
          <a:lstStyle/>
          <a:p>
            <a:r>
              <a:rPr lang="en-US" b="1" dirty="0" err="1" smtClean="0"/>
              <a:t>Mendeley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5697" y="2022580"/>
            <a:ext cx="5965825" cy="1652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account: </a:t>
            </a:r>
            <a:r>
              <a:rPr lang="en-US" b="1" dirty="0" smtClean="0"/>
              <a:t>https://www.mendeley.com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Mendeley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Include plug in to MS word: https://www.mendeley.com/referencemanagement/</a:t>
            </a:r>
          </a:p>
          <a:p>
            <a:r>
              <a:rPr lang="en-US" dirty="0" smtClean="0"/>
              <a:t>citation-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err="1" smtClean="0"/>
              <a:t>Organise</a:t>
            </a:r>
            <a:r>
              <a:rPr lang="en-US" dirty="0" smtClean="0"/>
              <a:t> a library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5" y="730964"/>
            <a:ext cx="7355349" cy="4557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4695" y="1379094"/>
            <a:ext cx="494675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400" dirty="0" smtClean="0"/>
              <a:t>Scientific reporting</a:t>
            </a:r>
          </a:p>
          <a:p>
            <a:r>
              <a:rPr lang="en-US" sz="2400" dirty="0" smtClean="0"/>
              <a:t>- Common mistakes</a:t>
            </a:r>
          </a:p>
          <a:p>
            <a:r>
              <a:rPr lang="en-US" sz="2400" dirty="0" smtClean="0"/>
              <a:t>- Scientific databases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67372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635"/>
    </mc:Choice>
    <mc:Fallback>
      <p:transition spd="slow" advTm="1163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443" y="479684"/>
            <a:ext cx="5965438" cy="659568"/>
          </a:xfrm>
        </p:spPr>
        <p:txBody>
          <a:bodyPr/>
          <a:lstStyle/>
          <a:p>
            <a:r>
              <a:rPr lang="en-US" dirty="0" smtClean="0"/>
              <a:t>Master Thesis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403" t="20006" r="53424" b="17909"/>
          <a:stretch>
            <a:fillRect/>
          </a:stretch>
        </p:blipFill>
        <p:spPr bwMode="auto">
          <a:xfrm>
            <a:off x="625478" y="1236689"/>
            <a:ext cx="7641597" cy="309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296" y="712033"/>
            <a:ext cx="5965438" cy="650095"/>
          </a:xfrm>
        </p:spPr>
        <p:txBody>
          <a:bodyPr/>
          <a:lstStyle/>
          <a:p>
            <a:r>
              <a:rPr lang="en-US" dirty="0" smtClean="0"/>
              <a:t>Documents: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07296" y="1484025"/>
            <a:ext cx="4646950" cy="2668249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Individual t</a:t>
            </a:r>
            <a:r>
              <a:rPr lang="en-US" b="1" dirty="0" smtClean="0"/>
              <a:t>ask </a:t>
            </a:r>
            <a:r>
              <a:rPr lang="en-US" b="1" dirty="0" smtClean="0"/>
              <a:t>for research work: </a:t>
            </a:r>
            <a:r>
              <a:rPr lang="en-US" dirty="0" smtClean="0"/>
              <a:t>brief guidelines, content of the report, references recommended</a:t>
            </a:r>
          </a:p>
          <a:p>
            <a:pPr algn="just"/>
            <a:r>
              <a:rPr lang="en-US" b="1" dirty="0" smtClean="0"/>
              <a:t>Diary</a:t>
            </a:r>
            <a:r>
              <a:rPr lang="ru-RU" b="1" dirty="0" smtClean="0"/>
              <a:t>: </a:t>
            </a:r>
            <a:r>
              <a:rPr lang="en-US" dirty="0" smtClean="0"/>
              <a:t>ones a week</a:t>
            </a:r>
          </a:p>
          <a:p>
            <a:pPr algn="just"/>
            <a:r>
              <a:rPr lang="en-US" b="1" dirty="0" smtClean="0"/>
              <a:t>Report</a:t>
            </a:r>
          </a:p>
          <a:p>
            <a:pPr algn="just"/>
            <a:r>
              <a:rPr lang="en-US" b="1" dirty="0" smtClean="0"/>
              <a:t>Review of supervisor: </a:t>
            </a:r>
            <a:r>
              <a:rPr lang="en-US" dirty="0" smtClean="0"/>
              <a:t>evaluation of students research work</a:t>
            </a:r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5916705" y="1484025"/>
            <a:ext cx="2535731" cy="26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Индивидуальное</a:t>
            </a:r>
            <a:r>
              <a:rPr kumimoji="0" lang="ru-RU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задание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ru-RU" sz="1600" baseline="0" dirty="0" smtClean="0"/>
              <a:t>Дневник</a:t>
            </a:r>
            <a:r>
              <a:rPr lang="ru-RU" sz="1600" dirty="0" smtClean="0"/>
              <a:t> практики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lang="ru-RU" sz="1600" dirty="0" smtClean="0"/>
              <a:t>Отчет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Отзыв</a:t>
            </a:r>
            <a:r>
              <a:rPr kumimoji="0" lang="ru-RU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руководителя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914" y="620148"/>
            <a:ext cx="5965438" cy="603089"/>
          </a:xfrm>
        </p:spPr>
        <p:txBody>
          <a:bodyPr/>
          <a:lstStyle/>
          <a:p>
            <a:r>
              <a:rPr lang="en-US" dirty="0" smtClean="0"/>
              <a:t>Scientific work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79914" y="1568408"/>
            <a:ext cx="6980457" cy="26765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Dates: 09/09/2019 – 24/12/2019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Stages: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Topic selection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Tutorial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Schedule for scientific work (with your supervisor)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Work on the project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Reporting: 12</a:t>
            </a:r>
            <a:r>
              <a:rPr lang="en-US" baseline="30000" dirty="0" smtClean="0"/>
              <a:t>th</a:t>
            </a:r>
            <a:r>
              <a:rPr lang="en-US" dirty="0" smtClean="0"/>
              <a:t> of December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Defense: 16/12/2019 – 20/12/2019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84" y="608037"/>
            <a:ext cx="5965438" cy="669701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8807" y="1380683"/>
            <a:ext cx="5090096" cy="1652588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Analysis of scientific literature</a:t>
            </a:r>
          </a:p>
          <a:p>
            <a:r>
              <a:rPr lang="en-US" sz="1400" dirty="0" smtClean="0"/>
              <a:t>• Minimum 20 pages of Related work</a:t>
            </a:r>
          </a:p>
          <a:p>
            <a:r>
              <a:rPr lang="en-US" sz="1400" b="1" dirty="0" smtClean="0"/>
              <a:t>Report Defense: 16.12 - 20.12.2019</a:t>
            </a:r>
          </a:p>
          <a:p>
            <a:r>
              <a:rPr lang="en-US" sz="1400" dirty="0" smtClean="0"/>
              <a:t>Presentation for 8 minutes + Q&amp;A session</a:t>
            </a:r>
          </a:p>
          <a:p>
            <a:r>
              <a:rPr lang="en-US" sz="1400" dirty="0" smtClean="0"/>
              <a:t>Package of required documents:</a:t>
            </a:r>
          </a:p>
          <a:p>
            <a:r>
              <a:rPr lang="en-US" sz="1400" dirty="0" smtClean="0"/>
              <a:t>• Scientific Task</a:t>
            </a:r>
          </a:p>
          <a:p>
            <a:r>
              <a:rPr lang="en-US" sz="1400" dirty="0" smtClean="0"/>
              <a:t>• </a:t>
            </a:r>
            <a:r>
              <a:rPr lang="en-US" sz="1400" dirty="0" smtClean="0"/>
              <a:t>Diary</a:t>
            </a:r>
            <a:endParaRPr lang="en-US" sz="1400" dirty="0" smtClean="0"/>
          </a:p>
          <a:p>
            <a:r>
              <a:rPr lang="en-US" sz="1400" dirty="0" smtClean="0"/>
              <a:t>• Report</a:t>
            </a:r>
          </a:p>
          <a:p>
            <a:r>
              <a:rPr lang="en-US" sz="1400" dirty="0" smtClean="0"/>
              <a:t>• Review from your supervisor</a:t>
            </a:r>
          </a:p>
          <a:p>
            <a:r>
              <a:rPr lang="en-US" sz="1400" dirty="0" smtClean="0"/>
              <a:t>• Presentation</a:t>
            </a:r>
          </a:p>
          <a:p>
            <a:r>
              <a:rPr lang="en-US" sz="1400" b="1" dirty="0" smtClean="0"/>
              <a:t>1st Semester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0383" y="2294607"/>
            <a:ext cx="4022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Presentation in English (</a:t>
            </a:r>
            <a:r>
              <a:rPr lang="en-US" b="1" dirty="0" smtClean="0"/>
              <a:t>both slides </a:t>
            </a:r>
            <a:r>
              <a:rPr lang="en-US" b="1" dirty="0" smtClean="0"/>
              <a:t>and talk) for all </a:t>
            </a:r>
            <a:r>
              <a:rPr lang="en-US" b="1" dirty="0" smtClean="0"/>
              <a:t>students</a:t>
            </a:r>
          </a:p>
          <a:p>
            <a:pPr algn="just"/>
            <a:r>
              <a:rPr lang="en-US" b="1" dirty="0" smtClean="0"/>
              <a:t>Report in English for Big Data and Machine Learning </a:t>
            </a:r>
          </a:p>
          <a:p>
            <a:pPr algn="just"/>
            <a:r>
              <a:rPr lang="en-US" b="1" dirty="0" smtClean="0"/>
              <a:t>Report in Russian for others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+mn-lt"/>
                <a:ea typeface="+mn-ea"/>
                <a:cs typeface="+mn-cs"/>
              </a:rPr>
              <a:t>Your grade: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latin typeface="+mn-lt"/>
                <a:ea typeface="+mn-ea"/>
                <a:cs typeface="+mn-cs"/>
              </a:rPr>
              <a:t>• Grade from your supervisor</a:t>
            </a:r>
            <a:br>
              <a:rPr lang="en-US" sz="1800" dirty="0" smtClean="0">
                <a:latin typeface="+mn-lt"/>
                <a:ea typeface="+mn-ea"/>
                <a:cs typeface="+mn-cs"/>
              </a:rPr>
            </a:br>
            <a:r>
              <a:rPr lang="en-US" sz="1800" dirty="0" smtClean="0">
                <a:latin typeface="+mn-lt"/>
                <a:ea typeface="+mn-ea"/>
                <a:cs typeface="+mn-cs"/>
              </a:rPr>
              <a:t>• Compliance with </a:t>
            </a:r>
            <a:r>
              <a:rPr lang="ru-RU" sz="1800" dirty="0" smtClean="0">
                <a:latin typeface="+mn-lt"/>
                <a:ea typeface="+mn-ea"/>
                <a:cs typeface="+mn-cs"/>
              </a:rPr>
              <a:t>ГОСТ 7.32.</a:t>
            </a:r>
            <a:br>
              <a:rPr lang="ru-RU" sz="1800" dirty="0" smtClean="0">
                <a:latin typeface="+mn-lt"/>
                <a:ea typeface="+mn-ea"/>
                <a:cs typeface="+mn-cs"/>
              </a:rPr>
            </a:br>
            <a:r>
              <a:rPr lang="en-US" sz="1800" dirty="0" smtClean="0">
                <a:latin typeface="+mn-lt"/>
                <a:ea typeface="+mn-ea"/>
                <a:cs typeface="+mn-cs"/>
              </a:rPr>
              <a:t>• Grade for presentation</a:t>
            </a:r>
            <a:endParaRPr lang="ru-RU" sz="18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Report and supplementary documents:</a:t>
            </a:r>
          </a:p>
          <a:p>
            <a:r>
              <a:rPr lang="en-US" dirty="0" smtClean="0"/>
              <a:t>1. Checked and signed by your supervisor</a:t>
            </a:r>
          </a:p>
          <a:p>
            <a:r>
              <a:rPr lang="en-US" dirty="0" smtClean="0"/>
              <a:t>2. Checked and signed by compliance manager</a:t>
            </a:r>
          </a:p>
          <a:p>
            <a:r>
              <a:rPr lang="en-US" dirty="0" smtClean="0"/>
              <a:t>3. Hard copies of the documents properly signed Electronic copies (in </a:t>
            </a:r>
            <a:r>
              <a:rPr lang="en-US" dirty="0" err="1" smtClean="0"/>
              <a:t>docx</a:t>
            </a:r>
            <a:r>
              <a:rPr lang="en-US" dirty="0" smtClean="0"/>
              <a:t>) are given to Alexandra </a:t>
            </a:r>
            <a:r>
              <a:rPr lang="en-US" dirty="0" err="1" smtClean="0"/>
              <a:t>Klimova</a:t>
            </a:r>
            <a:r>
              <a:rPr lang="en-US" dirty="0" smtClean="0"/>
              <a:t> for the final grade.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084" y="763009"/>
            <a:ext cx="5965438" cy="663646"/>
          </a:xfrm>
        </p:spPr>
        <p:txBody>
          <a:bodyPr/>
          <a:lstStyle/>
          <a:p>
            <a:r>
              <a:rPr lang="en-US" dirty="0" smtClean="0"/>
              <a:t>Common mistakes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6084" y="1622909"/>
            <a:ext cx="7620962" cy="1652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Literature is out-of-date:</a:t>
            </a:r>
          </a:p>
          <a:p>
            <a:r>
              <a:rPr lang="en-US" dirty="0" smtClean="0"/>
              <a:t>should be at least 20-25 </a:t>
            </a:r>
            <a:r>
              <a:rPr lang="en-US" b="1" dirty="0" smtClean="0"/>
              <a:t>scientific </a:t>
            </a:r>
            <a:r>
              <a:rPr lang="en-US" dirty="0" smtClean="0"/>
              <a:t>papers of 2014 and more recent year of publication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Plagiarism</a:t>
            </a:r>
          </a:p>
          <a:p>
            <a:r>
              <a:rPr lang="en-US" b="1" dirty="0" smtClean="0"/>
              <a:t>should be used paraphrasing and summarizing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Papers are not referenced properly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 scientific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Without compliance to the GOST (figure and table titles, fonts,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paragraphs, etc )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01960" y="2107360"/>
            <a:ext cx="6602644" cy="1005234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Academic databases and search </a:t>
            </a:r>
            <a:r>
              <a:rPr lang="fr-FR" sz="3600" dirty="0" smtClean="0">
                <a:solidFill>
                  <a:schemeClr val="tx1"/>
                </a:solidFill>
              </a:rPr>
              <a:t>engines</a:t>
            </a:r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725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16374</TotalTime>
  <Words>664</Words>
  <Application>Microsoft Office PowerPoint</Application>
  <PresentationFormat>Экран (16:9)</PresentationFormat>
  <Paragraphs>113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Cover</vt:lpstr>
      <vt:lpstr>1_Cover</vt:lpstr>
      <vt:lpstr>  Scientific Reporting Tutorial</vt:lpstr>
      <vt:lpstr>Outline</vt:lpstr>
      <vt:lpstr>Master Thesis</vt:lpstr>
      <vt:lpstr>Documents:</vt:lpstr>
      <vt:lpstr>Scientific work</vt:lpstr>
      <vt:lpstr>1st Semester</vt:lpstr>
      <vt:lpstr>Your grade: • Grade from your supervisor • Compliance with ГОСТ 7.32. • Grade for presentation</vt:lpstr>
      <vt:lpstr>Common mistakes</vt:lpstr>
      <vt:lpstr>Academic databases and search engines</vt:lpstr>
      <vt:lpstr>Scopus</vt:lpstr>
      <vt:lpstr>What can you do there?</vt:lpstr>
      <vt:lpstr>Databases and libraries</vt:lpstr>
      <vt:lpstr>Finding a scientific paper in database</vt:lpstr>
      <vt:lpstr>Слайд 14</vt:lpstr>
      <vt:lpstr>Reference management software</vt:lpstr>
      <vt:lpstr>Different Systems of Paper Referencing </vt:lpstr>
      <vt:lpstr>Слайд 17</vt:lpstr>
      <vt:lpstr>Why do we need them?</vt:lpstr>
      <vt:lpstr>Mendeley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256</cp:revision>
  <dcterms:created xsi:type="dcterms:W3CDTF">2014-06-27T12:30:22Z</dcterms:created>
  <dcterms:modified xsi:type="dcterms:W3CDTF">2019-10-01T18:04:41Z</dcterms:modified>
</cp:coreProperties>
</file>