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341" r:id="rId5"/>
    <p:sldId id="259" r:id="rId6"/>
    <p:sldId id="390" r:id="rId7"/>
    <p:sldId id="358" r:id="rId8"/>
    <p:sldId id="359" r:id="rId9"/>
    <p:sldId id="360" r:id="rId10"/>
    <p:sldId id="342" r:id="rId11"/>
    <p:sldId id="344" r:id="rId12"/>
    <p:sldId id="361" r:id="rId13"/>
    <p:sldId id="345" r:id="rId14"/>
    <p:sldId id="362" r:id="rId15"/>
    <p:sldId id="346" r:id="rId16"/>
    <p:sldId id="347" r:id="rId17"/>
    <p:sldId id="349" r:id="rId18"/>
    <p:sldId id="364" r:id="rId19"/>
    <p:sldId id="365" r:id="rId20"/>
    <p:sldId id="367" r:id="rId21"/>
    <p:sldId id="368" r:id="rId22"/>
    <p:sldId id="370" r:id="rId23"/>
    <p:sldId id="371" r:id="rId24"/>
    <p:sldId id="350" r:id="rId25"/>
    <p:sldId id="372" r:id="rId26"/>
    <p:sldId id="351" r:id="rId27"/>
    <p:sldId id="373" r:id="rId28"/>
    <p:sldId id="352" r:id="rId29"/>
    <p:sldId id="374" r:id="rId30"/>
    <p:sldId id="380" r:id="rId31"/>
    <p:sldId id="381" r:id="rId32"/>
    <p:sldId id="375" r:id="rId33"/>
    <p:sldId id="376" r:id="rId34"/>
    <p:sldId id="378" r:id="rId35"/>
    <p:sldId id="379" r:id="rId36"/>
    <p:sldId id="377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5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0" autoAdjust="0"/>
    <p:restoredTop sz="86410"/>
  </p:normalViewPr>
  <p:slideViewPr>
    <p:cSldViewPr>
      <p:cViewPr varScale="1">
        <p:scale>
          <a:sx n="95" d="100"/>
          <a:sy n="95" d="100"/>
        </p:scale>
        <p:origin x="1812" y="10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Xnj</a:t>
            </a:r>
            <a:r>
              <a:rPr lang="en-US" dirty="0"/>
              <a:t> </a:t>
            </a:r>
            <a:r>
              <a:rPr lang="en-US" dirty="0" err="1"/>
              <a:t>jgjhghj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41360F4-26D9-46D1-A501-E3A440870504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123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"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-4371"/>
            <a:ext cx="9144001" cy="625059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5AEEA08-73E0-4C90-83C8-446963258D83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5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1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5172027-24AB-4FD2-9553-57806210666A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6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489BAA-AA53-4BA7-9049-0E65A89CC280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6319D80-F12D-488D-9FC1-7E1FC9C69715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FB307E7-369F-4BD7-9F53-FE667DBFC2E0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8F6A4A00-FCAF-4ED5-A78F-95E71504CA4E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5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-4371"/>
            <a:ext cx="9144001" cy="625059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1.jpe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Course </a:t>
            </a:r>
            <a:r>
              <a:rPr lang="fr-FR" dirty="0">
                <a:solidFill>
                  <a:srgbClr val="FFFFFF"/>
                </a:solidFill>
              </a:rPr>
              <a:t>Information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111" name="Прямоугольник 110"/>
          <p:cNvSpPr/>
          <p:nvPr/>
        </p:nvSpPr>
        <p:spPr>
          <a:xfrm>
            <a:off x="8252" y="833514"/>
            <a:ext cx="9127495" cy="52629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 b="1" dirty="0"/>
              <a:t>I</a:t>
            </a:r>
            <a:r>
              <a:rPr lang="es-ES_tradnl" sz="2400" b="1" dirty="0"/>
              <a:t>nstructor: </a:t>
            </a:r>
            <a:r>
              <a:rPr lang="es-ES_tradnl" sz="2400" dirty="0"/>
              <a:t>Ekaterina Vladimirovna Bolgova</a:t>
            </a:r>
          </a:p>
          <a:p>
            <a:pPr marL="742950" lvl="1" indent="-285750">
              <a:buFont typeface="Arial"/>
              <a:buChar char="•"/>
            </a:pPr>
            <a:r>
              <a:rPr lang="ru-RU" sz="2400" b="1" dirty="0" err="1"/>
              <a:t>E</a:t>
            </a:r>
            <a:r>
              <a:rPr lang="es-ES_tradnl" sz="2400" b="1" dirty="0"/>
              <a:t>-mail: </a:t>
            </a:r>
            <a:r>
              <a:rPr lang="es-ES_tradnl" sz="2400" i="1" dirty="0"/>
              <a:t>ekaterina_bolgova@itmo.ru</a:t>
            </a:r>
            <a:endParaRPr lang="en-US" sz="2400" i="1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Course language:</a:t>
            </a:r>
            <a:r>
              <a:rPr lang="en-US" sz="2400" dirty="0"/>
              <a:t> English.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Classes starts at</a:t>
            </a:r>
            <a:r>
              <a:rPr lang="en-US" sz="2400" dirty="0"/>
              <a:t> September 14, 2019. 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Duration</a:t>
            </a:r>
            <a:r>
              <a:rPr lang="en-US" sz="2400" dirty="0"/>
              <a:t>: 1 semester.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Classes’ types:</a:t>
            </a:r>
            <a:r>
              <a:rPr lang="en-US" sz="2400" dirty="0"/>
              <a:t> 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Lectures (4): 14/09, 21/09, 28/09, 05/10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Labs (programming tasks): starts at October 19, 2019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Exam (2/1/0 question(s)):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Submit all labs (code + report)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Make presentation (at least 1)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Attendance &amp; activity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Bonus: if make workshop</a:t>
            </a:r>
          </a:p>
          <a:p>
            <a:pPr marL="742950" lvl="1" indent="-285750">
              <a:buFont typeface="Arial"/>
              <a:buChar char="•"/>
            </a:pPr>
            <a:endParaRPr lang="ru-RU" sz="2400" b="1" dirty="0"/>
          </a:p>
        </p:txBody>
      </p:sp>
      <p:pic>
        <p:nvPicPr>
          <p:cNvPr id="112" name="Изображение 7" descr="ED00019_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38" y="761506"/>
            <a:ext cx="278831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8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Creation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7797" y="28390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764704"/>
            <a:ext cx="466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692696"/>
            <a:ext cx="8568952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/>
                <a:cs typeface="Courier New"/>
              </a:rPr>
              <a:t>#pragma </a:t>
            </a:r>
            <a:r>
              <a:rPr lang="en-US" sz="2200" b="1" dirty="0" err="1">
                <a:latin typeface="Courier New"/>
                <a:cs typeface="Courier New"/>
              </a:rPr>
              <a:t>omp</a:t>
            </a:r>
            <a:r>
              <a:rPr lang="en-US" sz="2200" b="1" dirty="0">
                <a:latin typeface="Courier New"/>
                <a:cs typeface="Courier New"/>
              </a:rPr>
              <a:t> parallel [clause ...]  newline </a:t>
            </a:r>
            <a:r>
              <a:rPr lang="ru-RU" sz="2200" b="1" dirty="0">
                <a:latin typeface="Courier New"/>
                <a:cs typeface="Courier New"/>
              </a:rPr>
              <a:t>	</a:t>
            </a:r>
            <a:r>
              <a:rPr lang="en-US" sz="2200" b="1" i="1" dirty="0" err="1">
                <a:latin typeface="Courier New"/>
                <a:cs typeface="Courier New"/>
              </a:rPr>
              <a:t>structured_block</a:t>
            </a:r>
            <a:endParaRPr lang="ru-RU" sz="2200" b="1" i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1490008"/>
            <a:ext cx="9108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400" dirty="0"/>
              <a:t>When thread reaches this directive, it creates a </a:t>
            </a:r>
            <a:r>
              <a:rPr lang="en-US" sz="2400" i="1" dirty="0"/>
              <a:t>team</a:t>
            </a:r>
            <a:r>
              <a:rPr lang="en-US" sz="2400" dirty="0"/>
              <a:t> of threads</a:t>
            </a:r>
            <a:r>
              <a:rPr lang="ru-RU" sz="2400" dirty="0"/>
              <a:t> </a:t>
            </a:r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All threads will execute code of this parallel region</a:t>
            </a:r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There is an implied barrier at the end of a parallel section </a:t>
            </a:r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The number of threads in the  team remains constant for the duration of that parallel region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1365" y="3429000"/>
            <a:ext cx="125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/>
              <a:t>Example</a:t>
            </a:r>
            <a:r>
              <a:rPr lang="ru-RU" sz="2000" i="1" u="sng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3501008"/>
            <a:ext cx="6624736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/>
                <a:cs typeface="Courier New"/>
              </a:rPr>
              <a:t>#include &lt;</a:t>
            </a:r>
            <a:r>
              <a:rPr lang="en-US" sz="2000" b="1" dirty="0" err="1">
                <a:latin typeface="Courier New"/>
                <a:cs typeface="Courier New"/>
              </a:rPr>
              <a:t>omp.h</a:t>
            </a:r>
            <a:r>
              <a:rPr lang="en-US" sz="2000" b="1" dirty="0">
                <a:latin typeface="Courier New"/>
                <a:cs typeface="Courier New"/>
              </a:rPr>
              <a:t>&gt; 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main(){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/>
                <a:cs typeface="Courier New"/>
              </a:rPr>
              <a:t>	#pragma </a:t>
            </a:r>
            <a:r>
              <a:rPr lang="en-US" sz="2000" b="1" dirty="0" err="1">
                <a:latin typeface="Courier New"/>
                <a:cs typeface="Courier New"/>
              </a:rPr>
              <a:t>omp</a:t>
            </a:r>
            <a:r>
              <a:rPr lang="en-US" sz="2000" b="1" dirty="0">
                <a:latin typeface="Courier New"/>
                <a:cs typeface="Courier New"/>
              </a:rPr>
              <a:t> parallel </a:t>
            </a:r>
            <a:endParaRPr lang="ru-RU" sz="2000" b="1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ru-RU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latin typeface="Courier New"/>
                <a:cs typeface="Courier New"/>
              </a:rPr>
              <a:t>{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ID = </a:t>
            </a:r>
            <a:r>
              <a:rPr lang="en-US" sz="2000" b="1" dirty="0" err="1">
                <a:latin typeface="Courier New"/>
                <a:cs typeface="Courier New"/>
              </a:rPr>
              <a:t>omp_get_thread_num</a:t>
            </a:r>
            <a:r>
              <a:rPr lang="en-US" sz="2000" b="1" dirty="0">
                <a:latin typeface="Courier New"/>
                <a:cs typeface="Courier New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&lt;&lt;" hello ("&lt;&lt; ID &lt;&lt;")</a:t>
            </a:r>
            <a:r>
              <a:rPr lang="ru-RU" sz="2000" b="1" dirty="0">
                <a:latin typeface="Courier New"/>
                <a:cs typeface="Courier New"/>
              </a:rPr>
              <a:t>\</a:t>
            </a:r>
            <a:r>
              <a:rPr lang="en-US" sz="2000" b="1" dirty="0">
                <a:latin typeface="Courier New"/>
                <a:cs typeface="Courier New"/>
              </a:rPr>
              <a:t>n";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&lt;&lt;" world ("&lt;&lt; ID &lt;&lt;")\n";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/>
                <a:cs typeface="Courier New"/>
              </a:rPr>
              <a:t>	}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/>
                <a:cs typeface="Courier New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3573016"/>
            <a:ext cx="2106278" cy="369332"/>
          </a:xfrm>
          <a:prstGeom prst="rect">
            <a:avLst/>
          </a:prstGeom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OpenMP</a:t>
            </a:r>
            <a:r>
              <a:rPr lang="en-US" dirty="0"/>
              <a:t> include file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7" idx="1"/>
          </p:cNvCxnSpPr>
          <p:nvPr/>
        </p:nvCxnSpPr>
        <p:spPr>
          <a:xfrm flipH="1" flipV="1">
            <a:off x="3851920" y="3717032"/>
            <a:ext cx="1008112" cy="4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4208" y="4067780"/>
            <a:ext cx="1554444" cy="369332"/>
          </a:xfrm>
          <a:prstGeom prst="rect">
            <a:avLst/>
          </a:prstGeom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_tradnl" dirty="0"/>
              <a:t>Parallel region </a:t>
            </a:r>
            <a:endParaRPr lang="es-ES_tradnl" dirty="0">
              <a:effectLst/>
            </a:endParaRPr>
          </a:p>
        </p:txBody>
      </p:sp>
      <p:cxnSp>
        <p:nvCxnSpPr>
          <p:cNvPr id="16" name="Прямая со стрелкой 15"/>
          <p:cNvCxnSpPr>
            <a:stCxn id="15" idx="1"/>
          </p:cNvCxnSpPr>
          <p:nvPr/>
        </p:nvCxnSpPr>
        <p:spPr>
          <a:xfrm flipH="1">
            <a:off x="5364088" y="4252446"/>
            <a:ext cx="1080120" cy="4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19872" y="5651956"/>
            <a:ext cx="2580003" cy="369332"/>
          </a:xfrm>
          <a:prstGeom prst="rect">
            <a:avLst/>
          </a:prstGeom>
          <a:ln w="28575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End of the Parallel region </a:t>
            </a:r>
            <a:endParaRPr lang="en-US" dirty="0">
              <a:effectLst/>
            </a:endParaRPr>
          </a:p>
        </p:txBody>
      </p:sp>
      <p:cxnSp>
        <p:nvCxnSpPr>
          <p:cNvPr id="18" name="Прямая со стрелкой 17"/>
          <p:cNvCxnSpPr>
            <a:stCxn id="17" idx="1"/>
          </p:cNvCxnSpPr>
          <p:nvPr/>
        </p:nvCxnSpPr>
        <p:spPr>
          <a:xfrm flipH="1" flipV="1">
            <a:off x="2339752" y="5733257"/>
            <a:ext cx="1080120" cy="103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3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46"/>
          <p:cNvCxnSpPr/>
          <p:nvPr/>
        </p:nvCxnSpPr>
        <p:spPr>
          <a:xfrm>
            <a:off x="5456283" y="2886035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8316416" y="2814027"/>
            <a:ext cx="0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8316416" y="1805915"/>
            <a:ext cx="0" cy="612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Creation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968" y="30161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941819"/>
            <a:ext cx="466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869811"/>
            <a:ext cx="1941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 Output: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86865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 it works:</a:t>
            </a:r>
            <a:endParaRPr lang="ru-RU" sz="2000" b="1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5456283" y="1013827"/>
            <a:ext cx="0" cy="5040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>
            <a:spLocks/>
          </p:cNvSpPr>
          <p:nvPr/>
        </p:nvSpPr>
        <p:spPr>
          <a:xfrm>
            <a:off x="5401241" y="101382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>
            <a:spLocks/>
          </p:cNvSpPr>
          <p:nvPr/>
        </p:nvSpPr>
        <p:spPr>
          <a:xfrm>
            <a:off x="5403325" y="14458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74061" y="1085835"/>
            <a:ext cx="316243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meet a parallel structure here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endCxn id="25" idx="6"/>
          </p:cNvCxnSpPr>
          <p:nvPr/>
        </p:nvCxnSpPr>
        <p:spPr>
          <a:xfrm flipH="1">
            <a:off x="5511325" y="1445875"/>
            <a:ext cx="304998" cy="5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5" idx="4"/>
          </p:cNvCxnSpPr>
          <p:nvPr/>
        </p:nvCxnSpPr>
        <p:spPr>
          <a:xfrm flipH="1">
            <a:off x="5456283" y="1553875"/>
            <a:ext cx="1042" cy="828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455146" y="1805915"/>
            <a:ext cx="28612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47864" y="1589891"/>
            <a:ext cx="187220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Creation a (default) number of threads</a:t>
            </a:r>
            <a:endParaRPr lang="ru-R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808211" y="2381979"/>
            <a:ext cx="1368152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Print </a:t>
            </a:r>
          </a:p>
          <a:p>
            <a:pPr algn="ct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“Hello (0)”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8344" y="2381979"/>
            <a:ext cx="1368152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Print </a:t>
            </a:r>
          </a:p>
          <a:p>
            <a:pPr algn="ct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“Hello (2)”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08211" y="3082895"/>
            <a:ext cx="1368152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Print </a:t>
            </a:r>
          </a:p>
          <a:p>
            <a:pPr algn="ct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“World(0)”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68344" y="3082895"/>
            <a:ext cx="1368152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Print </a:t>
            </a:r>
          </a:p>
          <a:p>
            <a:pPr algn="ct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“World(2)”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5508104" y="3894147"/>
            <a:ext cx="28083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5456283" y="3822139"/>
            <a:ext cx="0" cy="5040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>
            <a:spLocks/>
          </p:cNvSpPr>
          <p:nvPr/>
        </p:nvSpPr>
        <p:spPr>
          <a:xfrm>
            <a:off x="5391716" y="382213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>
            <a:spLocks/>
          </p:cNvSpPr>
          <p:nvPr/>
        </p:nvSpPr>
        <p:spPr>
          <a:xfrm>
            <a:off x="5403325" y="42541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6012160" y="4254187"/>
            <a:ext cx="291683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Threads wait here for all threads to finish before proceeding (i.e. a barrier)</a:t>
            </a:r>
            <a:endParaRPr lang="ru-RU" sz="1600" dirty="0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6833960" y="2814027"/>
            <a:ext cx="0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6833960" y="1805915"/>
            <a:ext cx="0" cy="612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37709" y="2381979"/>
            <a:ext cx="1368152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Print </a:t>
            </a:r>
          </a:p>
          <a:p>
            <a:pPr algn="ct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“Hello (1)”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37709" y="3082895"/>
            <a:ext cx="1368152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Print </a:t>
            </a:r>
          </a:p>
          <a:p>
            <a:pPr algn="ctr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“World(1)”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Прямая со стрелкой 63"/>
          <p:cNvCxnSpPr/>
          <p:nvPr/>
        </p:nvCxnSpPr>
        <p:spPr>
          <a:xfrm flipH="1" flipV="1">
            <a:off x="5580112" y="3966155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47864" y="3894147"/>
            <a:ext cx="18002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Only master thread continues execution</a:t>
            </a:r>
            <a:endParaRPr lang="ru-RU" sz="1600" dirty="0"/>
          </a:p>
        </p:txBody>
      </p:sp>
      <p:cxnSp>
        <p:nvCxnSpPr>
          <p:cNvPr id="70" name="Прямая со стрелкой 69"/>
          <p:cNvCxnSpPr>
            <a:stCxn id="68" idx="3"/>
          </p:cNvCxnSpPr>
          <p:nvPr/>
        </p:nvCxnSpPr>
        <p:spPr>
          <a:xfrm flipV="1">
            <a:off x="5148064" y="4110172"/>
            <a:ext cx="288032" cy="199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45875"/>
            <a:ext cx="30194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Прямая со стрелкой 72"/>
          <p:cNvCxnSpPr/>
          <p:nvPr/>
        </p:nvCxnSpPr>
        <p:spPr>
          <a:xfrm>
            <a:off x="5220072" y="1661899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3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Clauses of Parallel Construct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Overview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7797" y="28390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593388"/>
            <a:ext cx="9144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ru-RU" sz="2200" b="1" dirty="0" err="1"/>
              <a:t>num_threads</a:t>
            </a:r>
            <a:r>
              <a:rPr lang="ru-RU" sz="2200" b="1" dirty="0"/>
              <a:t> (</a:t>
            </a:r>
            <a:r>
              <a:rPr lang="nl-NL" sz="2200" dirty="0"/>
              <a:t>integer-expression </a:t>
            </a:r>
            <a:r>
              <a:rPr lang="ru-RU" sz="2200" b="1" dirty="0"/>
              <a:t>) </a:t>
            </a:r>
            <a:r>
              <a:rPr lang="ru-RU" sz="2200" dirty="0"/>
              <a:t>– </a:t>
            </a:r>
            <a:r>
              <a:rPr lang="en-US" sz="2200" dirty="0"/>
              <a:t>explicitly determine the number of threads</a:t>
            </a:r>
            <a:endParaRPr lang="ru-RU" sz="2200" dirty="0"/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ru-RU" sz="2200" b="1" dirty="0" err="1"/>
              <a:t>private</a:t>
            </a:r>
            <a:r>
              <a:rPr lang="ru-RU" sz="2200" b="1" dirty="0"/>
              <a:t> (</a:t>
            </a:r>
            <a:r>
              <a:rPr lang="de-DE" sz="2200" dirty="0"/>
              <a:t>list </a:t>
            </a:r>
            <a:r>
              <a:rPr lang="ru-RU" sz="2200" b="1" dirty="0"/>
              <a:t>) </a:t>
            </a:r>
            <a:r>
              <a:rPr lang="ru-RU" sz="2200" dirty="0"/>
              <a:t>– </a:t>
            </a:r>
            <a:r>
              <a:rPr lang="en-US" sz="2400" dirty="0"/>
              <a:t>each thread will have a local copy and use it as a temporary variable</a:t>
            </a:r>
            <a:endParaRPr lang="ru-RU" sz="2200" dirty="0"/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ru-RU" sz="2200" b="1" dirty="0" err="1"/>
              <a:t>firstprivate</a:t>
            </a:r>
            <a:r>
              <a:rPr lang="ru-RU" sz="2200" b="1" dirty="0"/>
              <a:t> (</a:t>
            </a:r>
            <a:r>
              <a:rPr lang="de-DE" sz="2200" dirty="0"/>
              <a:t>list</a:t>
            </a:r>
            <a:r>
              <a:rPr lang="ru-RU" sz="2200" b="1" dirty="0"/>
              <a:t>) </a:t>
            </a:r>
            <a:r>
              <a:rPr lang="ru-RU" sz="2200" dirty="0"/>
              <a:t>– </a:t>
            </a:r>
            <a:r>
              <a:rPr lang="en-US" sz="2400" dirty="0"/>
              <a:t>like </a:t>
            </a:r>
            <a:r>
              <a:rPr lang="en-US" sz="2400" i="1" dirty="0"/>
              <a:t>private</a:t>
            </a:r>
            <a:r>
              <a:rPr lang="en-US" sz="2400" dirty="0"/>
              <a:t> except initialized to original value</a:t>
            </a:r>
            <a:r>
              <a:rPr lang="ru-RU" sz="2200" dirty="0"/>
              <a:t> 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ru-RU" sz="2200" b="1" dirty="0" err="1"/>
              <a:t>shared</a:t>
            </a:r>
            <a:r>
              <a:rPr lang="ru-RU" sz="2200" b="1" dirty="0"/>
              <a:t> (</a:t>
            </a:r>
            <a:r>
              <a:rPr lang="de-DE" sz="2200" dirty="0"/>
              <a:t>list </a:t>
            </a:r>
            <a:r>
              <a:rPr lang="ru-RU" sz="2200" b="1" dirty="0"/>
              <a:t>) </a:t>
            </a:r>
            <a:r>
              <a:rPr lang="ru-RU" sz="2200" dirty="0"/>
              <a:t>–</a:t>
            </a:r>
            <a:r>
              <a:rPr lang="en-US" sz="2200" dirty="0"/>
              <a:t> the data within a parallel region is shared</a:t>
            </a:r>
            <a:endParaRPr lang="ru-RU" sz="2200" dirty="0"/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ru-RU" sz="2200" b="1" dirty="0" err="1"/>
              <a:t>default</a:t>
            </a:r>
            <a:r>
              <a:rPr lang="ru-RU" sz="2200" b="1" dirty="0"/>
              <a:t> (</a:t>
            </a:r>
            <a:r>
              <a:rPr lang="ru-RU" sz="2200" b="1" dirty="0" err="1"/>
              <a:t>shared</a:t>
            </a:r>
            <a:r>
              <a:rPr lang="ru-RU" sz="2200" b="1" dirty="0"/>
              <a:t> | </a:t>
            </a:r>
            <a:r>
              <a:rPr lang="ru-RU" sz="2200" b="1" dirty="0" err="1"/>
              <a:t>none</a:t>
            </a:r>
            <a:r>
              <a:rPr lang="ru-RU" sz="2200" b="1" dirty="0"/>
              <a:t>) </a:t>
            </a:r>
            <a:r>
              <a:rPr lang="ru-RU" sz="2200" dirty="0"/>
              <a:t>– </a:t>
            </a:r>
            <a:r>
              <a:rPr lang="en-US" sz="2200" dirty="0"/>
              <a:t>allows the programmer to state that the default data scoping within a parallel region will be either </a:t>
            </a:r>
            <a:r>
              <a:rPr lang="en-US" sz="2200" i="1" dirty="0"/>
              <a:t>shared</a:t>
            </a:r>
            <a:r>
              <a:rPr lang="en-US" sz="2200" dirty="0"/>
              <a:t>, or </a:t>
            </a:r>
            <a:r>
              <a:rPr lang="en-US" sz="2200" i="1" dirty="0"/>
              <a:t>none</a:t>
            </a:r>
            <a:endParaRPr lang="ru-RU" sz="2200" dirty="0"/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ru-RU" sz="2200" b="1" dirty="0" err="1"/>
              <a:t>reduction</a:t>
            </a:r>
            <a:r>
              <a:rPr lang="ru-RU" sz="2200" b="1" dirty="0"/>
              <a:t> (</a:t>
            </a:r>
            <a:r>
              <a:rPr lang="en-US" sz="2200" dirty="0"/>
              <a:t>operator </a:t>
            </a:r>
            <a:r>
              <a:rPr lang="en-US" sz="2200" b="1" dirty="0"/>
              <a:t>:</a:t>
            </a:r>
            <a:r>
              <a:rPr lang="en-US" sz="2200" dirty="0"/>
              <a:t>list </a:t>
            </a:r>
            <a:r>
              <a:rPr lang="ru-RU" sz="2200" b="1" dirty="0"/>
              <a:t>) </a:t>
            </a:r>
            <a:r>
              <a:rPr lang="ru-RU" sz="2200" dirty="0"/>
              <a:t>– </a:t>
            </a:r>
            <a:r>
              <a:rPr lang="en-US" sz="2200" dirty="0"/>
              <a:t>a safe way of joining work from all threads after construct</a:t>
            </a:r>
            <a:endParaRPr lang="ru-RU" sz="2200" dirty="0"/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ru-RU" sz="2200" b="1" dirty="0" err="1"/>
              <a:t>if</a:t>
            </a:r>
            <a:r>
              <a:rPr lang="ru-RU" sz="2200" b="1" dirty="0"/>
              <a:t> (</a:t>
            </a:r>
            <a:r>
              <a:rPr lang="tr-TR" sz="2200" dirty="0"/>
              <a:t>scalar-expression </a:t>
            </a:r>
            <a:r>
              <a:rPr lang="ru-RU" sz="2200" b="1" dirty="0"/>
              <a:t>) </a:t>
            </a:r>
            <a:r>
              <a:rPr lang="ru-RU" sz="2200" dirty="0"/>
              <a:t>– </a:t>
            </a:r>
            <a:r>
              <a:rPr lang="en-US" sz="2200" dirty="0"/>
              <a:t>This will cause the threads to parallelize the task only if a condition is met. Otherwise the block executes serially</a:t>
            </a:r>
            <a:endParaRPr lang="ru-RU" sz="2200" dirty="0"/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3953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Defining  the Time of Program Execution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7797" y="28390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488" y="692696"/>
            <a:ext cx="9126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Time in Seconds since a fixed point in the past</a:t>
            </a:r>
            <a:r>
              <a:rPr lang="ru-RU" sz="2800" i="1" u="sng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9712" y="1476072"/>
            <a:ext cx="4986762" cy="584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 err="1">
                <a:latin typeface="Courier New"/>
                <a:cs typeface="Courier New"/>
              </a:rPr>
              <a:t>double</a:t>
            </a:r>
            <a:r>
              <a:rPr lang="ru-RU" sz="2400" dirty="0">
                <a:latin typeface="Courier New"/>
                <a:cs typeface="Courier New"/>
              </a:rPr>
              <a:t> </a:t>
            </a:r>
            <a:r>
              <a:rPr lang="ru-RU" sz="2400" b="1" dirty="0" err="1">
                <a:latin typeface="Courier New"/>
                <a:cs typeface="Courier New"/>
              </a:rPr>
              <a:t>omp_get_wtime</a:t>
            </a:r>
            <a:r>
              <a:rPr lang="ru-RU" sz="2400" dirty="0">
                <a:latin typeface="Courier New"/>
                <a:cs typeface="Courier New"/>
              </a:rPr>
              <a:t>(</a:t>
            </a:r>
            <a:r>
              <a:rPr lang="ru-RU" sz="2400" dirty="0" err="1">
                <a:latin typeface="Courier New"/>
                <a:cs typeface="Courier New"/>
              </a:rPr>
              <a:t>void</a:t>
            </a:r>
            <a:r>
              <a:rPr lang="ru-RU" sz="2400" dirty="0">
                <a:latin typeface="Courier New"/>
                <a:cs typeface="Courier New"/>
              </a:rPr>
              <a:t>)</a:t>
            </a:r>
            <a:endParaRPr lang="en-US" sz="2400" dirty="0">
              <a:latin typeface="Courier New"/>
              <a:cs typeface="Courier New"/>
            </a:endParaRPr>
          </a:p>
          <a:p>
            <a:endParaRPr lang="ru-RU" sz="8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2545740"/>
            <a:ext cx="7468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i="1" u="sng" dirty="0"/>
              <a:t>Scheme of using the </a:t>
            </a:r>
            <a:r>
              <a:rPr lang="ru-RU" sz="2800" b="1" i="1" dirty="0" err="1">
                <a:cs typeface="Courier New"/>
              </a:rPr>
              <a:t>omp_get_wtime</a:t>
            </a:r>
            <a:r>
              <a:rPr lang="en-US" sz="2800" b="1" i="1" dirty="0">
                <a:cs typeface="Courier New"/>
              </a:rPr>
              <a:t> function</a:t>
            </a:r>
            <a:r>
              <a:rPr lang="ru-RU" sz="2800" i="1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9712" y="3284984"/>
            <a:ext cx="4968552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double t</a:t>
            </a:r>
            <a:r>
              <a:rPr lang="ru-RU" sz="2400" dirty="0">
                <a:latin typeface="Courier New"/>
                <a:cs typeface="Courier New"/>
              </a:rPr>
              <a:t>_</a:t>
            </a:r>
            <a:r>
              <a:rPr lang="en-US" sz="2400" dirty="0">
                <a:latin typeface="Courier New"/>
                <a:cs typeface="Courier New"/>
              </a:rPr>
              <a:t>1, t</a:t>
            </a:r>
            <a:r>
              <a:rPr lang="ru-RU" sz="2400" dirty="0">
                <a:latin typeface="Courier New"/>
                <a:cs typeface="Courier New"/>
              </a:rPr>
              <a:t>_</a:t>
            </a:r>
            <a:r>
              <a:rPr lang="en-US" sz="2400" dirty="0">
                <a:latin typeface="Courier New"/>
                <a:cs typeface="Courier New"/>
              </a:rPr>
              <a:t>2, </a:t>
            </a:r>
            <a:r>
              <a:rPr lang="en-US" sz="2400" dirty="0" err="1">
                <a:latin typeface="Courier New"/>
                <a:cs typeface="Courier New"/>
              </a:rPr>
              <a:t>dt</a:t>
            </a:r>
            <a:r>
              <a:rPr lang="en-US" sz="2400" dirty="0">
                <a:latin typeface="Courier New"/>
                <a:cs typeface="Courier New"/>
              </a:rPr>
              <a:t>;</a:t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t</a:t>
            </a:r>
            <a:r>
              <a:rPr lang="ru-RU" sz="2400" dirty="0">
                <a:latin typeface="Courier New"/>
                <a:cs typeface="Courier New"/>
              </a:rPr>
              <a:t>_</a:t>
            </a:r>
            <a:r>
              <a:rPr lang="en-US" sz="2400" dirty="0">
                <a:latin typeface="Courier New"/>
                <a:cs typeface="Courier New"/>
              </a:rPr>
              <a:t>1 = </a:t>
            </a:r>
            <a:r>
              <a:rPr lang="en-US" sz="2400" b="1" dirty="0" err="1">
                <a:latin typeface="Courier New"/>
                <a:cs typeface="Courier New"/>
              </a:rPr>
              <a:t>omp_get_wtime</a:t>
            </a:r>
            <a:r>
              <a:rPr lang="en-US" sz="2400" dirty="0">
                <a:latin typeface="Courier New"/>
                <a:cs typeface="Courier New"/>
              </a:rPr>
              <a:t>(); </a:t>
            </a:r>
            <a:endParaRPr lang="ru-RU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...</a:t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t</a:t>
            </a:r>
            <a:r>
              <a:rPr lang="ru-RU" sz="2400" dirty="0">
                <a:latin typeface="Courier New"/>
                <a:cs typeface="Courier New"/>
              </a:rPr>
              <a:t>_</a:t>
            </a:r>
            <a:r>
              <a:rPr lang="en-US" sz="2400" dirty="0">
                <a:latin typeface="Courier New"/>
                <a:cs typeface="Courier New"/>
              </a:rPr>
              <a:t>2 = </a:t>
            </a:r>
            <a:r>
              <a:rPr lang="en-US" sz="2400" b="1" dirty="0" err="1">
                <a:latin typeface="Courier New"/>
                <a:cs typeface="Courier New"/>
              </a:rPr>
              <a:t>omp_get_wtime</a:t>
            </a:r>
            <a:r>
              <a:rPr lang="en-US" sz="2400" dirty="0">
                <a:latin typeface="Courier New"/>
                <a:cs typeface="Courier New"/>
              </a:rPr>
              <a:t>(); </a:t>
            </a:r>
            <a:endParaRPr lang="ru-RU" sz="2400" dirty="0">
              <a:latin typeface="Courier New"/>
              <a:cs typeface="Courier New"/>
            </a:endParaRPr>
          </a:p>
          <a:p>
            <a:r>
              <a:rPr lang="en-US" sz="2400" dirty="0" err="1">
                <a:latin typeface="Courier New"/>
                <a:cs typeface="Courier New"/>
              </a:rPr>
              <a:t>dt</a:t>
            </a:r>
            <a:r>
              <a:rPr lang="en-US" sz="2400" dirty="0">
                <a:latin typeface="Courier New"/>
                <a:cs typeface="Courier New"/>
              </a:rPr>
              <a:t> = t_2 – t_1; </a:t>
            </a:r>
          </a:p>
          <a:p>
            <a:endParaRPr lang="ru-RU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593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Determining Number of Threads</a:t>
            </a:r>
            <a:r>
              <a:rPr lang="ru-RU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-16599" y="620688"/>
            <a:ext cx="913424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The number of threads in a parallel region is determined by the following factors, in order of precedence: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Evaluation of the </a:t>
            </a:r>
            <a:r>
              <a:rPr lang="en-US" sz="2400" b="1" i="1" dirty="0">
                <a:solidFill>
                  <a:srgbClr val="1F497D"/>
                </a:solidFill>
              </a:rPr>
              <a:t>if</a:t>
            </a:r>
            <a:r>
              <a:rPr lang="en-US" sz="2400" dirty="0"/>
              <a:t> clause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Setting of the </a:t>
            </a:r>
            <a:r>
              <a:rPr lang="en-US" sz="2400" b="1" i="1" dirty="0" err="1">
                <a:solidFill>
                  <a:srgbClr val="1F497D"/>
                </a:solidFill>
              </a:rPr>
              <a:t>num_threads</a:t>
            </a:r>
            <a:r>
              <a:rPr lang="en-US" sz="2400" dirty="0">
                <a:solidFill>
                  <a:srgbClr val="1F497D"/>
                </a:solidFill>
              </a:rPr>
              <a:t> </a:t>
            </a:r>
            <a:r>
              <a:rPr lang="en-US" sz="2400" dirty="0"/>
              <a:t>clause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Use of the </a:t>
            </a:r>
            <a:r>
              <a:rPr lang="en-US" sz="2400" b="1" dirty="0" err="1">
                <a:solidFill>
                  <a:srgbClr val="1F497D"/>
                </a:solidFill>
              </a:rPr>
              <a:t>omp_set_num_threads</a:t>
            </a:r>
            <a:r>
              <a:rPr lang="en-US" sz="2400" b="1" dirty="0">
                <a:solidFill>
                  <a:srgbClr val="1F497D"/>
                </a:solidFill>
              </a:rPr>
              <a:t>()</a:t>
            </a:r>
            <a:r>
              <a:rPr lang="en-US" sz="2400" dirty="0"/>
              <a:t> library function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Setting of the </a:t>
            </a:r>
            <a:r>
              <a:rPr lang="en-US" sz="2400" b="1" dirty="0">
                <a:solidFill>
                  <a:srgbClr val="1F497D"/>
                </a:solidFill>
              </a:rPr>
              <a:t>OMP_NUM_THREADS</a:t>
            </a:r>
            <a:r>
              <a:rPr lang="en-US" sz="2400" dirty="0"/>
              <a:t> environment variable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3071810"/>
            <a:ext cx="698477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#pragma </a:t>
            </a:r>
            <a:r>
              <a:rPr lang="en-US" sz="2000" b="1" dirty="0" err="1">
                <a:latin typeface="Courier New"/>
                <a:cs typeface="Courier New"/>
              </a:rPr>
              <a:t>omp</a:t>
            </a:r>
            <a:r>
              <a:rPr lang="en-US" sz="2000" b="1" dirty="0">
                <a:latin typeface="Courier New"/>
                <a:cs typeface="Courier New"/>
              </a:rPr>
              <a:t> parallel </a:t>
            </a:r>
            <a:r>
              <a:rPr lang="en-US" sz="2000" b="1" dirty="0" err="1">
                <a:latin typeface="Courier New"/>
                <a:cs typeface="Courier New"/>
              </a:rPr>
              <a:t>num_threads</a:t>
            </a:r>
            <a:r>
              <a:rPr lang="en-US" sz="2000" b="1" dirty="0">
                <a:latin typeface="Courier New"/>
                <a:cs typeface="Courier New"/>
              </a:rPr>
              <a:t>(4) </a:t>
            </a:r>
          </a:p>
          <a:p>
            <a:endParaRPr lang="ru-RU" sz="400" b="1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4642" y="4214818"/>
            <a:ext cx="695575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void </a:t>
            </a:r>
            <a:r>
              <a:rPr lang="en-US" sz="2000" b="1" dirty="0" err="1">
                <a:latin typeface="Courier New"/>
                <a:cs typeface="Courier New"/>
              </a:rPr>
              <a:t>omp_set_num_threads</a:t>
            </a:r>
            <a:r>
              <a:rPr lang="en-US" sz="2000" dirty="0">
                <a:latin typeface="Courier New"/>
                <a:cs typeface="Courier New"/>
              </a:rPr>
              <a:t>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num_threads</a:t>
            </a:r>
            <a:r>
              <a:rPr lang="en-US" sz="2000" dirty="0">
                <a:latin typeface="Courier New"/>
                <a:cs typeface="Courier New"/>
              </a:rPr>
              <a:t>); </a:t>
            </a:r>
            <a:endParaRPr lang="en-US" sz="2000" b="1" dirty="0">
              <a:latin typeface="Courier New"/>
              <a:cs typeface="Courier New"/>
            </a:endParaRPr>
          </a:p>
          <a:p>
            <a:endParaRPr lang="en-US" sz="4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9612" y="2000240"/>
            <a:ext cx="698477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#</a:t>
            </a:r>
            <a:r>
              <a:rPr lang="en-US" sz="2000" b="1" dirty="0" err="1">
                <a:latin typeface="Courier New"/>
                <a:cs typeface="Courier New"/>
              </a:rPr>
              <a:t>pragma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omp</a:t>
            </a:r>
            <a:r>
              <a:rPr lang="en-US" sz="2000" b="1" dirty="0">
                <a:latin typeface="Courier New"/>
                <a:cs typeface="Courier New"/>
              </a:rPr>
              <a:t> parallel if (NMAX&gt;LIMIT)</a:t>
            </a:r>
          </a:p>
          <a:p>
            <a:r>
              <a:rPr lang="en-US" sz="400" b="1" dirty="0">
                <a:latin typeface="Courier New"/>
                <a:cs typeface="Courier New"/>
              </a:rPr>
              <a:t> </a:t>
            </a:r>
            <a:endParaRPr lang="ru-RU" sz="400" b="1" dirty="0"/>
          </a:p>
        </p:txBody>
      </p:sp>
    </p:spTree>
    <p:extLst>
      <p:ext uri="{BB962C8B-B14F-4D97-AF65-F5344CB8AC3E}">
        <p14:creationId xmlns:p14="http://schemas.microsoft.com/office/powerpoint/2010/main" val="368237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рямоугольник 50"/>
          <p:cNvSpPr/>
          <p:nvPr/>
        </p:nvSpPr>
        <p:spPr>
          <a:xfrm>
            <a:off x="28575" y="620688"/>
            <a:ext cx="3319289" cy="32403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Sample: PI evaluation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pic>
        <p:nvPicPr>
          <p:cNvPr id="12" name="Рисунок 11" descr="1300271354_pi_09-287x35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1083" y="620688"/>
            <a:ext cx="2532917" cy="3168352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383868" y="692696"/>
            <a:ext cx="2124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We know that:</a:t>
            </a:r>
            <a:endParaRPr lang="ru-RU" sz="2400" b="1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563888" y="1484784"/>
          <a:ext cx="2520280" cy="1386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Equation" r:id="rId4" imgW="876300" imgH="482600" progId="Equation.3">
                  <p:embed/>
                </p:oleObj>
              </mc:Choice>
              <mc:Fallback>
                <p:oleObj name="Equation" r:id="rId4" imgW="876300" imgH="48260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484784"/>
                        <a:ext cx="2520280" cy="1386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0" y="3926110"/>
            <a:ext cx="70202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We can approximate the integral as a sum of rectangles: </a:t>
            </a:r>
            <a:endParaRPr lang="ru-RU" sz="2200" b="1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285750" y="4429918"/>
          <a:ext cx="303053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Equation" r:id="rId6" imgW="1002865" imgH="431613" progId="Equation.3">
                  <p:embed/>
                </p:oleObj>
              </mc:Choice>
              <mc:Fallback>
                <p:oleObj name="Equation" r:id="rId6" imgW="1002865" imgH="431613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429918"/>
                        <a:ext cx="3030538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4427984" y="4646190"/>
          <a:ext cx="88951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8" imgW="380835" imgH="431613" progId="Equation.3">
                  <p:embed/>
                </p:oleObj>
              </mc:Choice>
              <mc:Fallback>
                <p:oleObj name="Equation" r:id="rId8" imgW="380835" imgH="431613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646190"/>
                        <a:ext cx="889510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19872" y="493422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788024" y="4646190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 – rectangle width</a:t>
            </a:r>
            <a:endParaRPr lang="ru-RU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7158" y="5182184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 – rectangle height</a:t>
            </a:r>
            <a:endParaRPr lang="ru-RU" sz="2000" b="1" dirty="0">
              <a:solidFill>
                <a:schemeClr val="tx2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683568" y="908720"/>
            <a:ext cx="0" cy="259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83568" y="350100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87824" y="328498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tx2"/>
                </a:solidFill>
                <a:latin typeface="Book Antiqua" pitchFamily="18" charset="0"/>
              </a:rPr>
              <a:t>x</a:t>
            </a:r>
            <a:endParaRPr lang="ru-RU" sz="3200" b="1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59107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tx2"/>
                </a:solidFill>
                <a:latin typeface="Book Antiqua" pitchFamily="18" charset="0"/>
              </a:rPr>
              <a:t>F(x)</a:t>
            </a:r>
            <a:endParaRPr lang="ru-RU" sz="2400" b="1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678" y="35329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tx2"/>
                </a:solidFill>
                <a:latin typeface="Book Antiqua" pitchFamily="18" charset="0"/>
              </a:rPr>
              <a:t>0</a:t>
            </a:r>
            <a:endParaRPr lang="ru-RU" sz="1600" b="1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12534" y="35329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tx2"/>
                </a:solidFill>
                <a:latin typeface="Book Antiqua" pitchFamily="18" charset="0"/>
              </a:rPr>
              <a:t>1</a:t>
            </a:r>
            <a:endParaRPr lang="ru-RU" sz="1600" b="1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302" y="2207300"/>
            <a:ext cx="21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tx2"/>
                </a:solidFill>
                <a:latin typeface="Book Antiqua" pitchFamily="18" charset="0"/>
              </a:rPr>
              <a:t>2</a:t>
            </a:r>
            <a:endParaRPr lang="ru-RU" sz="1600" b="1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4302" y="1052736"/>
            <a:ext cx="21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tx2"/>
                </a:solidFill>
                <a:latin typeface="Book Antiqua" pitchFamily="18" charset="0"/>
              </a:rPr>
              <a:t>4</a:t>
            </a:r>
            <a:endParaRPr lang="ru-RU" sz="1600" b="1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683568" y="1196752"/>
            <a:ext cx="288032" cy="2304256"/>
          </a:xfrm>
          <a:prstGeom prst="rect">
            <a:avLst/>
          </a:prstGeom>
          <a:gradFill>
            <a:gsLst>
              <a:gs pos="0">
                <a:schemeClr val="accent3">
                  <a:tint val="65000"/>
                  <a:shade val="100000"/>
                  <a:satMod val="133000"/>
                  <a:alpha val="78000"/>
                </a:schemeClr>
              </a:gs>
              <a:gs pos="15000">
                <a:schemeClr val="accent3">
                  <a:tint val="50000"/>
                  <a:shade val="100000"/>
                  <a:satMod val="140000"/>
                </a:schemeClr>
              </a:gs>
              <a:gs pos="100000">
                <a:schemeClr val="accent3">
                  <a:tint val="10000"/>
                  <a:shade val="100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971600" y="1268760"/>
            <a:ext cx="288032" cy="2232248"/>
          </a:xfrm>
          <a:prstGeom prst="rect">
            <a:avLst/>
          </a:prstGeom>
          <a:gradFill>
            <a:gsLst>
              <a:gs pos="0">
                <a:schemeClr val="accent3">
                  <a:tint val="65000"/>
                  <a:shade val="100000"/>
                  <a:satMod val="133000"/>
                  <a:alpha val="78000"/>
                </a:schemeClr>
              </a:gs>
              <a:gs pos="15000">
                <a:schemeClr val="accent3">
                  <a:tint val="50000"/>
                  <a:shade val="100000"/>
                  <a:satMod val="140000"/>
                </a:schemeClr>
              </a:gs>
              <a:gs pos="100000">
                <a:schemeClr val="accent3">
                  <a:tint val="10000"/>
                  <a:shade val="100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259632" y="1340768"/>
            <a:ext cx="288032" cy="2160240"/>
          </a:xfrm>
          <a:prstGeom prst="rect">
            <a:avLst/>
          </a:prstGeom>
          <a:gradFill>
            <a:gsLst>
              <a:gs pos="0">
                <a:schemeClr val="accent3">
                  <a:tint val="65000"/>
                  <a:shade val="100000"/>
                  <a:satMod val="133000"/>
                  <a:alpha val="78000"/>
                </a:schemeClr>
              </a:gs>
              <a:gs pos="15000">
                <a:schemeClr val="accent3">
                  <a:tint val="50000"/>
                  <a:shade val="100000"/>
                  <a:satMod val="140000"/>
                </a:schemeClr>
              </a:gs>
              <a:gs pos="100000">
                <a:schemeClr val="accent3">
                  <a:tint val="10000"/>
                  <a:shade val="100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547664" y="1556792"/>
            <a:ext cx="288032" cy="1944216"/>
          </a:xfrm>
          <a:prstGeom prst="rect">
            <a:avLst/>
          </a:prstGeom>
          <a:gradFill>
            <a:gsLst>
              <a:gs pos="0">
                <a:schemeClr val="accent3">
                  <a:tint val="65000"/>
                  <a:shade val="100000"/>
                  <a:satMod val="133000"/>
                  <a:alpha val="78000"/>
                </a:schemeClr>
              </a:gs>
              <a:gs pos="15000">
                <a:schemeClr val="accent3">
                  <a:tint val="50000"/>
                  <a:shade val="100000"/>
                  <a:satMod val="140000"/>
                </a:schemeClr>
              </a:gs>
              <a:gs pos="100000">
                <a:schemeClr val="accent3">
                  <a:tint val="10000"/>
                  <a:shade val="100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835696" y="1772816"/>
            <a:ext cx="288032" cy="1728192"/>
          </a:xfrm>
          <a:prstGeom prst="rect">
            <a:avLst/>
          </a:prstGeom>
          <a:gradFill>
            <a:gsLst>
              <a:gs pos="0">
                <a:schemeClr val="accent3">
                  <a:tint val="65000"/>
                  <a:shade val="100000"/>
                  <a:satMod val="133000"/>
                  <a:alpha val="78000"/>
                </a:schemeClr>
              </a:gs>
              <a:gs pos="15000">
                <a:schemeClr val="accent3">
                  <a:tint val="50000"/>
                  <a:shade val="100000"/>
                  <a:satMod val="140000"/>
                </a:schemeClr>
              </a:gs>
              <a:gs pos="100000">
                <a:schemeClr val="accent3">
                  <a:tint val="10000"/>
                  <a:shade val="100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123728" y="2132856"/>
            <a:ext cx="288032" cy="1368152"/>
          </a:xfrm>
          <a:prstGeom prst="rect">
            <a:avLst/>
          </a:prstGeom>
          <a:gradFill>
            <a:gsLst>
              <a:gs pos="0">
                <a:schemeClr val="accent3">
                  <a:tint val="65000"/>
                  <a:shade val="100000"/>
                  <a:satMod val="133000"/>
                  <a:alpha val="78000"/>
                </a:schemeClr>
              </a:gs>
              <a:gs pos="15000">
                <a:schemeClr val="accent3">
                  <a:tint val="50000"/>
                  <a:shade val="100000"/>
                  <a:satMod val="140000"/>
                </a:schemeClr>
              </a:gs>
              <a:gs pos="100000">
                <a:schemeClr val="accent3">
                  <a:tint val="10000"/>
                  <a:shade val="100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2411760" y="3429000"/>
            <a:ext cx="0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573460" y="2348880"/>
            <a:ext cx="2160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Дуга 43"/>
          <p:cNvSpPr/>
          <p:nvPr/>
        </p:nvSpPr>
        <p:spPr>
          <a:xfrm rot="661046">
            <a:off x="-1440716" y="1192556"/>
            <a:ext cx="4015686" cy="3024336"/>
          </a:xfrm>
          <a:prstGeom prst="arc">
            <a:avLst>
              <a:gd name="adj1" fmla="val 15810358"/>
              <a:gd name="adj2" fmla="val 20878208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573460" y="1196752"/>
            <a:ext cx="2160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3" grpId="0"/>
      <p:bldP spid="15" grpId="0"/>
      <p:bldP spid="18" grpId="0"/>
      <p:bldP spid="19" grpId="0"/>
      <p:bldP spid="20" grpId="0"/>
      <p:bldP spid="26" grpId="0"/>
      <p:bldP spid="27" grpId="0"/>
      <p:bldP spid="32" grpId="0"/>
      <p:bldP spid="35" grpId="0"/>
      <p:bldP spid="42" grpId="0"/>
      <p:bldP spid="43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PI: Serial Program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0" y="840769"/>
            <a:ext cx="9144000" cy="5324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long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=10000000;   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double step;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	double x, pi, sum = 0.0;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step = 1.0/(double)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	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	      x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+ 0.5)*step;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		sum = sum + 4.0/(1.0+ x*x);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	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	pi = sum*step;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	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“PI = "&lt;&lt;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(15)&lt;&lt;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(12)&lt;&lt;pi;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992138"/>
            <a:ext cx="24479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237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620688"/>
            <a:ext cx="9144000" cy="62478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long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=10000000;    double step;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	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step = 1.0/(double)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	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	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“PI = "&lt;&lt;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(15)&lt;&lt;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(12)&lt;&lt;pi;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PI: Simple Parallel Program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6773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omp.h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24744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thrdsCount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2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9320" y="1753360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double x, pi, sum = 0.0;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3232" y="1749448"/>
            <a:ext cx="433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double pi, sum[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thrdsCount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7328" y="2701369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parallel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511712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1772" y="3886711"/>
            <a:ext cx="5109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++)   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x = 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+ 0.5)*step;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sum += 4.0/(1.0 + x*x);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8642" y="5411316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pi = sum*step;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928047" y="3275459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i,id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double x;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 =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5416040"/>
            <a:ext cx="5724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=0, pi=0.0;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thrdsCount;i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++) 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 pi += sum[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 * step;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9048" y="3886305"/>
            <a:ext cx="8186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id, sum[id]=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0.0;i&lt;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thrdsCount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+ 0.5)*step;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[id]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+= 4.0/(1.0 + x*x);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932040" y="1124744"/>
            <a:ext cx="429668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SPMD design pattern</a:t>
            </a:r>
          </a:p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(Single Program Multiple Data)</a:t>
            </a:r>
            <a:endParaRPr lang="ru-RU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56216" y="2699395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num_threads</a:t>
            </a:r>
            <a:r>
              <a:rPr lang="en-US" sz="20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thrdsCount</a:t>
            </a:r>
            <a:r>
              <a:rPr lang="en-US" sz="20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23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1" grpId="0"/>
      <p:bldP spid="13" grpId="0"/>
      <p:bldP spid="16" grpId="0"/>
      <p:bldP spid="21" grpId="0"/>
      <p:bldP spid="22" grpId="0"/>
      <p:bldP spid="23" grpId="0"/>
      <p:bldP spid="25" grpId="0"/>
      <p:bldP spid="24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620688"/>
            <a:ext cx="9144000" cy="550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omp.h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600" b="1" dirty="0">
              <a:solidFill>
                <a:srgbClr val="C0504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=10000000; double step;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thrdsCount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2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double pi, sum[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thrdsCount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	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step = 1.0/(double)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num_threads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thrdsCount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ru-RU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i,id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double x;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id, sum[id]=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0.0;i&lt;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thrdsCount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+ 0.5)*step;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[id]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+= 4.0/(1.0 + x*x); 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=0, pi=0.0;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thrdsCount;i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++)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 	pi += sum[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 * step;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“PI = "&lt;&lt;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(15)&lt;&lt;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(12)&lt;&lt;pi;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PI: Simple Parallel Program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17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</p:spPr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grpSp>
        <p:nvGrpSpPr>
          <p:cNvPr id="19" name="Группа 18"/>
          <p:cNvGrpSpPr/>
          <p:nvPr/>
        </p:nvGrpSpPr>
        <p:grpSpPr>
          <a:xfrm>
            <a:off x="6444208" y="836712"/>
            <a:ext cx="2520280" cy="2088232"/>
            <a:chOff x="2383185" y="2124876"/>
            <a:chExt cx="2150715" cy="1798655"/>
          </a:xfrm>
        </p:grpSpPr>
        <p:grpSp>
          <p:nvGrpSpPr>
            <p:cNvPr id="26" name="Группа 7"/>
            <p:cNvGrpSpPr/>
            <p:nvPr/>
          </p:nvGrpSpPr>
          <p:grpSpPr>
            <a:xfrm>
              <a:off x="2388657" y="2124876"/>
              <a:ext cx="699750" cy="360040"/>
              <a:chOff x="143717" y="454240"/>
              <a:chExt cx="1184756" cy="473902"/>
            </a:xfrm>
          </p:grpSpPr>
          <p:sp>
            <p:nvSpPr>
              <p:cNvPr id="46" name="Прямоугольник 45"/>
              <p:cNvSpPr/>
              <p:nvPr/>
            </p:nvSpPr>
            <p:spPr>
              <a:xfrm>
                <a:off x="143717" y="454240"/>
                <a:ext cx="1184756" cy="473902"/>
              </a:xfrm>
              <a:prstGeom prst="rect">
                <a:avLst/>
              </a:prstGeom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Прямоугольник 46"/>
              <p:cNvSpPr/>
              <p:nvPr/>
            </p:nvSpPr>
            <p:spPr>
              <a:xfrm>
                <a:off x="143717" y="454240"/>
                <a:ext cx="1184756" cy="4739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9352" tIns="85344" rIns="149352" bIns="85344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/>
                  <a:t>#</a:t>
                </a:r>
                <a:r>
                  <a:rPr lang="en-US" sz="1600" b="1" kern="1200" dirty="0" err="1"/>
                  <a:t>Th</a:t>
                </a:r>
                <a:endParaRPr lang="ru-RU" sz="1600" b="1" kern="1200" dirty="0"/>
              </a:p>
            </p:txBody>
          </p:sp>
        </p:grpSp>
        <p:grpSp>
          <p:nvGrpSpPr>
            <p:cNvPr id="27" name="Группа 10"/>
            <p:cNvGrpSpPr/>
            <p:nvPr/>
          </p:nvGrpSpPr>
          <p:grpSpPr>
            <a:xfrm>
              <a:off x="2388657" y="2409819"/>
              <a:ext cx="699750" cy="1513712"/>
              <a:chOff x="143717" y="928143"/>
              <a:chExt cx="1184756" cy="1873752"/>
            </a:xfrm>
          </p:grpSpPr>
          <p:sp>
            <p:nvSpPr>
              <p:cNvPr id="44" name="Прямоугольник 43"/>
              <p:cNvSpPr/>
              <p:nvPr/>
            </p:nvSpPr>
            <p:spPr>
              <a:xfrm>
                <a:off x="143717" y="1030979"/>
                <a:ext cx="1184756" cy="1693571"/>
              </a:xfrm>
              <a:prstGeom prst="rect">
                <a:avLst/>
              </a:prstGeom>
              <a:ln w="15875"/>
            </p:spPr>
            <p:style>
              <a:lnRef idx="1">
                <a:scrgbClr r="0" g="0" b="0"/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5" name="Прямоугольник 44"/>
              <p:cNvSpPr/>
              <p:nvPr/>
            </p:nvSpPr>
            <p:spPr>
              <a:xfrm>
                <a:off x="143717" y="928143"/>
                <a:ext cx="1184756" cy="18737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2014" tIns="112014" rIns="149352" bIns="168021" numCol="1" spcCol="1270" anchor="t" anchorCtr="0">
                <a:noAutofit/>
              </a:bodyPr>
              <a:lstStyle/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b="1" kern="1200" dirty="0"/>
                  <a:t>1</a:t>
                </a:r>
                <a:endParaRPr lang="ru-RU" b="1" kern="1200" dirty="0"/>
              </a:p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b="1" kern="1200" dirty="0"/>
                  <a:t>2</a:t>
                </a:r>
                <a:endParaRPr lang="ru-RU" b="1" kern="1200" dirty="0"/>
              </a:p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b="1" kern="1200" dirty="0"/>
                  <a:t>4</a:t>
                </a:r>
                <a:endParaRPr lang="ru-RU" b="1" kern="1200" dirty="0"/>
              </a:p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b="1" kern="1200" dirty="0"/>
                  <a:t>8</a:t>
                </a:r>
                <a:endParaRPr lang="ru-RU" b="1" kern="1200" dirty="0"/>
              </a:p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b="1" kern="1200" dirty="0"/>
                  <a:t>16</a:t>
                </a:r>
                <a:endParaRPr lang="ru-RU" b="1" kern="1200" dirty="0"/>
              </a:p>
              <a:p>
                <a:pPr marL="228600" lvl="1" indent="-228600" algn="l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ru-RU" sz="1600" b="1" kern="1200" dirty="0"/>
              </a:p>
            </p:txBody>
          </p:sp>
        </p:grpSp>
        <p:grpSp>
          <p:nvGrpSpPr>
            <p:cNvPr id="28" name="Группа 11"/>
            <p:cNvGrpSpPr/>
            <p:nvPr/>
          </p:nvGrpSpPr>
          <p:grpSpPr>
            <a:xfrm>
              <a:off x="3106046" y="2132856"/>
              <a:ext cx="699750" cy="360040"/>
              <a:chOff x="1351837" y="454240"/>
              <a:chExt cx="1184756" cy="473902"/>
            </a:xfrm>
          </p:grpSpPr>
          <p:sp>
            <p:nvSpPr>
              <p:cNvPr id="42" name="Прямоугольник 41"/>
              <p:cNvSpPr/>
              <p:nvPr/>
            </p:nvSpPr>
            <p:spPr>
              <a:xfrm>
                <a:off x="1351837" y="454240"/>
                <a:ext cx="1184756" cy="473902"/>
              </a:xfrm>
              <a:prstGeom prst="rect">
                <a:avLst/>
              </a:prstGeom>
            </p:spPr>
            <p:style>
              <a:lnRef idx="1">
                <a:schemeClr val="accent4">
                  <a:hueOff val="-2232385"/>
                  <a:satOff val="13449"/>
                  <a:lumOff val="1078"/>
                  <a:alphaOff val="0"/>
                </a:schemeClr>
              </a:lnRef>
              <a:fillRef idx="3">
                <a:schemeClr val="accent4">
                  <a:hueOff val="-2232385"/>
                  <a:satOff val="13449"/>
                  <a:lumOff val="1078"/>
                  <a:alphaOff val="0"/>
                </a:schemeClr>
              </a:fillRef>
              <a:effectRef idx="2">
                <a:schemeClr val="accent4">
                  <a:hueOff val="-2232385"/>
                  <a:satOff val="13449"/>
                  <a:lumOff val="107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Прямоугольник 42"/>
              <p:cNvSpPr/>
              <p:nvPr/>
            </p:nvSpPr>
            <p:spPr>
              <a:xfrm>
                <a:off x="1351837" y="454240"/>
                <a:ext cx="1184756" cy="4739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9352" tIns="85344" rIns="149352" bIns="85344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i="1" kern="1200" dirty="0" err="1"/>
                  <a:t>T</a:t>
                </a:r>
                <a:r>
                  <a:rPr lang="en-US" sz="1600" b="1" i="1" kern="1200" baseline="-25000" dirty="0" err="1"/>
                  <a:t>p</a:t>
                </a:r>
                <a:endParaRPr lang="ru-RU" sz="1600" b="1" i="1" kern="1200" baseline="-25000" dirty="0"/>
              </a:p>
            </p:txBody>
          </p:sp>
        </p:grpSp>
        <p:grpSp>
          <p:nvGrpSpPr>
            <p:cNvPr id="29" name="Группа 12"/>
            <p:cNvGrpSpPr/>
            <p:nvPr/>
          </p:nvGrpSpPr>
          <p:grpSpPr>
            <a:xfrm>
              <a:off x="3106046" y="2383906"/>
              <a:ext cx="699750" cy="1477141"/>
              <a:chOff x="1351837" y="871465"/>
              <a:chExt cx="1184756" cy="2362478"/>
            </a:xfrm>
          </p:grpSpPr>
          <p:sp>
            <p:nvSpPr>
              <p:cNvPr id="40" name="Прямоугольник 39"/>
              <p:cNvSpPr/>
              <p:nvPr/>
            </p:nvSpPr>
            <p:spPr>
              <a:xfrm>
                <a:off x="1351837" y="1045779"/>
                <a:ext cx="1184756" cy="2188164"/>
              </a:xfrm>
              <a:prstGeom prst="rect">
                <a:avLst/>
              </a:prstGeom>
              <a:ln w="15875"/>
            </p:spPr>
            <p:style>
              <a:lnRef idx="1">
                <a:scrgbClr r="0" g="0" b="0"/>
              </a:lnRef>
              <a:fillRef idx="1">
                <a:schemeClr val="accent4">
                  <a:tint val="40000"/>
                  <a:alpha val="90000"/>
                  <a:hueOff val="-1972853"/>
                  <a:satOff val="11079"/>
                  <a:lumOff val="704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-1972853"/>
                  <a:satOff val="11079"/>
                  <a:lumOff val="704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1" name="Прямоугольник 40"/>
              <p:cNvSpPr/>
              <p:nvPr/>
            </p:nvSpPr>
            <p:spPr>
              <a:xfrm>
                <a:off x="1351837" y="871465"/>
                <a:ext cx="1184756" cy="23058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2014" tIns="112014" rIns="149352" bIns="168021" numCol="1" spcCol="1270" anchor="t" anchorCtr="0">
                <a:noAutofit/>
              </a:bodyPr>
              <a:lstStyle/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b="1" kern="1200" dirty="0"/>
                  <a:t>0,79</a:t>
                </a:r>
                <a:endParaRPr lang="ru-RU" b="1" kern="1200" dirty="0"/>
              </a:p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b="1" i="0" u="none" kern="1200" dirty="0"/>
                  <a:t>0,51</a:t>
                </a:r>
                <a:endParaRPr lang="ru-RU" b="1" kern="1200" dirty="0"/>
              </a:p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b="1" i="0" u="none" kern="1200" dirty="0"/>
                  <a:t>0,46</a:t>
                </a:r>
                <a:endParaRPr lang="ru-RU" b="1" kern="1200" dirty="0"/>
              </a:p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b="1" i="0" u="none" kern="1200" dirty="0"/>
                  <a:t>0,43</a:t>
                </a:r>
                <a:endParaRPr lang="ru-RU" b="1" kern="1200" dirty="0"/>
              </a:p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b="1" i="0" u="none" kern="1200" dirty="0"/>
                  <a:t>0,36</a:t>
                </a:r>
                <a:endParaRPr lang="ru-RU" b="1" kern="1200" dirty="0"/>
              </a:p>
            </p:txBody>
          </p:sp>
        </p:grpSp>
        <p:grpSp>
          <p:nvGrpSpPr>
            <p:cNvPr id="30" name="Группа 13"/>
            <p:cNvGrpSpPr/>
            <p:nvPr/>
          </p:nvGrpSpPr>
          <p:grpSpPr>
            <a:xfrm>
              <a:off x="3834150" y="2132856"/>
              <a:ext cx="699750" cy="360040"/>
              <a:chOff x="2569139" y="454240"/>
              <a:chExt cx="1184756" cy="473902"/>
            </a:xfrm>
          </p:grpSpPr>
          <p:sp>
            <p:nvSpPr>
              <p:cNvPr id="38" name="Прямоугольник 37"/>
              <p:cNvSpPr/>
              <p:nvPr/>
            </p:nvSpPr>
            <p:spPr>
              <a:xfrm>
                <a:off x="2569139" y="454240"/>
                <a:ext cx="1184756" cy="473902"/>
              </a:xfrm>
              <a:prstGeom prst="rect">
                <a:avLst/>
              </a:prstGeom>
            </p:spPr>
            <p:style>
              <a:lnRef idx="1">
                <a:schemeClr val="accent4">
                  <a:hueOff val="-4464770"/>
                  <a:satOff val="26899"/>
                  <a:lumOff val="2156"/>
                  <a:alphaOff val="0"/>
                </a:schemeClr>
              </a:lnRef>
              <a:fillRef idx="3">
                <a:schemeClr val="accent4">
                  <a:hueOff val="-4464770"/>
                  <a:satOff val="26899"/>
                  <a:lumOff val="2156"/>
                  <a:alphaOff val="0"/>
                </a:schemeClr>
              </a:fillRef>
              <a:effectRef idx="2">
                <a:schemeClr val="accent4">
                  <a:hueOff val="-4464770"/>
                  <a:satOff val="26899"/>
                  <a:lumOff val="215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Прямоугольник 38"/>
              <p:cNvSpPr/>
              <p:nvPr/>
            </p:nvSpPr>
            <p:spPr>
              <a:xfrm>
                <a:off x="2569139" y="454240"/>
                <a:ext cx="1184756" cy="4739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9352" tIns="85344" rIns="149352" bIns="85344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i="1" kern="1200" dirty="0"/>
                  <a:t>S</a:t>
                </a:r>
                <a:r>
                  <a:rPr lang="en-US" sz="1600" b="1" i="1" kern="1200" baseline="-25000" dirty="0"/>
                  <a:t>p</a:t>
                </a:r>
                <a:endParaRPr lang="ru-RU" sz="1600" b="1" i="1" kern="1200" baseline="-25000" dirty="0"/>
              </a:p>
            </p:txBody>
          </p:sp>
        </p:grpSp>
        <p:grpSp>
          <p:nvGrpSpPr>
            <p:cNvPr id="31" name="Группа 14"/>
            <p:cNvGrpSpPr/>
            <p:nvPr/>
          </p:nvGrpSpPr>
          <p:grpSpPr>
            <a:xfrm>
              <a:off x="3824625" y="2389375"/>
              <a:ext cx="699750" cy="1471675"/>
              <a:chOff x="2569139" y="877687"/>
              <a:chExt cx="1184756" cy="2356256"/>
            </a:xfrm>
          </p:grpSpPr>
          <p:sp>
            <p:nvSpPr>
              <p:cNvPr id="36" name="Прямоугольник 35"/>
              <p:cNvSpPr/>
              <p:nvPr/>
            </p:nvSpPr>
            <p:spPr>
              <a:xfrm>
                <a:off x="2569139" y="1043433"/>
                <a:ext cx="1184756" cy="2190510"/>
              </a:xfrm>
              <a:prstGeom prst="rect">
                <a:avLst/>
              </a:prstGeom>
              <a:ln w="15875"/>
            </p:spPr>
            <p:style>
              <a:lnRef idx="1">
                <a:scrgbClr r="0" g="0" b="0"/>
              </a:lnRef>
              <a:fillRef idx="1">
                <a:schemeClr val="accent4">
                  <a:tint val="40000"/>
                  <a:alpha val="90000"/>
                  <a:hueOff val="-3945706"/>
                  <a:satOff val="22157"/>
                  <a:lumOff val="1408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-3945706"/>
                  <a:satOff val="22157"/>
                  <a:lumOff val="1408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Прямоугольник 36"/>
              <p:cNvSpPr/>
              <p:nvPr/>
            </p:nvSpPr>
            <p:spPr>
              <a:xfrm>
                <a:off x="2569139" y="877687"/>
                <a:ext cx="1184756" cy="230579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2014" tIns="112014" rIns="149352" bIns="168021" numCol="1" spcCol="1270" anchor="t" anchorCtr="0">
                <a:noAutofit/>
              </a:bodyPr>
              <a:lstStyle/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b="1" i="0" u="none" kern="1200" dirty="0"/>
                  <a:t>1</a:t>
                </a:r>
                <a:endParaRPr lang="ru-RU" b="1" kern="1200" dirty="0"/>
              </a:p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b="1" i="0" u="none" kern="1200" dirty="0"/>
                  <a:t>1,55</a:t>
                </a:r>
                <a:endParaRPr lang="ru-RU" b="1" kern="1200" dirty="0"/>
              </a:p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b="1" i="0" u="none" kern="1200" dirty="0"/>
                  <a:t>1,72</a:t>
                </a:r>
                <a:endParaRPr lang="ru-RU" b="1" kern="1200" dirty="0"/>
              </a:p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b="1" i="0" u="none" kern="1200" dirty="0"/>
                  <a:t>1,84</a:t>
                </a:r>
                <a:endParaRPr lang="ru-RU" b="1" kern="1200" dirty="0"/>
              </a:p>
              <a:p>
                <a:pPr marL="228600" lvl="1" indent="-228600" algn="ctr" defTabSz="93345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b="1" i="0" u="none" kern="1200" dirty="0"/>
                  <a:t>2,19</a:t>
                </a:r>
                <a:endParaRPr lang="ru-RU" b="1" kern="1200" dirty="0"/>
              </a:p>
            </p:txBody>
          </p:sp>
        </p:grpSp>
        <p:cxnSp>
          <p:nvCxnSpPr>
            <p:cNvPr id="32" name="Прямая соединительная линия 31"/>
            <p:cNvCxnSpPr/>
            <p:nvPr/>
          </p:nvCxnSpPr>
          <p:spPr>
            <a:xfrm>
              <a:off x="2384202" y="2775595"/>
              <a:ext cx="2143348" cy="25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2393727" y="3030860"/>
              <a:ext cx="2124298" cy="12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2383185" y="3284984"/>
              <a:ext cx="2131665" cy="1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V="1">
              <a:off x="2396902" y="3583000"/>
              <a:ext cx="2124298" cy="1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237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False sharing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17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</p:spPr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pic>
        <p:nvPicPr>
          <p:cNvPr id="31" name="Рисунок 30" descr="5-4-figure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620687"/>
            <a:ext cx="4644008" cy="375943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" y="692696"/>
            <a:ext cx="45719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 Modifying variables that reside on the same cache line  by threads on different processors will cause the cache lines to “slosh back and forth” between threads. 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It’s the reason of “</a:t>
            </a:r>
            <a:r>
              <a:rPr lang="en-US" sz="2000" b="1" dirty="0"/>
              <a:t>false sharing</a:t>
            </a:r>
            <a:r>
              <a:rPr lang="en-US" sz="2000" dirty="0"/>
              <a:t>”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Combining scalars to an array program is a very common way to support creation of an SPMD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But most likely the array elements are contiguous in memory and hence share cache lines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Simple solution: Pad arrays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237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8AF3-CA10-4FF3-9E2D-4254071EA473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827584" y="2780928"/>
            <a:ext cx="7577814" cy="147002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Basics of Parallel Programming with </a:t>
            </a:r>
            <a:r>
              <a:rPr lang="en-US" sz="5400" b="1" dirty="0" err="1"/>
              <a:t>OpenMP</a:t>
            </a:r>
            <a:endParaRPr lang="ru-RU" sz="5400" dirty="0"/>
          </a:p>
        </p:txBody>
      </p:sp>
      <p:sp>
        <p:nvSpPr>
          <p:cNvPr id="10" name="Подзаголовок 7"/>
          <p:cNvSpPr txBox="1">
            <a:spLocks/>
          </p:cNvSpPr>
          <p:nvPr/>
        </p:nvSpPr>
        <p:spPr>
          <a:xfrm>
            <a:off x="0" y="4509120"/>
            <a:ext cx="9037874" cy="9252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PhD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Katerina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Bolgova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eScience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Research Institute &amp; HPC Department</a:t>
            </a:r>
          </a:p>
        </p:txBody>
      </p:sp>
    </p:spTree>
    <p:extLst>
      <p:ext uri="{BB962C8B-B14F-4D97-AF65-F5344CB8AC3E}">
        <p14:creationId xmlns:p14="http://schemas.microsoft.com/office/powerpoint/2010/main" val="3899069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PI: Simple Parallel Program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17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</p:spPr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620688"/>
            <a:ext cx="914400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=10000000; double step;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thrdsCount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PAD 8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assume 64 bytes L1 cache line size</a:t>
            </a:r>
            <a:endParaRPr lang="ru-RU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double pi, sum[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thrdsCount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[PAD]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	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step = 1.0/(double)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num_threads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thrdsCount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double x;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id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=id, sum[id]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=0.0;i&lt;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thrdsCount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x =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+ 0.5)*step;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sum[id]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4.0/(1.0 + x*x);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=0, pi=0.0;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thrdsCount;i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	pi += sum[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step;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“PI = "&lt;&lt;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(15)&lt;&lt;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(12)&lt;&lt;pi;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Группа 7"/>
          <p:cNvGrpSpPr/>
          <p:nvPr/>
        </p:nvGrpSpPr>
        <p:grpSpPr>
          <a:xfrm>
            <a:off x="5984258" y="692696"/>
            <a:ext cx="819991" cy="418005"/>
            <a:chOff x="-9902" y="454240"/>
            <a:chExt cx="1184756" cy="473902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143718" y="454240"/>
              <a:ext cx="927095" cy="473902"/>
            </a:xfrm>
            <a:prstGeom prst="rect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Прямоугольник 46"/>
            <p:cNvSpPr/>
            <p:nvPr/>
          </p:nvSpPr>
          <p:spPr>
            <a:xfrm>
              <a:off x="-9902" y="454240"/>
              <a:ext cx="1184756" cy="4739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/>
                <a:t>#</a:t>
              </a:r>
              <a:r>
                <a:rPr lang="en-US" sz="1600" b="1" kern="1200" dirty="0" err="1"/>
                <a:t>Th</a:t>
              </a:r>
              <a:endParaRPr lang="ru-RU" sz="1600" b="1" kern="1200" dirty="0"/>
            </a:p>
          </p:txBody>
        </p:sp>
      </p:grpSp>
      <p:grpSp>
        <p:nvGrpSpPr>
          <p:cNvPr id="5" name="Группа 10"/>
          <p:cNvGrpSpPr/>
          <p:nvPr/>
        </p:nvGrpSpPr>
        <p:grpSpPr>
          <a:xfrm>
            <a:off x="6012159" y="1023514"/>
            <a:ext cx="819991" cy="1757414"/>
            <a:chOff x="30411" y="928143"/>
            <a:chExt cx="1184756" cy="1873752"/>
          </a:xfrm>
        </p:grpSpPr>
        <p:sp>
          <p:nvSpPr>
            <p:cNvPr id="44" name="Прямоугольник 43"/>
            <p:cNvSpPr/>
            <p:nvPr/>
          </p:nvSpPr>
          <p:spPr>
            <a:xfrm>
              <a:off x="143717" y="1030979"/>
              <a:ext cx="927096" cy="1693571"/>
            </a:xfrm>
            <a:prstGeom prst="rect">
              <a:avLst/>
            </a:prstGeom>
            <a:ln w="15875"/>
          </p:spPr>
          <p:style>
            <a:lnRef idx="1">
              <a:scrgbClr r="0" g="0" b="0"/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Прямоугольник 44"/>
            <p:cNvSpPr/>
            <p:nvPr/>
          </p:nvSpPr>
          <p:spPr>
            <a:xfrm>
              <a:off x="30411" y="928143"/>
              <a:ext cx="1184756" cy="187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kern="1200" dirty="0"/>
                <a:t>1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kern="1200" dirty="0"/>
                <a:t>2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kern="1200" dirty="0"/>
                <a:t>4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kern="1200" dirty="0"/>
                <a:t>8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kern="1200" dirty="0"/>
                <a:t>16</a:t>
              </a:r>
              <a:endParaRPr lang="ru-RU" b="1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ru-RU" sz="1600" b="1" kern="1200" dirty="0"/>
            </a:p>
          </p:txBody>
        </p:sp>
      </p:grpSp>
      <p:grpSp>
        <p:nvGrpSpPr>
          <p:cNvPr id="6" name="Группа 11"/>
          <p:cNvGrpSpPr/>
          <p:nvPr/>
        </p:nvGrpSpPr>
        <p:grpSpPr>
          <a:xfrm>
            <a:off x="6660232" y="685800"/>
            <a:ext cx="819991" cy="424641"/>
            <a:chOff x="1351837" y="454240"/>
            <a:chExt cx="1184756" cy="473902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1480473" y="454240"/>
              <a:ext cx="1056120" cy="473902"/>
            </a:xfrm>
            <a:prstGeom prst="rect">
              <a:avLst/>
            </a:prstGeom>
          </p:spPr>
          <p:style>
            <a:lnRef idx="1">
              <a:schemeClr val="accent4">
                <a:hueOff val="-2232385"/>
                <a:satOff val="13449"/>
                <a:lumOff val="1078"/>
                <a:alphaOff val="0"/>
              </a:schemeClr>
            </a:lnRef>
            <a:fillRef idx="3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2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Прямоугольник 42"/>
            <p:cNvSpPr/>
            <p:nvPr/>
          </p:nvSpPr>
          <p:spPr>
            <a:xfrm>
              <a:off x="1351837" y="454240"/>
              <a:ext cx="1184756" cy="4739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/>
                <a:t>1</a:t>
              </a:r>
              <a:r>
                <a:rPr lang="en-US" sz="1600" b="1" i="1" u="sng" kern="1200" baseline="30000" dirty="0"/>
                <a:t>st</a:t>
              </a:r>
              <a:r>
                <a:rPr lang="en-US" sz="1600" b="1" i="1" kern="1200" dirty="0"/>
                <a:t>T</a:t>
              </a:r>
              <a:r>
                <a:rPr lang="en-US" sz="1600" b="1" i="1" kern="1200" baseline="-25000" dirty="0"/>
                <a:t>p</a:t>
              </a:r>
              <a:endParaRPr lang="ru-RU" sz="1600" b="1" i="1" kern="1200" baseline="-25000" dirty="0"/>
            </a:p>
          </p:txBody>
        </p:sp>
      </p:grpSp>
      <p:grpSp>
        <p:nvGrpSpPr>
          <p:cNvPr id="7" name="Группа 12"/>
          <p:cNvGrpSpPr/>
          <p:nvPr/>
        </p:nvGrpSpPr>
        <p:grpSpPr>
          <a:xfrm>
            <a:off x="6721360" y="993429"/>
            <a:ext cx="819991" cy="1714955"/>
            <a:chOff x="1440157" y="871465"/>
            <a:chExt cx="1184756" cy="2362478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1480473" y="1045779"/>
              <a:ext cx="1056120" cy="2188164"/>
            </a:xfrm>
            <a:prstGeom prst="rect">
              <a:avLst/>
            </a:prstGeom>
            <a:ln w="15875"/>
          </p:spPr>
          <p:style>
            <a:lnRef idx="1">
              <a:scrgbClr r="0" g="0" b="0"/>
            </a:lnRef>
            <a:fillRef idx="1">
              <a:schemeClr val="accent4">
                <a:tint val="40000"/>
                <a:alpha val="90000"/>
                <a:hueOff val="-1972853"/>
                <a:satOff val="11079"/>
                <a:lumOff val="704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1972853"/>
                <a:satOff val="11079"/>
                <a:lumOff val="70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Прямоугольник 40"/>
            <p:cNvSpPr/>
            <p:nvPr/>
          </p:nvSpPr>
          <p:spPr>
            <a:xfrm>
              <a:off x="1440157" y="871465"/>
              <a:ext cx="1184756" cy="2305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kern="1200" dirty="0"/>
                <a:t>0,79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ru-RU" b="1" i="0" u="none" kern="1200" dirty="0"/>
                <a:t>0,51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ru-RU" b="1" i="0" u="none" kern="1200" dirty="0"/>
                <a:t>0,46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ru-RU" b="1" i="0" u="none" kern="1200" dirty="0"/>
                <a:t>0,43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ru-RU" b="1" i="0" u="none" kern="1200" dirty="0"/>
                <a:t>0,36</a:t>
              </a:r>
              <a:endParaRPr lang="ru-RU" b="1" kern="1200" dirty="0"/>
            </a:p>
          </p:txBody>
        </p:sp>
      </p:grpSp>
      <p:grpSp>
        <p:nvGrpSpPr>
          <p:cNvPr id="8" name="Группа 13"/>
          <p:cNvGrpSpPr/>
          <p:nvPr/>
        </p:nvGrpSpPr>
        <p:grpSpPr>
          <a:xfrm>
            <a:off x="7414220" y="676266"/>
            <a:ext cx="830187" cy="442128"/>
            <a:chOff x="2569139" y="452458"/>
            <a:chExt cx="1241742" cy="501251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2683113" y="452458"/>
              <a:ext cx="1127768" cy="50125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39" name="Прямоугольник 38"/>
            <p:cNvSpPr/>
            <p:nvPr/>
          </p:nvSpPr>
          <p:spPr>
            <a:xfrm>
              <a:off x="2569139" y="454240"/>
              <a:ext cx="1184756" cy="4739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dirty="0"/>
                <a:t>2</a:t>
              </a:r>
              <a:r>
                <a:rPr lang="en-US" sz="1600" b="1" i="1" u="sng" baseline="30000" dirty="0"/>
                <a:t>nd</a:t>
              </a:r>
              <a:r>
                <a:rPr lang="en-US" sz="1600" b="1" i="1" dirty="0"/>
                <a:t>T</a:t>
              </a:r>
              <a:r>
                <a:rPr lang="en-US" sz="1600" b="1" i="1" baseline="-25000" dirty="0"/>
                <a:t>p</a:t>
              </a:r>
              <a:endParaRPr lang="ru-RU" sz="1600" b="1" i="1" baseline="-25000" dirty="0"/>
            </a:p>
          </p:txBody>
        </p:sp>
      </p:grpSp>
      <p:grpSp>
        <p:nvGrpSpPr>
          <p:cNvPr id="9" name="Группа 14"/>
          <p:cNvGrpSpPr/>
          <p:nvPr/>
        </p:nvGrpSpPr>
        <p:grpSpPr>
          <a:xfrm>
            <a:off x="7497389" y="999778"/>
            <a:ext cx="708919" cy="1708609"/>
            <a:chOff x="2569139" y="877687"/>
            <a:chExt cx="1184756" cy="2356256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2569139" y="1043433"/>
              <a:ext cx="1184756" cy="219051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0000"/>
              </a:schemeClr>
            </a:solidFill>
            <a:ln w="15875"/>
          </p:spPr>
          <p:style>
            <a:lnRef idx="1">
              <a:scrgbClr r="0" g="0" b="0"/>
            </a:lnRef>
            <a:fillRef idx="1">
              <a:schemeClr val="accent4">
                <a:tint val="40000"/>
                <a:alpha val="90000"/>
                <a:hueOff val="-3945706"/>
                <a:satOff val="22157"/>
                <a:lumOff val="1408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945706"/>
                <a:satOff val="22157"/>
                <a:lumOff val="140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Прямоугольник 36"/>
            <p:cNvSpPr/>
            <p:nvPr/>
          </p:nvSpPr>
          <p:spPr>
            <a:xfrm>
              <a:off x="2569139" y="877687"/>
              <a:ext cx="1184756" cy="2305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dirty="0"/>
                <a:t>0,78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dirty="0"/>
                <a:t>0,41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dirty="0"/>
                <a:t>0,23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dirty="0"/>
                <a:t>0,14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dirty="0"/>
                <a:t>0,13</a:t>
              </a:r>
              <a:endParaRPr lang="ru-RU" b="1" kern="1200" dirty="0"/>
            </a:p>
          </p:txBody>
        </p:sp>
      </p:grpSp>
      <p:grpSp>
        <p:nvGrpSpPr>
          <p:cNvPr id="52" name="Группа 13"/>
          <p:cNvGrpSpPr/>
          <p:nvPr/>
        </p:nvGrpSpPr>
        <p:grpSpPr>
          <a:xfrm>
            <a:off x="8143826" y="673646"/>
            <a:ext cx="792088" cy="422783"/>
            <a:chOff x="2569139" y="454240"/>
            <a:chExt cx="1184756" cy="479319"/>
          </a:xfrm>
        </p:grpSpPr>
        <p:sp>
          <p:nvSpPr>
            <p:cNvPr id="53" name="Прямоугольник 52"/>
            <p:cNvSpPr/>
            <p:nvPr/>
          </p:nvSpPr>
          <p:spPr>
            <a:xfrm>
              <a:off x="2713494" y="459657"/>
              <a:ext cx="1040401" cy="473902"/>
            </a:xfrm>
            <a:prstGeom prst="rect">
              <a:avLst/>
            </a:prstGeom>
          </p:spPr>
          <p:style>
            <a:lnRef idx="1">
              <a:schemeClr val="accent4">
                <a:hueOff val="-4464770"/>
                <a:satOff val="26899"/>
                <a:lumOff val="2156"/>
                <a:alphaOff val="0"/>
              </a:schemeClr>
            </a:lnRef>
            <a:fillRef idx="3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2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Прямоугольник 53"/>
            <p:cNvSpPr/>
            <p:nvPr/>
          </p:nvSpPr>
          <p:spPr>
            <a:xfrm>
              <a:off x="2569139" y="454240"/>
              <a:ext cx="1184756" cy="4739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/>
                <a:t>S</a:t>
              </a:r>
              <a:r>
                <a:rPr lang="en-US" sz="1600" b="1" i="1" kern="1200" baseline="-25000" dirty="0"/>
                <a:t>p</a:t>
              </a:r>
              <a:endParaRPr lang="ru-RU" sz="1600" b="1" i="1" kern="1200" baseline="-25000" dirty="0"/>
            </a:p>
          </p:txBody>
        </p:sp>
      </p:grpSp>
      <p:grpSp>
        <p:nvGrpSpPr>
          <p:cNvPr id="55" name="Группа 14"/>
          <p:cNvGrpSpPr/>
          <p:nvPr/>
        </p:nvGrpSpPr>
        <p:grpSpPr>
          <a:xfrm>
            <a:off x="8224617" y="995586"/>
            <a:ext cx="739872" cy="1708609"/>
            <a:chOff x="2549245" y="877687"/>
            <a:chExt cx="1236485" cy="2356256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2549245" y="1043434"/>
              <a:ext cx="1184756" cy="2190509"/>
            </a:xfrm>
            <a:prstGeom prst="rect">
              <a:avLst/>
            </a:prstGeom>
            <a:ln w="15875"/>
          </p:spPr>
          <p:style>
            <a:lnRef idx="1">
              <a:scrgbClr r="0" g="0" b="0"/>
            </a:lnRef>
            <a:fillRef idx="1">
              <a:schemeClr val="accent4">
                <a:tint val="40000"/>
                <a:alpha val="90000"/>
                <a:hueOff val="-3945706"/>
                <a:satOff val="22157"/>
                <a:lumOff val="1408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945706"/>
                <a:satOff val="22157"/>
                <a:lumOff val="140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Прямоугольник 56"/>
            <p:cNvSpPr/>
            <p:nvPr/>
          </p:nvSpPr>
          <p:spPr>
            <a:xfrm>
              <a:off x="2600974" y="877687"/>
              <a:ext cx="1184756" cy="2305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ru-RU" b="1" i="0" u="none" kern="1200" dirty="0"/>
                <a:t>1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ru-RU" b="1" i="0" u="none" kern="1200" dirty="0"/>
                <a:t>1,</a:t>
              </a:r>
              <a:r>
                <a:rPr lang="en-US" b="1" i="0" u="none" kern="1200" dirty="0"/>
                <a:t>9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dirty="0"/>
                <a:t>3,39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dirty="0"/>
                <a:t>5,57</a:t>
              </a:r>
              <a:endParaRPr lang="ru-RU" b="1" kern="1200" dirty="0"/>
            </a:p>
            <a:p>
              <a:pPr marL="228600" lvl="1" indent="-228600" algn="ctr" defTabSz="933450">
                <a:spcBef>
                  <a:spcPct val="0"/>
                </a:spcBef>
                <a:spcAft>
                  <a:spcPct val="15000"/>
                </a:spcAft>
              </a:pPr>
              <a:r>
                <a:rPr lang="en-US" b="1" dirty="0"/>
                <a:t>6,0</a:t>
              </a:r>
              <a:endParaRPr lang="ru-RU" b="1" kern="1200" dirty="0"/>
            </a:p>
          </p:txBody>
        </p:sp>
      </p:grpSp>
      <p:cxnSp>
        <p:nvCxnSpPr>
          <p:cNvPr id="32" name="Прямая соединительная линия 31"/>
          <p:cNvCxnSpPr/>
          <p:nvPr/>
        </p:nvCxnSpPr>
        <p:spPr>
          <a:xfrm flipV="1">
            <a:off x="6085360" y="1447800"/>
            <a:ext cx="2851471" cy="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521" y="1744540"/>
            <a:ext cx="2835548" cy="3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084168" y="2039577"/>
            <a:ext cx="2847901" cy="11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6100242" y="2386013"/>
            <a:ext cx="2838971" cy="8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512159" y="2996952"/>
            <a:ext cx="84321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Padding arrays doesn’t resolve </a:t>
            </a:r>
          </a:p>
          <a:p>
            <a:pPr algn="ctr"/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“false sharing” problem</a:t>
            </a:r>
            <a:endParaRPr lang="ru-RU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3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Work-Sharing in </a:t>
            </a:r>
            <a:r>
              <a:rPr lang="en-US" sz="3200" dirty="0" err="1">
                <a:solidFill>
                  <a:srgbClr val="FFFFFF"/>
                </a:solidFill>
              </a:rPr>
              <a:t>OpenMP</a:t>
            </a:r>
            <a:endParaRPr lang="ru-RU" sz="3200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0" y="908720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Loop   construct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Sections/section   constructs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Single   construct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Workshare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construct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Task   construct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0" y="620688"/>
            <a:ext cx="594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Types of Work-Sharing Constructs (</a:t>
            </a:r>
            <a:r>
              <a:rPr lang="en-US" sz="2400" b="1" dirty="0" err="1"/>
              <a:t>WShCs</a:t>
            </a:r>
            <a:r>
              <a:rPr lang="en-US" sz="2400" b="1" dirty="0"/>
              <a:t>):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3789040"/>
            <a:ext cx="91440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/>
              <a:t>  A </a:t>
            </a:r>
            <a:r>
              <a:rPr lang="en-US" b="1" dirty="0" err="1"/>
              <a:t>WShC</a:t>
            </a:r>
            <a:r>
              <a:rPr lang="en-US" b="1" dirty="0"/>
              <a:t> </a:t>
            </a:r>
            <a:r>
              <a:rPr lang="en-US" dirty="0"/>
              <a:t>divides the execution of code region among the members of the team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WShC</a:t>
            </a:r>
            <a:r>
              <a:rPr lang="en-US" dirty="0" err="1"/>
              <a:t>s</a:t>
            </a:r>
            <a:r>
              <a:rPr lang="en-US" dirty="0"/>
              <a:t> do not launch new threads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/>
              <a:t>There is no implied barrier upon entry to a </a:t>
            </a:r>
            <a:r>
              <a:rPr lang="en-US" b="1" dirty="0" err="1"/>
              <a:t>WShC</a:t>
            </a:r>
            <a:r>
              <a:rPr lang="en-US" dirty="0"/>
              <a:t>, however there is an implied barrier at the end of a </a:t>
            </a:r>
            <a:r>
              <a:rPr lang="en-US" b="1" dirty="0" err="1"/>
              <a:t>WShC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/>
              <a:t> A </a:t>
            </a:r>
            <a:r>
              <a:rPr lang="en-US" b="1" dirty="0" err="1"/>
              <a:t>WShC</a:t>
            </a:r>
            <a:r>
              <a:rPr lang="en-US" b="1" dirty="0"/>
              <a:t> </a:t>
            </a:r>
            <a:r>
              <a:rPr lang="en-US" dirty="0"/>
              <a:t>must be enclosed within a parallel region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WShC</a:t>
            </a:r>
            <a:r>
              <a:rPr lang="en-US" dirty="0" err="1"/>
              <a:t>s</a:t>
            </a:r>
            <a:r>
              <a:rPr lang="en-US" dirty="0"/>
              <a:t> must be encountered by all members of a team or none at all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99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Loop Construct</a:t>
            </a:r>
            <a:endParaRPr lang="ru-RU" sz="3200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88232" y="692696"/>
            <a:ext cx="601216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sz="2000" b="1" dirty="0">
                <a:latin typeface="Courier New"/>
                <a:cs typeface="Courier New"/>
              </a:rPr>
              <a:t>#pragma omp for </a:t>
            </a:r>
            <a:r>
              <a:rPr lang="en-US" sz="2000" b="1" dirty="0">
                <a:latin typeface="Courier New"/>
                <a:cs typeface="Courier New"/>
              </a:rPr>
              <a:t>[clause,... ] </a:t>
            </a:r>
            <a:r>
              <a:rPr lang="en-US" sz="2000" b="1" i="1" dirty="0">
                <a:latin typeface="Courier New"/>
                <a:cs typeface="Courier New"/>
              </a:rPr>
              <a:t>new-line</a:t>
            </a:r>
          </a:p>
          <a:p>
            <a:r>
              <a:rPr lang="en-US" sz="2000" b="1" dirty="0">
                <a:latin typeface="Courier New"/>
                <a:cs typeface="Courier New"/>
              </a:rPr>
              <a:t>	for-loop   </a:t>
            </a:r>
            <a:endParaRPr lang="ru-RU" sz="2000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13" y="692696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Directive format</a:t>
            </a:r>
            <a:r>
              <a:rPr lang="ru-RU" sz="2000" u="sng" dirty="0"/>
              <a:t>:</a:t>
            </a:r>
          </a:p>
        </p:txBody>
      </p:sp>
      <p:grpSp>
        <p:nvGrpSpPr>
          <p:cNvPr id="7" name="Группа 30"/>
          <p:cNvGrpSpPr/>
          <p:nvPr/>
        </p:nvGrpSpPr>
        <p:grpSpPr>
          <a:xfrm>
            <a:off x="6582211" y="1756847"/>
            <a:ext cx="2670309" cy="2808312"/>
            <a:chOff x="3059832" y="1484784"/>
            <a:chExt cx="2670309" cy="2808312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3059832" y="1988840"/>
              <a:ext cx="172819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FORK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059832" y="3429000"/>
              <a:ext cx="172819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JOIN</a:t>
              </a:r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3059832" y="2708920"/>
              <a:ext cx="1728192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F</a:t>
              </a:r>
              <a:r>
                <a:rPr lang="en-US" dirty="0"/>
                <a:t>or loop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>
              <a:endCxn id="10" idx="0"/>
            </p:cNvCxnSpPr>
            <p:nvPr/>
          </p:nvCxnSpPr>
          <p:spPr>
            <a:xfrm>
              <a:off x="3923928" y="1484784"/>
              <a:ext cx="0" cy="504056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95936" y="1484784"/>
              <a:ext cx="1550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master thread</a:t>
              </a:r>
              <a:endParaRPr lang="ru-RU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04048" y="2636912"/>
              <a:ext cx="72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team</a:t>
              </a:r>
              <a:endParaRPr lang="ru-RU" i="1" dirty="0"/>
            </a:p>
          </p:txBody>
        </p:sp>
        <p:cxnSp>
          <p:nvCxnSpPr>
            <p:cNvPr id="20" name="Прямая со стрелкой 19"/>
            <p:cNvCxnSpPr/>
            <p:nvPr/>
          </p:nvCxnSpPr>
          <p:spPr>
            <a:xfrm>
              <a:off x="3923928" y="3789040"/>
              <a:ext cx="0" cy="504056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95936" y="3789040"/>
              <a:ext cx="1550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master thread</a:t>
              </a:r>
              <a:endParaRPr lang="ru-RU" i="1" dirty="0"/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>
              <a:off x="3275856" y="2348880"/>
              <a:ext cx="0" cy="36004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3707904" y="2348880"/>
              <a:ext cx="0" cy="36004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4139952" y="2348880"/>
              <a:ext cx="0" cy="36004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4572000" y="2348880"/>
              <a:ext cx="0" cy="36004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>
              <a:off x="3275856" y="3068960"/>
              <a:ext cx="0" cy="36004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>
              <a:off x="3707904" y="3068960"/>
              <a:ext cx="0" cy="36004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4139952" y="3068960"/>
              <a:ext cx="0" cy="36004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4572000" y="3068960"/>
              <a:ext cx="0" cy="36004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Прямоугольник 30"/>
          <p:cNvSpPr/>
          <p:nvPr/>
        </p:nvSpPr>
        <p:spPr>
          <a:xfrm>
            <a:off x="8113" y="1988840"/>
            <a:ext cx="6012160" cy="2246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#pragma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work_for_loop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3669" y="4671074"/>
            <a:ext cx="9177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sz="2400" dirty="0"/>
              <a:t> directive specifies that the iterations of the loop (following it) must be executed in parallel by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loop variable 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in this case) is made “private” to each thread by default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699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23528" y="3066110"/>
            <a:ext cx="8820471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Clauses of For Construct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Overview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20688"/>
            <a:ext cx="90011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ru-RU" sz="2000" b="1" dirty="0" err="1"/>
              <a:t>private</a:t>
            </a:r>
            <a:r>
              <a:rPr lang="en-US" sz="2000" b="1" dirty="0"/>
              <a:t> </a:t>
            </a:r>
            <a:r>
              <a:rPr lang="ru-RU" sz="2000" b="1" dirty="0"/>
              <a:t>(</a:t>
            </a:r>
            <a:r>
              <a:rPr lang="en-US" sz="2000" dirty="0"/>
              <a:t>list</a:t>
            </a:r>
            <a:r>
              <a:rPr lang="ru-RU" sz="2000" b="1" dirty="0"/>
              <a:t>) </a:t>
            </a:r>
            <a:r>
              <a:rPr lang="ru-RU" sz="2000" dirty="0"/>
              <a:t>– </a:t>
            </a:r>
            <a:r>
              <a:rPr lang="en-US" sz="2000" dirty="0"/>
              <a:t>each thread will have a local copy and use it as a temporary variable</a:t>
            </a:r>
            <a:r>
              <a:rPr lang="ru-RU" sz="2000" dirty="0"/>
              <a:t> 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ru-RU" sz="2000" b="1" dirty="0" err="1"/>
              <a:t>firstprivate</a:t>
            </a:r>
            <a:r>
              <a:rPr lang="ru-RU" sz="2000" b="1" dirty="0"/>
              <a:t> (</a:t>
            </a:r>
            <a:r>
              <a:rPr lang="en-US" sz="2000" dirty="0"/>
              <a:t>list</a:t>
            </a:r>
            <a:r>
              <a:rPr lang="ru-RU" sz="2000" b="1" dirty="0"/>
              <a:t>) </a:t>
            </a:r>
            <a:r>
              <a:rPr lang="ru-RU" sz="2000" dirty="0"/>
              <a:t>– </a:t>
            </a:r>
            <a:r>
              <a:rPr lang="en-US" sz="2000" dirty="0"/>
              <a:t>like </a:t>
            </a:r>
            <a:r>
              <a:rPr lang="en-US" sz="2000" i="1" dirty="0"/>
              <a:t>private</a:t>
            </a:r>
            <a:r>
              <a:rPr lang="en-US" sz="2000" dirty="0"/>
              <a:t> except initialized to original value</a:t>
            </a:r>
            <a:r>
              <a:rPr lang="ru-RU" sz="2000" dirty="0"/>
              <a:t> 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ru-RU" sz="2000" b="1" dirty="0" err="1"/>
              <a:t>lastprivate</a:t>
            </a:r>
            <a:r>
              <a:rPr lang="ru-RU" sz="2000" b="1" dirty="0"/>
              <a:t> (</a:t>
            </a:r>
            <a:r>
              <a:rPr lang="en-US" sz="2000" dirty="0"/>
              <a:t>list</a:t>
            </a:r>
            <a:r>
              <a:rPr lang="ru-RU" sz="2000" b="1" dirty="0"/>
              <a:t>) </a:t>
            </a:r>
            <a:r>
              <a:rPr lang="ru-RU" sz="2000" dirty="0"/>
              <a:t>– </a:t>
            </a:r>
            <a:r>
              <a:rPr lang="en-US" sz="2000" dirty="0"/>
              <a:t>each variable from the sequentially last iteration of the associated loop is assigned to the variable's original object</a:t>
            </a:r>
            <a:endParaRPr lang="ru-RU" sz="2000" dirty="0"/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ru-RU" sz="2000" b="1" dirty="0" err="1"/>
              <a:t>reduction</a:t>
            </a:r>
            <a:r>
              <a:rPr lang="ru-RU" sz="2000" b="1" dirty="0"/>
              <a:t> (</a:t>
            </a:r>
            <a:r>
              <a:rPr lang="en-US" sz="2000" dirty="0"/>
              <a:t>operator</a:t>
            </a:r>
            <a:r>
              <a:rPr lang="ru-RU" sz="2000" b="1" dirty="0"/>
              <a:t>: </a:t>
            </a:r>
            <a:r>
              <a:rPr lang="en-US" sz="2000" dirty="0"/>
              <a:t>list</a:t>
            </a:r>
            <a:r>
              <a:rPr lang="ru-RU" sz="2000" b="1" dirty="0"/>
              <a:t>) </a:t>
            </a:r>
            <a:r>
              <a:rPr lang="ru-RU" sz="2000" dirty="0"/>
              <a:t>– </a:t>
            </a:r>
            <a:r>
              <a:rPr lang="en-US" sz="2000" dirty="0"/>
              <a:t>a safe way of joining work from all threads after construct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ru-RU" sz="2000" b="1" dirty="0" err="1"/>
              <a:t>schedule</a:t>
            </a:r>
            <a:r>
              <a:rPr lang="ru-RU" sz="2000" b="1" dirty="0"/>
              <a:t> (</a:t>
            </a:r>
            <a:r>
              <a:rPr lang="ru-RU" sz="2000" b="1" dirty="0" err="1"/>
              <a:t>type</a:t>
            </a:r>
            <a:r>
              <a:rPr lang="ru-RU" sz="2000" b="1" dirty="0"/>
              <a:t>[, </a:t>
            </a:r>
            <a:r>
              <a:rPr lang="ru-RU" sz="2000" b="1" dirty="0" err="1"/>
              <a:t>chunk</a:t>
            </a:r>
            <a:r>
              <a:rPr lang="ru-RU" sz="2000" b="1" dirty="0"/>
              <a:t>]) </a:t>
            </a:r>
            <a:r>
              <a:rPr lang="ru-RU" sz="2000" dirty="0"/>
              <a:t>– </a:t>
            </a:r>
            <a:r>
              <a:rPr lang="en-US" sz="2000" dirty="0"/>
              <a:t>describes how iterations of the loop are divided among the threads in the team</a:t>
            </a:r>
            <a:r>
              <a:rPr lang="ru-RU" sz="2000" dirty="0"/>
              <a:t> </a:t>
            </a:r>
            <a:r>
              <a:rPr lang="en-US" sz="2000" dirty="0"/>
              <a:t>			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ru-RU" sz="2000" b="1" dirty="0" err="1"/>
              <a:t>collapse</a:t>
            </a:r>
            <a:r>
              <a:rPr lang="ru-RU" sz="2000" b="1" dirty="0"/>
              <a:t> (n) </a:t>
            </a:r>
            <a:r>
              <a:rPr lang="ru-RU" sz="2000" dirty="0"/>
              <a:t>— </a:t>
            </a:r>
            <a:r>
              <a:rPr lang="en-US" sz="2000" dirty="0"/>
              <a:t>Specifies how many loops in a nested loop should be collapsed into one large iteration space and divided according to the schedule clause</a:t>
            </a:r>
            <a:r>
              <a:rPr lang="ru-RU" sz="2000" dirty="0"/>
              <a:t> 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ru-RU" sz="2000" b="1" dirty="0" err="1"/>
              <a:t>ordered</a:t>
            </a:r>
            <a:r>
              <a:rPr lang="ru-RU" sz="2000" b="1" dirty="0"/>
              <a:t> </a:t>
            </a:r>
            <a:r>
              <a:rPr lang="ru-RU" sz="2000" dirty="0"/>
              <a:t>–</a:t>
            </a:r>
            <a:r>
              <a:rPr lang="en-US" sz="2000" dirty="0"/>
              <a:t> the iterations of the loop must be executed as they would be in a serial program</a:t>
            </a:r>
            <a:endParaRPr lang="ru-RU" sz="2000" dirty="0"/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ru-RU" sz="2000" b="1" dirty="0" err="1"/>
              <a:t>nowait</a:t>
            </a:r>
            <a:r>
              <a:rPr lang="ru-RU" sz="2000" b="1" dirty="0"/>
              <a:t> </a:t>
            </a:r>
            <a:r>
              <a:rPr lang="ru-RU" sz="2000" dirty="0"/>
              <a:t>– </a:t>
            </a:r>
            <a:r>
              <a:rPr lang="en-US" sz="2000" dirty="0"/>
              <a:t>threads do not synchronize at the end of the parallel loop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236296" y="339475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1. Task for report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15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Construct Comparison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60622" y="689653"/>
            <a:ext cx="1811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/>
              <a:t>Serial code:</a:t>
            </a:r>
            <a:endParaRPr lang="ru-RU" sz="2400" u="sng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08349" y="692696"/>
            <a:ext cx="3727302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a[i-1]+c[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77281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2420888"/>
            <a:ext cx="4788024" cy="36933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omp_get_num_threads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 * N 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Nthrds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(id+1) * N 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Nthrds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(id == Nthrds-1)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istart;i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iend;i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c[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860032" y="1772816"/>
            <a:ext cx="0" cy="434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725" y="1889760"/>
            <a:ext cx="387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Parallel region: SPMD pattern</a:t>
            </a:r>
            <a:endParaRPr lang="ru-RU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968552" y="2420888"/>
            <a:ext cx="4175448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c[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3277" y="1868849"/>
            <a:ext cx="3629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Parallel region: </a:t>
            </a:r>
            <a:r>
              <a:rPr lang="en-US" sz="2000" b="1" dirty="0" err="1"/>
              <a:t>worksharing</a:t>
            </a:r>
            <a:endParaRPr lang="ru-RU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92967"/>
            <a:ext cx="4175448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c[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435651" y="4182179"/>
            <a:ext cx="8002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</a:t>
            </a:r>
            <a:endParaRPr lang="ru-RU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17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4" y="692696"/>
            <a:ext cx="9143999" cy="5324535"/>
          </a:xfrm>
          <a:prstGeom prst="rect">
            <a:avLst/>
          </a:prstGeom>
          <a:gradFill>
            <a:gsLst>
              <a:gs pos="0">
                <a:schemeClr val="dk1">
                  <a:tint val="65000"/>
                  <a:shade val="100000"/>
                  <a:satMod val="133000"/>
                </a:schemeClr>
              </a:gs>
              <a:gs pos="15000">
                <a:schemeClr val="dk1">
                  <a:tint val="50000"/>
                  <a:shade val="100000"/>
                  <a:satMod val="140000"/>
                </a:schemeClr>
              </a:gs>
              <a:gs pos="100000">
                <a:schemeClr val="dk1">
                  <a:tint val="10000"/>
                  <a:shade val="100000"/>
                  <a:satMod val="135000"/>
                </a:schemeClr>
              </a:gs>
            </a:gsLst>
            <a:lin ang="16200000" scaled="1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#include &lt;</a:t>
            </a:r>
            <a:r>
              <a:rPr lang="en-US" sz="2000" b="1" dirty="0" err="1">
                <a:latin typeface="Courier New"/>
                <a:cs typeface="Courier New"/>
              </a:rPr>
              <a:t>omp.h</a:t>
            </a:r>
            <a:r>
              <a:rPr lang="en-US" sz="2000" b="1" dirty="0">
                <a:latin typeface="Courier New"/>
                <a:cs typeface="Courier New"/>
              </a:rPr>
              <a:t>&gt; </a:t>
            </a:r>
          </a:p>
          <a:p>
            <a:r>
              <a:rPr lang="en-US" sz="2000" b="1" dirty="0">
                <a:latin typeface="Courier New"/>
                <a:cs typeface="Courier New"/>
              </a:rPr>
              <a:t>#define NMAX 1000 </a:t>
            </a:r>
          </a:p>
          <a:p>
            <a:r>
              <a:rPr lang="en-US" sz="2000" b="1" dirty="0">
                <a:latin typeface="Courier New"/>
                <a:cs typeface="Courier New"/>
              </a:rPr>
              <a:t>main () {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, j, sum;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 float a[NMAX][NMAX];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 &lt;data initialization&gt;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#pragma </a:t>
            </a:r>
            <a:r>
              <a:rPr lang="en-US" sz="2000" b="1" dirty="0" err="1">
                <a:latin typeface="Courier New"/>
                <a:cs typeface="Courier New"/>
              </a:rPr>
              <a:t>omp</a:t>
            </a:r>
            <a:r>
              <a:rPr lang="en-US" sz="2000" b="1" dirty="0">
                <a:latin typeface="Courier New"/>
                <a:cs typeface="Courier New"/>
              </a:rPr>
              <a:t> parallel shared(a) private(</a:t>
            </a:r>
            <a:r>
              <a:rPr lang="en-US" sz="2000" b="1" dirty="0" err="1">
                <a:latin typeface="Courier New"/>
                <a:cs typeface="Courier New"/>
              </a:rPr>
              <a:t>i,j,sum</a:t>
            </a:r>
            <a:r>
              <a:rPr lang="en-US" sz="2000" b="1" dirty="0">
                <a:latin typeface="Courier New"/>
                <a:cs typeface="Courier New"/>
              </a:rPr>
              <a:t>)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{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#pragma </a:t>
            </a:r>
            <a:r>
              <a:rPr lang="en-US" sz="2000" b="1" dirty="0" err="1">
                <a:latin typeface="Courier New"/>
                <a:cs typeface="Courier New"/>
              </a:rPr>
              <a:t>omp</a:t>
            </a:r>
            <a:r>
              <a:rPr lang="en-US" sz="2000" b="1" dirty="0">
                <a:latin typeface="Courier New"/>
                <a:cs typeface="Courier New"/>
              </a:rPr>
              <a:t> for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   for (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=0;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 &lt; NMAX;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++) {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sum = 0;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for (j=0; j &lt; NMAX; j++) </a:t>
            </a:r>
          </a:p>
          <a:p>
            <a:r>
              <a:rPr lang="en-US" sz="2000" b="1" dirty="0">
                <a:latin typeface="Courier New"/>
                <a:cs typeface="Courier New"/>
              </a:rPr>
              <a:t>	    sum += a[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][j];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     </a:t>
            </a:r>
            <a:r>
              <a:rPr lang="en-US" sz="2000" b="1" dirty="0" err="1">
                <a:latin typeface="Courier New"/>
                <a:cs typeface="Courier New"/>
              </a:rPr>
              <a:t>printf</a:t>
            </a:r>
            <a:r>
              <a:rPr lang="en-US" sz="2000" b="1" dirty="0">
                <a:latin typeface="Courier New"/>
                <a:cs typeface="Courier New"/>
              </a:rPr>
              <a:t> ("</a:t>
            </a:r>
            <a:r>
              <a:rPr lang="en-US" sz="2000" b="1" dirty="0" err="1">
                <a:latin typeface="Courier New"/>
                <a:cs typeface="Courier New"/>
              </a:rPr>
              <a:t>Сумма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эл-ов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строки</a:t>
            </a:r>
            <a:r>
              <a:rPr lang="en-US" sz="2000" b="1" dirty="0">
                <a:latin typeface="Courier New"/>
                <a:cs typeface="Courier New"/>
              </a:rPr>
              <a:t> %d </a:t>
            </a:r>
            <a:r>
              <a:rPr lang="en-US" sz="2000" b="1" dirty="0" err="1">
                <a:latin typeface="Courier New"/>
                <a:cs typeface="Courier New"/>
              </a:rPr>
              <a:t>равна</a:t>
            </a:r>
            <a:r>
              <a:rPr lang="en-US" sz="2000" b="1" dirty="0">
                <a:latin typeface="Courier New"/>
                <a:cs typeface="Courier New"/>
              </a:rPr>
              <a:t> %f\n",</a:t>
            </a:r>
            <a:r>
              <a:rPr lang="en-US" sz="2000" b="1" dirty="0" err="1">
                <a:latin typeface="Courier New"/>
                <a:cs typeface="Courier New"/>
              </a:rPr>
              <a:t>i,sum</a:t>
            </a:r>
            <a:r>
              <a:rPr lang="en-US" sz="2000" b="1" dirty="0">
                <a:latin typeface="Courier New"/>
                <a:cs typeface="Courier New"/>
              </a:rPr>
              <a:t>);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}</a:t>
            </a:r>
          </a:p>
          <a:p>
            <a:r>
              <a:rPr lang="en-US" sz="2000" b="1" dirty="0">
                <a:latin typeface="Courier New"/>
                <a:cs typeface="Courier New"/>
              </a:rPr>
              <a:t>}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Sample of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For construct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656" y="692696"/>
            <a:ext cx="9145655" cy="5324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#include &lt;</a:t>
            </a:r>
            <a:r>
              <a:rPr lang="en-US" sz="2000" b="1" dirty="0" err="1">
                <a:latin typeface="Courier New"/>
                <a:cs typeface="Courier New"/>
              </a:rPr>
              <a:t>omp.h</a:t>
            </a:r>
            <a:r>
              <a:rPr lang="en-US" sz="2000" b="1" dirty="0">
                <a:latin typeface="Courier New"/>
                <a:cs typeface="Courier New"/>
              </a:rPr>
              <a:t>&gt; </a:t>
            </a:r>
          </a:p>
          <a:p>
            <a:r>
              <a:rPr lang="en-US" sz="2000" b="1" dirty="0">
                <a:latin typeface="Courier New"/>
                <a:cs typeface="Courier New"/>
              </a:rPr>
              <a:t>#define NMAX 1000 </a:t>
            </a:r>
          </a:p>
          <a:p>
            <a:r>
              <a:rPr lang="en-US" sz="2000" b="1" dirty="0">
                <a:latin typeface="Courier New"/>
                <a:cs typeface="Courier New"/>
              </a:rPr>
              <a:t>main () {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, j, sum;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 float a[NMAX][NMAX];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 &lt;data initialization&gt;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#pragma </a:t>
            </a:r>
            <a:r>
              <a:rPr lang="en-US" sz="2000" b="1" dirty="0" err="1">
                <a:latin typeface="Courier New"/>
                <a:cs typeface="Courier New"/>
              </a:rPr>
              <a:t>omp</a:t>
            </a:r>
            <a:r>
              <a:rPr lang="en-US" sz="2000" b="1" dirty="0">
                <a:latin typeface="Courier New"/>
                <a:cs typeface="Courier New"/>
              </a:rPr>
              <a:t> parallel for shared(a) private(</a:t>
            </a:r>
            <a:r>
              <a:rPr lang="en-US" sz="2000" b="1" dirty="0" err="1">
                <a:latin typeface="Courier New"/>
                <a:cs typeface="Courier New"/>
              </a:rPr>
              <a:t>i,j,sum</a:t>
            </a:r>
            <a:r>
              <a:rPr lang="en-US" sz="2000" b="1" dirty="0">
                <a:latin typeface="Courier New"/>
                <a:cs typeface="Courier New"/>
              </a:rPr>
              <a:t>)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{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for (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=0;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 &lt; NMAX;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++) {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sum = 0;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      for (j=0; j &lt; NMAX; j++)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sum += a[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][j];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        </a:t>
            </a:r>
            <a:r>
              <a:rPr lang="en-US" sz="2000" b="1" dirty="0" err="1">
                <a:latin typeface="Courier New"/>
                <a:cs typeface="Courier New"/>
              </a:rPr>
              <a:t>printf</a:t>
            </a:r>
            <a:r>
              <a:rPr lang="en-US" sz="2000" b="1" dirty="0">
                <a:latin typeface="Courier New"/>
                <a:cs typeface="Courier New"/>
              </a:rPr>
              <a:t> (“Sum of %d-string equals %f\n",</a:t>
            </a:r>
            <a:r>
              <a:rPr lang="en-US" sz="2000" b="1" dirty="0" err="1">
                <a:latin typeface="Courier New"/>
                <a:cs typeface="Courier New"/>
              </a:rPr>
              <a:t>i,sum</a:t>
            </a:r>
            <a:r>
              <a:rPr lang="en-US" sz="2000" b="1" dirty="0">
                <a:latin typeface="Courier New"/>
                <a:cs typeface="Courier New"/>
              </a:rPr>
              <a:t>);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2000" b="1" dirty="0">
                <a:latin typeface="Courier New"/>
                <a:cs typeface="Courier New"/>
              </a:rPr>
              <a:t>} </a:t>
            </a:r>
          </a:p>
          <a:p>
            <a:endParaRPr lang="ru-RU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06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39552" y="2564904"/>
            <a:ext cx="3024336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Data-Sharing Attribute Clauses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1014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 variable in </a:t>
            </a:r>
            <a:r>
              <a:rPr lang="en-US" sz="2400" dirty="0" err="1"/>
              <a:t>OpenMP</a:t>
            </a:r>
            <a:r>
              <a:rPr lang="en-US" sz="2400" dirty="0"/>
              <a:t> is either </a:t>
            </a:r>
            <a:r>
              <a:rPr lang="en-US" sz="2400" b="1" dirty="0">
                <a:solidFill>
                  <a:schemeClr val="tx2"/>
                </a:solidFill>
              </a:rPr>
              <a:t>shared</a:t>
            </a:r>
            <a:r>
              <a:rPr lang="en-US" sz="2400" b="1" dirty="0"/>
              <a:t> </a:t>
            </a:r>
            <a:r>
              <a:rPr lang="en-US" sz="2400" dirty="0"/>
              <a:t>or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tx2"/>
                </a:solidFill>
              </a:rPr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Data-Sharing Attribute Clauses are used to explicitly define how variables should be scoped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Data-Sharing Attribute Clauses include: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shared,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private,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</a:rPr>
              <a:t>firstprivate</a:t>
            </a:r>
            <a:r>
              <a:rPr lang="en-US" sz="2400" b="1" dirty="0">
                <a:solidFill>
                  <a:schemeClr val="tx2"/>
                </a:solidFill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</a:rPr>
              <a:t>lastprivate</a:t>
            </a:r>
            <a:r>
              <a:rPr lang="en-US" sz="2400" b="1" dirty="0">
                <a:solidFill>
                  <a:schemeClr val="tx2"/>
                </a:solidFill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reduction,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default,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</a:rPr>
              <a:t>copyin</a:t>
            </a:r>
            <a:r>
              <a:rPr lang="en-US" sz="2400" b="1" dirty="0">
                <a:solidFill>
                  <a:schemeClr val="tx2"/>
                </a:solidFill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</a:rPr>
              <a:t>copyprivate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the variables of the program are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shared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by default</a:t>
            </a:r>
            <a:endParaRPr lang="ru-RU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02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Data-Sharing Attribute Clauses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65118"/>
            <a:ext cx="2133600" cy="476250"/>
          </a:xfrm>
        </p:spPr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6553200" y="6265118"/>
            <a:ext cx="755104" cy="476250"/>
          </a:xfrm>
        </p:spPr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124200" y="6265118"/>
            <a:ext cx="2895600" cy="476250"/>
          </a:xfrm>
        </p:spPr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6695" y="3640375"/>
            <a:ext cx="9144000" cy="20928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private copy of each list variable is created for each thread of a team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Local copies are initialized depending on the “op” (1 for “*” and 0 for “+”)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At the end of the reduction the final value of each of the local copies are combined with the original global value using the operator specified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variables in “list” must be shared in the enclosing parallel region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-6695" y="3150720"/>
            <a:ext cx="40815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REDUCTION Clause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20072" y="3210882"/>
            <a:ext cx="390683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Format: reduction(</a:t>
            </a:r>
            <a:r>
              <a:rPr lang="en-US" b="1" dirty="0" err="1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op:list</a:t>
            </a:r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3122" y="901169"/>
            <a:ext cx="4704125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/>
                <a:cs typeface="Courier New"/>
              </a:rPr>
              <a:t> sum = 0, a[NMAX], j;</a:t>
            </a:r>
            <a:br>
              <a:rPr lang="en-US" sz="2000" b="1" dirty="0">
                <a:solidFill>
                  <a:prstClr val="black"/>
                </a:solidFill>
                <a:latin typeface="Courier New"/>
                <a:cs typeface="Courier New"/>
              </a:rPr>
            </a:br>
            <a:r>
              <a:rPr lang="en-US" sz="2000" b="1" dirty="0">
                <a:solidFill>
                  <a:prstClr val="black"/>
                </a:solidFill>
                <a:latin typeface="Courier New"/>
                <a:cs typeface="Courier New"/>
              </a:rPr>
              <a:t>    for (j=0; j &lt; NMAX; j++) 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/>
                <a:cs typeface="Courier New"/>
              </a:rPr>
              <a:t>           sum += a[j];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8023" y="620688"/>
            <a:ext cx="43388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code combines values into a single variable (sum) 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true dependence between loop iterations that can’t be trivially removed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3122" y="2247483"/>
            <a:ext cx="7526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Such situation is called a </a:t>
            </a:r>
            <a:r>
              <a:rPr lang="en-US" sz="2000" b="1" i="1" dirty="0"/>
              <a:t>Reduction</a:t>
            </a:r>
            <a:r>
              <a:rPr lang="en-US" sz="2000" dirty="0"/>
              <a:t> and it is frequently used.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11035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PI: PP with </a:t>
            </a:r>
            <a:r>
              <a:rPr lang="en-US" dirty="0" err="1">
                <a:solidFill>
                  <a:srgbClr val="FFFFFF"/>
                </a:solidFill>
              </a:rPr>
              <a:t>Worksharing</a:t>
            </a:r>
            <a:r>
              <a:rPr lang="en-US" dirty="0">
                <a:solidFill>
                  <a:srgbClr val="FFFFFF"/>
                </a:solidFill>
              </a:rPr>
              <a:t> and Reduction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0" y="620688"/>
            <a:ext cx="9144000" cy="5940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long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=10000000; double step;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	double x, pi, sum = 0.0;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step = 1.0/(double)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	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cntSteps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	      x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+ 0.5)*step;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		sum += 4.0/(1.0+ x*x);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	}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	pi = sum*step;        	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“PI = "&lt;&lt;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(15)&lt;&lt;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(12)&lt;&lt;pi;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32748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omp.h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328" y="2701369"/>
            <a:ext cx="60324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parallel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double x;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#pragma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for reduction(+:sum)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511712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Data-Sharing Attribute Clauses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6695" y="1124744"/>
            <a:ext cx="9144000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declares variables in its list to be shared among all threads in the team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shared variable exists in only one memory location and all threads can read or write to that address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It is the programmer's responsibility to ensure that multiple threads properly access shared variables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-15213" y="620688"/>
            <a:ext cx="33762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SHARED Clause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78489" y="722513"/>
            <a:ext cx="294183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Format: shared(list)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44" y="3722256"/>
            <a:ext cx="914400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allows the user to specify a default scope for all variables in the lexical extent of any parallel region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</a:t>
            </a: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</a:rPr>
              <a:t>none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/>
              <a:t>as a default requires that the programmer explicitly scope all variables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Specific variables can be exempted from the default using the shared clause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-35226" y="3218200"/>
            <a:ext cx="3502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DEFAULT Clause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095934" y="3320025"/>
            <a:ext cx="404469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Format: default(</a:t>
            </a:r>
            <a:r>
              <a:rPr lang="en-US" b="1" dirty="0" err="1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shared|none</a:t>
            </a:r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04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62068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  What are Parallel Computer Memory Architectures?</a:t>
            </a:r>
            <a:endParaRPr lang="ru-RU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83568" y="5157192"/>
            <a:ext cx="271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Symmetric Multiprocessor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00192" y="1052736"/>
            <a:ext cx="269734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Hybrid Shared-Distributed</a:t>
            </a:r>
          </a:p>
          <a:p>
            <a:pPr algn="ctr"/>
            <a:r>
              <a:rPr lang="en-US" dirty="0"/>
              <a:t> Memory</a:t>
            </a:r>
            <a:endParaRPr lang="ru-RU" dirty="0"/>
          </a:p>
        </p:txBody>
      </p:sp>
      <p:grpSp>
        <p:nvGrpSpPr>
          <p:cNvPr id="2" name="Группа 45"/>
          <p:cNvGrpSpPr/>
          <p:nvPr/>
        </p:nvGrpSpPr>
        <p:grpSpPr>
          <a:xfrm>
            <a:off x="179512" y="1052736"/>
            <a:ext cx="2701950" cy="644748"/>
            <a:chOff x="3563888" y="1196752"/>
            <a:chExt cx="2701950" cy="644748"/>
          </a:xfrm>
        </p:grpSpPr>
        <p:sp>
          <p:nvSpPr>
            <p:cNvPr id="45" name="Прямоугольник 44"/>
            <p:cNvSpPr/>
            <p:nvPr/>
          </p:nvSpPr>
          <p:spPr>
            <a:xfrm>
              <a:off x="3563888" y="1196752"/>
              <a:ext cx="2701950" cy="6447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17466" y="1331476"/>
              <a:ext cx="21946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Distributed Memory</a:t>
              </a:r>
              <a:endParaRPr lang="ru-RU" dirty="0"/>
            </a:p>
          </p:txBody>
        </p:sp>
      </p:grpSp>
      <p:grpSp>
        <p:nvGrpSpPr>
          <p:cNvPr id="7" name="Группа 47"/>
          <p:cNvGrpSpPr/>
          <p:nvPr/>
        </p:nvGrpSpPr>
        <p:grpSpPr>
          <a:xfrm>
            <a:off x="3203848" y="1052736"/>
            <a:ext cx="2701950" cy="644748"/>
            <a:chOff x="683568" y="1196752"/>
            <a:chExt cx="2701950" cy="644748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683568" y="1196752"/>
              <a:ext cx="2701950" cy="6447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15616" y="1331476"/>
              <a:ext cx="17171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Shared Memory</a:t>
              </a:r>
              <a:endParaRPr lang="ru-RU" dirty="0"/>
            </a:p>
          </p:txBody>
        </p:sp>
      </p:grpSp>
      <p:grpSp>
        <p:nvGrpSpPr>
          <p:cNvPr id="8" name="Группа 48"/>
          <p:cNvGrpSpPr/>
          <p:nvPr/>
        </p:nvGrpSpPr>
        <p:grpSpPr>
          <a:xfrm>
            <a:off x="3203848" y="1052736"/>
            <a:ext cx="2701950" cy="644748"/>
            <a:chOff x="683568" y="1196752"/>
            <a:chExt cx="2701950" cy="644748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683568" y="1196752"/>
              <a:ext cx="2701950" cy="6447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9592" y="1268760"/>
              <a:ext cx="230383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Shared Memory</a:t>
              </a:r>
              <a:endParaRPr lang="ru-RU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Группа 53"/>
          <p:cNvGrpSpPr/>
          <p:nvPr/>
        </p:nvGrpSpPr>
        <p:grpSpPr>
          <a:xfrm>
            <a:off x="1403648" y="1988840"/>
            <a:ext cx="1440160" cy="504056"/>
            <a:chOff x="2195736" y="1988840"/>
            <a:chExt cx="1440160" cy="504056"/>
          </a:xfrm>
        </p:grpSpPr>
        <p:sp>
          <p:nvSpPr>
            <p:cNvPr id="52" name="Прямоугольник 51"/>
            <p:cNvSpPr/>
            <p:nvPr/>
          </p:nvSpPr>
          <p:spPr>
            <a:xfrm>
              <a:off x="2195736" y="1988840"/>
              <a:ext cx="1440160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27784" y="206084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UMA</a:t>
              </a:r>
              <a:endParaRPr lang="ru-RU" b="1" i="1" dirty="0"/>
            </a:p>
          </p:txBody>
        </p:sp>
      </p:grpSp>
      <p:grpSp>
        <p:nvGrpSpPr>
          <p:cNvPr id="10" name="Группа 54"/>
          <p:cNvGrpSpPr/>
          <p:nvPr/>
        </p:nvGrpSpPr>
        <p:grpSpPr>
          <a:xfrm>
            <a:off x="6300192" y="1988840"/>
            <a:ext cx="1440160" cy="504056"/>
            <a:chOff x="2195736" y="1988840"/>
            <a:chExt cx="1440160" cy="504056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2195736" y="1988840"/>
              <a:ext cx="1440160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55776" y="2060848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NUMA</a:t>
              </a:r>
              <a:endParaRPr lang="ru-RU" b="1" i="1" dirty="0"/>
            </a:p>
          </p:txBody>
        </p:sp>
      </p:grpSp>
      <p:cxnSp>
        <p:nvCxnSpPr>
          <p:cNvPr id="63" name="Прямая соединительная линия 62"/>
          <p:cNvCxnSpPr/>
          <p:nvPr/>
        </p:nvCxnSpPr>
        <p:spPr>
          <a:xfrm>
            <a:off x="4572000" y="1700808"/>
            <a:ext cx="0" cy="2160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4572000" y="1916832"/>
            <a:ext cx="244827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H="1">
            <a:off x="2123728" y="1916832"/>
            <a:ext cx="244827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endCxn id="52" idx="0"/>
          </p:cNvCxnSpPr>
          <p:nvPr/>
        </p:nvCxnSpPr>
        <p:spPr>
          <a:xfrm>
            <a:off x="2123728" y="1916832"/>
            <a:ext cx="0" cy="720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endCxn id="56" idx="0"/>
          </p:cNvCxnSpPr>
          <p:nvPr/>
        </p:nvCxnSpPr>
        <p:spPr>
          <a:xfrm>
            <a:off x="7020272" y="1916832"/>
            <a:ext cx="0" cy="720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1"/>
          <p:cNvGrpSpPr/>
          <p:nvPr/>
        </p:nvGrpSpPr>
        <p:grpSpPr>
          <a:xfrm>
            <a:off x="539552" y="2708920"/>
            <a:ext cx="2952328" cy="2448273"/>
            <a:chOff x="179512" y="2708920"/>
            <a:chExt cx="2952328" cy="2448273"/>
          </a:xfrm>
        </p:grpSpPr>
        <p:grpSp>
          <p:nvGrpSpPr>
            <p:cNvPr id="12" name="Группа 86"/>
            <p:cNvGrpSpPr/>
            <p:nvPr/>
          </p:nvGrpSpPr>
          <p:grpSpPr>
            <a:xfrm>
              <a:off x="1403648" y="2708920"/>
              <a:ext cx="1728192" cy="2448273"/>
              <a:chOff x="323528" y="2780928"/>
              <a:chExt cx="1728192" cy="2448273"/>
            </a:xfrm>
          </p:grpSpPr>
          <p:grpSp>
            <p:nvGrpSpPr>
              <p:cNvPr id="13" name="Группа 76"/>
              <p:cNvGrpSpPr/>
              <p:nvPr/>
            </p:nvGrpSpPr>
            <p:grpSpPr>
              <a:xfrm>
                <a:off x="323528" y="2780928"/>
                <a:ext cx="504056" cy="2448273"/>
                <a:chOff x="323528" y="2780928"/>
                <a:chExt cx="504056" cy="2664296"/>
              </a:xfrm>
            </p:grpSpPr>
            <p:sp>
              <p:nvSpPr>
                <p:cNvPr id="72" name="Прямоугольник 71"/>
                <p:cNvSpPr/>
                <p:nvPr/>
              </p:nvSpPr>
              <p:spPr>
                <a:xfrm>
                  <a:off x="323528" y="2780928"/>
                  <a:ext cx="504056" cy="26642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363476" y="2854863"/>
                  <a:ext cx="437941" cy="2511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M</a:t>
                  </a:r>
                </a:p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E</a:t>
                  </a:r>
                </a:p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M</a:t>
                  </a:r>
                </a:p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O</a:t>
                  </a:r>
                </a:p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R</a:t>
                  </a:r>
                </a:p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Y</a:t>
                  </a:r>
                  <a:endParaRPr lang="ru-RU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" name="Группа 75"/>
              <p:cNvGrpSpPr/>
              <p:nvPr/>
            </p:nvGrpSpPr>
            <p:grpSpPr>
              <a:xfrm>
                <a:off x="1259632" y="2780928"/>
                <a:ext cx="792088" cy="720080"/>
                <a:chOff x="1259632" y="2780928"/>
                <a:chExt cx="792088" cy="720080"/>
              </a:xfrm>
            </p:grpSpPr>
            <p:sp>
              <p:nvSpPr>
                <p:cNvPr id="74" name="Прямоугольник 73"/>
                <p:cNvSpPr/>
                <p:nvPr/>
              </p:nvSpPr>
              <p:spPr>
                <a:xfrm>
                  <a:off x="1259632" y="2780928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1371853" y="2957180"/>
                  <a:ext cx="607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CPU</a:t>
                  </a:r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Группа 77"/>
              <p:cNvGrpSpPr/>
              <p:nvPr/>
            </p:nvGrpSpPr>
            <p:grpSpPr>
              <a:xfrm>
                <a:off x="1259632" y="3645024"/>
                <a:ext cx="792088" cy="720080"/>
                <a:chOff x="1259632" y="2780928"/>
                <a:chExt cx="792088" cy="720080"/>
              </a:xfrm>
            </p:grpSpPr>
            <p:sp>
              <p:nvSpPr>
                <p:cNvPr id="79" name="Прямоугольник 78"/>
                <p:cNvSpPr/>
                <p:nvPr/>
              </p:nvSpPr>
              <p:spPr>
                <a:xfrm>
                  <a:off x="1259632" y="2780928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371853" y="2957180"/>
                  <a:ext cx="607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CPU</a:t>
                  </a:r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" name="Группа 80"/>
              <p:cNvGrpSpPr/>
              <p:nvPr/>
            </p:nvGrpSpPr>
            <p:grpSpPr>
              <a:xfrm>
                <a:off x="1259632" y="4509120"/>
                <a:ext cx="792088" cy="720080"/>
                <a:chOff x="1259632" y="2780928"/>
                <a:chExt cx="792088" cy="720080"/>
              </a:xfrm>
            </p:grpSpPr>
            <p:sp>
              <p:nvSpPr>
                <p:cNvPr id="82" name="Прямоугольник 81"/>
                <p:cNvSpPr/>
                <p:nvPr/>
              </p:nvSpPr>
              <p:spPr>
                <a:xfrm>
                  <a:off x="1259632" y="2780928"/>
                  <a:ext cx="792088" cy="72008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1371853" y="2957180"/>
                  <a:ext cx="607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CPU</a:t>
                  </a:r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4" name="Двойная стрелка влево/вправо 83"/>
              <p:cNvSpPr/>
              <p:nvPr/>
            </p:nvSpPr>
            <p:spPr>
              <a:xfrm>
                <a:off x="827584" y="3140968"/>
                <a:ext cx="432048" cy="144016"/>
              </a:xfrm>
              <a:prstGeom prst="leftRightArrow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" name="Двойная стрелка влево/вправо 84"/>
              <p:cNvSpPr/>
              <p:nvPr/>
            </p:nvSpPr>
            <p:spPr>
              <a:xfrm>
                <a:off x="827584" y="3933056"/>
                <a:ext cx="432048" cy="144016"/>
              </a:xfrm>
              <a:prstGeom prst="leftRightArrow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6" name="Двойная стрелка влево/вправо 85"/>
              <p:cNvSpPr/>
              <p:nvPr/>
            </p:nvSpPr>
            <p:spPr>
              <a:xfrm>
                <a:off x="827584" y="4797152"/>
                <a:ext cx="432048" cy="144016"/>
              </a:xfrm>
              <a:prstGeom prst="leftRightArrow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3" name="Прямоугольник 92"/>
            <p:cNvSpPr/>
            <p:nvPr/>
          </p:nvSpPr>
          <p:spPr>
            <a:xfrm>
              <a:off x="179512" y="2708920"/>
              <a:ext cx="792088" cy="720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1733" y="288517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CPU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Прямоугольник 94"/>
            <p:cNvSpPr/>
            <p:nvPr/>
          </p:nvSpPr>
          <p:spPr>
            <a:xfrm>
              <a:off x="179512" y="3573016"/>
              <a:ext cx="792088" cy="720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1733" y="374926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CPU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Прямоугольник 96"/>
            <p:cNvSpPr/>
            <p:nvPr/>
          </p:nvSpPr>
          <p:spPr>
            <a:xfrm>
              <a:off x="179512" y="4437112"/>
              <a:ext cx="792088" cy="720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1733" y="461336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CPU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9" name="Двойная стрелка влево/вправо 98"/>
            <p:cNvSpPr/>
            <p:nvPr/>
          </p:nvSpPr>
          <p:spPr>
            <a:xfrm>
              <a:off x="971600" y="3068960"/>
              <a:ext cx="432048" cy="144016"/>
            </a:xfrm>
            <a:prstGeom prst="left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Двойная стрелка влево/вправо 99"/>
            <p:cNvSpPr/>
            <p:nvPr/>
          </p:nvSpPr>
          <p:spPr>
            <a:xfrm>
              <a:off x="971600" y="3861048"/>
              <a:ext cx="432048" cy="144016"/>
            </a:xfrm>
            <a:prstGeom prst="left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Двойная стрелка влево/вправо 100"/>
            <p:cNvSpPr/>
            <p:nvPr/>
          </p:nvSpPr>
          <p:spPr>
            <a:xfrm>
              <a:off x="971600" y="4725144"/>
              <a:ext cx="432048" cy="144016"/>
            </a:xfrm>
            <a:prstGeom prst="left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58"/>
          <p:cNvGrpSpPr/>
          <p:nvPr/>
        </p:nvGrpSpPr>
        <p:grpSpPr>
          <a:xfrm>
            <a:off x="5076056" y="2708920"/>
            <a:ext cx="3600400" cy="2736304"/>
            <a:chOff x="5148064" y="2636912"/>
            <a:chExt cx="3384376" cy="2736304"/>
          </a:xfrm>
        </p:grpSpPr>
        <p:grpSp>
          <p:nvGrpSpPr>
            <p:cNvPr id="18" name="Группа 153"/>
            <p:cNvGrpSpPr/>
            <p:nvPr/>
          </p:nvGrpSpPr>
          <p:grpSpPr>
            <a:xfrm>
              <a:off x="5148064" y="2636912"/>
              <a:ext cx="3384376" cy="2736304"/>
              <a:chOff x="5148064" y="2636912"/>
              <a:chExt cx="3384376" cy="2736304"/>
            </a:xfrm>
          </p:grpSpPr>
          <p:grpSp>
            <p:nvGrpSpPr>
              <p:cNvPr id="19" name="Группа 117"/>
              <p:cNvGrpSpPr/>
              <p:nvPr/>
            </p:nvGrpSpPr>
            <p:grpSpPr>
              <a:xfrm>
                <a:off x="5148064" y="2636912"/>
                <a:ext cx="1368152" cy="1152128"/>
                <a:chOff x="5148064" y="2636912"/>
                <a:chExt cx="1368152" cy="1152128"/>
              </a:xfrm>
            </p:grpSpPr>
            <p:grpSp>
              <p:nvGrpSpPr>
                <p:cNvPr id="20" name="Группа 105"/>
                <p:cNvGrpSpPr/>
                <p:nvPr/>
              </p:nvGrpSpPr>
              <p:grpSpPr>
                <a:xfrm>
                  <a:off x="5220072" y="3347700"/>
                  <a:ext cx="1224136" cy="369332"/>
                  <a:chOff x="5364088" y="3284984"/>
                  <a:chExt cx="1224136" cy="369332"/>
                </a:xfrm>
              </p:grpSpPr>
              <p:sp>
                <p:nvSpPr>
                  <p:cNvPr id="104" name="Прямоугольник 103"/>
                  <p:cNvSpPr/>
                  <p:nvPr/>
                </p:nvSpPr>
                <p:spPr>
                  <a:xfrm>
                    <a:off x="5364088" y="3284984"/>
                    <a:ext cx="1224136" cy="36004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5436096" y="3284984"/>
                    <a:ext cx="11320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MEMORY</a:t>
                    </a:r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07" name="Прямоугольник 106"/>
                <p:cNvSpPr/>
                <p:nvPr/>
              </p:nvSpPr>
              <p:spPr>
                <a:xfrm>
                  <a:off x="5220072" y="2708920"/>
                  <a:ext cx="576064" cy="5040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0072" y="2771636"/>
                  <a:ext cx="64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CPU</a:t>
                  </a:r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5868144" y="2708920"/>
                  <a:ext cx="576064" cy="5040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5868144" y="2780928"/>
                  <a:ext cx="64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CPU</a:t>
                  </a:r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4" name="Прямая со стрелкой 113"/>
                <p:cNvCxnSpPr/>
                <p:nvPr/>
              </p:nvCxnSpPr>
              <p:spPr>
                <a:xfrm>
                  <a:off x="5508104" y="3212976"/>
                  <a:ext cx="0" cy="144016"/>
                </a:xfrm>
                <a:prstGeom prst="straightConnector1">
                  <a:avLst/>
                </a:prstGeom>
                <a:ln>
                  <a:headEnd type="stealth" w="sm" len="sm"/>
                  <a:tailEnd type="stealth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Прямая со стрелкой 115"/>
                <p:cNvCxnSpPr/>
                <p:nvPr/>
              </p:nvCxnSpPr>
              <p:spPr>
                <a:xfrm>
                  <a:off x="6156176" y="3212976"/>
                  <a:ext cx="0" cy="144016"/>
                </a:xfrm>
                <a:prstGeom prst="straightConnector1">
                  <a:avLst/>
                </a:prstGeom>
                <a:ln>
                  <a:headEnd type="stealth" w="sm" len="sm"/>
                  <a:tailEnd type="stealth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Прямоугольник 116"/>
                <p:cNvSpPr/>
                <p:nvPr/>
              </p:nvSpPr>
              <p:spPr>
                <a:xfrm>
                  <a:off x="5148064" y="2636912"/>
                  <a:ext cx="1368152" cy="1152128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1" name="Группа 118"/>
              <p:cNvGrpSpPr/>
              <p:nvPr/>
            </p:nvGrpSpPr>
            <p:grpSpPr>
              <a:xfrm>
                <a:off x="7164288" y="2636912"/>
                <a:ext cx="1368152" cy="1152128"/>
                <a:chOff x="5148064" y="2636912"/>
                <a:chExt cx="1368152" cy="1152128"/>
              </a:xfrm>
            </p:grpSpPr>
            <p:grpSp>
              <p:nvGrpSpPr>
                <p:cNvPr id="22" name="Группа 105"/>
                <p:cNvGrpSpPr/>
                <p:nvPr/>
              </p:nvGrpSpPr>
              <p:grpSpPr>
                <a:xfrm>
                  <a:off x="5220072" y="3347700"/>
                  <a:ext cx="1224136" cy="369332"/>
                  <a:chOff x="5364088" y="3284984"/>
                  <a:chExt cx="1224136" cy="369332"/>
                </a:xfrm>
              </p:grpSpPr>
              <p:sp>
                <p:nvSpPr>
                  <p:cNvPr id="128" name="Прямоугольник 127"/>
                  <p:cNvSpPr/>
                  <p:nvPr/>
                </p:nvSpPr>
                <p:spPr>
                  <a:xfrm>
                    <a:off x="5364088" y="3284984"/>
                    <a:ext cx="1224136" cy="36004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5436096" y="3284984"/>
                    <a:ext cx="11320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MEMORY</a:t>
                    </a:r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21" name="Прямоугольник 120"/>
                <p:cNvSpPr/>
                <p:nvPr/>
              </p:nvSpPr>
              <p:spPr>
                <a:xfrm>
                  <a:off x="5220072" y="2708920"/>
                  <a:ext cx="576064" cy="5040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5220072" y="2771636"/>
                  <a:ext cx="64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CPU</a:t>
                  </a:r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5868144" y="2708920"/>
                  <a:ext cx="576064" cy="5040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5868144" y="2780928"/>
                  <a:ext cx="64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CPU</a:t>
                  </a:r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5" name="Прямая со стрелкой 124"/>
                <p:cNvCxnSpPr/>
                <p:nvPr/>
              </p:nvCxnSpPr>
              <p:spPr>
                <a:xfrm>
                  <a:off x="5508104" y="3212976"/>
                  <a:ext cx="0" cy="144016"/>
                </a:xfrm>
                <a:prstGeom prst="straightConnector1">
                  <a:avLst/>
                </a:prstGeom>
                <a:ln>
                  <a:headEnd type="stealth" w="sm" len="sm"/>
                  <a:tailEnd type="stealth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Прямая со стрелкой 125"/>
                <p:cNvCxnSpPr/>
                <p:nvPr/>
              </p:nvCxnSpPr>
              <p:spPr>
                <a:xfrm>
                  <a:off x="6156176" y="3212976"/>
                  <a:ext cx="0" cy="144016"/>
                </a:xfrm>
                <a:prstGeom prst="straightConnector1">
                  <a:avLst/>
                </a:prstGeom>
                <a:ln>
                  <a:headEnd type="stealth" w="sm" len="sm"/>
                  <a:tailEnd type="stealth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Прямоугольник 126"/>
                <p:cNvSpPr/>
                <p:nvPr/>
              </p:nvSpPr>
              <p:spPr>
                <a:xfrm>
                  <a:off x="5148064" y="2636912"/>
                  <a:ext cx="1368152" cy="1152128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3" name="Группа 105"/>
              <p:cNvGrpSpPr/>
              <p:nvPr/>
            </p:nvGrpSpPr>
            <p:grpSpPr>
              <a:xfrm>
                <a:off x="5220072" y="4293096"/>
                <a:ext cx="1224136" cy="369332"/>
                <a:chOff x="5364088" y="3284984"/>
                <a:chExt cx="1224136" cy="369332"/>
              </a:xfrm>
            </p:grpSpPr>
            <p:sp>
              <p:nvSpPr>
                <p:cNvPr id="139" name="Прямоугольник 138"/>
                <p:cNvSpPr/>
                <p:nvPr/>
              </p:nvSpPr>
              <p:spPr>
                <a:xfrm>
                  <a:off x="5364088" y="3284984"/>
                  <a:ext cx="1224136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5436096" y="3284984"/>
                  <a:ext cx="1132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MEMORY</a:t>
                  </a:r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2" name="Прямоугольник 131"/>
              <p:cNvSpPr/>
              <p:nvPr/>
            </p:nvSpPr>
            <p:spPr>
              <a:xfrm>
                <a:off x="5220072" y="4797152"/>
                <a:ext cx="576064" cy="5040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220072" y="4859868"/>
                <a:ext cx="64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CPU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Прямоугольник 133"/>
              <p:cNvSpPr/>
              <p:nvPr/>
            </p:nvSpPr>
            <p:spPr>
              <a:xfrm>
                <a:off x="5868144" y="4797152"/>
                <a:ext cx="576064" cy="5040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868144" y="4869160"/>
                <a:ext cx="64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CPU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6" name="Прямая со стрелкой 135"/>
              <p:cNvCxnSpPr/>
              <p:nvPr/>
            </p:nvCxnSpPr>
            <p:spPr>
              <a:xfrm>
                <a:off x="5508104" y="4653136"/>
                <a:ext cx="0" cy="144016"/>
              </a:xfrm>
              <a:prstGeom prst="straightConnector1">
                <a:avLst/>
              </a:prstGeom>
              <a:ln>
                <a:headEnd type="stealth" w="sm" len="sm"/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Прямая со стрелкой 136"/>
              <p:cNvCxnSpPr/>
              <p:nvPr/>
            </p:nvCxnSpPr>
            <p:spPr>
              <a:xfrm>
                <a:off x="6156176" y="4653136"/>
                <a:ext cx="0" cy="144016"/>
              </a:xfrm>
              <a:prstGeom prst="straightConnector1">
                <a:avLst/>
              </a:prstGeom>
              <a:ln>
                <a:headEnd type="stealth" w="sm" len="sm"/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Прямоугольник 137"/>
              <p:cNvSpPr/>
              <p:nvPr/>
            </p:nvSpPr>
            <p:spPr>
              <a:xfrm>
                <a:off x="5148064" y="4221088"/>
                <a:ext cx="1368152" cy="115212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24" name="Группа 105"/>
              <p:cNvGrpSpPr/>
              <p:nvPr/>
            </p:nvGrpSpPr>
            <p:grpSpPr>
              <a:xfrm>
                <a:off x="7236296" y="4293096"/>
                <a:ext cx="1224136" cy="369332"/>
                <a:chOff x="5364088" y="3284984"/>
                <a:chExt cx="1224136" cy="369332"/>
              </a:xfrm>
            </p:grpSpPr>
            <p:sp>
              <p:nvSpPr>
                <p:cNvPr id="142" name="Прямоугольник 141"/>
                <p:cNvSpPr/>
                <p:nvPr/>
              </p:nvSpPr>
              <p:spPr>
                <a:xfrm>
                  <a:off x="5364088" y="3284984"/>
                  <a:ext cx="1224136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5436096" y="3284984"/>
                  <a:ext cx="1132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MEMORY</a:t>
                  </a:r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4" name="Прямоугольник 143"/>
              <p:cNvSpPr/>
              <p:nvPr/>
            </p:nvSpPr>
            <p:spPr>
              <a:xfrm>
                <a:off x="7236296" y="4797152"/>
                <a:ext cx="576064" cy="5040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7236296" y="4859868"/>
                <a:ext cx="64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CPU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Прямоугольник 145"/>
              <p:cNvSpPr/>
              <p:nvPr/>
            </p:nvSpPr>
            <p:spPr>
              <a:xfrm>
                <a:off x="7884368" y="4797152"/>
                <a:ext cx="576064" cy="5040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7884368" y="4869160"/>
                <a:ext cx="64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CPU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8" name="Прямая со стрелкой 147"/>
              <p:cNvCxnSpPr/>
              <p:nvPr/>
            </p:nvCxnSpPr>
            <p:spPr>
              <a:xfrm>
                <a:off x="7524328" y="4653136"/>
                <a:ext cx="0" cy="144016"/>
              </a:xfrm>
              <a:prstGeom prst="straightConnector1">
                <a:avLst/>
              </a:prstGeom>
              <a:ln>
                <a:headEnd type="stealth" w="sm" len="sm"/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/>
              <p:cNvCxnSpPr/>
              <p:nvPr/>
            </p:nvCxnSpPr>
            <p:spPr>
              <a:xfrm>
                <a:off x="8172400" y="4653136"/>
                <a:ext cx="0" cy="144016"/>
              </a:xfrm>
              <a:prstGeom prst="straightConnector1">
                <a:avLst/>
              </a:prstGeom>
              <a:ln>
                <a:headEnd type="stealth" w="sm" len="sm"/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Прямоугольник 149"/>
              <p:cNvSpPr/>
              <p:nvPr/>
            </p:nvSpPr>
            <p:spPr>
              <a:xfrm>
                <a:off x="7164288" y="4221088"/>
                <a:ext cx="1368152" cy="115212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Двойная стрелка влево/вправо 151"/>
              <p:cNvSpPr/>
              <p:nvPr/>
            </p:nvSpPr>
            <p:spPr>
              <a:xfrm>
                <a:off x="6516216" y="3140968"/>
                <a:ext cx="648072" cy="144016"/>
              </a:xfrm>
              <a:prstGeom prst="leftRightArrow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Двойная стрелка влево/вправо 152"/>
              <p:cNvSpPr/>
              <p:nvPr/>
            </p:nvSpPr>
            <p:spPr>
              <a:xfrm>
                <a:off x="6516216" y="4797152"/>
                <a:ext cx="648072" cy="144016"/>
              </a:xfrm>
              <a:prstGeom prst="leftRightArrow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55" name="Двойная стрелка влево/вправо 154"/>
            <p:cNvSpPr/>
            <p:nvPr/>
          </p:nvSpPr>
          <p:spPr>
            <a:xfrm rot="5400000">
              <a:off x="5631650" y="3948590"/>
              <a:ext cx="432048" cy="112948"/>
            </a:xfrm>
            <a:prstGeom prst="left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Двойная стрелка влево/вправо 155"/>
            <p:cNvSpPr/>
            <p:nvPr/>
          </p:nvSpPr>
          <p:spPr>
            <a:xfrm rot="5400000">
              <a:off x="7652810" y="3948590"/>
              <a:ext cx="432048" cy="112948"/>
            </a:xfrm>
            <a:prstGeom prst="left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Счетверенная стрелка 157"/>
            <p:cNvSpPr/>
            <p:nvPr/>
          </p:nvSpPr>
          <p:spPr>
            <a:xfrm rot="2552728">
              <a:off x="6470361" y="3667236"/>
              <a:ext cx="769776" cy="714312"/>
            </a:xfrm>
            <a:prstGeom prst="quadArrow">
              <a:avLst>
                <a:gd name="adj1" fmla="val 9272"/>
                <a:gd name="adj2" fmla="val 6627"/>
                <a:gd name="adj3" fmla="val 11627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20983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Data-Sharing Attribute Clauses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6695" y="1052736"/>
            <a:ext cx="91440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declares variables in its list to be private in each thread of the team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Variables declared private should be uninitialized for each thread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original object referenced by the variable has an indeterminate value upon entry to the construct, and has an indeterminate value upon exit from the construct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-7197" y="548680"/>
            <a:ext cx="33602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PRIVATE Clause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41189" y="650505"/>
            <a:ext cx="307968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Format: private(list)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44" y="3560529"/>
            <a:ext cx="914400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private clause with automatic initialization of the variables in its list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Listed variables are initialized according to the value of their original objects prior to entry into the parallel or work-sharing construct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-36512" y="2984465"/>
            <a:ext cx="45448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FIRSTPRIVATE Clause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354149" y="3148359"/>
            <a:ext cx="376898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Format: </a:t>
            </a:r>
            <a:r>
              <a:rPr lang="en-US" b="1" dirty="0" err="1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firstprivate</a:t>
            </a:r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244" y="5313402"/>
            <a:ext cx="9144000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private clause with a copy from the last (sequentially) loop iteration or section to the original variable object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395" y="4788441"/>
            <a:ext cx="44310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LASTPRIVATE Clause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477382" y="4901232"/>
            <a:ext cx="36311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Format: </a:t>
            </a:r>
            <a:r>
              <a:rPr lang="en-US" b="1" dirty="0" err="1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lastprivate</a:t>
            </a:r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36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Прямая соединительная линия 55"/>
          <p:cNvCxnSpPr/>
          <p:nvPr/>
        </p:nvCxnSpPr>
        <p:spPr>
          <a:xfrm>
            <a:off x="5448910" y="5266974"/>
            <a:ext cx="0" cy="36004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Data-Sharing Attribute Clauses</a:t>
            </a:r>
            <a:endParaRPr lang="ru-RU" sz="3200" i="1" dirty="0">
              <a:solidFill>
                <a:schemeClr val="bg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grpSp>
        <p:nvGrpSpPr>
          <p:cNvPr id="191" name="Группа 190"/>
          <p:cNvGrpSpPr/>
          <p:nvPr/>
        </p:nvGrpSpPr>
        <p:grpSpPr>
          <a:xfrm>
            <a:off x="3627261" y="1426942"/>
            <a:ext cx="4275041" cy="1604243"/>
            <a:chOff x="2465835" y="1138910"/>
            <a:chExt cx="4275041" cy="1604243"/>
          </a:xfrm>
        </p:grpSpPr>
        <p:cxnSp>
          <p:nvCxnSpPr>
            <p:cNvPr id="192" name="Прямая со стрелкой 191"/>
            <p:cNvCxnSpPr/>
            <p:nvPr/>
          </p:nvCxnSpPr>
          <p:spPr>
            <a:xfrm>
              <a:off x="4297995" y="1138910"/>
              <a:ext cx="0" cy="15700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/>
            <p:nvPr/>
          </p:nvCxnSpPr>
          <p:spPr>
            <a:xfrm>
              <a:off x="2465835" y="1921554"/>
              <a:ext cx="427504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2465835" y="1916832"/>
              <a:ext cx="0" cy="74368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6740876" y="1916832"/>
              <a:ext cx="0" cy="82632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Овал 197"/>
          <p:cNvSpPr/>
          <p:nvPr/>
        </p:nvSpPr>
        <p:spPr>
          <a:xfrm>
            <a:off x="3103787" y="3035907"/>
            <a:ext cx="1046949" cy="4957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Smth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3103787" y="4275389"/>
            <a:ext cx="1046949" cy="4957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Smth</a:t>
            </a:r>
            <a:endParaRPr lang="ru-RU" dirty="0"/>
          </a:p>
        </p:txBody>
      </p:sp>
      <p:cxnSp>
        <p:nvCxnSpPr>
          <p:cNvPr id="203" name="Прямая соединительная линия 202"/>
          <p:cNvCxnSpPr>
            <a:stCxn id="198" idx="4"/>
            <a:endCxn id="199" idx="0"/>
          </p:cNvCxnSpPr>
          <p:nvPr/>
        </p:nvCxnSpPr>
        <p:spPr>
          <a:xfrm>
            <a:off x="3627261" y="3531700"/>
            <a:ext cx="0" cy="743689"/>
          </a:xfrm>
          <a:prstGeom prst="line">
            <a:avLst/>
          </a:prstGeom>
          <a:ln w="1905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>
            <a:off x="2929295" y="2374850"/>
            <a:ext cx="1395933" cy="2644228"/>
            <a:chOff x="1767869" y="2374850"/>
            <a:chExt cx="1395933" cy="2644228"/>
          </a:xfrm>
        </p:grpSpPr>
        <p:sp>
          <p:nvSpPr>
            <p:cNvPr id="197" name="TextBox 196"/>
            <p:cNvSpPr txBox="1"/>
            <p:nvPr/>
          </p:nvSpPr>
          <p:spPr>
            <a:xfrm>
              <a:off x="1930608" y="2374850"/>
              <a:ext cx="114646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1"/>
                  </a:solidFill>
                </a:rPr>
                <a:t>Thread</a:t>
              </a:r>
              <a:r>
                <a:rPr lang="ru-RU" b="1" u="sng" dirty="0">
                  <a:solidFill>
                    <a:schemeClr val="accent1"/>
                  </a:solidFill>
                </a:rPr>
                <a:t> 3</a:t>
              </a:r>
            </a:p>
          </p:txBody>
        </p:sp>
        <p:cxnSp>
          <p:nvCxnSpPr>
            <p:cNvPr id="200" name="Прямая соединительная линия 199"/>
            <p:cNvCxnSpPr/>
            <p:nvPr/>
          </p:nvCxnSpPr>
          <p:spPr>
            <a:xfrm>
              <a:off x="1767869" y="2622746"/>
              <a:ext cx="0" cy="239633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Прямая соединительная линия 200"/>
            <p:cNvCxnSpPr/>
            <p:nvPr/>
          </p:nvCxnSpPr>
          <p:spPr>
            <a:xfrm>
              <a:off x="3163801" y="2622746"/>
              <a:ext cx="0" cy="239633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Прямая соединительная линия 201"/>
            <p:cNvCxnSpPr/>
            <p:nvPr/>
          </p:nvCxnSpPr>
          <p:spPr>
            <a:xfrm flipH="1">
              <a:off x="1767869" y="5019078"/>
              <a:ext cx="139593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/>
            <p:cNvCxnSpPr/>
            <p:nvPr/>
          </p:nvCxnSpPr>
          <p:spPr>
            <a:xfrm flipH="1">
              <a:off x="1767869" y="2622746"/>
              <a:ext cx="261737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Прямая соединительная линия 204"/>
            <p:cNvCxnSpPr/>
            <p:nvPr/>
          </p:nvCxnSpPr>
          <p:spPr>
            <a:xfrm flipH="1">
              <a:off x="2989310" y="2622746"/>
              <a:ext cx="17449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Овал 207"/>
          <p:cNvSpPr/>
          <p:nvPr/>
        </p:nvSpPr>
        <p:spPr>
          <a:xfrm>
            <a:off x="4935947" y="3035907"/>
            <a:ext cx="1046949" cy="4957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Smth</a:t>
            </a:r>
            <a:endParaRPr lang="ru-RU" dirty="0"/>
          </a:p>
        </p:txBody>
      </p:sp>
      <p:sp>
        <p:nvSpPr>
          <p:cNvPr id="209" name="Овал 208"/>
          <p:cNvSpPr/>
          <p:nvPr/>
        </p:nvSpPr>
        <p:spPr>
          <a:xfrm>
            <a:off x="4935947" y="4275389"/>
            <a:ext cx="1046949" cy="4957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Smth</a:t>
            </a:r>
            <a:endParaRPr lang="ru-RU" dirty="0"/>
          </a:p>
        </p:txBody>
      </p:sp>
      <p:cxnSp>
        <p:nvCxnSpPr>
          <p:cNvPr id="213" name="Прямая соединительная линия 212"/>
          <p:cNvCxnSpPr>
            <a:stCxn id="208" idx="4"/>
            <a:endCxn id="209" idx="0"/>
          </p:cNvCxnSpPr>
          <p:nvPr/>
        </p:nvCxnSpPr>
        <p:spPr>
          <a:xfrm>
            <a:off x="5459421" y="3531700"/>
            <a:ext cx="0" cy="743689"/>
          </a:xfrm>
          <a:prstGeom prst="line">
            <a:avLst/>
          </a:prstGeom>
          <a:ln w="1905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/>
        </p:nvGrpSpPr>
        <p:grpSpPr>
          <a:xfrm>
            <a:off x="4761455" y="2374850"/>
            <a:ext cx="1395933" cy="2644228"/>
            <a:chOff x="3600029" y="2374850"/>
            <a:chExt cx="1395933" cy="2644228"/>
          </a:xfrm>
        </p:grpSpPr>
        <p:sp>
          <p:nvSpPr>
            <p:cNvPr id="207" name="TextBox 206"/>
            <p:cNvSpPr txBox="1"/>
            <p:nvPr/>
          </p:nvSpPr>
          <p:spPr>
            <a:xfrm>
              <a:off x="3762768" y="2374850"/>
              <a:ext cx="114646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1"/>
                  </a:solidFill>
                </a:rPr>
                <a:t>Thread 1</a:t>
              </a:r>
              <a:endParaRPr lang="ru-RU" b="1" u="sng" dirty="0">
                <a:solidFill>
                  <a:schemeClr val="accent1"/>
                </a:solidFill>
              </a:endParaRPr>
            </a:p>
          </p:txBody>
        </p:sp>
        <p:cxnSp>
          <p:nvCxnSpPr>
            <p:cNvPr id="210" name="Прямая соединительная линия 209"/>
            <p:cNvCxnSpPr/>
            <p:nvPr/>
          </p:nvCxnSpPr>
          <p:spPr>
            <a:xfrm>
              <a:off x="3600029" y="2622746"/>
              <a:ext cx="0" cy="239633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/>
            <p:cNvCxnSpPr/>
            <p:nvPr/>
          </p:nvCxnSpPr>
          <p:spPr>
            <a:xfrm>
              <a:off x="4995961" y="2622746"/>
              <a:ext cx="0" cy="239633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Прямая соединительная линия 211"/>
            <p:cNvCxnSpPr/>
            <p:nvPr/>
          </p:nvCxnSpPr>
          <p:spPr>
            <a:xfrm flipH="1">
              <a:off x="3600029" y="5019078"/>
              <a:ext cx="139593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Прямая соединительная линия 213"/>
            <p:cNvCxnSpPr/>
            <p:nvPr/>
          </p:nvCxnSpPr>
          <p:spPr>
            <a:xfrm flipH="1">
              <a:off x="3600029" y="2622746"/>
              <a:ext cx="261737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Прямая соединительная линия 214"/>
            <p:cNvCxnSpPr/>
            <p:nvPr/>
          </p:nvCxnSpPr>
          <p:spPr>
            <a:xfrm flipH="1">
              <a:off x="4821470" y="2622746"/>
              <a:ext cx="17449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8" name="Овал 217"/>
          <p:cNvSpPr/>
          <p:nvPr/>
        </p:nvSpPr>
        <p:spPr>
          <a:xfrm>
            <a:off x="7378829" y="3035907"/>
            <a:ext cx="1046949" cy="4957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Smth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7378829" y="4275389"/>
            <a:ext cx="1046949" cy="49579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Smth</a:t>
            </a:r>
            <a:endParaRPr lang="ru-RU" dirty="0"/>
          </a:p>
        </p:txBody>
      </p:sp>
      <p:cxnSp>
        <p:nvCxnSpPr>
          <p:cNvPr id="223" name="Прямая соединительная линия 222"/>
          <p:cNvCxnSpPr>
            <a:stCxn id="218" idx="4"/>
            <a:endCxn id="219" idx="0"/>
          </p:cNvCxnSpPr>
          <p:nvPr/>
        </p:nvCxnSpPr>
        <p:spPr>
          <a:xfrm>
            <a:off x="7902303" y="3531700"/>
            <a:ext cx="0" cy="743689"/>
          </a:xfrm>
          <a:prstGeom prst="line">
            <a:avLst/>
          </a:prstGeom>
          <a:ln w="1905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/>
        </p:nvGrpSpPr>
        <p:grpSpPr>
          <a:xfrm>
            <a:off x="7204337" y="2374850"/>
            <a:ext cx="1395933" cy="2644228"/>
            <a:chOff x="6042911" y="2374850"/>
            <a:chExt cx="1395933" cy="2644228"/>
          </a:xfrm>
        </p:grpSpPr>
        <p:sp>
          <p:nvSpPr>
            <p:cNvPr id="217" name="TextBox 216"/>
            <p:cNvSpPr txBox="1"/>
            <p:nvPr/>
          </p:nvSpPr>
          <p:spPr>
            <a:xfrm>
              <a:off x="6205650" y="2374850"/>
              <a:ext cx="118493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1"/>
                  </a:solidFill>
                </a:rPr>
                <a:t>Thread N</a:t>
              </a:r>
              <a:endParaRPr lang="ru-RU" b="1" u="sng" dirty="0">
                <a:solidFill>
                  <a:schemeClr val="accent1"/>
                </a:solidFill>
              </a:endParaRPr>
            </a:p>
          </p:txBody>
        </p:sp>
        <p:cxnSp>
          <p:nvCxnSpPr>
            <p:cNvPr id="220" name="Прямая соединительная линия 219"/>
            <p:cNvCxnSpPr/>
            <p:nvPr/>
          </p:nvCxnSpPr>
          <p:spPr>
            <a:xfrm>
              <a:off x="6042911" y="2622746"/>
              <a:ext cx="0" cy="239633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Прямая соединительная линия 220"/>
            <p:cNvCxnSpPr/>
            <p:nvPr/>
          </p:nvCxnSpPr>
          <p:spPr>
            <a:xfrm>
              <a:off x="7438843" y="2622746"/>
              <a:ext cx="0" cy="239633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221"/>
            <p:cNvCxnSpPr/>
            <p:nvPr/>
          </p:nvCxnSpPr>
          <p:spPr>
            <a:xfrm flipH="1">
              <a:off x="6042911" y="5019078"/>
              <a:ext cx="139593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Прямая соединительная линия 223"/>
            <p:cNvCxnSpPr/>
            <p:nvPr/>
          </p:nvCxnSpPr>
          <p:spPr>
            <a:xfrm flipH="1">
              <a:off x="6042911" y="2622746"/>
              <a:ext cx="261737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Прямая соединительная линия 224"/>
            <p:cNvCxnSpPr/>
            <p:nvPr/>
          </p:nvCxnSpPr>
          <p:spPr>
            <a:xfrm flipH="1">
              <a:off x="7264352" y="2622746"/>
              <a:ext cx="17449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6" name="TextBox 225"/>
          <p:cNvSpPr txBox="1"/>
          <p:nvPr/>
        </p:nvSpPr>
        <p:spPr>
          <a:xfrm>
            <a:off x="6446185" y="3531700"/>
            <a:ext cx="496413" cy="812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…</a:t>
            </a:r>
            <a:endParaRPr lang="en-US" sz="2000" b="1" dirty="0"/>
          </a:p>
          <a:p>
            <a:r>
              <a:rPr lang="en-US" sz="2000" b="1" dirty="0"/>
              <a:t>  </a:t>
            </a:r>
            <a:endParaRPr lang="ru-RU" sz="2000" b="1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2493066" y="1879057"/>
            <a:ext cx="6543430" cy="33879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935947" y="1052736"/>
            <a:ext cx="1046949" cy="4131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Smth</a:t>
            </a:r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2781098" y="1465897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#pragma </a:t>
            </a:r>
            <a:r>
              <a:rPr lang="en-US" b="1" dirty="0" err="1">
                <a:latin typeface="Courier New"/>
                <a:cs typeface="Courier New"/>
              </a:rPr>
              <a:t>omp</a:t>
            </a:r>
            <a:r>
              <a:rPr lang="en-US" b="1" dirty="0">
                <a:latin typeface="Courier New"/>
                <a:cs typeface="Courier New"/>
              </a:rPr>
              <a:t> parallel </a:t>
            </a:r>
            <a:r>
              <a:rPr lang="en-US" b="1" dirty="0" err="1">
                <a:latin typeface="Courier New"/>
                <a:cs typeface="Courier New"/>
              </a:rPr>
              <a:t>firstprivate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dirty="0" err="1"/>
              <a:t>Smth</a:t>
            </a:r>
            <a:r>
              <a:rPr lang="en-US" b="1" dirty="0">
                <a:latin typeface="Courier New"/>
                <a:cs typeface="Courier New"/>
              </a:rPr>
              <a:t>)</a:t>
            </a:r>
            <a:endParaRPr lang="ru-RU" b="1" dirty="0">
              <a:latin typeface="Courier New"/>
              <a:cs typeface="Courier New"/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4935947" y="5733256"/>
            <a:ext cx="1046949" cy="4131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Smth</a:t>
            </a:r>
            <a:endParaRPr lang="ru-RU" dirty="0"/>
          </a:p>
        </p:txBody>
      </p:sp>
      <p:cxnSp>
        <p:nvCxnSpPr>
          <p:cNvPr id="232" name="Прямая соединительная линия 231"/>
          <p:cNvCxnSpPr/>
          <p:nvPr/>
        </p:nvCxnSpPr>
        <p:spPr>
          <a:xfrm>
            <a:off x="5455333" y="1484784"/>
            <a:ext cx="0" cy="36004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155" y="696557"/>
            <a:ext cx="3470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How the </a:t>
            </a:r>
            <a:r>
              <a:rPr lang="en-US" sz="2000" b="1" u="sng" dirty="0" err="1"/>
              <a:t>firstprivate</a:t>
            </a:r>
            <a:r>
              <a:rPr lang="en-US" sz="2000" b="1" u="sng" dirty="0"/>
              <a:t> works:</a:t>
            </a:r>
            <a:endParaRPr lang="ru-RU" sz="2000" b="1" u="sng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188844" y="3589465"/>
            <a:ext cx="8411425" cy="184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81830" y="2836892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Local copies are created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with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Smth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global value 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998" y="5414070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Smth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global value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doesn‘t change 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79513" y="6023358"/>
            <a:ext cx="4852527" cy="96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45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8" grpId="1" animBg="1"/>
      <p:bldP spid="199" grpId="0" animBg="1"/>
      <p:bldP spid="199" grpId="1" animBg="1"/>
      <p:bldP spid="208" grpId="0" animBg="1"/>
      <p:bldP spid="208" grpId="1" animBg="1"/>
      <p:bldP spid="209" grpId="0" animBg="1"/>
      <p:bldP spid="209" grpId="1" animBg="1"/>
      <p:bldP spid="218" grpId="0" animBg="1"/>
      <p:bldP spid="218" grpId="1" animBg="1"/>
      <p:bldP spid="219" grpId="0" animBg="1"/>
      <p:bldP spid="219" grpId="1" animBg="1"/>
      <p:bldP spid="226" grpId="0"/>
      <p:bldP spid="227" grpId="0" animBg="1"/>
      <p:bldP spid="228" grpId="0" animBg="1"/>
      <p:bldP spid="229" grpId="0"/>
      <p:bldP spid="230" grpId="0" animBg="1"/>
      <p:bldP spid="19" grpId="0"/>
      <p:bldP spid="6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Data-Sharing Attribute Clauses</a:t>
            </a:r>
            <a:endParaRPr lang="ru-RU" sz="3200" i="1" dirty="0">
              <a:solidFill>
                <a:schemeClr val="bg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grpSp>
        <p:nvGrpSpPr>
          <p:cNvPr id="26" name="Группа 25"/>
          <p:cNvGrpSpPr/>
          <p:nvPr/>
        </p:nvGrpSpPr>
        <p:grpSpPr>
          <a:xfrm>
            <a:off x="1767869" y="2073630"/>
            <a:ext cx="1395933" cy="3030238"/>
            <a:chOff x="1767869" y="1700808"/>
            <a:chExt cx="1395933" cy="3030238"/>
          </a:xfrm>
        </p:grpSpPr>
        <p:sp>
          <p:nvSpPr>
            <p:cNvPr id="197" name="TextBox 196"/>
            <p:cNvSpPr txBox="1"/>
            <p:nvPr/>
          </p:nvSpPr>
          <p:spPr>
            <a:xfrm>
              <a:off x="1930608" y="1700808"/>
              <a:ext cx="1146468" cy="369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1"/>
                  </a:solidFill>
                </a:rPr>
                <a:t>Thread</a:t>
              </a:r>
              <a:r>
                <a:rPr lang="ru-RU" b="1" u="sng" dirty="0">
                  <a:solidFill>
                    <a:schemeClr val="accent1"/>
                  </a:solidFill>
                </a:rPr>
                <a:t> 3</a:t>
              </a:r>
            </a:p>
          </p:txBody>
        </p:sp>
        <p:cxnSp>
          <p:nvCxnSpPr>
            <p:cNvPr id="200" name="Прямая соединительная линия 199"/>
            <p:cNvCxnSpPr/>
            <p:nvPr/>
          </p:nvCxnSpPr>
          <p:spPr>
            <a:xfrm>
              <a:off x="1767869" y="1883932"/>
              <a:ext cx="0" cy="284711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Прямая соединительная линия 200"/>
            <p:cNvCxnSpPr/>
            <p:nvPr/>
          </p:nvCxnSpPr>
          <p:spPr>
            <a:xfrm>
              <a:off x="3163801" y="1883932"/>
              <a:ext cx="0" cy="284711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Прямая соединительная линия 201"/>
            <p:cNvCxnSpPr/>
            <p:nvPr/>
          </p:nvCxnSpPr>
          <p:spPr>
            <a:xfrm flipH="1">
              <a:off x="1767869" y="4731046"/>
              <a:ext cx="139593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/>
            <p:cNvCxnSpPr/>
            <p:nvPr/>
          </p:nvCxnSpPr>
          <p:spPr>
            <a:xfrm flipH="1">
              <a:off x="1767869" y="1883932"/>
              <a:ext cx="261737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Прямая соединительная линия 204"/>
            <p:cNvCxnSpPr/>
            <p:nvPr/>
          </p:nvCxnSpPr>
          <p:spPr>
            <a:xfrm flipH="1">
              <a:off x="2989310" y="1883932"/>
              <a:ext cx="17449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7" name="Прямоугольник 226"/>
          <p:cNvSpPr/>
          <p:nvPr/>
        </p:nvSpPr>
        <p:spPr>
          <a:xfrm>
            <a:off x="1331640" y="1963847"/>
            <a:ext cx="6543430" cy="33879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3774521" y="1137526"/>
            <a:ext cx="1046949" cy="4131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1384229" y="1550687"/>
            <a:ext cx="7272808" cy="423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#pragma </a:t>
            </a:r>
            <a:r>
              <a:rPr lang="en-US" b="1" dirty="0" err="1">
                <a:latin typeface="Courier New"/>
                <a:cs typeface="Courier New"/>
              </a:rPr>
              <a:t>omp</a:t>
            </a:r>
            <a:r>
              <a:rPr lang="en-US" b="1" dirty="0">
                <a:latin typeface="Courier New"/>
                <a:cs typeface="Courier New"/>
              </a:rPr>
              <a:t> parallel for </a:t>
            </a:r>
            <a:r>
              <a:rPr lang="en-US" b="1" dirty="0" err="1">
                <a:latin typeface="Courier New"/>
                <a:cs typeface="Courier New"/>
              </a:rPr>
              <a:t>lastprivate</a:t>
            </a:r>
            <a:r>
              <a:rPr lang="en-US" b="1" dirty="0">
                <a:latin typeface="Courier New"/>
                <a:cs typeface="Courier New"/>
              </a:rPr>
              <a:t>(sum)</a:t>
            </a:r>
            <a:endParaRPr lang="ru-RU" b="1" dirty="0">
              <a:latin typeface="Courier New"/>
              <a:cs typeface="Courier New"/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3774521" y="5675021"/>
            <a:ext cx="1046949" cy="4131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endParaRPr lang="ru-RU" dirty="0"/>
          </a:p>
        </p:txBody>
      </p:sp>
      <p:cxnSp>
        <p:nvCxnSpPr>
          <p:cNvPr id="232" name="Прямая соединительная линия 231"/>
          <p:cNvCxnSpPr/>
          <p:nvPr/>
        </p:nvCxnSpPr>
        <p:spPr>
          <a:xfrm>
            <a:off x="4283968" y="1569574"/>
            <a:ext cx="0" cy="36004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-53577" y="627213"/>
            <a:ext cx="3429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/>
              <a:t>How the </a:t>
            </a:r>
            <a:r>
              <a:rPr lang="en-US" sz="2000" b="1" u="sng" dirty="0" err="1"/>
              <a:t>lastprivate</a:t>
            </a:r>
            <a:r>
              <a:rPr lang="en-US" sz="2000" b="1" u="sng" dirty="0"/>
              <a:t> works:</a:t>
            </a:r>
            <a:endParaRPr lang="ru-RU" sz="2000" b="1" u="sng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1964737" y="2505678"/>
            <a:ext cx="1046949" cy="4131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1898737" y="2997982"/>
            <a:ext cx="1177818" cy="1981938"/>
            <a:chOff x="1898737" y="2625160"/>
            <a:chExt cx="1177818" cy="1981938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898737" y="2695935"/>
              <a:ext cx="1177818" cy="19111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1942361" y="3568497"/>
              <a:ext cx="1046949" cy="49579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</a:t>
              </a:r>
              <a:r>
                <a:rPr lang="en-US" baseline="-25000" dirty="0"/>
                <a:t>8</a:t>
              </a:r>
              <a:endParaRPr lang="ru-RU" baseline="-25000" dirty="0"/>
            </a:p>
          </p:txBody>
        </p:sp>
        <p:sp>
          <p:nvSpPr>
            <p:cNvPr id="66" name="Овал 65"/>
            <p:cNvSpPr/>
            <p:nvPr/>
          </p:nvSpPr>
          <p:spPr>
            <a:xfrm>
              <a:off x="1940875" y="3005215"/>
              <a:ext cx="1046949" cy="49579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</a:t>
              </a:r>
              <a:r>
                <a:rPr lang="en-US" baseline="-25000" dirty="0"/>
                <a:t>2</a:t>
              </a:r>
              <a:endParaRPr lang="ru-RU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3946" y="262516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loops</a:t>
              </a:r>
              <a:endParaRPr lang="ru-RU" dirty="0"/>
            </a:p>
          </p:txBody>
        </p:sp>
      </p:grpSp>
      <p:grpSp>
        <p:nvGrpSpPr>
          <p:cNvPr id="72" name="Группа 71"/>
          <p:cNvGrpSpPr/>
          <p:nvPr/>
        </p:nvGrpSpPr>
        <p:grpSpPr>
          <a:xfrm>
            <a:off x="3334820" y="2073630"/>
            <a:ext cx="1395933" cy="3030238"/>
            <a:chOff x="1767869" y="1700808"/>
            <a:chExt cx="1395933" cy="3030238"/>
          </a:xfrm>
        </p:grpSpPr>
        <p:sp>
          <p:nvSpPr>
            <p:cNvPr id="73" name="TextBox 72"/>
            <p:cNvSpPr txBox="1"/>
            <p:nvPr/>
          </p:nvSpPr>
          <p:spPr>
            <a:xfrm>
              <a:off x="1930608" y="1700808"/>
              <a:ext cx="11464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1"/>
                  </a:solidFill>
                </a:rPr>
                <a:t>Thread</a:t>
              </a:r>
              <a:r>
                <a:rPr lang="ru-RU" b="1" u="sng" dirty="0">
                  <a:solidFill>
                    <a:schemeClr val="accent1"/>
                  </a:solidFill>
                </a:rPr>
                <a:t> </a:t>
              </a:r>
              <a:r>
                <a:rPr lang="en-US" b="1" u="sng" dirty="0">
                  <a:solidFill>
                    <a:schemeClr val="accent1"/>
                  </a:solidFill>
                </a:rPr>
                <a:t>0</a:t>
              </a:r>
              <a:endParaRPr lang="ru-RU" b="1" u="sng" dirty="0">
                <a:solidFill>
                  <a:schemeClr val="accent1"/>
                </a:solidFill>
              </a:endParaRPr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767869" y="1883932"/>
              <a:ext cx="0" cy="284711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3163801" y="1883932"/>
              <a:ext cx="0" cy="284711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 flipH="1">
              <a:off x="1767869" y="4731046"/>
              <a:ext cx="139593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 flipH="1">
              <a:off x="1767869" y="1883932"/>
              <a:ext cx="261737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H="1">
              <a:off x="2989310" y="1883932"/>
              <a:ext cx="17449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Группа 78"/>
          <p:cNvGrpSpPr/>
          <p:nvPr/>
        </p:nvGrpSpPr>
        <p:grpSpPr>
          <a:xfrm>
            <a:off x="4829921" y="2077608"/>
            <a:ext cx="1395933" cy="3030238"/>
            <a:chOff x="1767869" y="1700808"/>
            <a:chExt cx="1395933" cy="3030238"/>
          </a:xfrm>
        </p:grpSpPr>
        <p:sp>
          <p:nvSpPr>
            <p:cNvPr id="80" name="TextBox 79"/>
            <p:cNvSpPr txBox="1"/>
            <p:nvPr/>
          </p:nvSpPr>
          <p:spPr>
            <a:xfrm>
              <a:off x="1930608" y="1700808"/>
              <a:ext cx="11464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1"/>
                  </a:solidFill>
                </a:rPr>
                <a:t>Thread</a:t>
              </a:r>
              <a:r>
                <a:rPr lang="ru-RU" b="1" u="sng" dirty="0">
                  <a:solidFill>
                    <a:schemeClr val="accent1"/>
                  </a:solidFill>
                </a:rPr>
                <a:t> </a:t>
              </a:r>
              <a:r>
                <a:rPr lang="en-US" b="1" u="sng" dirty="0">
                  <a:solidFill>
                    <a:schemeClr val="accent1"/>
                  </a:solidFill>
                </a:rPr>
                <a:t>2</a:t>
              </a:r>
              <a:endParaRPr lang="ru-RU" b="1" u="sng" dirty="0">
                <a:solidFill>
                  <a:schemeClr val="accent1"/>
                </a:solidFill>
              </a:endParaRPr>
            </a:p>
          </p:txBody>
        </p:sp>
        <p:cxnSp>
          <p:nvCxnSpPr>
            <p:cNvPr id="81" name="Прямая соединительная линия 80"/>
            <p:cNvCxnSpPr/>
            <p:nvPr/>
          </p:nvCxnSpPr>
          <p:spPr>
            <a:xfrm>
              <a:off x="1767869" y="1883932"/>
              <a:ext cx="0" cy="284711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>
              <a:off x="3163801" y="1883932"/>
              <a:ext cx="0" cy="284711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 flipH="1">
              <a:off x="1767869" y="4731046"/>
              <a:ext cx="139593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 flipH="1">
              <a:off x="1767869" y="1883932"/>
              <a:ext cx="261737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 flipH="1">
              <a:off x="2989310" y="1883932"/>
              <a:ext cx="17449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Группа 85"/>
          <p:cNvGrpSpPr/>
          <p:nvPr/>
        </p:nvGrpSpPr>
        <p:grpSpPr>
          <a:xfrm>
            <a:off x="6356113" y="2073630"/>
            <a:ext cx="1395933" cy="3030238"/>
            <a:chOff x="1767869" y="1700808"/>
            <a:chExt cx="1395933" cy="3030238"/>
          </a:xfrm>
        </p:grpSpPr>
        <p:sp>
          <p:nvSpPr>
            <p:cNvPr id="87" name="TextBox 86"/>
            <p:cNvSpPr txBox="1"/>
            <p:nvPr/>
          </p:nvSpPr>
          <p:spPr>
            <a:xfrm>
              <a:off x="1930608" y="1700808"/>
              <a:ext cx="11464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1"/>
                  </a:solidFill>
                </a:rPr>
                <a:t>Thread</a:t>
              </a:r>
              <a:r>
                <a:rPr lang="ru-RU" b="1" u="sng" dirty="0">
                  <a:solidFill>
                    <a:schemeClr val="accent1"/>
                  </a:solidFill>
                </a:rPr>
                <a:t> </a:t>
              </a:r>
              <a:r>
                <a:rPr lang="en-US" b="1" u="sng" dirty="0">
                  <a:solidFill>
                    <a:schemeClr val="accent1"/>
                  </a:solidFill>
                </a:rPr>
                <a:t>1</a:t>
              </a:r>
              <a:endParaRPr lang="ru-RU" b="1" u="sng" dirty="0">
                <a:solidFill>
                  <a:schemeClr val="accent1"/>
                </a:solidFill>
              </a:endParaRPr>
            </a:p>
          </p:txBody>
        </p:sp>
        <p:cxnSp>
          <p:nvCxnSpPr>
            <p:cNvPr id="88" name="Прямая соединительная линия 87"/>
            <p:cNvCxnSpPr/>
            <p:nvPr/>
          </p:nvCxnSpPr>
          <p:spPr>
            <a:xfrm>
              <a:off x="1767869" y="1883932"/>
              <a:ext cx="0" cy="284711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>
              <a:off x="3163801" y="1883932"/>
              <a:ext cx="0" cy="284711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/>
            <p:nvPr/>
          </p:nvCxnSpPr>
          <p:spPr>
            <a:xfrm flipH="1">
              <a:off x="1767869" y="4731046"/>
              <a:ext cx="139593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/>
            <p:nvPr/>
          </p:nvCxnSpPr>
          <p:spPr>
            <a:xfrm flipH="1">
              <a:off x="1767869" y="1883932"/>
              <a:ext cx="261737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/>
            <p:cNvCxnSpPr/>
            <p:nvPr/>
          </p:nvCxnSpPr>
          <p:spPr>
            <a:xfrm flipH="1">
              <a:off x="2989310" y="1883932"/>
              <a:ext cx="17449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Прямоугольник 92"/>
          <p:cNvSpPr/>
          <p:nvPr/>
        </p:nvSpPr>
        <p:spPr>
          <a:xfrm>
            <a:off x="3478110" y="2518624"/>
            <a:ext cx="1046949" cy="4131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endParaRPr lang="ru-RU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5004048" y="2505678"/>
            <a:ext cx="1046949" cy="4131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6549387" y="2505678"/>
            <a:ext cx="1046949" cy="4131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endParaRPr lang="ru-RU" dirty="0"/>
          </a:p>
        </p:txBody>
      </p:sp>
      <p:grpSp>
        <p:nvGrpSpPr>
          <p:cNvPr id="97" name="Группа 96"/>
          <p:cNvGrpSpPr/>
          <p:nvPr/>
        </p:nvGrpSpPr>
        <p:grpSpPr>
          <a:xfrm>
            <a:off x="3453766" y="2989999"/>
            <a:ext cx="1177818" cy="1981938"/>
            <a:chOff x="1898737" y="2625160"/>
            <a:chExt cx="1177818" cy="1981938"/>
          </a:xfrm>
        </p:grpSpPr>
        <p:sp>
          <p:nvSpPr>
            <p:cNvPr id="98" name="Прямоугольник 97"/>
            <p:cNvSpPr/>
            <p:nvPr/>
          </p:nvSpPr>
          <p:spPr>
            <a:xfrm>
              <a:off x="1898737" y="2695935"/>
              <a:ext cx="1177818" cy="19111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/>
            <p:cNvSpPr/>
            <p:nvPr/>
          </p:nvSpPr>
          <p:spPr>
            <a:xfrm>
              <a:off x="1934120" y="2992153"/>
              <a:ext cx="1046949" cy="49579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</a:t>
              </a:r>
              <a:r>
                <a:rPr lang="en-US" baseline="-25000" dirty="0"/>
                <a:t>1</a:t>
              </a:r>
              <a:endParaRPr lang="ru-RU" baseline="-25000" dirty="0"/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1922649" y="4077971"/>
              <a:ext cx="1046949" cy="49579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</a:t>
              </a:r>
              <a:r>
                <a:rPr lang="en-US" baseline="-25000" dirty="0"/>
                <a:t>7</a:t>
              </a:r>
              <a:endParaRPr lang="ru-RU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63946" y="262516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loops</a:t>
              </a:r>
              <a:endParaRPr lang="ru-RU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Группа 108"/>
          <p:cNvGrpSpPr/>
          <p:nvPr/>
        </p:nvGrpSpPr>
        <p:grpSpPr>
          <a:xfrm>
            <a:off x="6490526" y="3009734"/>
            <a:ext cx="1177818" cy="1981938"/>
            <a:chOff x="1898737" y="2625160"/>
            <a:chExt cx="1177818" cy="1981938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1898737" y="2695935"/>
              <a:ext cx="1177818" cy="19111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1942361" y="4085335"/>
              <a:ext cx="1046949" cy="49579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</a:t>
              </a:r>
              <a:r>
                <a:rPr lang="en-US" baseline="-25000" dirty="0"/>
                <a:t>6</a:t>
              </a:r>
              <a:endParaRPr lang="ru-RU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163946" y="262516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loops</a:t>
              </a:r>
              <a:endParaRPr lang="ru-RU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4951607" y="3017167"/>
            <a:ext cx="1177818" cy="1981938"/>
            <a:chOff x="4951607" y="2644345"/>
            <a:chExt cx="1177818" cy="1981938"/>
          </a:xfrm>
        </p:grpSpPr>
        <p:grpSp>
          <p:nvGrpSpPr>
            <p:cNvPr id="103" name="Группа 102"/>
            <p:cNvGrpSpPr/>
            <p:nvPr/>
          </p:nvGrpSpPr>
          <p:grpSpPr>
            <a:xfrm>
              <a:off x="4951607" y="2644345"/>
              <a:ext cx="1177818" cy="1981938"/>
              <a:chOff x="1898737" y="2625160"/>
              <a:chExt cx="1177818" cy="1981938"/>
            </a:xfrm>
          </p:grpSpPr>
          <p:sp>
            <p:nvSpPr>
              <p:cNvPr id="104" name="Прямоугольник 103"/>
              <p:cNvSpPr/>
              <p:nvPr/>
            </p:nvSpPr>
            <p:spPr>
              <a:xfrm>
                <a:off x="1898737" y="2695935"/>
                <a:ext cx="1177818" cy="191116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Овал 104"/>
              <p:cNvSpPr/>
              <p:nvPr/>
            </p:nvSpPr>
            <p:spPr>
              <a:xfrm>
                <a:off x="1984349" y="3985879"/>
                <a:ext cx="1046949" cy="49579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sum</a:t>
                </a:r>
                <a:r>
                  <a:rPr lang="en-US" baseline="-25000" dirty="0"/>
                  <a:t>4</a:t>
                </a:r>
                <a:endParaRPr lang="ru-RU" baseline="-25000" dirty="0"/>
              </a:p>
            </p:txBody>
          </p:sp>
          <p:sp>
            <p:nvSpPr>
              <p:cNvPr id="106" name="Овал 105"/>
              <p:cNvSpPr/>
              <p:nvPr/>
            </p:nvSpPr>
            <p:spPr>
              <a:xfrm>
                <a:off x="1941907" y="2977767"/>
                <a:ext cx="1046949" cy="49579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sum</a:t>
                </a:r>
                <a:r>
                  <a:rPr lang="en-US" baseline="-25000" dirty="0"/>
                  <a:t>0</a:t>
                </a:r>
                <a:endParaRPr lang="ru-RU" baseline="-250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163946" y="262516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loops</a:t>
                </a:r>
                <a:endParaRPr lang="ru-RU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5" name="Овал 114"/>
            <p:cNvSpPr/>
            <p:nvPr/>
          </p:nvSpPr>
          <p:spPr>
            <a:xfrm>
              <a:off x="5004048" y="3501008"/>
              <a:ext cx="1046949" cy="49579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</a:t>
              </a:r>
              <a:r>
                <a:rPr lang="en-US" baseline="-25000" dirty="0"/>
                <a:t>5</a:t>
              </a:r>
              <a:endParaRPr lang="ru-RU" baseline="-25000" dirty="0"/>
            </a:p>
          </p:txBody>
        </p:sp>
      </p:grpSp>
      <p:cxnSp>
        <p:nvCxnSpPr>
          <p:cNvPr id="231" name="Прямая со стрелкой 230"/>
          <p:cNvCxnSpPr>
            <a:stCxn id="119" idx="4"/>
            <a:endCxn id="230" idx="0"/>
          </p:cNvCxnSpPr>
          <p:nvPr/>
        </p:nvCxnSpPr>
        <p:spPr>
          <a:xfrm>
            <a:off x="2470935" y="4428849"/>
            <a:ext cx="1827061" cy="1246172"/>
          </a:xfrm>
          <a:prstGeom prst="straightConnector1">
            <a:avLst/>
          </a:prstGeom>
          <a:ln>
            <a:prstDash val="dash"/>
            <a:headEnd type="none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Овал 118"/>
          <p:cNvSpPr/>
          <p:nvPr/>
        </p:nvSpPr>
        <p:spPr>
          <a:xfrm>
            <a:off x="1947460" y="3933056"/>
            <a:ext cx="1046949" cy="4957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r>
              <a:rPr lang="en-US" baseline="-25000" dirty="0"/>
              <a:t>8</a:t>
            </a:r>
            <a:endParaRPr lang="ru-RU" baseline="-250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779912" y="5680135"/>
            <a:ext cx="1046949" cy="4131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308304" y="620688"/>
            <a:ext cx="1813317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 threads</a:t>
            </a:r>
          </a:p>
          <a:p>
            <a:r>
              <a:rPr lang="en-US" dirty="0"/>
              <a:t>9 loop iterations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3491880" y="3889623"/>
            <a:ext cx="1046949" cy="49579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r>
              <a:rPr lang="en-US" baseline="-25000" dirty="0"/>
              <a:t>3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15179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8" grpId="0" animBg="1"/>
      <p:bldP spid="229" grpId="0"/>
      <p:bldP spid="230" grpId="0" animBg="1"/>
      <p:bldP spid="62" grpId="0" animBg="1"/>
      <p:bldP spid="93" grpId="0" animBg="1"/>
      <p:bldP spid="94" grpId="0" animBg="1"/>
      <p:bldP spid="95" grpId="0" animBg="1"/>
      <p:bldP spid="119" grpId="0" animBg="1"/>
      <p:bldP spid="1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Data-Sharing Attribute Clauses: </a:t>
            </a:r>
            <a:r>
              <a:rPr lang="en-US" sz="3200" dirty="0">
                <a:solidFill>
                  <a:schemeClr val="bg1"/>
                </a:solidFill>
              </a:rPr>
              <a:t>Examples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35696" y="980728"/>
            <a:ext cx="5112568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main()  {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b = 3;</a:t>
            </a:r>
          </a:p>
          <a:p>
            <a:r>
              <a:rPr lang="en-US" dirty="0">
                <a:latin typeface="Courier New"/>
                <a:cs typeface="Courier New"/>
              </a:rPr>
              <a:t>   b += 7;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 ("b is %d\n”, b);    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  <a:endParaRPr lang="ru-RU" dirty="0">
              <a:latin typeface="Courier New"/>
              <a:cs typeface="Courier New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3768" y="3068960"/>
            <a:ext cx="3924760" cy="1754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b = 3;</a:t>
            </a:r>
          </a:p>
          <a:p>
            <a:r>
              <a:rPr lang="en-US" dirty="0">
                <a:latin typeface="Courier New"/>
                <a:cs typeface="Courier New"/>
              </a:rPr>
              <a:t>#pragma </a:t>
            </a:r>
            <a:r>
              <a:rPr lang="en-US" dirty="0" err="1">
                <a:latin typeface="Courier New"/>
                <a:cs typeface="Courier New"/>
              </a:rPr>
              <a:t>omp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parallel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   b += 7;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 ("b is %d\n”, b);    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  <a:endParaRPr lang="ru-RU" dirty="0">
              <a:latin typeface="Courier New"/>
              <a:cs typeface="Courier New"/>
            </a:endParaRPr>
          </a:p>
        </p:txBody>
      </p:sp>
      <p:sp>
        <p:nvSpPr>
          <p:cNvPr id="10" name="Нашивка 9"/>
          <p:cNvSpPr/>
          <p:nvPr/>
        </p:nvSpPr>
        <p:spPr>
          <a:xfrm rot="5400000">
            <a:off x="4067944" y="2564904"/>
            <a:ext cx="576064" cy="432048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Умножение 10"/>
          <p:cNvSpPr/>
          <p:nvPr/>
        </p:nvSpPr>
        <p:spPr>
          <a:xfrm>
            <a:off x="6516216" y="3645024"/>
            <a:ext cx="648072" cy="576064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109376" y="3068960"/>
            <a:ext cx="4478848" cy="1754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b = 3;</a:t>
            </a:r>
          </a:p>
          <a:p>
            <a:r>
              <a:rPr lang="en-US" dirty="0">
                <a:latin typeface="Courier New"/>
                <a:cs typeface="Courier New"/>
              </a:rPr>
              <a:t>#pragma </a:t>
            </a:r>
            <a:r>
              <a:rPr lang="en-US" dirty="0" err="1">
                <a:latin typeface="Courier New"/>
                <a:cs typeface="Courier New"/>
              </a:rPr>
              <a:t>omp</a:t>
            </a:r>
            <a:r>
              <a:rPr lang="en-US" dirty="0">
                <a:latin typeface="Courier New"/>
                <a:cs typeface="Courier New"/>
              </a:rPr>
              <a:t> parallel </a:t>
            </a:r>
            <a:r>
              <a:rPr lang="en-US" b="1" dirty="0">
                <a:latin typeface="Courier New"/>
                <a:cs typeface="Courier New"/>
              </a:rPr>
              <a:t>private</a:t>
            </a:r>
            <a:r>
              <a:rPr lang="en-US" dirty="0">
                <a:latin typeface="Courier New"/>
                <a:cs typeface="Courier New"/>
              </a:rPr>
              <a:t>(b)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   b += 7;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 ("b is %d\n”, b);    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  <a:endParaRPr lang="ru-RU" dirty="0">
              <a:latin typeface="Courier New"/>
              <a:cs typeface="Courier New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76806" y="3068960"/>
            <a:ext cx="5171458" cy="1754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b = 3;</a:t>
            </a:r>
          </a:p>
          <a:p>
            <a:r>
              <a:rPr lang="en-US" dirty="0">
                <a:latin typeface="Courier New"/>
                <a:cs typeface="Courier New"/>
              </a:rPr>
              <a:t>#pragma </a:t>
            </a:r>
            <a:r>
              <a:rPr lang="en-US" dirty="0" err="1">
                <a:latin typeface="Courier New"/>
                <a:cs typeface="Courier New"/>
              </a:rPr>
              <a:t>omp</a:t>
            </a:r>
            <a:r>
              <a:rPr lang="en-US" dirty="0">
                <a:latin typeface="Courier New"/>
                <a:cs typeface="Courier New"/>
              </a:rPr>
              <a:t> parallel </a:t>
            </a:r>
            <a:r>
              <a:rPr lang="en-US" b="1" dirty="0" err="1">
                <a:latin typeface="Courier New"/>
                <a:cs typeface="Courier New"/>
              </a:rPr>
              <a:t>firstprivate</a:t>
            </a:r>
            <a:r>
              <a:rPr lang="en-US" dirty="0">
                <a:latin typeface="Courier New"/>
                <a:cs typeface="Courier New"/>
              </a:rPr>
              <a:t>(b)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   b += 7;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 ("b is %d\n”, b);    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  <a:endParaRPr lang="ru-RU" dirty="0">
              <a:latin typeface="Courier New"/>
              <a:cs typeface="Courier New"/>
            </a:endParaRPr>
          </a:p>
        </p:txBody>
      </p:sp>
      <p:sp>
        <p:nvSpPr>
          <p:cNvPr id="13" name="Нашивка 12"/>
          <p:cNvSpPr/>
          <p:nvPr/>
        </p:nvSpPr>
        <p:spPr>
          <a:xfrm rot="5400000">
            <a:off x="7092280" y="3717032"/>
            <a:ext cx="484632" cy="484632"/>
          </a:xfrm>
          <a:prstGeom prst="chevron">
            <a:avLst>
              <a:gd name="adj" fmla="val 7882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4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3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0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56" grpId="0" animBg="1"/>
      <p:bldP spid="59" grpId="0" animBg="1"/>
      <p:bldP spid="13" grpId="0" animBg="1"/>
      <p:bldP spid="1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Synchronization Constructs in </a:t>
            </a:r>
            <a:r>
              <a:rPr lang="en-US" dirty="0" err="1">
                <a:solidFill>
                  <a:srgbClr val="FFFFFF"/>
                </a:solidFill>
              </a:rPr>
              <a:t>OpenMP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7504" y="256490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Synchronization</a:t>
            </a:r>
            <a:r>
              <a:rPr lang="en-US" sz="2400" dirty="0"/>
              <a:t>: bringing one or more threads to a well defined and known point in their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OpenMP</a:t>
            </a:r>
            <a:r>
              <a:rPr lang="en-US" sz="2400" dirty="0"/>
              <a:t> includes:</a:t>
            </a:r>
            <a:endParaRPr lang="en-US" sz="2400" b="1" dirty="0">
              <a:solidFill>
                <a:schemeClr val="tx2"/>
              </a:solidFill>
            </a:endParaRP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barrier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critical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atomic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ordered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locks</a:t>
            </a:r>
            <a:endParaRPr lang="ru-RU" sz="24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flush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715633"/>
            <a:ext cx="406794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b = 3;</a:t>
            </a:r>
          </a:p>
          <a:p>
            <a:r>
              <a:rPr lang="en-US" dirty="0">
                <a:latin typeface="Courier New"/>
                <a:cs typeface="Courier New"/>
              </a:rPr>
              <a:t>#pragma </a:t>
            </a:r>
            <a:r>
              <a:rPr lang="en-US" dirty="0" err="1">
                <a:latin typeface="Courier New"/>
                <a:cs typeface="Courier New"/>
              </a:rPr>
              <a:t>omp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parallel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   b += 1;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 ("b is %d\n”, b);    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  <a:endParaRPr lang="ru-RU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675491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Sample:</a:t>
            </a:r>
            <a:endParaRPr lang="ru-RU" sz="2400" b="1" u="sng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725621"/>
            <a:ext cx="1743075" cy="1828800"/>
          </a:xfrm>
          <a:prstGeom prst="rect">
            <a:avLst/>
          </a:prstGeom>
        </p:spPr>
      </p:pic>
      <p:sp>
        <p:nvSpPr>
          <p:cNvPr id="12" name="Нашивка 11"/>
          <p:cNvSpPr/>
          <p:nvPr/>
        </p:nvSpPr>
        <p:spPr>
          <a:xfrm>
            <a:off x="5364088" y="1340768"/>
            <a:ext cx="504056" cy="4088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5207144"/>
            <a:ext cx="4525607" cy="720080"/>
          </a:xfrm>
          <a:prstGeom prst="rect">
            <a:avLst/>
          </a:prstGeom>
          <a:noFill/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90617" y="5373216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Low level synchronization</a:t>
            </a:r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3667676"/>
            <a:ext cx="4525607" cy="1489516"/>
          </a:xfrm>
          <a:prstGeom prst="rect">
            <a:avLst/>
          </a:prstGeom>
          <a:noFill/>
          <a:ln>
            <a:solidFill>
              <a:schemeClr val="accent4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23528" y="4230402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High level synchronization</a:t>
            </a:r>
            <a:endParaRPr lang="ru-RU" b="1" dirty="0">
              <a:solidFill>
                <a:schemeClr val="accent4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648096" y="4149676"/>
            <a:ext cx="3891116" cy="1439564"/>
          </a:xfrm>
          <a:prstGeom prst="rect">
            <a:avLst/>
          </a:pr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5251331" y="459698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Mutual exclusion</a:t>
            </a:r>
            <a:endParaRPr lang="ru-RU" b="1" dirty="0">
              <a:solidFill>
                <a:schemeClr val="accent6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15695" y="4221087"/>
            <a:ext cx="1123950" cy="1512169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3641747" y="3573602"/>
            <a:ext cx="3891116" cy="5014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873080" y="362702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Barrier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53016" y="3155538"/>
            <a:ext cx="828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15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Synchronization in </a:t>
            </a:r>
            <a:r>
              <a:rPr lang="en-US" dirty="0" err="1">
                <a:solidFill>
                  <a:srgbClr val="FFFFFF"/>
                </a:solidFill>
              </a:rPr>
              <a:t>OpenMP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1307083"/>
            <a:ext cx="9144000" cy="27699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synchronizes all threads in the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When a </a:t>
            </a:r>
            <a:r>
              <a:rPr lang="en-US" sz="2400" b="1" i="1" dirty="0"/>
              <a:t>barrier</a:t>
            </a:r>
            <a:r>
              <a:rPr lang="en-US" sz="2400" dirty="0"/>
              <a:t> directive is reached, a thread will wait at that point until all other threads have reached that barrier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All threads then resume executing in parallel the code that follows the barrier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All threads in a team (or none) must execute the </a:t>
            </a:r>
            <a:r>
              <a:rPr lang="en-US" sz="2400" b="1" i="1" dirty="0"/>
              <a:t>barrier</a:t>
            </a:r>
            <a:r>
              <a:rPr lang="en-US" sz="2400" dirty="0"/>
              <a:t> region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722308"/>
            <a:ext cx="39004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BARRIER Directive</a:t>
            </a:r>
            <a:endParaRPr lang="ru-RU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237161" y="830029"/>
            <a:ext cx="390683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Format: #pragma </a:t>
            </a:r>
            <a:r>
              <a:rPr lang="en-US" b="1" dirty="0" err="1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 barrier</a:t>
            </a:r>
          </a:p>
        </p:txBody>
      </p:sp>
    </p:spTree>
    <p:extLst>
      <p:ext uri="{BB962C8B-B14F-4D97-AF65-F5344CB8AC3E}">
        <p14:creationId xmlns:p14="http://schemas.microsoft.com/office/powerpoint/2010/main" val="3005511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Synchronization in </a:t>
            </a:r>
            <a:r>
              <a:rPr lang="en-US" dirty="0" err="1">
                <a:solidFill>
                  <a:srgbClr val="FFFFFF"/>
                </a:solidFill>
              </a:rPr>
              <a:t>OpenMP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1557947"/>
            <a:ext cx="9144000" cy="42473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 specifies a region of code that must be executed by only one thread at a time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If a thread is currently executing inside a </a:t>
            </a:r>
            <a:r>
              <a:rPr lang="en-US" sz="2400" b="1" i="1" dirty="0"/>
              <a:t>critical</a:t>
            </a:r>
            <a:r>
              <a:rPr lang="en-US" sz="2400" dirty="0"/>
              <a:t> region and another thread reaches that </a:t>
            </a:r>
            <a:r>
              <a:rPr lang="en-US" sz="2400" b="1" i="1" dirty="0"/>
              <a:t>critical</a:t>
            </a:r>
            <a:r>
              <a:rPr lang="en-US" sz="2400" dirty="0"/>
              <a:t> region and attempts to execute it, it will block until the first thread exits that </a:t>
            </a:r>
            <a:r>
              <a:rPr lang="en-US" sz="2400" b="1" i="1" dirty="0"/>
              <a:t>critical</a:t>
            </a:r>
            <a:r>
              <a:rPr lang="en-US" sz="2400" dirty="0"/>
              <a:t> region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Names act as global identifiers. Different </a:t>
            </a:r>
            <a:r>
              <a:rPr lang="en-US" sz="2400" b="1" i="1" dirty="0"/>
              <a:t>critical</a:t>
            </a:r>
            <a:r>
              <a:rPr lang="en-US" sz="2400" dirty="0"/>
              <a:t> regions with the same name (or are unnamed) are treated as the same region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It is illegal to branch into or out of a CRITICAL block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828001"/>
            <a:ext cx="39004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CRITICAL Directive</a:t>
            </a:r>
            <a:endParaRPr lang="ru-RU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60941" y="766445"/>
            <a:ext cx="514756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Format: #pragma </a:t>
            </a:r>
            <a:r>
              <a:rPr lang="en-US" b="1" dirty="0" err="1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 critical [name] </a:t>
            </a:r>
          </a:p>
          <a:p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structured_block</a:t>
            </a:r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8224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Synchronization in </a:t>
            </a:r>
            <a:r>
              <a:rPr lang="en-US" dirty="0" err="1">
                <a:solidFill>
                  <a:srgbClr val="FFFFFF"/>
                </a:solidFill>
              </a:rPr>
              <a:t>OpenMP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1557947"/>
            <a:ext cx="9144000" cy="17235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  specifies that a memory location must be updated atomically, rather than letting multiple threads attempt to write to it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directive applies only to a single, immediately following statement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5585" y="828001"/>
            <a:ext cx="36092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ATOMIC Directive</a:t>
            </a:r>
            <a:endParaRPr lang="ru-RU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60941" y="766445"/>
            <a:ext cx="510588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Format: #pragma </a:t>
            </a:r>
            <a:r>
              <a:rPr lang="en-US" b="1" dirty="0" err="1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 atomic </a:t>
            </a:r>
          </a:p>
          <a:p>
            <a:r>
              <a:rPr lang="en-US" b="1" dirty="0">
                <a:ln/>
                <a:latin typeface="Courier New" panose="02070309020205020404" pitchFamily="49" charset="0"/>
                <a:cs typeface="Courier New" panose="02070309020205020404" pitchFamily="49" charset="0"/>
              </a:rPr>
              <a:t>   	 x &lt;operator&gt; = &lt;expression&gt;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789040"/>
            <a:ext cx="3960941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b="1" dirty="0">
                <a:latin typeface="Courier New"/>
                <a:cs typeface="Courier New"/>
              </a:rPr>
              <a:t>double A[</a:t>
            </a:r>
            <a:r>
              <a:rPr lang="da-DK" b="1" dirty="0">
                <a:latin typeface="Courier New"/>
                <a:cs typeface="Courier New"/>
              </a:rPr>
              <a:t>NMAX</a:t>
            </a:r>
            <a:r>
              <a:rPr lang="fi-FI" b="1" dirty="0">
                <a:latin typeface="Courier New"/>
                <a:cs typeface="Courier New"/>
              </a:rPr>
              <a:t>];</a:t>
            </a:r>
          </a:p>
          <a:p>
            <a:r>
              <a:rPr lang="fi-FI" b="1" dirty="0">
                <a:latin typeface="Courier New"/>
                <a:cs typeface="Courier New"/>
              </a:rPr>
              <a:t>#pragma omp parallel for</a:t>
            </a:r>
          </a:p>
          <a:p>
            <a:r>
              <a:rPr lang="da-DK" b="1" dirty="0">
                <a:latin typeface="Courier New"/>
                <a:cs typeface="Courier New"/>
              </a:rPr>
              <a:t>for (i = 0; i &lt; NMAX; i++)</a:t>
            </a:r>
            <a:r>
              <a:rPr lang="ru-RU" b="1" dirty="0">
                <a:latin typeface="Courier New"/>
                <a:cs typeface="Courier New"/>
              </a:rPr>
              <a:t>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big_computations</a:t>
            </a:r>
            <a:r>
              <a:rPr lang="en-US" b="1" dirty="0">
                <a:latin typeface="Courier New"/>
                <a:cs typeface="Courier New"/>
              </a:rPr>
              <a:t>(A);</a:t>
            </a:r>
            <a:endParaRPr lang="ru-RU" b="1" dirty="0">
              <a:latin typeface="Courier New"/>
              <a:cs typeface="Courier New"/>
            </a:endParaRPr>
          </a:p>
          <a:p>
            <a:r>
              <a:rPr lang="sv-SE" b="1" dirty="0">
                <a:latin typeface="Courier New"/>
                <a:cs typeface="Courier New"/>
              </a:rPr>
              <a:t>  	</a:t>
            </a:r>
          </a:p>
          <a:p>
            <a:r>
              <a:rPr lang="sv-SE" b="1" dirty="0">
                <a:latin typeface="Courier New"/>
                <a:cs typeface="Courier New"/>
              </a:rPr>
              <a:t>	#pragma omp atomic</a:t>
            </a:r>
          </a:p>
          <a:p>
            <a:r>
              <a:rPr lang="is-IS" b="1" dirty="0">
                <a:latin typeface="Courier New"/>
                <a:cs typeface="Courier New"/>
              </a:rPr>
              <a:t>  	sum += A[i];</a:t>
            </a:r>
          </a:p>
          <a:p>
            <a:r>
              <a:rPr lang="ru-RU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98" y="3279080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Sample:</a:t>
            </a:r>
            <a:endParaRPr lang="ru-RU" sz="2400" b="1" u="sng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4311" y="3040209"/>
            <a:ext cx="3212881" cy="30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02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Synchronization in </a:t>
            </a:r>
            <a:r>
              <a:rPr lang="en-US" dirty="0" err="1">
                <a:solidFill>
                  <a:srgbClr val="FFFFFF"/>
                </a:solidFill>
              </a:rPr>
              <a:t>OpenMP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20688"/>
            <a:ext cx="33233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Lock Functions</a:t>
            </a:r>
            <a:endParaRPr lang="ru-RU" sz="3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8801" y="1238249"/>
            <a:ext cx="669519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>
                <a:latin typeface="Courier New"/>
                <a:cs typeface="Courier New"/>
              </a:rPr>
              <a:t>void </a:t>
            </a:r>
            <a:r>
              <a:rPr lang="fi-FI" b="1" dirty="0">
                <a:latin typeface="Courier New"/>
                <a:cs typeface="Courier New"/>
              </a:rPr>
              <a:t>omp_init_lock</a:t>
            </a:r>
            <a:r>
              <a:rPr lang="fi-FI" dirty="0">
                <a:latin typeface="Courier New"/>
                <a:cs typeface="Courier New"/>
              </a:rPr>
              <a:t>(omp_lock_t *lock);</a:t>
            </a:r>
            <a:br>
              <a:rPr lang="fi-FI" dirty="0">
                <a:latin typeface="Courier New"/>
                <a:cs typeface="Courier New"/>
              </a:rPr>
            </a:br>
            <a:r>
              <a:rPr lang="fi-FI" dirty="0">
                <a:latin typeface="Courier New"/>
                <a:cs typeface="Courier New"/>
              </a:rPr>
              <a:t>void </a:t>
            </a:r>
            <a:r>
              <a:rPr lang="fi-FI" b="1" dirty="0">
                <a:latin typeface="Courier New"/>
                <a:cs typeface="Courier New"/>
              </a:rPr>
              <a:t>omp_init_nest_lock</a:t>
            </a:r>
            <a:r>
              <a:rPr lang="fi-FI" dirty="0">
                <a:latin typeface="Courier New"/>
                <a:cs typeface="Courier New"/>
              </a:rPr>
              <a:t>(omp_nest_lock_t *lock);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1760" y="2162047"/>
            <a:ext cx="673224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>
                <a:latin typeface="Courier New"/>
                <a:cs typeface="Courier New"/>
              </a:rPr>
              <a:t>void </a:t>
            </a:r>
            <a:r>
              <a:rPr lang="fi-FI" b="1" dirty="0">
                <a:latin typeface="Courier New"/>
                <a:cs typeface="Courier New"/>
              </a:rPr>
              <a:t>omp_set_lock</a:t>
            </a:r>
            <a:r>
              <a:rPr lang="fi-FI" dirty="0">
                <a:latin typeface="Courier New"/>
                <a:cs typeface="Courier New"/>
              </a:rPr>
              <a:t>(omp_lock_t *lock);</a:t>
            </a:r>
            <a:br>
              <a:rPr lang="fi-FI" dirty="0">
                <a:latin typeface="Courier New"/>
                <a:cs typeface="Courier New"/>
              </a:rPr>
            </a:br>
            <a:r>
              <a:rPr lang="fi-FI" dirty="0">
                <a:latin typeface="Courier New"/>
                <a:cs typeface="Courier New"/>
              </a:rPr>
              <a:t>void </a:t>
            </a:r>
            <a:r>
              <a:rPr lang="fi-FI" b="1" dirty="0">
                <a:latin typeface="Courier New"/>
                <a:cs typeface="Courier New"/>
              </a:rPr>
              <a:t>omp_set_nest_lock</a:t>
            </a:r>
            <a:r>
              <a:rPr lang="fi-FI" dirty="0">
                <a:latin typeface="Courier New"/>
                <a:cs typeface="Courier New"/>
              </a:rPr>
              <a:t>(omp_nest_lock_t *lock);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1760" y="3113406"/>
            <a:ext cx="673224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>
                <a:latin typeface="Courier New"/>
                <a:cs typeface="Courier New"/>
              </a:rPr>
              <a:t>void </a:t>
            </a:r>
            <a:r>
              <a:rPr lang="fi-FI" b="1" dirty="0">
                <a:latin typeface="Courier New"/>
                <a:cs typeface="Courier New"/>
              </a:rPr>
              <a:t>omp_unset_lock</a:t>
            </a:r>
            <a:r>
              <a:rPr lang="fi-FI" dirty="0">
                <a:latin typeface="Courier New"/>
                <a:cs typeface="Courier New"/>
              </a:rPr>
              <a:t>(omp_lock_t *lock);</a:t>
            </a:r>
            <a:br>
              <a:rPr lang="fi-FI" dirty="0">
                <a:latin typeface="Courier New"/>
                <a:cs typeface="Courier New"/>
              </a:rPr>
            </a:br>
            <a:r>
              <a:rPr lang="fi-FI" dirty="0">
                <a:latin typeface="Courier New"/>
                <a:cs typeface="Courier New"/>
              </a:rPr>
              <a:t>void </a:t>
            </a:r>
            <a:r>
              <a:rPr lang="fi-FI" b="1" dirty="0">
                <a:latin typeface="Courier New"/>
                <a:cs typeface="Courier New"/>
              </a:rPr>
              <a:t>omp_unset_nest_lock</a:t>
            </a:r>
            <a:r>
              <a:rPr lang="fi-FI" dirty="0">
                <a:latin typeface="Courier New"/>
                <a:cs typeface="Courier New"/>
              </a:rPr>
              <a:t>(omp_lock_t *lock);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7601" y="4111864"/>
            <a:ext cx="675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>
                <a:latin typeface="Courier New"/>
                <a:cs typeface="Courier New"/>
              </a:rPr>
              <a:t>void </a:t>
            </a:r>
            <a:r>
              <a:rPr lang="fi-FI" b="1" dirty="0">
                <a:latin typeface="Courier New"/>
                <a:cs typeface="Courier New"/>
              </a:rPr>
              <a:t>omp_destroy_lock</a:t>
            </a:r>
            <a:r>
              <a:rPr lang="fi-FI" dirty="0">
                <a:latin typeface="Courier New"/>
                <a:cs typeface="Courier New"/>
              </a:rPr>
              <a:t>(omp_lock_t *lock);</a:t>
            </a:r>
            <a:br>
              <a:rPr lang="fi-FI" dirty="0">
                <a:latin typeface="Courier New"/>
                <a:cs typeface="Courier New"/>
              </a:rPr>
            </a:br>
            <a:r>
              <a:rPr lang="fi-FI" dirty="0">
                <a:latin typeface="Courier New"/>
                <a:cs typeface="Courier New"/>
              </a:rPr>
              <a:t>void </a:t>
            </a:r>
            <a:r>
              <a:rPr lang="fi-FI" b="1" dirty="0">
                <a:latin typeface="Courier New"/>
                <a:cs typeface="Courier New"/>
              </a:rPr>
              <a:t>omp_destroy_nest_lock</a:t>
            </a:r>
            <a:r>
              <a:rPr lang="fi-FI" dirty="0">
                <a:latin typeface="Courier New"/>
                <a:cs typeface="Courier New"/>
              </a:rPr>
              <a:t>(</a:t>
            </a:r>
            <a:r>
              <a:rPr lang="fi-FI" sz="1600" dirty="0">
                <a:latin typeface="Courier New"/>
                <a:cs typeface="Courier New"/>
              </a:rPr>
              <a:t>omp_nest_lock_t *lock</a:t>
            </a:r>
            <a:r>
              <a:rPr lang="fi-FI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8400" y="5115407"/>
            <a:ext cx="67056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omp_test_lock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omp_lock_t</a:t>
            </a:r>
            <a:r>
              <a:rPr lang="en-US" dirty="0">
                <a:latin typeface="Courier New"/>
                <a:cs typeface="Courier New"/>
              </a:rPr>
              <a:t> *lock);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omp_test_nest_lock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omp_lock_t</a:t>
            </a:r>
            <a:r>
              <a:rPr lang="en-US" dirty="0">
                <a:latin typeface="Courier New"/>
                <a:cs typeface="Courier New"/>
              </a:rPr>
              <a:t> *lock);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17" y="1208946"/>
            <a:ext cx="241176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Initialize a simple/nested lock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58" y="2145050"/>
            <a:ext cx="241176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Wait until a lock is available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817" y="3081154"/>
            <a:ext cx="2381943" cy="70788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Release a simple/nested lock</a:t>
            </a:r>
            <a:endParaRPr lang="ru-RU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48" y="4077072"/>
            <a:ext cx="2411760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Remove a simple/nested lock</a:t>
            </a:r>
            <a:endParaRPr lang="ru-RU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7041" y="5085184"/>
            <a:ext cx="241176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Test a simple/nested lock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97822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Synchronization in </a:t>
            </a:r>
            <a:r>
              <a:rPr lang="en-US" dirty="0" err="1">
                <a:solidFill>
                  <a:srgbClr val="FFFFFF"/>
                </a:solidFill>
              </a:rPr>
              <a:t>OpenMP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68983"/>
            <a:ext cx="536408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Lock Functions. Example</a:t>
            </a:r>
            <a:endParaRPr lang="ru-RU" sz="3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312307"/>
            <a:ext cx="7704856" cy="47089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2000" dirty="0">
                <a:latin typeface="Courier New"/>
                <a:cs typeface="Courier New"/>
              </a:rPr>
              <a:t>int A[NMAX], sum = 0, i;</a:t>
            </a:r>
          </a:p>
          <a:p>
            <a:r>
              <a:rPr lang="da-DK" sz="2000" b="1" dirty="0">
                <a:latin typeface="Courier New"/>
                <a:cs typeface="Courier New"/>
              </a:rPr>
              <a:t>for</a:t>
            </a:r>
            <a:r>
              <a:rPr lang="da-DK" sz="2000" dirty="0">
                <a:latin typeface="Courier New"/>
                <a:cs typeface="Courier New"/>
              </a:rPr>
              <a:t> (i = 0; i &lt; NMAX; i++)</a:t>
            </a:r>
          </a:p>
          <a:p>
            <a:r>
              <a:rPr lang="da-DK" sz="2000" dirty="0">
                <a:latin typeface="Courier New"/>
                <a:cs typeface="Courier New"/>
              </a:rPr>
              <a:t>  A[i] = i;</a:t>
            </a:r>
          </a:p>
          <a:p>
            <a:r>
              <a:rPr lang="en-US" sz="2000" b="1" dirty="0" err="1">
                <a:latin typeface="Courier New"/>
                <a:cs typeface="Courier New"/>
              </a:rPr>
              <a:t>omp_lock_t</a:t>
            </a:r>
            <a:r>
              <a:rPr lang="en-US" sz="2000" dirty="0">
                <a:latin typeface="Courier New"/>
                <a:cs typeface="Courier New"/>
              </a:rPr>
              <a:t> lock;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b="1" dirty="0" err="1">
                <a:latin typeface="Courier New"/>
                <a:cs typeface="Courier New"/>
              </a:rPr>
              <a:t>omp_init_lock</a:t>
            </a:r>
            <a:r>
              <a:rPr lang="en-US" sz="2000" dirty="0">
                <a:latin typeface="Courier New"/>
                <a:cs typeface="Courier New"/>
              </a:rPr>
              <a:t>(&amp;lock);</a:t>
            </a:r>
            <a:br>
              <a:rPr lang="en-US" sz="2000" dirty="0">
                <a:latin typeface="Courier New"/>
                <a:cs typeface="Courier New"/>
              </a:rPr>
            </a:b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#pragma </a:t>
            </a:r>
            <a:r>
              <a:rPr lang="en-US" sz="2000" dirty="0" err="1">
                <a:latin typeface="Courier New"/>
                <a:cs typeface="Courier New"/>
              </a:rPr>
              <a:t>omp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parallel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for  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for</a:t>
            </a:r>
            <a:r>
              <a:rPr lang="en-US" sz="2000" dirty="0">
                <a:latin typeface="Courier New"/>
                <a:cs typeface="Courier New"/>
              </a:rPr>
              <a:t> (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=0;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&lt; NMAX;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++) { 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omp_set_lock</a:t>
            </a:r>
            <a:r>
              <a:rPr lang="en-US" sz="2000" dirty="0">
                <a:latin typeface="Courier New"/>
                <a:cs typeface="Courier New"/>
              </a:rPr>
              <a:t> (&amp;lock); 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is-IS" sz="2000" dirty="0">
                <a:latin typeface="Courier New"/>
                <a:cs typeface="Courier New"/>
              </a:rPr>
              <a:t>sum += A[i]; 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omp_unset_lock</a:t>
            </a:r>
            <a:r>
              <a:rPr lang="en-US" sz="2000" dirty="0">
                <a:latin typeface="Courier New"/>
                <a:cs typeface="Courier New"/>
              </a:rPr>
              <a:t> (&amp;lock); </a:t>
            </a:r>
          </a:p>
          <a:p>
            <a:r>
              <a:rPr lang="en-US" sz="2000" dirty="0">
                <a:latin typeface="Courier New"/>
                <a:cs typeface="Courier New"/>
              </a:rPr>
              <a:t>   }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} </a:t>
            </a:r>
          </a:p>
          <a:p>
            <a:r>
              <a:rPr lang="en-US" sz="2000" b="1" dirty="0" err="1">
                <a:latin typeface="Courier New"/>
                <a:cs typeface="Courier New"/>
              </a:rPr>
              <a:t>omp_destroy_lock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(&amp;lock); </a:t>
            </a:r>
            <a:endParaRPr lang="en-US" sz="2000" dirty="0"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38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grpSp>
        <p:nvGrpSpPr>
          <p:cNvPr id="121" name="Группа 120"/>
          <p:cNvGrpSpPr/>
          <p:nvPr/>
        </p:nvGrpSpPr>
        <p:grpSpPr>
          <a:xfrm>
            <a:off x="114573" y="3582308"/>
            <a:ext cx="5609555" cy="2491705"/>
            <a:chOff x="114573" y="764704"/>
            <a:chExt cx="5609555" cy="2491705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126554" y="764704"/>
              <a:ext cx="5550346" cy="504056"/>
              <a:chOff x="1007096" y="1052736"/>
              <a:chExt cx="3744416" cy="504056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1007096" y="1052736"/>
                <a:ext cx="3744416" cy="5040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57287" y="1124744"/>
                <a:ext cx="2474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Memory Bus Controller</a:t>
                </a:r>
                <a:endParaRPr lang="ru-RU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0" name="Группа 39"/>
            <p:cNvGrpSpPr/>
            <p:nvPr/>
          </p:nvGrpSpPr>
          <p:grpSpPr>
            <a:xfrm>
              <a:off x="136079" y="2752353"/>
              <a:ext cx="5544616" cy="504056"/>
              <a:chOff x="899592" y="1052736"/>
              <a:chExt cx="3744416" cy="504056"/>
            </a:xfrm>
          </p:grpSpPr>
          <p:sp>
            <p:nvSpPr>
              <p:cNvPr id="41" name="Прямоугольник 40"/>
              <p:cNvSpPr/>
              <p:nvPr/>
            </p:nvSpPr>
            <p:spPr>
              <a:xfrm>
                <a:off x="899592" y="1052736"/>
                <a:ext cx="3744416" cy="5040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542055" y="1124744"/>
                <a:ext cx="62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95000"/>
                      </a:schemeClr>
                    </a:solidFill>
                  </a:rPr>
                  <a:t>L3 </a:t>
                </a:r>
                <a:r>
                  <a:rPr lang="en-US" b="1" dirty="0" err="1">
                    <a:solidFill>
                      <a:schemeClr val="bg1">
                        <a:lumMod val="95000"/>
                      </a:schemeClr>
                    </a:solidFill>
                  </a:rPr>
                  <a:t>cach</a:t>
                </a:r>
                <a:endParaRPr lang="ru-R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55" name="Группа 54"/>
            <p:cNvGrpSpPr/>
            <p:nvPr/>
          </p:nvGrpSpPr>
          <p:grpSpPr>
            <a:xfrm>
              <a:off x="114573" y="1268760"/>
              <a:ext cx="929035" cy="1464543"/>
              <a:chOff x="90263" y="1268760"/>
              <a:chExt cx="929035" cy="1464543"/>
            </a:xfrm>
          </p:grpSpPr>
          <p:grpSp>
            <p:nvGrpSpPr>
              <p:cNvPr id="44" name="Группа 43"/>
              <p:cNvGrpSpPr/>
              <p:nvPr/>
            </p:nvGrpSpPr>
            <p:grpSpPr>
              <a:xfrm>
                <a:off x="107504" y="2373263"/>
                <a:ext cx="864096" cy="360040"/>
                <a:chOff x="899592" y="1052736"/>
                <a:chExt cx="3744416" cy="504056"/>
              </a:xfrm>
              <a:effectLst/>
            </p:grpSpPr>
            <p:sp>
              <p:nvSpPr>
                <p:cNvPr id="45" name="Прямоугольник 44"/>
                <p:cNvSpPr/>
                <p:nvPr/>
              </p:nvSpPr>
              <p:spPr>
                <a:xfrm>
                  <a:off x="899592" y="1052736"/>
                  <a:ext cx="3744416" cy="5040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899592" y="1052736"/>
                  <a:ext cx="3641278" cy="473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L2 </a:t>
                  </a:r>
                  <a:r>
                    <a:rPr lang="en-US" sz="1600" b="1" dirty="0" err="1">
                      <a:solidFill>
                        <a:schemeClr val="bg1">
                          <a:lumMod val="95000"/>
                        </a:schemeClr>
                      </a:solidFill>
                    </a:rPr>
                    <a:t>cach</a:t>
                  </a:r>
                  <a:endParaRPr lang="ru-RU" sz="16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47" name="Группа 46"/>
              <p:cNvGrpSpPr/>
              <p:nvPr/>
            </p:nvGrpSpPr>
            <p:grpSpPr>
              <a:xfrm>
                <a:off x="90263" y="1988840"/>
                <a:ext cx="478016" cy="360040"/>
                <a:chOff x="824881" y="1052736"/>
                <a:chExt cx="2071403" cy="504056"/>
              </a:xfrm>
            </p:grpSpPr>
            <p:sp>
              <p:nvSpPr>
                <p:cNvPr id="48" name="Прямоугольник 47"/>
                <p:cNvSpPr/>
                <p:nvPr/>
              </p:nvSpPr>
              <p:spPr>
                <a:xfrm>
                  <a:off x="899592" y="1052736"/>
                  <a:ext cx="1872208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824881" y="1125904"/>
                  <a:ext cx="2071403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L1-I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50" name="Группа 49"/>
              <p:cNvGrpSpPr/>
              <p:nvPr/>
            </p:nvGrpSpPr>
            <p:grpSpPr>
              <a:xfrm>
                <a:off x="467544" y="1988840"/>
                <a:ext cx="551754" cy="360040"/>
                <a:chOff x="587557" y="1052736"/>
                <a:chExt cx="2390934" cy="504056"/>
              </a:xfrm>
            </p:grpSpPr>
            <p:sp>
              <p:nvSpPr>
                <p:cNvPr id="51" name="Прямоугольник 50"/>
                <p:cNvSpPr/>
                <p:nvPr/>
              </p:nvSpPr>
              <p:spPr>
                <a:xfrm>
                  <a:off x="899592" y="1052736"/>
                  <a:ext cx="1872208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587557" y="1125904"/>
                  <a:ext cx="2390934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L1-D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54" name="Группа 53"/>
              <p:cNvGrpSpPr/>
              <p:nvPr/>
            </p:nvGrpSpPr>
            <p:grpSpPr>
              <a:xfrm>
                <a:off x="107504" y="1268760"/>
                <a:ext cx="864096" cy="720080"/>
                <a:chOff x="107504" y="1268760"/>
                <a:chExt cx="864096" cy="720080"/>
              </a:xfrm>
            </p:grpSpPr>
            <p:sp>
              <p:nvSpPr>
                <p:cNvPr id="43" name="Прямоугольник 42"/>
                <p:cNvSpPr/>
                <p:nvPr/>
              </p:nvSpPr>
              <p:spPr>
                <a:xfrm>
                  <a:off x="107504" y="1268760"/>
                  <a:ext cx="864096" cy="720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23528" y="1412776"/>
                  <a:ext cx="4203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P</a:t>
                  </a:r>
                  <a:r>
                    <a:rPr lang="en-US" sz="2000" b="1" i="1" baseline="-25000" dirty="0">
                      <a:solidFill>
                        <a:schemeClr val="bg1">
                          <a:lumMod val="95000"/>
                        </a:schemeClr>
                      </a:solidFill>
                    </a:rPr>
                    <a:t>0</a:t>
                  </a:r>
                  <a:endParaRPr lang="ru-RU" sz="2000" b="1" i="1" baseline="-250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6" name="Группа 55"/>
            <p:cNvGrpSpPr/>
            <p:nvPr/>
          </p:nvGrpSpPr>
          <p:grpSpPr>
            <a:xfrm>
              <a:off x="1031627" y="1268760"/>
              <a:ext cx="929035" cy="1464543"/>
              <a:chOff x="90263" y="1268760"/>
              <a:chExt cx="929035" cy="1464543"/>
            </a:xfrm>
          </p:grpSpPr>
          <p:grpSp>
            <p:nvGrpSpPr>
              <p:cNvPr id="57" name="Группа 43"/>
              <p:cNvGrpSpPr/>
              <p:nvPr/>
            </p:nvGrpSpPr>
            <p:grpSpPr>
              <a:xfrm>
                <a:off x="107504" y="2373263"/>
                <a:ext cx="864096" cy="360040"/>
                <a:chOff x="899592" y="1052736"/>
                <a:chExt cx="3744416" cy="504056"/>
              </a:xfrm>
              <a:effectLst/>
            </p:grpSpPr>
            <p:sp>
              <p:nvSpPr>
                <p:cNvPr id="67" name="Прямоугольник 66"/>
                <p:cNvSpPr/>
                <p:nvPr/>
              </p:nvSpPr>
              <p:spPr>
                <a:xfrm>
                  <a:off x="899592" y="1052736"/>
                  <a:ext cx="3744416" cy="5040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899592" y="1052736"/>
                  <a:ext cx="3641278" cy="473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L2 </a:t>
                  </a:r>
                  <a:r>
                    <a:rPr lang="en-US" sz="1600" b="1" dirty="0" err="1">
                      <a:solidFill>
                        <a:schemeClr val="bg1">
                          <a:lumMod val="95000"/>
                        </a:schemeClr>
                      </a:solidFill>
                    </a:rPr>
                    <a:t>cach</a:t>
                  </a:r>
                  <a:endParaRPr lang="ru-RU" sz="16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58" name="Группа 46"/>
              <p:cNvGrpSpPr/>
              <p:nvPr/>
            </p:nvGrpSpPr>
            <p:grpSpPr>
              <a:xfrm>
                <a:off x="90263" y="1988840"/>
                <a:ext cx="478016" cy="360040"/>
                <a:chOff x="824881" y="1052736"/>
                <a:chExt cx="2071403" cy="504056"/>
              </a:xfrm>
            </p:grpSpPr>
            <p:sp>
              <p:nvSpPr>
                <p:cNvPr id="65" name="Прямоугольник 64"/>
                <p:cNvSpPr/>
                <p:nvPr/>
              </p:nvSpPr>
              <p:spPr>
                <a:xfrm>
                  <a:off x="899592" y="1052736"/>
                  <a:ext cx="1872208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824881" y="1125904"/>
                  <a:ext cx="2071403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L1-I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59" name="Группа 49"/>
              <p:cNvGrpSpPr/>
              <p:nvPr/>
            </p:nvGrpSpPr>
            <p:grpSpPr>
              <a:xfrm>
                <a:off x="467544" y="1988840"/>
                <a:ext cx="551754" cy="360040"/>
                <a:chOff x="587557" y="1052736"/>
                <a:chExt cx="2390934" cy="504056"/>
              </a:xfrm>
            </p:grpSpPr>
            <p:sp>
              <p:nvSpPr>
                <p:cNvPr id="63" name="Прямоугольник 62"/>
                <p:cNvSpPr/>
                <p:nvPr/>
              </p:nvSpPr>
              <p:spPr>
                <a:xfrm>
                  <a:off x="899592" y="1052736"/>
                  <a:ext cx="1872208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587557" y="1125904"/>
                  <a:ext cx="2390934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L1-D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0" name="Группа 53"/>
              <p:cNvGrpSpPr/>
              <p:nvPr/>
            </p:nvGrpSpPr>
            <p:grpSpPr>
              <a:xfrm>
                <a:off x="107504" y="1268760"/>
                <a:ext cx="864096" cy="720080"/>
                <a:chOff x="107504" y="1268760"/>
                <a:chExt cx="864096" cy="720080"/>
              </a:xfrm>
            </p:grpSpPr>
            <p:sp>
              <p:nvSpPr>
                <p:cNvPr id="61" name="Прямоугольник 60"/>
                <p:cNvSpPr/>
                <p:nvPr/>
              </p:nvSpPr>
              <p:spPr>
                <a:xfrm>
                  <a:off x="107504" y="1268760"/>
                  <a:ext cx="864096" cy="720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323528" y="1412776"/>
                  <a:ext cx="41710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P</a:t>
                  </a:r>
                  <a:r>
                    <a:rPr lang="en-US" sz="2000" b="1" i="1" baseline="-25000" dirty="0">
                      <a:solidFill>
                        <a:schemeClr val="bg1">
                          <a:lumMod val="95000"/>
                        </a:schemeClr>
                      </a:solidFill>
                    </a:rPr>
                    <a:t>1</a:t>
                  </a:r>
                  <a:endParaRPr lang="ru-RU" sz="2000" b="1" i="1" baseline="-250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69" name="Группа 68"/>
            <p:cNvGrpSpPr/>
            <p:nvPr/>
          </p:nvGrpSpPr>
          <p:grpSpPr>
            <a:xfrm>
              <a:off x="1948681" y="1268760"/>
              <a:ext cx="929035" cy="1464543"/>
              <a:chOff x="90263" y="1268760"/>
              <a:chExt cx="929035" cy="1464543"/>
            </a:xfrm>
          </p:grpSpPr>
          <p:grpSp>
            <p:nvGrpSpPr>
              <p:cNvPr id="70" name="Группа 43"/>
              <p:cNvGrpSpPr/>
              <p:nvPr/>
            </p:nvGrpSpPr>
            <p:grpSpPr>
              <a:xfrm>
                <a:off x="107504" y="2373263"/>
                <a:ext cx="864096" cy="360040"/>
                <a:chOff x="899592" y="1052736"/>
                <a:chExt cx="3744416" cy="504056"/>
              </a:xfrm>
              <a:effectLst/>
            </p:grpSpPr>
            <p:sp>
              <p:nvSpPr>
                <p:cNvPr id="80" name="Прямоугольник 79"/>
                <p:cNvSpPr/>
                <p:nvPr/>
              </p:nvSpPr>
              <p:spPr>
                <a:xfrm>
                  <a:off x="899592" y="1052736"/>
                  <a:ext cx="3744416" cy="5040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899592" y="1052736"/>
                  <a:ext cx="3641278" cy="473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L2 </a:t>
                  </a:r>
                  <a:r>
                    <a:rPr lang="en-US" sz="1600" b="1" dirty="0" err="1">
                      <a:solidFill>
                        <a:schemeClr val="bg1">
                          <a:lumMod val="95000"/>
                        </a:schemeClr>
                      </a:solidFill>
                    </a:rPr>
                    <a:t>cach</a:t>
                  </a:r>
                  <a:endParaRPr lang="ru-RU" sz="16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71" name="Группа 46"/>
              <p:cNvGrpSpPr/>
              <p:nvPr/>
            </p:nvGrpSpPr>
            <p:grpSpPr>
              <a:xfrm>
                <a:off x="90263" y="1988840"/>
                <a:ext cx="478016" cy="360040"/>
                <a:chOff x="824881" y="1052736"/>
                <a:chExt cx="2071403" cy="504056"/>
              </a:xfrm>
            </p:grpSpPr>
            <p:sp>
              <p:nvSpPr>
                <p:cNvPr id="78" name="Прямоугольник 77"/>
                <p:cNvSpPr/>
                <p:nvPr/>
              </p:nvSpPr>
              <p:spPr>
                <a:xfrm>
                  <a:off x="899592" y="1052736"/>
                  <a:ext cx="1872208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824881" y="1125904"/>
                  <a:ext cx="2071403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L1-I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72" name="Группа 49"/>
              <p:cNvGrpSpPr/>
              <p:nvPr/>
            </p:nvGrpSpPr>
            <p:grpSpPr>
              <a:xfrm>
                <a:off x="467544" y="1988840"/>
                <a:ext cx="551754" cy="360040"/>
                <a:chOff x="587557" y="1052736"/>
                <a:chExt cx="2390934" cy="504056"/>
              </a:xfrm>
            </p:grpSpPr>
            <p:sp>
              <p:nvSpPr>
                <p:cNvPr id="76" name="Прямоугольник 75"/>
                <p:cNvSpPr/>
                <p:nvPr/>
              </p:nvSpPr>
              <p:spPr>
                <a:xfrm>
                  <a:off x="899592" y="1052736"/>
                  <a:ext cx="1872208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87557" y="1125904"/>
                  <a:ext cx="2390934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L1-D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73" name="Группа 53"/>
              <p:cNvGrpSpPr/>
              <p:nvPr/>
            </p:nvGrpSpPr>
            <p:grpSpPr>
              <a:xfrm>
                <a:off x="107504" y="1268760"/>
                <a:ext cx="864096" cy="720080"/>
                <a:chOff x="107504" y="1268760"/>
                <a:chExt cx="864096" cy="720080"/>
              </a:xfrm>
            </p:grpSpPr>
            <p:sp>
              <p:nvSpPr>
                <p:cNvPr id="74" name="Прямоугольник 73"/>
                <p:cNvSpPr/>
                <p:nvPr/>
              </p:nvSpPr>
              <p:spPr>
                <a:xfrm>
                  <a:off x="107504" y="1268760"/>
                  <a:ext cx="864096" cy="720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323528" y="1412776"/>
                  <a:ext cx="4203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P</a:t>
                  </a:r>
                  <a:r>
                    <a:rPr lang="en-US" sz="2000" b="1" i="1" baseline="-25000" dirty="0">
                      <a:solidFill>
                        <a:schemeClr val="bg1">
                          <a:lumMod val="95000"/>
                        </a:schemeClr>
                      </a:solidFill>
                    </a:rPr>
                    <a:t>2</a:t>
                  </a:r>
                  <a:endParaRPr lang="ru-RU" sz="2000" b="1" i="1" baseline="-250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82" name="Группа 81"/>
            <p:cNvGrpSpPr/>
            <p:nvPr/>
          </p:nvGrpSpPr>
          <p:grpSpPr>
            <a:xfrm>
              <a:off x="2963862" y="1268760"/>
              <a:ext cx="929035" cy="1464543"/>
              <a:chOff x="90263" y="1268760"/>
              <a:chExt cx="929035" cy="1464543"/>
            </a:xfrm>
          </p:grpSpPr>
          <p:grpSp>
            <p:nvGrpSpPr>
              <p:cNvPr id="83" name="Группа 43"/>
              <p:cNvGrpSpPr/>
              <p:nvPr/>
            </p:nvGrpSpPr>
            <p:grpSpPr>
              <a:xfrm>
                <a:off x="107504" y="2373263"/>
                <a:ext cx="864096" cy="360040"/>
                <a:chOff x="899592" y="1052736"/>
                <a:chExt cx="3744416" cy="504056"/>
              </a:xfrm>
              <a:effectLst/>
            </p:grpSpPr>
            <p:sp>
              <p:nvSpPr>
                <p:cNvPr id="93" name="Прямоугольник 92"/>
                <p:cNvSpPr/>
                <p:nvPr/>
              </p:nvSpPr>
              <p:spPr>
                <a:xfrm>
                  <a:off x="899592" y="1052736"/>
                  <a:ext cx="3744416" cy="5040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899592" y="1052736"/>
                  <a:ext cx="3641278" cy="473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L2 </a:t>
                  </a:r>
                  <a:r>
                    <a:rPr lang="en-US" sz="1600" b="1" dirty="0" err="1">
                      <a:solidFill>
                        <a:schemeClr val="bg1">
                          <a:lumMod val="95000"/>
                        </a:schemeClr>
                      </a:solidFill>
                    </a:rPr>
                    <a:t>cach</a:t>
                  </a:r>
                  <a:endParaRPr lang="ru-RU" sz="16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84" name="Группа 46"/>
              <p:cNvGrpSpPr/>
              <p:nvPr/>
            </p:nvGrpSpPr>
            <p:grpSpPr>
              <a:xfrm>
                <a:off x="90263" y="1988840"/>
                <a:ext cx="478016" cy="360040"/>
                <a:chOff x="824881" y="1052736"/>
                <a:chExt cx="2071403" cy="504056"/>
              </a:xfrm>
            </p:grpSpPr>
            <p:sp>
              <p:nvSpPr>
                <p:cNvPr id="91" name="Прямоугольник 90"/>
                <p:cNvSpPr/>
                <p:nvPr/>
              </p:nvSpPr>
              <p:spPr>
                <a:xfrm>
                  <a:off x="899592" y="1052736"/>
                  <a:ext cx="1872208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824881" y="1125904"/>
                  <a:ext cx="2071403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L1-I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85" name="Группа 49"/>
              <p:cNvGrpSpPr/>
              <p:nvPr/>
            </p:nvGrpSpPr>
            <p:grpSpPr>
              <a:xfrm>
                <a:off x="467544" y="1988840"/>
                <a:ext cx="551754" cy="360040"/>
                <a:chOff x="587557" y="1052736"/>
                <a:chExt cx="2390934" cy="504056"/>
              </a:xfrm>
            </p:grpSpPr>
            <p:sp>
              <p:nvSpPr>
                <p:cNvPr id="89" name="Прямоугольник 88"/>
                <p:cNvSpPr/>
                <p:nvPr/>
              </p:nvSpPr>
              <p:spPr>
                <a:xfrm>
                  <a:off x="899592" y="1052736"/>
                  <a:ext cx="1872208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587557" y="1125904"/>
                  <a:ext cx="2390934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L1-D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86" name="Группа 53"/>
              <p:cNvGrpSpPr/>
              <p:nvPr/>
            </p:nvGrpSpPr>
            <p:grpSpPr>
              <a:xfrm>
                <a:off x="107504" y="1268760"/>
                <a:ext cx="864096" cy="720080"/>
                <a:chOff x="107504" y="1268760"/>
                <a:chExt cx="864096" cy="720080"/>
              </a:xfrm>
            </p:grpSpPr>
            <p:sp>
              <p:nvSpPr>
                <p:cNvPr id="87" name="Прямоугольник 86"/>
                <p:cNvSpPr/>
                <p:nvPr/>
              </p:nvSpPr>
              <p:spPr>
                <a:xfrm>
                  <a:off x="107504" y="1268760"/>
                  <a:ext cx="864096" cy="720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323528" y="1412776"/>
                  <a:ext cx="4138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P</a:t>
                  </a:r>
                  <a:r>
                    <a:rPr lang="en-US" sz="2000" b="1" i="1" baseline="-25000" dirty="0">
                      <a:solidFill>
                        <a:schemeClr val="bg1">
                          <a:lumMod val="95000"/>
                        </a:schemeClr>
                      </a:solidFill>
                    </a:rPr>
                    <a:t>3</a:t>
                  </a:r>
                  <a:endParaRPr lang="ru-RU" sz="2000" b="1" i="1" baseline="-250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95" name="Группа 94"/>
            <p:cNvGrpSpPr/>
            <p:nvPr/>
          </p:nvGrpSpPr>
          <p:grpSpPr>
            <a:xfrm>
              <a:off x="3887564" y="1268760"/>
              <a:ext cx="929035" cy="1464543"/>
              <a:chOff x="90263" y="1268760"/>
              <a:chExt cx="929035" cy="1464543"/>
            </a:xfrm>
          </p:grpSpPr>
          <p:grpSp>
            <p:nvGrpSpPr>
              <p:cNvPr id="96" name="Группа 43"/>
              <p:cNvGrpSpPr/>
              <p:nvPr/>
            </p:nvGrpSpPr>
            <p:grpSpPr>
              <a:xfrm>
                <a:off x="107504" y="2373263"/>
                <a:ext cx="864096" cy="360040"/>
                <a:chOff x="899592" y="1052736"/>
                <a:chExt cx="3744416" cy="504056"/>
              </a:xfrm>
              <a:effectLst/>
            </p:grpSpPr>
            <p:sp>
              <p:nvSpPr>
                <p:cNvPr id="106" name="Прямоугольник 105"/>
                <p:cNvSpPr/>
                <p:nvPr/>
              </p:nvSpPr>
              <p:spPr>
                <a:xfrm>
                  <a:off x="899592" y="1052736"/>
                  <a:ext cx="3744416" cy="5040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899592" y="1052736"/>
                  <a:ext cx="3641278" cy="473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L2 </a:t>
                  </a:r>
                  <a:r>
                    <a:rPr lang="en-US" sz="1600" b="1" dirty="0" err="1">
                      <a:solidFill>
                        <a:schemeClr val="bg1">
                          <a:lumMod val="95000"/>
                        </a:schemeClr>
                      </a:solidFill>
                    </a:rPr>
                    <a:t>cach</a:t>
                  </a:r>
                  <a:endParaRPr lang="ru-RU" sz="16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97" name="Группа 46"/>
              <p:cNvGrpSpPr/>
              <p:nvPr/>
            </p:nvGrpSpPr>
            <p:grpSpPr>
              <a:xfrm>
                <a:off x="90263" y="1988840"/>
                <a:ext cx="478016" cy="360040"/>
                <a:chOff x="824881" y="1052736"/>
                <a:chExt cx="2071403" cy="504056"/>
              </a:xfrm>
            </p:grpSpPr>
            <p:sp>
              <p:nvSpPr>
                <p:cNvPr id="104" name="Прямоугольник 103"/>
                <p:cNvSpPr/>
                <p:nvPr/>
              </p:nvSpPr>
              <p:spPr>
                <a:xfrm>
                  <a:off x="899592" y="1052736"/>
                  <a:ext cx="1872208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824881" y="1125904"/>
                  <a:ext cx="2071403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L1-I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98" name="Группа 49"/>
              <p:cNvGrpSpPr/>
              <p:nvPr/>
            </p:nvGrpSpPr>
            <p:grpSpPr>
              <a:xfrm>
                <a:off x="467544" y="1988840"/>
                <a:ext cx="551754" cy="360040"/>
                <a:chOff x="587557" y="1052736"/>
                <a:chExt cx="2390934" cy="504056"/>
              </a:xfrm>
            </p:grpSpPr>
            <p:sp>
              <p:nvSpPr>
                <p:cNvPr id="102" name="Прямоугольник 101"/>
                <p:cNvSpPr/>
                <p:nvPr/>
              </p:nvSpPr>
              <p:spPr>
                <a:xfrm>
                  <a:off x="899592" y="1052736"/>
                  <a:ext cx="1872208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587557" y="1125904"/>
                  <a:ext cx="2390934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L1-D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99" name="Группа 53"/>
              <p:cNvGrpSpPr/>
              <p:nvPr/>
            </p:nvGrpSpPr>
            <p:grpSpPr>
              <a:xfrm>
                <a:off x="107504" y="1268760"/>
                <a:ext cx="864096" cy="720080"/>
                <a:chOff x="107504" y="1268760"/>
                <a:chExt cx="864096" cy="720080"/>
              </a:xfrm>
            </p:grpSpPr>
            <p:sp>
              <p:nvSpPr>
                <p:cNvPr id="100" name="Прямоугольник 99"/>
                <p:cNvSpPr/>
                <p:nvPr/>
              </p:nvSpPr>
              <p:spPr>
                <a:xfrm>
                  <a:off x="107504" y="1268760"/>
                  <a:ext cx="864096" cy="720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23528" y="1412776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P</a:t>
                  </a:r>
                  <a:r>
                    <a:rPr lang="en-US" sz="2000" b="1" i="1" baseline="-25000" dirty="0">
                      <a:solidFill>
                        <a:schemeClr val="bg1">
                          <a:lumMod val="95000"/>
                        </a:schemeClr>
                      </a:solidFill>
                    </a:rPr>
                    <a:t>4</a:t>
                  </a:r>
                  <a:endParaRPr lang="ru-RU" sz="2000" b="1" i="1" baseline="-250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8" name="Группа 107"/>
            <p:cNvGrpSpPr/>
            <p:nvPr/>
          </p:nvGrpSpPr>
          <p:grpSpPr>
            <a:xfrm>
              <a:off x="4795093" y="1268760"/>
              <a:ext cx="929035" cy="1464543"/>
              <a:chOff x="90263" y="1268760"/>
              <a:chExt cx="929035" cy="1464543"/>
            </a:xfrm>
          </p:grpSpPr>
          <p:grpSp>
            <p:nvGrpSpPr>
              <p:cNvPr id="109" name="Группа 43"/>
              <p:cNvGrpSpPr/>
              <p:nvPr/>
            </p:nvGrpSpPr>
            <p:grpSpPr>
              <a:xfrm>
                <a:off x="107504" y="2373263"/>
                <a:ext cx="864096" cy="360040"/>
                <a:chOff x="899592" y="1052736"/>
                <a:chExt cx="3744416" cy="504056"/>
              </a:xfrm>
              <a:effectLst/>
            </p:grpSpPr>
            <p:sp>
              <p:nvSpPr>
                <p:cNvPr id="119" name="Прямоугольник 118"/>
                <p:cNvSpPr/>
                <p:nvPr/>
              </p:nvSpPr>
              <p:spPr>
                <a:xfrm>
                  <a:off x="899592" y="1052736"/>
                  <a:ext cx="3744416" cy="5040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899592" y="1052736"/>
                  <a:ext cx="3641278" cy="473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L2 </a:t>
                  </a:r>
                  <a:r>
                    <a:rPr lang="en-US" sz="1600" b="1" dirty="0" err="1">
                      <a:solidFill>
                        <a:schemeClr val="bg1">
                          <a:lumMod val="95000"/>
                        </a:schemeClr>
                      </a:solidFill>
                    </a:rPr>
                    <a:t>cach</a:t>
                  </a:r>
                  <a:endParaRPr lang="ru-RU" sz="16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110" name="Группа 46"/>
              <p:cNvGrpSpPr/>
              <p:nvPr/>
            </p:nvGrpSpPr>
            <p:grpSpPr>
              <a:xfrm>
                <a:off x="90263" y="1988840"/>
                <a:ext cx="478016" cy="360040"/>
                <a:chOff x="824881" y="1052736"/>
                <a:chExt cx="2071403" cy="504056"/>
              </a:xfrm>
            </p:grpSpPr>
            <p:sp>
              <p:nvSpPr>
                <p:cNvPr id="117" name="Прямоугольник 116"/>
                <p:cNvSpPr/>
                <p:nvPr/>
              </p:nvSpPr>
              <p:spPr>
                <a:xfrm>
                  <a:off x="899592" y="1052736"/>
                  <a:ext cx="1872208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824881" y="1125904"/>
                  <a:ext cx="2071403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L1-I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11" name="Группа 49"/>
              <p:cNvGrpSpPr/>
              <p:nvPr/>
            </p:nvGrpSpPr>
            <p:grpSpPr>
              <a:xfrm>
                <a:off x="467544" y="1988840"/>
                <a:ext cx="551754" cy="360040"/>
                <a:chOff x="587557" y="1052736"/>
                <a:chExt cx="2390934" cy="504056"/>
              </a:xfrm>
            </p:grpSpPr>
            <p:sp>
              <p:nvSpPr>
                <p:cNvPr id="115" name="Прямоугольник 114"/>
                <p:cNvSpPr/>
                <p:nvPr/>
              </p:nvSpPr>
              <p:spPr>
                <a:xfrm>
                  <a:off x="899592" y="1052736"/>
                  <a:ext cx="1872208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87557" y="1125904"/>
                  <a:ext cx="2390934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L1-D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12" name="Группа 53"/>
              <p:cNvGrpSpPr/>
              <p:nvPr/>
            </p:nvGrpSpPr>
            <p:grpSpPr>
              <a:xfrm>
                <a:off x="107504" y="1268760"/>
                <a:ext cx="864096" cy="720080"/>
                <a:chOff x="107504" y="1268760"/>
                <a:chExt cx="864096" cy="720080"/>
              </a:xfrm>
            </p:grpSpPr>
            <p:sp>
              <p:nvSpPr>
                <p:cNvPr id="113" name="Прямоугольник 112"/>
                <p:cNvSpPr/>
                <p:nvPr/>
              </p:nvSpPr>
              <p:spPr>
                <a:xfrm>
                  <a:off x="107504" y="1268760"/>
                  <a:ext cx="864096" cy="720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323528" y="1412776"/>
                  <a:ext cx="4187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P</a:t>
                  </a:r>
                  <a:r>
                    <a:rPr lang="en-US" sz="2000" b="1" i="1" baseline="-25000" dirty="0">
                      <a:solidFill>
                        <a:schemeClr val="bg1">
                          <a:lumMod val="95000"/>
                        </a:schemeClr>
                      </a:solidFill>
                    </a:rPr>
                    <a:t>5</a:t>
                  </a:r>
                  <a:endParaRPr lang="ru-RU" sz="2000" b="1" i="1" baseline="-250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212" name="Группа 211"/>
          <p:cNvGrpSpPr/>
          <p:nvPr/>
        </p:nvGrpSpPr>
        <p:grpSpPr>
          <a:xfrm>
            <a:off x="1475656" y="980728"/>
            <a:ext cx="2573165" cy="1968599"/>
            <a:chOff x="97978" y="3501008"/>
            <a:chExt cx="2304256" cy="1968599"/>
          </a:xfrm>
        </p:grpSpPr>
        <p:grpSp>
          <p:nvGrpSpPr>
            <p:cNvPr id="124" name="Группа 36"/>
            <p:cNvGrpSpPr/>
            <p:nvPr/>
          </p:nvGrpSpPr>
          <p:grpSpPr>
            <a:xfrm>
              <a:off x="97978" y="3501008"/>
              <a:ext cx="2304256" cy="504056"/>
              <a:chOff x="944009" y="1052736"/>
              <a:chExt cx="1554515" cy="504056"/>
            </a:xfrm>
          </p:grpSpPr>
          <p:sp>
            <p:nvSpPr>
              <p:cNvPr id="206" name="Прямоугольник 205"/>
              <p:cNvSpPr/>
              <p:nvPr/>
            </p:nvSpPr>
            <p:spPr>
              <a:xfrm>
                <a:off x="1007097" y="1052736"/>
                <a:ext cx="1400696" cy="5040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TextBox 34"/>
              <p:cNvSpPr txBox="1"/>
              <p:nvPr/>
            </p:nvSpPr>
            <p:spPr>
              <a:xfrm>
                <a:off x="944009" y="1124744"/>
                <a:ext cx="15545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Memory Bus Controller</a:t>
                </a:r>
                <a:endParaRPr lang="ru-RU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Группа 54"/>
            <p:cNvGrpSpPr/>
            <p:nvPr/>
          </p:nvGrpSpPr>
          <p:grpSpPr>
            <a:xfrm>
              <a:off x="196752" y="4005064"/>
              <a:ext cx="2070992" cy="1464543"/>
              <a:chOff x="107503" y="1268760"/>
              <a:chExt cx="2070992" cy="1464543"/>
            </a:xfrm>
          </p:grpSpPr>
          <p:grpSp>
            <p:nvGrpSpPr>
              <p:cNvPr id="192" name="Группа 43"/>
              <p:cNvGrpSpPr/>
              <p:nvPr/>
            </p:nvGrpSpPr>
            <p:grpSpPr>
              <a:xfrm>
                <a:off x="107503" y="2373263"/>
                <a:ext cx="2070992" cy="360040"/>
                <a:chOff x="899588" y="1052736"/>
                <a:chExt cx="8974299" cy="504056"/>
              </a:xfrm>
              <a:effectLst/>
            </p:grpSpPr>
            <p:sp>
              <p:nvSpPr>
                <p:cNvPr id="202" name="Прямоугольник 201"/>
                <p:cNvSpPr/>
                <p:nvPr/>
              </p:nvSpPr>
              <p:spPr>
                <a:xfrm>
                  <a:off x="899588" y="1052736"/>
                  <a:ext cx="8974299" cy="5040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899592" y="1052736"/>
                  <a:ext cx="8974295" cy="473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L2 </a:t>
                  </a:r>
                  <a:r>
                    <a:rPr lang="en-US" sz="1600" b="1" dirty="0" err="1">
                      <a:solidFill>
                        <a:schemeClr val="bg1">
                          <a:lumMod val="95000"/>
                        </a:schemeClr>
                      </a:solidFill>
                    </a:rPr>
                    <a:t>cach</a:t>
                  </a:r>
                  <a:endParaRPr lang="ru-RU" sz="16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grpSp>
            <p:nvGrpSpPr>
              <p:cNvPr id="195" name="Группа 53"/>
              <p:cNvGrpSpPr/>
              <p:nvPr/>
            </p:nvGrpSpPr>
            <p:grpSpPr>
              <a:xfrm>
                <a:off x="107503" y="1268760"/>
                <a:ext cx="990871" cy="720080"/>
                <a:chOff x="107503" y="1268760"/>
                <a:chExt cx="990871" cy="720080"/>
              </a:xfrm>
            </p:grpSpPr>
            <p:sp>
              <p:nvSpPr>
                <p:cNvPr id="196" name="Прямоугольник 195"/>
                <p:cNvSpPr/>
                <p:nvPr/>
              </p:nvSpPr>
              <p:spPr>
                <a:xfrm>
                  <a:off x="107503" y="1268760"/>
                  <a:ext cx="990871" cy="720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323528" y="1412776"/>
                  <a:ext cx="4203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P</a:t>
                  </a:r>
                  <a:r>
                    <a:rPr lang="en-US" sz="2000" b="1" i="1" baseline="-25000" dirty="0">
                      <a:solidFill>
                        <a:schemeClr val="bg1">
                          <a:lumMod val="95000"/>
                        </a:schemeClr>
                      </a:solidFill>
                    </a:rPr>
                    <a:t>0</a:t>
                  </a:r>
                  <a:endParaRPr lang="ru-RU" sz="2000" b="1" i="1" baseline="-250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27" name="Группа 55"/>
            <p:cNvGrpSpPr/>
            <p:nvPr/>
          </p:nvGrpSpPr>
          <p:grpSpPr>
            <a:xfrm>
              <a:off x="1259632" y="4005064"/>
              <a:ext cx="1055810" cy="1080120"/>
              <a:chOff x="253329" y="1268760"/>
              <a:chExt cx="1055810" cy="1080120"/>
            </a:xfrm>
          </p:grpSpPr>
          <p:grpSp>
            <p:nvGrpSpPr>
              <p:cNvPr id="181" name="Группа 46"/>
              <p:cNvGrpSpPr/>
              <p:nvPr/>
            </p:nvGrpSpPr>
            <p:grpSpPr>
              <a:xfrm>
                <a:off x="253329" y="1988840"/>
                <a:ext cx="504056" cy="360040"/>
                <a:chOff x="1531500" y="1052736"/>
                <a:chExt cx="2184242" cy="504056"/>
              </a:xfrm>
            </p:grpSpPr>
            <p:sp>
              <p:nvSpPr>
                <p:cNvPr id="188" name="Прямоугольник 187"/>
                <p:cNvSpPr/>
                <p:nvPr/>
              </p:nvSpPr>
              <p:spPr>
                <a:xfrm>
                  <a:off x="1531500" y="1052736"/>
                  <a:ext cx="2184242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1644340" y="1125904"/>
                  <a:ext cx="2071402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L1-I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82" name="Группа 49"/>
              <p:cNvGrpSpPr/>
              <p:nvPr/>
            </p:nvGrpSpPr>
            <p:grpSpPr>
              <a:xfrm>
                <a:off x="757385" y="1988840"/>
                <a:ext cx="551754" cy="360040"/>
                <a:chOff x="1843535" y="1052736"/>
                <a:chExt cx="2390934" cy="504056"/>
              </a:xfrm>
            </p:grpSpPr>
            <p:sp>
              <p:nvSpPr>
                <p:cNvPr id="186" name="Прямоугольник 185"/>
                <p:cNvSpPr/>
                <p:nvPr/>
              </p:nvSpPr>
              <p:spPr>
                <a:xfrm>
                  <a:off x="1843535" y="1052736"/>
                  <a:ext cx="2184242" cy="50405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843535" y="1125904"/>
                  <a:ext cx="2390934" cy="430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L1-D</a:t>
                  </a:r>
                  <a:endParaRPr lang="ru-RU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83" name="Группа 53"/>
              <p:cNvGrpSpPr/>
              <p:nvPr/>
            </p:nvGrpSpPr>
            <p:grpSpPr>
              <a:xfrm>
                <a:off x="253329" y="1268760"/>
                <a:ext cx="1008112" cy="720080"/>
                <a:chOff x="253329" y="1268760"/>
                <a:chExt cx="1008112" cy="720080"/>
              </a:xfrm>
            </p:grpSpPr>
            <p:sp>
              <p:nvSpPr>
                <p:cNvPr id="184" name="Прямоугольник 60"/>
                <p:cNvSpPr/>
                <p:nvPr/>
              </p:nvSpPr>
              <p:spPr>
                <a:xfrm>
                  <a:off x="253329" y="1268760"/>
                  <a:ext cx="1008112" cy="720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5" name="TextBox 61"/>
                <p:cNvSpPr txBox="1"/>
                <p:nvPr/>
              </p:nvSpPr>
              <p:spPr>
                <a:xfrm>
                  <a:off x="556307" y="1412776"/>
                  <a:ext cx="41710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P</a:t>
                  </a:r>
                  <a:r>
                    <a:rPr lang="en-US" sz="2000" b="1" i="1" baseline="-25000" dirty="0">
                      <a:solidFill>
                        <a:schemeClr val="bg1">
                          <a:lumMod val="95000"/>
                        </a:schemeClr>
                      </a:solidFill>
                    </a:rPr>
                    <a:t>1</a:t>
                  </a:r>
                  <a:endParaRPr lang="ru-RU" sz="2000" b="1" i="1" baseline="-250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08" name="Прямоугольник 207"/>
            <p:cNvSpPr/>
            <p:nvPr/>
          </p:nvSpPr>
          <p:spPr>
            <a:xfrm>
              <a:off x="189037" y="4725144"/>
              <a:ext cx="504056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15077" y="4777407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L1-I</a:t>
              </a:r>
              <a:endPara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0" name="Прямоугольник 209"/>
            <p:cNvSpPr/>
            <p:nvPr/>
          </p:nvSpPr>
          <p:spPr>
            <a:xfrm>
              <a:off x="693093" y="4725144"/>
              <a:ext cx="504056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93093" y="4777407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L1-D</a:t>
              </a:r>
              <a:endPara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1691680" y="620688"/>
            <a:ext cx="256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Intel Core 2 Duo</a:t>
            </a:r>
            <a:endParaRPr lang="ru-RU" dirty="0"/>
          </a:p>
        </p:txBody>
      </p:sp>
      <p:sp>
        <p:nvSpPr>
          <p:cNvPr id="214" name="TextBox 213"/>
          <p:cNvSpPr txBox="1"/>
          <p:nvPr/>
        </p:nvSpPr>
        <p:spPr>
          <a:xfrm>
            <a:off x="2117675" y="3284984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Intel Core i7</a:t>
            </a:r>
            <a:endParaRPr lang="ru-RU" dirty="0"/>
          </a:p>
        </p:txBody>
      </p:sp>
      <p:pic>
        <p:nvPicPr>
          <p:cNvPr id="216" name="Рисунок 215" descr="scheme-c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2959" y="1052736"/>
            <a:ext cx="3301041" cy="3960440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6948264" y="692696"/>
            <a:ext cx="156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AMD </a:t>
            </a:r>
            <a:r>
              <a:rPr lang="en-US" b="1" i="1" dirty="0" err="1"/>
              <a:t>Opteron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020983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HW: Tasks for report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68983"/>
            <a:ext cx="536408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ru-RU" sz="3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701888"/>
            <a:ext cx="9036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2. Tell about: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Flush directive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Single directive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Master directive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Ordered directive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Sections Construct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3. Common Mistakes in </a:t>
            </a:r>
            <a:r>
              <a:rPr lang="en-US" sz="2400" dirty="0" err="1"/>
              <a:t>OpenMP</a:t>
            </a:r>
            <a:r>
              <a:rPr lang="en-US" sz="2400" dirty="0"/>
              <a:t> and How To Avoid Them (article)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34547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Learning more about </a:t>
            </a:r>
            <a:r>
              <a:rPr lang="en-US" dirty="0" err="1">
                <a:solidFill>
                  <a:srgbClr val="FFFFFF"/>
                </a:solidFill>
              </a:rPr>
              <a:t>OpenMP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68983"/>
            <a:ext cx="536408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ru-RU" sz="3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701888"/>
            <a:ext cx="90364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OpenMP</a:t>
            </a:r>
            <a:r>
              <a:rPr lang="en-US" sz="2800" dirty="0"/>
              <a:t> architecture review board URL, the “owner” of the </a:t>
            </a:r>
            <a:r>
              <a:rPr lang="en-US" sz="2800" dirty="0" err="1"/>
              <a:t>OpenMP</a:t>
            </a:r>
            <a:r>
              <a:rPr lang="en-US" sz="2800" dirty="0"/>
              <a:t> specification: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www.openmp.org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OpenMP</a:t>
            </a:r>
            <a:r>
              <a:rPr lang="en-US" sz="2800" dirty="0"/>
              <a:t> User’s Group (</a:t>
            </a:r>
            <a:r>
              <a:rPr lang="en-US" sz="2800" dirty="0" err="1"/>
              <a:t>cOMPunity</a:t>
            </a:r>
            <a:r>
              <a:rPr lang="en-US" sz="2800" dirty="0"/>
              <a:t>) URL: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www.compunity.org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OpenMP</a:t>
            </a:r>
            <a:r>
              <a:rPr lang="en-US" sz="2800" dirty="0"/>
              <a:t> reference card: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http://openmp.org/mp-documents/OpenMP3.1-CCard.pdf</a:t>
            </a:r>
          </a:p>
        </p:txBody>
      </p:sp>
    </p:spTree>
    <p:extLst>
      <p:ext uri="{BB962C8B-B14F-4D97-AF65-F5344CB8AC3E}">
        <p14:creationId xmlns:p14="http://schemas.microsoft.com/office/powerpoint/2010/main" val="1207813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Getting Started. </a:t>
            </a:r>
            <a:r>
              <a:rPr lang="en-US" dirty="0" err="1">
                <a:solidFill>
                  <a:srgbClr val="FFFFFF"/>
                </a:solidFill>
              </a:rPr>
              <a:t>OpenMP</a:t>
            </a:r>
            <a:r>
              <a:rPr lang="en-US" dirty="0">
                <a:solidFill>
                  <a:srgbClr val="FFFFFF"/>
                </a:solidFill>
              </a:rPr>
              <a:t> vs. Visual Studio</a:t>
            </a:r>
            <a:r>
              <a:rPr lang="ru-RU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2068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use </a:t>
            </a:r>
            <a:r>
              <a:rPr lang="en-US" sz="2400" dirty="0" err="1"/>
              <a:t>OpenMP</a:t>
            </a:r>
            <a:r>
              <a:rPr lang="en-US" sz="2400" dirty="0"/>
              <a:t> with Visual Studio, you need: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Visual Studio 2005 Professional or better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A multi processor or multi core system to see speed improvement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An algorithm to parallelize</a:t>
            </a:r>
          </a:p>
          <a:p>
            <a:r>
              <a:rPr lang="en-US" sz="2400" i="1" dirty="0"/>
              <a:t>Visual Studio uses </a:t>
            </a:r>
            <a:r>
              <a:rPr lang="en-US" sz="2400" i="1" dirty="0" err="1"/>
              <a:t>OpenMP</a:t>
            </a:r>
            <a:r>
              <a:rPr lang="en-US" sz="2400" i="1" dirty="0"/>
              <a:t> standard 2.0 and is located in the vcomp.dll</a:t>
            </a:r>
          </a:p>
          <a:p>
            <a:endParaRPr lang="en-US" sz="2400" dirty="0"/>
          </a:p>
          <a:p>
            <a:r>
              <a:rPr lang="en-US" sz="2400" b="1" dirty="0"/>
              <a:t>To use </a:t>
            </a:r>
            <a:r>
              <a:rPr lang="en-US" sz="2400" b="1" dirty="0" err="1"/>
              <a:t>OpenMP</a:t>
            </a:r>
            <a:r>
              <a:rPr lang="en-US" sz="2400" b="1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 Include &lt;</a:t>
            </a:r>
            <a:r>
              <a:rPr lang="en-US" sz="2400" dirty="0" err="1"/>
              <a:t>omp.h</a:t>
            </a:r>
            <a:r>
              <a:rPr lang="en-US" sz="2400" dirty="0"/>
              <a:t>&gt;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 Enable </a:t>
            </a:r>
            <a:r>
              <a:rPr lang="en-US" sz="2400" dirty="0" err="1"/>
              <a:t>OpenMP</a:t>
            </a:r>
            <a:r>
              <a:rPr lang="en-US" sz="2400" dirty="0"/>
              <a:t> compiler switch </a:t>
            </a:r>
          </a:p>
          <a:p>
            <a:r>
              <a:rPr lang="en-US" sz="2400" dirty="0"/>
              <a:t>     in Project Properties</a:t>
            </a:r>
          </a:p>
          <a:p>
            <a:endParaRPr lang="en-US" sz="2400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4499992" y="2516750"/>
            <a:ext cx="4605908" cy="3864578"/>
            <a:chOff x="4921764" y="2632434"/>
            <a:chExt cx="4355976" cy="3624254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14654"/>
            <a:stretch>
              <a:fillRect/>
            </a:stretch>
          </p:blipFill>
          <p:spPr bwMode="auto">
            <a:xfrm>
              <a:off x="4921764" y="2632434"/>
              <a:ext cx="4355976" cy="3624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Прямая соединительная линия 19"/>
            <p:cNvCxnSpPr/>
            <p:nvPr/>
          </p:nvCxnSpPr>
          <p:spPr>
            <a:xfrm>
              <a:off x="6230748" y="3672679"/>
              <a:ext cx="2232248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58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OpenMP</a:t>
            </a:r>
            <a:r>
              <a:rPr lang="en-US" dirty="0">
                <a:solidFill>
                  <a:srgbClr val="FFFFFF"/>
                </a:solidFill>
              </a:rPr>
              <a:t> Overview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620688"/>
            <a:ext cx="5508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i="1" dirty="0" err="1"/>
              <a:t>OpenMP</a:t>
            </a:r>
            <a:r>
              <a:rPr lang="en-US" sz="2000" dirty="0"/>
              <a:t> 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an Application Program Interface (</a:t>
            </a:r>
            <a:r>
              <a:rPr lang="en-US" sz="2000" b="1" dirty="0"/>
              <a:t>API</a:t>
            </a:r>
            <a:r>
              <a:rPr lang="en-US" sz="2000" dirty="0"/>
              <a:t>) that may be used to explicitly direct </a:t>
            </a:r>
            <a:r>
              <a:rPr lang="en-US" sz="2000" i="1" dirty="0"/>
              <a:t>multi-threaded, shared memory parallelism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managed by the  </a:t>
            </a:r>
            <a:r>
              <a:rPr lang="en-US" sz="2000" dirty="0" err="1"/>
              <a:t>OpenMP</a:t>
            </a:r>
            <a:r>
              <a:rPr lang="en-US" sz="2000" dirty="0"/>
              <a:t> Architecture Review Board (or </a:t>
            </a:r>
            <a:r>
              <a:rPr lang="en-US" sz="2000" i="1" dirty="0" err="1"/>
              <a:t>OpenMP</a:t>
            </a:r>
            <a:r>
              <a:rPr lang="en-US" sz="2000" i="1" dirty="0"/>
              <a:t> ARB</a:t>
            </a:r>
            <a:r>
              <a:rPr lang="en-US" sz="2000" dirty="0"/>
              <a:t>)</a:t>
            </a:r>
          </a:p>
        </p:txBody>
      </p:sp>
      <p:pic>
        <p:nvPicPr>
          <p:cNvPr id="35" name="Рисунок 34" descr="openmp_336x12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690306"/>
            <a:ext cx="3635896" cy="12985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0" y="2492896"/>
            <a:ext cx="918051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provides a portable, scalable model for developers of shared memory parallel applications.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supports C/C++ and Fortran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i="1" dirty="0">
                <a:solidFill>
                  <a:schemeClr val="tx2"/>
                </a:solidFill>
              </a:rPr>
              <a:t>is a set of compiler directives and library routines for parallel application programmers</a:t>
            </a:r>
          </a:p>
          <a:p>
            <a:pPr marL="342900" indent="-342900">
              <a:spcBef>
                <a:spcPts val="1200"/>
              </a:spcBef>
            </a:pPr>
            <a:r>
              <a:rPr lang="en-US" sz="2000" b="1" i="1" dirty="0"/>
              <a:t>Brief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OpenMP</a:t>
            </a:r>
            <a:r>
              <a:rPr lang="en-US" sz="2000" dirty="0"/>
              <a:t> standard specification started in 1997. (The version for Fortran appeared).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1998  the C/C++ standard was released 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Since 2005, C and Fortran specifications have been released together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latest version (4.0)  of the specification was released in July 2013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b="1" i="1" dirty="0"/>
          </a:p>
          <a:p>
            <a:pPr marL="342900" indent="-342900">
              <a:buFont typeface="Arial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2098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Advantages of </a:t>
            </a:r>
            <a:r>
              <a:rPr lang="en-US" dirty="0" err="1">
                <a:solidFill>
                  <a:srgbClr val="FFFFFF"/>
                </a:solidFill>
              </a:rPr>
              <a:t>OpenMP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620688"/>
            <a:ext cx="543609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Provide a </a:t>
            </a:r>
            <a:r>
              <a:rPr lang="en-US" sz="2400" b="1" i="1" dirty="0">
                <a:solidFill>
                  <a:schemeClr val="tx2"/>
                </a:solidFill>
              </a:rPr>
              <a:t>standard</a:t>
            </a:r>
            <a:r>
              <a:rPr lang="en-US" sz="2400" dirty="0"/>
              <a:t> among a variety of shared memory architectures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Establish a simple and limited set of directives for programming shared memory machines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2924944"/>
            <a:ext cx="91805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Significant parallelism can be implemented by using just 3 or 4 directives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Provide capability to </a:t>
            </a:r>
            <a:r>
              <a:rPr lang="en-US" sz="2400" b="1" i="1" dirty="0">
                <a:solidFill>
                  <a:schemeClr val="tx2"/>
                </a:solidFill>
              </a:rPr>
              <a:t>incrementally</a:t>
            </a:r>
            <a:r>
              <a:rPr lang="en-US" sz="2400" dirty="0"/>
              <a:t> parallelize a serial program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The API is specified for C/C++ and Fortran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Public forum for API and membership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Most major platforms have been implemented including Unix/Linux platforms and Windows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endParaRPr lang="en-US" sz="2400" b="1" i="1" dirty="0"/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endParaRPr lang="ru-RU" sz="2400" dirty="0"/>
          </a:p>
        </p:txBody>
      </p:sp>
      <p:pic>
        <p:nvPicPr>
          <p:cNvPr id="9" name="Рисунок 8" descr="Open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692695"/>
            <a:ext cx="4211960" cy="22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8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Прямоугольник 285"/>
          <p:cNvSpPr/>
          <p:nvPr/>
        </p:nvSpPr>
        <p:spPr>
          <a:xfrm>
            <a:off x="683568" y="4797152"/>
            <a:ext cx="1224136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Прямоугольник 284"/>
          <p:cNvSpPr/>
          <p:nvPr/>
        </p:nvSpPr>
        <p:spPr>
          <a:xfrm>
            <a:off x="683568" y="3140968"/>
            <a:ext cx="1224136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3" name="Прямоугольник 282"/>
          <p:cNvSpPr/>
          <p:nvPr/>
        </p:nvSpPr>
        <p:spPr>
          <a:xfrm>
            <a:off x="683568" y="1484784"/>
            <a:ext cx="1224136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1" name="Группа 250"/>
          <p:cNvGrpSpPr/>
          <p:nvPr/>
        </p:nvGrpSpPr>
        <p:grpSpPr>
          <a:xfrm>
            <a:off x="971600" y="5053442"/>
            <a:ext cx="288032" cy="345182"/>
            <a:chOff x="683568" y="4837410"/>
            <a:chExt cx="288032" cy="345182"/>
          </a:xfrm>
        </p:grpSpPr>
        <p:grpSp>
          <p:nvGrpSpPr>
            <p:cNvPr id="243" name="Группа 242"/>
            <p:cNvGrpSpPr/>
            <p:nvPr/>
          </p:nvGrpSpPr>
          <p:grpSpPr>
            <a:xfrm>
              <a:off x="683568" y="4837410"/>
              <a:ext cx="288032" cy="72008"/>
              <a:chOff x="683568" y="4869160"/>
              <a:chExt cx="288032" cy="72008"/>
            </a:xfrm>
          </p:grpSpPr>
          <p:cxnSp>
            <p:nvCxnSpPr>
              <p:cNvPr id="237" name="Прямая соединительная линия 236"/>
              <p:cNvCxnSpPr/>
              <p:nvPr/>
            </p:nvCxnSpPr>
            <p:spPr>
              <a:xfrm flipH="1">
                <a:off x="683568" y="4869160"/>
                <a:ext cx="144016" cy="72008"/>
              </a:xfrm>
              <a:prstGeom prst="line">
                <a:avLst/>
              </a:prstGeom>
              <a:ln w="25400">
                <a:solidFill>
                  <a:schemeClr val="accent6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Прямая соединительная линия 238"/>
              <p:cNvCxnSpPr/>
              <p:nvPr/>
            </p:nvCxnSpPr>
            <p:spPr>
              <a:xfrm>
                <a:off x="827584" y="4869160"/>
                <a:ext cx="144016" cy="72008"/>
              </a:xfrm>
              <a:prstGeom prst="line">
                <a:avLst/>
              </a:prstGeom>
              <a:ln w="25400">
                <a:solidFill>
                  <a:schemeClr val="accent6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Группа 243"/>
            <p:cNvGrpSpPr/>
            <p:nvPr/>
          </p:nvGrpSpPr>
          <p:grpSpPr>
            <a:xfrm flipV="1">
              <a:off x="683568" y="5110584"/>
              <a:ext cx="288032" cy="72008"/>
              <a:chOff x="683568" y="4869160"/>
              <a:chExt cx="288032" cy="72008"/>
            </a:xfrm>
          </p:grpSpPr>
          <p:cxnSp>
            <p:nvCxnSpPr>
              <p:cNvPr id="245" name="Прямая соединительная линия 244"/>
              <p:cNvCxnSpPr/>
              <p:nvPr/>
            </p:nvCxnSpPr>
            <p:spPr>
              <a:xfrm flipH="1">
                <a:off x="683568" y="4869160"/>
                <a:ext cx="144016" cy="72008"/>
              </a:xfrm>
              <a:prstGeom prst="line">
                <a:avLst/>
              </a:prstGeom>
              <a:ln w="25400">
                <a:solidFill>
                  <a:schemeClr val="accent6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Прямая соединительная линия 245"/>
              <p:cNvCxnSpPr/>
              <p:nvPr/>
            </p:nvCxnSpPr>
            <p:spPr>
              <a:xfrm>
                <a:off x="827584" y="4869160"/>
                <a:ext cx="144016" cy="72008"/>
              </a:xfrm>
              <a:prstGeom prst="line">
                <a:avLst/>
              </a:prstGeom>
              <a:ln w="25400">
                <a:solidFill>
                  <a:schemeClr val="accent6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8" name="Прямая соединительная линия 247"/>
            <p:cNvCxnSpPr/>
            <p:nvPr/>
          </p:nvCxnSpPr>
          <p:spPr>
            <a:xfrm>
              <a:off x="683568" y="4941168"/>
              <a:ext cx="0" cy="14401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Прямая соединительная линия 249"/>
            <p:cNvCxnSpPr/>
            <p:nvPr/>
          </p:nvCxnSpPr>
          <p:spPr>
            <a:xfrm>
              <a:off x="971600" y="4941168"/>
              <a:ext cx="0" cy="14401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Группа 156"/>
          <p:cNvGrpSpPr/>
          <p:nvPr/>
        </p:nvGrpSpPr>
        <p:grpSpPr>
          <a:xfrm rot="10800000" flipH="1">
            <a:off x="760339" y="2262591"/>
            <a:ext cx="1061219" cy="298584"/>
            <a:chOff x="395536" y="2194312"/>
            <a:chExt cx="1061219" cy="298584"/>
          </a:xfrm>
        </p:grpSpPr>
        <p:cxnSp>
          <p:nvCxnSpPr>
            <p:cNvPr id="153" name="Прямая соединительная линия 152"/>
            <p:cNvCxnSpPr/>
            <p:nvPr/>
          </p:nvCxnSpPr>
          <p:spPr>
            <a:xfrm flipH="1">
              <a:off x="755576" y="2194312"/>
              <a:ext cx="154560" cy="298584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/>
            <p:nvPr/>
          </p:nvCxnSpPr>
          <p:spPr>
            <a:xfrm>
              <a:off x="961048" y="2194312"/>
              <a:ext cx="154568" cy="298584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/>
            <p:nvPr/>
          </p:nvCxnSpPr>
          <p:spPr>
            <a:xfrm>
              <a:off x="961048" y="2194312"/>
              <a:ext cx="495707" cy="290175"/>
            </a:xfrm>
            <a:prstGeom prst="line">
              <a:avLst/>
            </a:prstGeom>
            <a:ln w="31750">
              <a:prstDash val="lgDash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/>
            <p:nvPr/>
          </p:nvCxnSpPr>
          <p:spPr>
            <a:xfrm flipH="1">
              <a:off x="395536" y="2194312"/>
              <a:ext cx="514600" cy="298584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3" name="Прямая соединительная линия 72"/>
          <p:cNvCxnSpPr>
            <a:stCxn id="61" idx="3"/>
          </p:cNvCxnSpPr>
          <p:nvPr/>
        </p:nvCxnSpPr>
        <p:spPr>
          <a:xfrm flipH="1">
            <a:off x="1115616" y="1402232"/>
            <a:ext cx="154560" cy="298584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61" idx="5"/>
          </p:cNvCxnSpPr>
          <p:nvPr/>
        </p:nvCxnSpPr>
        <p:spPr>
          <a:xfrm>
            <a:off x="1321088" y="1402232"/>
            <a:ext cx="154568" cy="298584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61" idx="5"/>
          </p:cNvCxnSpPr>
          <p:nvPr/>
        </p:nvCxnSpPr>
        <p:spPr>
          <a:xfrm>
            <a:off x="1321088" y="1402232"/>
            <a:ext cx="495707" cy="290175"/>
          </a:xfrm>
          <a:prstGeom prst="line">
            <a:avLst/>
          </a:prstGeom>
          <a:ln w="31750"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1" idx="3"/>
          </p:cNvCxnSpPr>
          <p:nvPr/>
        </p:nvCxnSpPr>
        <p:spPr>
          <a:xfrm flipH="1">
            <a:off x="755576" y="1402232"/>
            <a:ext cx="514600" cy="298584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sz="3000" dirty="0" err="1">
                <a:solidFill>
                  <a:srgbClr val="FFFFFF"/>
                </a:solidFill>
              </a:rPr>
              <a:t>OpenMP</a:t>
            </a:r>
            <a:r>
              <a:rPr lang="en-US" sz="3000" dirty="0">
                <a:solidFill>
                  <a:srgbClr val="FFFFFF"/>
                </a:solidFill>
              </a:rPr>
              <a:t> Programming Model</a:t>
            </a:r>
            <a:endParaRPr lang="ru-RU" sz="3000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>
            <a:off x="1297517" y="966450"/>
            <a:ext cx="0" cy="432048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1259640" y="880153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2555777" y="912202"/>
            <a:ext cx="65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OpenMP</a:t>
            </a:r>
            <a:r>
              <a:rPr lang="en-US" dirty="0"/>
              <a:t> program begins as a single process: the </a:t>
            </a:r>
            <a:r>
              <a:rPr lang="en-US" b="1" i="1" dirty="0">
                <a:solidFill>
                  <a:schemeClr val="accent4"/>
                </a:solidFill>
              </a:rPr>
              <a:t>master thread</a:t>
            </a:r>
            <a:endParaRPr lang="ru-RU" i="1" dirty="0">
              <a:solidFill>
                <a:schemeClr val="accent4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1259632" y="1340776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2555776" y="1416258"/>
            <a:ext cx="65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b="1" dirty="0">
                <a:solidFill>
                  <a:schemeClr val="accent2"/>
                </a:solidFill>
              </a:rPr>
              <a:t>FORK</a:t>
            </a:r>
            <a:r>
              <a:rPr lang="en-US" b="1" dirty="0"/>
              <a:t>:</a:t>
            </a:r>
            <a:r>
              <a:rPr lang="en-US" dirty="0"/>
              <a:t> the master thread then creates a </a:t>
            </a:r>
            <a:r>
              <a:rPr lang="en-US" b="1" i="1" dirty="0">
                <a:solidFill>
                  <a:schemeClr val="accent3"/>
                </a:solidFill>
              </a:rPr>
              <a:t>team</a:t>
            </a:r>
            <a:r>
              <a:rPr lang="en-US" dirty="0"/>
              <a:t> of parallel </a:t>
            </a:r>
            <a:r>
              <a:rPr lang="en-US" b="1" i="1" dirty="0">
                <a:solidFill>
                  <a:schemeClr val="accent3"/>
                </a:solidFill>
              </a:rPr>
              <a:t>threads</a:t>
            </a:r>
            <a:endParaRPr lang="ru-RU" i="1" dirty="0">
              <a:solidFill>
                <a:schemeClr val="accent4"/>
              </a:solidFill>
            </a:endParaRPr>
          </a:p>
        </p:txBody>
      </p:sp>
      <p:cxnSp>
        <p:nvCxnSpPr>
          <p:cNvPr id="94" name="Прямая соединительная линия 93"/>
          <p:cNvCxnSpPr/>
          <p:nvPr/>
        </p:nvCxnSpPr>
        <p:spPr>
          <a:xfrm>
            <a:off x="755576" y="1700816"/>
            <a:ext cx="0" cy="5760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>
            <a:off x="1115616" y="1700816"/>
            <a:ext cx="0" cy="5760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>
            <a:off x="1475656" y="1700816"/>
            <a:ext cx="0" cy="5760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1835696" y="1700816"/>
            <a:ext cx="0" cy="576064"/>
          </a:xfrm>
          <a:prstGeom prst="line">
            <a:avLst/>
          </a:prstGeom>
          <a:ln w="317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555776" y="1920314"/>
            <a:ext cx="65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Parallel execution </a:t>
            </a:r>
            <a:endParaRPr lang="ru-RU" i="1" dirty="0">
              <a:solidFill>
                <a:schemeClr val="accent4"/>
              </a:solidFill>
            </a:endParaRPr>
          </a:p>
        </p:txBody>
      </p:sp>
      <p:sp>
        <p:nvSpPr>
          <p:cNvPr id="158" name="Овал 157"/>
          <p:cNvSpPr/>
          <p:nvPr/>
        </p:nvSpPr>
        <p:spPr>
          <a:xfrm>
            <a:off x="1259632" y="2536342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TextBox 158"/>
          <p:cNvSpPr txBox="1"/>
          <p:nvPr/>
        </p:nvSpPr>
        <p:spPr>
          <a:xfrm>
            <a:off x="2555776" y="2505670"/>
            <a:ext cx="65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b="1" dirty="0">
                <a:solidFill>
                  <a:schemeClr val="accent2"/>
                </a:solidFill>
              </a:rPr>
              <a:t>JOIN</a:t>
            </a:r>
            <a:r>
              <a:rPr lang="en-US" b="1" dirty="0"/>
              <a:t>:</a:t>
            </a:r>
            <a:r>
              <a:rPr lang="en-US" dirty="0"/>
              <a:t> the team threads terminate, leaving only the master thread</a:t>
            </a:r>
            <a:endParaRPr lang="ru-RU" i="1" dirty="0">
              <a:solidFill>
                <a:schemeClr val="accent4"/>
              </a:solidFill>
            </a:endParaRPr>
          </a:p>
        </p:txBody>
      </p:sp>
      <p:grpSp>
        <p:nvGrpSpPr>
          <p:cNvPr id="198" name="Группа 197"/>
          <p:cNvGrpSpPr/>
          <p:nvPr/>
        </p:nvGrpSpPr>
        <p:grpSpPr>
          <a:xfrm>
            <a:off x="899592" y="2619462"/>
            <a:ext cx="939279" cy="1641892"/>
            <a:chOff x="611560" y="2403430"/>
            <a:chExt cx="939279" cy="1641892"/>
          </a:xfrm>
        </p:grpSpPr>
        <p:cxnSp>
          <p:nvCxnSpPr>
            <p:cNvPr id="196" name="Прямая соединительная линия 195"/>
            <p:cNvCxnSpPr/>
            <p:nvPr/>
          </p:nvCxnSpPr>
          <p:spPr>
            <a:xfrm flipV="1">
              <a:off x="1043608" y="3717032"/>
              <a:ext cx="288032" cy="281124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/>
            <p:cNvCxnSpPr>
              <a:stCxn id="176" idx="1"/>
            </p:cNvCxnSpPr>
            <p:nvPr/>
          </p:nvCxnSpPr>
          <p:spPr>
            <a:xfrm flipH="1" flipV="1">
              <a:off x="611560" y="3713857"/>
              <a:ext cx="373759" cy="270009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/>
            <p:cNvCxnSpPr>
              <a:stCxn id="171" idx="3"/>
            </p:cNvCxnSpPr>
            <p:nvPr/>
          </p:nvCxnSpPr>
          <p:spPr>
            <a:xfrm flipH="1">
              <a:off x="611561" y="2839212"/>
              <a:ext cx="373758" cy="301756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2" name="Прямая соединительная линия 191"/>
            <p:cNvCxnSpPr>
              <a:stCxn id="171" idx="5"/>
            </p:cNvCxnSpPr>
            <p:nvPr/>
          </p:nvCxnSpPr>
          <p:spPr>
            <a:xfrm>
              <a:off x="1036231" y="2839212"/>
              <a:ext cx="295409" cy="301756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77" name="Группа 176"/>
            <p:cNvGrpSpPr/>
            <p:nvPr/>
          </p:nvGrpSpPr>
          <p:grpSpPr>
            <a:xfrm>
              <a:off x="830759" y="2403430"/>
              <a:ext cx="720080" cy="1641892"/>
              <a:chOff x="830759" y="2403430"/>
              <a:chExt cx="720080" cy="1641892"/>
            </a:xfrm>
          </p:grpSpPr>
          <p:grpSp>
            <p:nvGrpSpPr>
              <p:cNvPr id="160" name="Группа 159"/>
              <p:cNvGrpSpPr/>
              <p:nvPr/>
            </p:nvGrpSpPr>
            <p:grpSpPr>
              <a:xfrm rot="10800000" flipH="1">
                <a:off x="835522" y="3699571"/>
                <a:ext cx="701179" cy="298584"/>
                <a:chOff x="755576" y="2194312"/>
                <a:chExt cx="701179" cy="298584"/>
              </a:xfrm>
            </p:grpSpPr>
            <p:cxnSp>
              <p:nvCxnSpPr>
                <p:cNvPr id="161" name="Прямая соединительная линия 160"/>
                <p:cNvCxnSpPr/>
                <p:nvPr/>
              </p:nvCxnSpPr>
              <p:spPr>
                <a:xfrm flipH="1">
                  <a:off x="755576" y="2194312"/>
                  <a:ext cx="154560" cy="298584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Прямая соединительная линия 161"/>
                <p:cNvCxnSpPr/>
                <p:nvPr/>
              </p:nvCxnSpPr>
              <p:spPr>
                <a:xfrm rot="10800000" flipH="1" flipV="1">
                  <a:off x="961048" y="2194312"/>
                  <a:ext cx="74622" cy="281123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Прямая соединительная линия 162"/>
                <p:cNvCxnSpPr/>
                <p:nvPr/>
              </p:nvCxnSpPr>
              <p:spPr>
                <a:xfrm>
                  <a:off x="961048" y="2194312"/>
                  <a:ext cx="495707" cy="290175"/>
                </a:xfrm>
                <a:prstGeom prst="line">
                  <a:avLst/>
                </a:prstGeom>
                <a:ln w="31750">
                  <a:prstDash val="lg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5" name="Прямая соединительная линия 164"/>
              <p:cNvCxnSpPr>
                <a:stCxn id="171" idx="4"/>
              </p:cNvCxnSpPr>
              <p:nvPr/>
            </p:nvCxnSpPr>
            <p:spPr>
              <a:xfrm flipH="1">
                <a:off x="830759" y="2849756"/>
                <a:ext cx="180016" cy="28804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6" name="Прямая соединительная линия 165"/>
              <p:cNvCxnSpPr>
                <a:stCxn id="171" idx="5"/>
              </p:cNvCxnSpPr>
              <p:nvPr/>
            </p:nvCxnSpPr>
            <p:spPr>
              <a:xfrm>
                <a:off x="1036231" y="2839212"/>
                <a:ext cx="79385" cy="301756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единительная линия 166"/>
              <p:cNvCxnSpPr>
                <a:stCxn id="171" idx="5"/>
              </p:cNvCxnSpPr>
              <p:nvPr/>
            </p:nvCxnSpPr>
            <p:spPr>
              <a:xfrm>
                <a:off x="1036231" y="2839212"/>
                <a:ext cx="495707" cy="290175"/>
              </a:xfrm>
              <a:prstGeom prst="line">
                <a:avLst/>
              </a:prstGeom>
              <a:ln w="31750">
                <a:prstDash val="lgDash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единительная линия 168"/>
              <p:cNvCxnSpPr/>
              <p:nvPr/>
            </p:nvCxnSpPr>
            <p:spPr>
              <a:xfrm>
                <a:off x="1012660" y="2403430"/>
                <a:ext cx="0" cy="432048"/>
              </a:xfrm>
              <a:prstGeom prst="line">
                <a:avLst/>
              </a:prstGeom>
              <a:ln w="31750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974775" y="2777756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3" name="Прямая соединительная линия 172"/>
              <p:cNvCxnSpPr/>
              <p:nvPr/>
            </p:nvCxnSpPr>
            <p:spPr>
              <a:xfrm>
                <a:off x="830759" y="3137796"/>
                <a:ext cx="0" cy="576064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73"/>
              <p:cNvCxnSpPr/>
              <p:nvPr/>
            </p:nvCxnSpPr>
            <p:spPr>
              <a:xfrm>
                <a:off x="1115616" y="3140968"/>
                <a:ext cx="0" cy="576064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74"/>
              <p:cNvCxnSpPr/>
              <p:nvPr/>
            </p:nvCxnSpPr>
            <p:spPr>
              <a:xfrm>
                <a:off x="1550839" y="3137796"/>
                <a:ext cx="0" cy="576064"/>
              </a:xfrm>
              <a:prstGeom prst="line">
                <a:avLst/>
              </a:prstGeom>
              <a:ln w="31750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974775" y="3973322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184" name="Прямая соединительная линия 183"/>
            <p:cNvCxnSpPr/>
            <p:nvPr/>
          </p:nvCxnSpPr>
          <p:spPr>
            <a:xfrm>
              <a:off x="617910" y="3131443"/>
              <a:ext cx="0" cy="57606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1" name="Прямая соединительная линия 190"/>
            <p:cNvCxnSpPr/>
            <p:nvPr/>
          </p:nvCxnSpPr>
          <p:spPr>
            <a:xfrm>
              <a:off x="1331640" y="3125093"/>
              <a:ext cx="0" cy="57606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>
            <a:off x="2555776" y="3297758"/>
            <a:ext cx="658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Parallelism added </a:t>
            </a:r>
            <a:r>
              <a:rPr lang="en-US" b="1" i="1" dirty="0"/>
              <a:t>incrementally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The number of parallel regions and the threads that comprise them are arbitrary</a:t>
            </a:r>
          </a:p>
          <a:p>
            <a:endParaRPr lang="ru-RU" i="1" dirty="0">
              <a:solidFill>
                <a:schemeClr val="accent4"/>
              </a:solidFill>
            </a:endParaRPr>
          </a:p>
        </p:txBody>
      </p:sp>
      <p:grpSp>
        <p:nvGrpSpPr>
          <p:cNvPr id="226" name="Группа 225"/>
          <p:cNvGrpSpPr/>
          <p:nvPr/>
        </p:nvGrpSpPr>
        <p:grpSpPr>
          <a:xfrm>
            <a:off x="1118791" y="4235388"/>
            <a:ext cx="644897" cy="1857908"/>
            <a:chOff x="830759" y="4019356"/>
            <a:chExt cx="644897" cy="1857908"/>
          </a:xfrm>
        </p:grpSpPr>
        <p:cxnSp>
          <p:nvCxnSpPr>
            <p:cNvPr id="224" name="Прямая соединительная линия 223"/>
            <p:cNvCxnSpPr/>
            <p:nvPr/>
          </p:nvCxnSpPr>
          <p:spPr>
            <a:xfrm flipH="1">
              <a:off x="1016893" y="5627340"/>
              <a:ext cx="1315" cy="193097"/>
            </a:xfrm>
            <a:prstGeom prst="line">
              <a:avLst/>
            </a:prstGeom>
            <a:ln w="3175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00" name="Группа 199"/>
            <p:cNvGrpSpPr/>
            <p:nvPr/>
          </p:nvGrpSpPr>
          <p:grpSpPr>
            <a:xfrm>
              <a:off x="830759" y="4019356"/>
              <a:ext cx="644897" cy="1641892"/>
              <a:chOff x="830759" y="2403430"/>
              <a:chExt cx="644897" cy="1641892"/>
            </a:xfrm>
          </p:grpSpPr>
          <p:cxnSp>
            <p:nvCxnSpPr>
              <p:cNvPr id="201" name="Прямая соединительная линия 200"/>
              <p:cNvCxnSpPr/>
              <p:nvPr/>
            </p:nvCxnSpPr>
            <p:spPr>
              <a:xfrm flipV="1">
                <a:off x="1043608" y="3685282"/>
                <a:ext cx="144016" cy="312874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>
                <a:stCxn id="214" idx="5"/>
              </p:cNvCxnSpPr>
              <p:nvPr/>
            </p:nvCxnSpPr>
            <p:spPr>
              <a:xfrm>
                <a:off x="1036231" y="2839212"/>
                <a:ext cx="151393" cy="270006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205" name="Группа 176"/>
              <p:cNvGrpSpPr/>
              <p:nvPr/>
            </p:nvGrpSpPr>
            <p:grpSpPr>
              <a:xfrm>
                <a:off x="830759" y="2403430"/>
                <a:ext cx="644897" cy="1641892"/>
                <a:chOff x="830759" y="2403430"/>
                <a:chExt cx="644897" cy="1641892"/>
              </a:xfrm>
            </p:grpSpPr>
            <p:grpSp>
              <p:nvGrpSpPr>
                <p:cNvPr id="208" name="Группа 159"/>
                <p:cNvGrpSpPr/>
                <p:nvPr/>
              </p:nvGrpSpPr>
              <p:grpSpPr>
                <a:xfrm rot="10800000" flipH="1">
                  <a:off x="835522" y="3685282"/>
                  <a:ext cx="640134" cy="312874"/>
                  <a:chOff x="755576" y="2194311"/>
                  <a:chExt cx="640134" cy="312874"/>
                </a:xfrm>
              </p:grpSpPr>
              <p:cxnSp>
                <p:nvCxnSpPr>
                  <p:cNvPr id="220" name="Прямая соединительная линия 219"/>
                  <p:cNvCxnSpPr/>
                  <p:nvPr/>
                </p:nvCxnSpPr>
                <p:spPr>
                  <a:xfrm flipH="1">
                    <a:off x="755576" y="2194312"/>
                    <a:ext cx="154560" cy="298584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Прямая соединительная линия 221"/>
                  <p:cNvCxnSpPr/>
                  <p:nvPr/>
                </p:nvCxnSpPr>
                <p:spPr>
                  <a:xfrm rot="10800000" flipH="1" flipV="1">
                    <a:off x="961048" y="2194311"/>
                    <a:ext cx="434662" cy="312874"/>
                  </a:xfrm>
                  <a:prstGeom prst="line">
                    <a:avLst/>
                  </a:prstGeom>
                  <a:ln w="31750">
                    <a:prstDash val="lgDash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9" name="Прямая соединительная линия 208"/>
                <p:cNvCxnSpPr>
                  <a:stCxn id="214" idx="4"/>
                </p:cNvCxnSpPr>
                <p:nvPr/>
              </p:nvCxnSpPr>
              <p:spPr>
                <a:xfrm flipH="1">
                  <a:off x="830759" y="2849756"/>
                  <a:ext cx="180016" cy="28804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>
                  <a:stCxn id="214" idx="5"/>
                </p:cNvCxnSpPr>
                <p:nvPr/>
              </p:nvCxnSpPr>
              <p:spPr>
                <a:xfrm>
                  <a:off x="1036231" y="2839212"/>
                  <a:ext cx="439425" cy="270006"/>
                </a:xfrm>
                <a:prstGeom prst="line">
                  <a:avLst/>
                </a:prstGeom>
                <a:ln w="31750">
                  <a:prstDash val="lgDash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Прямая соединительная линия 212"/>
                <p:cNvCxnSpPr/>
                <p:nvPr/>
              </p:nvCxnSpPr>
              <p:spPr>
                <a:xfrm>
                  <a:off x="1012660" y="2403430"/>
                  <a:ext cx="0" cy="432048"/>
                </a:xfrm>
                <a:prstGeom prst="line">
                  <a:avLst/>
                </a:prstGeom>
                <a:ln w="31750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214" name="Овал 213"/>
                <p:cNvSpPr/>
                <p:nvPr/>
              </p:nvSpPr>
              <p:spPr>
                <a:xfrm>
                  <a:off x="974775" y="2777756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16" name="Прямая соединительная линия 215"/>
                <p:cNvCxnSpPr/>
                <p:nvPr/>
              </p:nvCxnSpPr>
              <p:spPr>
                <a:xfrm>
                  <a:off x="830759" y="3137796"/>
                  <a:ext cx="0" cy="576064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Прямая соединительная линия 217"/>
                <p:cNvCxnSpPr/>
                <p:nvPr/>
              </p:nvCxnSpPr>
              <p:spPr>
                <a:xfrm>
                  <a:off x="1475656" y="3109218"/>
                  <a:ext cx="0" cy="576064"/>
                </a:xfrm>
                <a:prstGeom prst="line">
                  <a:avLst/>
                </a:prstGeom>
                <a:ln w="31750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219" name="Овал 218"/>
                <p:cNvSpPr/>
                <p:nvPr/>
              </p:nvSpPr>
              <p:spPr>
                <a:xfrm>
                  <a:off x="974775" y="3973322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207" name="Прямая соединительная линия 206"/>
              <p:cNvCxnSpPr/>
              <p:nvPr/>
            </p:nvCxnSpPr>
            <p:spPr>
              <a:xfrm>
                <a:off x="1187624" y="3109218"/>
                <a:ext cx="0" cy="576064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5" name="Овал 224"/>
            <p:cNvSpPr/>
            <p:nvPr/>
          </p:nvSpPr>
          <p:spPr>
            <a:xfrm>
              <a:off x="984300" y="5805264"/>
              <a:ext cx="72000" cy="72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2555776" y="4665910"/>
            <a:ext cx="658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Each thread can spawn another team of threads (nested parallelism)</a:t>
            </a:r>
          </a:p>
          <a:p>
            <a:endParaRPr lang="ru-RU" i="1" dirty="0">
              <a:solidFill>
                <a:schemeClr val="accent4"/>
              </a:solidFill>
            </a:endParaRPr>
          </a:p>
        </p:txBody>
      </p:sp>
      <p:sp>
        <p:nvSpPr>
          <p:cNvPr id="252" name="Прямоугольник 251"/>
          <p:cNvSpPr/>
          <p:nvPr/>
        </p:nvSpPr>
        <p:spPr>
          <a:xfrm>
            <a:off x="2809526" y="5313982"/>
            <a:ext cx="5650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FORK-JOIN Model</a:t>
            </a:r>
            <a:endParaRPr lang="ru-R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58" name="Группа 257"/>
          <p:cNvGrpSpPr/>
          <p:nvPr/>
        </p:nvGrpSpPr>
        <p:grpSpPr>
          <a:xfrm>
            <a:off x="1224136" y="548680"/>
            <a:ext cx="1835696" cy="504056"/>
            <a:chOff x="1080120" y="582821"/>
            <a:chExt cx="1835696" cy="504056"/>
          </a:xfrm>
        </p:grpSpPr>
        <p:sp>
          <p:nvSpPr>
            <p:cNvPr id="259" name="TextBox 258"/>
            <p:cNvSpPr txBox="1"/>
            <p:nvPr/>
          </p:nvSpPr>
          <p:spPr>
            <a:xfrm>
              <a:off x="1080120" y="582821"/>
              <a:ext cx="1835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4"/>
                  </a:solidFill>
                  <a:latin typeface="Times New Roman" pitchFamily="18" charset="0"/>
                  <a:cs typeface="Times New Roman" pitchFamily="18" charset="0"/>
                </a:rPr>
                <a:t>master thread</a:t>
              </a:r>
              <a:endParaRPr lang="ru-RU" b="1" i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Прямая со стрелкой 259"/>
            <p:cNvCxnSpPr/>
            <p:nvPr/>
          </p:nvCxnSpPr>
          <p:spPr>
            <a:xfrm flipH="1">
              <a:off x="1187624" y="870853"/>
              <a:ext cx="576064" cy="216024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84" name="Группа 283"/>
          <p:cNvGrpSpPr/>
          <p:nvPr/>
        </p:nvGrpSpPr>
        <p:grpSpPr>
          <a:xfrm>
            <a:off x="1331640" y="1196752"/>
            <a:ext cx="1161421" cy="4752528"/>
            <a:chOff x="1187624" y="1196752"/>
            <a:chExt cx="1161421" cy="4752528"/>
          </a:xfrm>
        </p:grpSpPr>
        <p:sp>
          <p:nvSpPr>
            <p:cNvPr id="266" name="TextBox 265"/>
            <p:cNvSpPr txBox="1"/>
            <p:nvPr/>
          </p:nvSpPr>
          <p:spPr>
            <a:xfrm rot="5400000">
              <a:off x="1286574" y="308660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sequential parts</a:t>
              </a:r>
              <a:endParaRPr lang="ru-RU" b="1" i="1" u="sng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9" name="Прямая со стрелкой 268"/>
            <p:cNvCxnSpPr/>
            <p:nvPr/>
          </p:nvCxnSpPr>
          <p:spPr>
            <a:xfrm flipH="1" flipV="1">
              <a:off x="1187624" y="2780928"/>
              <a:ext cx="864096" cy="288032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Прямая со стрелкой 270"/>
            <p:cNvCxnSpPr/>
            <p:nvPr/>
          </p:nvCxnSpPr>
          <p:spPr>
            <a:xfrm flipH="1">
              <a:off x="1187624" y="3501008"/>
              <a:ext cx="864096" cy="93610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 стрелкой 272"/>
            <p:cNvCxnSpPr/>
            <p:nvPr/>
          </p:nvCxnSpPr>
          <p:spPr>
            <a:xfrm flipH="1">
              <a:off x="1259632" y="3933056"/>
              <a:ext cx="792088" cy="201622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Прямая со стрелкой 275"/>
            <p:cNvCxnSpPr/>
            <p:nvPr/>
          </p:nvCxnSpPr>
          <p:spPr>
            <a:xfrm flipH="1" flipV="1">
              <a:off x="1187624" y="1196752"/>
              <a:ext cx="864096" cy="1368152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Группа 295"/>
          <p:cNvGrpSpPr/>
          <p:nvPr/>
        </p:nvGrpSpPr>
        <p:grpSpPr>
          <a:xfrm>
            <a:off x="-36511" y="1952836"/>
            <a:ext cx="720079" cy="3312368"/>
            <a:chOff x="-36511" y="1952836"/>
            <a:chExt cx="720079" cy="3312368"/>
          </a:xfrm>
        </p:grpSpPr>
        <p:sp>
          <p:nvSpPr>
            <p:cNvPr id="287" name="TextBox 286"/>
            <p:cNvSpPr txBox="1"/>
            <p:nvPr/>
          </p:nvSpPr>
          <p:spPr>
            <a:xfrm rot="16200000">
              <a:off x="-708330" y="3179937"/>
              <a:ext cx="171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parallel regions</a:t>
              </a:r>
              <a:endParaRPr lang="ru-RU" b="1" i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9" name="Прямая со стрелкой 288"/>
            <p:cNvCxnSpPr>
              <a:endCxn id="283" idx="1"/>
            </p:cNvCxnSpPr>
            <p:nvPr/>
          </p:nvCxnSpPr>
          <p:spPr>
            <a:xfrm flipV="1">
              <a:off x="251520" y="1952836"/>
              <a:ext cx="432048" cy="828092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Прямая со стрелкой 290"/>
            <p:cNvCxnSpPr>
              <a:endCxn id="285" idx="1"/>
            </p:cNvCxnSpPr>
            <p:nvPr/>
          </p:nvCxnSpPr>
          <p:spPr>
            <a:xfrm>
              <a:off x="251520" y="3573016"/>
              <a:ext cx="432048" cy="36004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Прямая со стрелкой 293"/>
            <p:cNvCxnSpPr>
              <a:endCxn id="286" idx="1"/>
            </p:cNvCxnSpPr>
            <p:nvPr/>
          </p:nvCxnSpPr>
          <p:spPr>
            <a:xfrm>
              <a:off x="251520" y="4005064"/>
              <a:ext cx="432048" cy="1260140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1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animBg="1"/>
      <p:bldP spid="285" grpId="0" animBg="1"/>
      <p:bldP spid="283" grpId="0" animBg="1"/>
      <p:bldP spid="57" grpId="0"/>
      <p:bldP spid="61" grpId="0" animBg="1"/>
      <p:bldP spid="92" grpId="0"/>
      <p:bldP spid="152" grpId="0"/>
      <p:bldP spid="158" grpId="0" animBg="1"/>
      <p:bldP spid="159" grpId="0"/>
      <p:bldP spid="199" grpId="0"/>
      <p:bldP spid="231" grpId="0"/>
      <p:bldP spid="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OpenMP</a:t>
            </a:r>
            <a:r>
              <a:rPr lang="en-US" dirty="0">
                <a:solidFill>
                  <a:srgbClr val="FFFFFF"/>
                </a:solidFill>
              </a:rPr>
              <a:t> Solution Stack</a:t>
            </a:r>
            <a:endParaRPr lang="en-US" sz="2800" baseline="30000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36512" y="5877272"/>
            <a:ext cx="3670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Tim Mattson, Introduction to </a:t>
            </a:r>
            <a:r>
              <a:rPr lang="en-US" sz="1400" dirty="0" err="1"/>
              <a:t>OpenMP</a:t>
            </a:r>
            <a:r>
              <a:rPr lang="en-US" sz="1400" dirty="0"/>
              <a:t> </a:t>
            </a:r>
            <a:endParaRPr lang="ru-RU" sz="1400" dirty="0"/>
          </a:p>
        </p:txBody>
      </p:sp>
      <p:grpSp>
        <p:nvGrpSpPr>
          <p:cNvPr id="61" name="Группа 60"/>
          <p:cNvGrpSpPr/>
          <p:nvPr/>
        </p:nvGrpSpPr>
        <p:grpSpPr>
          <a:xfrm>
            <a:off x="-40808" y="749764"/>
            <a:ext cx="8933288" cy="5127508"/>
            <a:chOff x="-40808" y="749764"/>
            <a:chExt cx="8933288" cy="5127508"/>
          </a:xfrm>
        </p:grpSpPr>
        <p:sp>
          <p:nvSpPr>
            <p:cNvPr id="2" name="TextBox 1"/>
            <p:cNvSpPr txBox="1"/>
            <p:nvPr/>
          </p:nvSpPr>
          <p:spPr>
            <a:xfrm rot="16200000">
              <a:off x="-90179" y="4940344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HW</a:t>
              </a:r>
              <a:endParaRPr lang="ru-RU" sz="2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-253745" y="3411183"/>
              <a:ext cx="1187645" cy="720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400" b="1" dirty="0"/>
                <a:t>System </a:t>
              </a:r>
            </a:p>
            <a:p>
              <a:r>
                <a:rPr lang="en-US" sz="2400" b="1" dirty="0"/>
                <a:t>Layer</a:t>
              </a:r>
              <a:endParaRPr lang="ru-RU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46405" y="2051764"/>
              <a:ext cx="906769" cy="695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dirty="0" err="1"/>
                <a:t>Prog</a:t>
              </a:r>
              <a:r>
                <a:rPr lang="en-US" sz="2400" b="1" dirty="0"/>
                <a:t>.</a:t>
              </a:r>
            </a:p>
            <a:p>
              <a:pPr>
                <a:lnSpc>
                  <a:spcPct val="80000"/>
                </a:lnSpc>
              </a:pPr>
              <a:r>
                <a:rPr lang="en-US" sz="2400" b="1" dirty="0"/>
                <a:t>layer</a:t>
              </a:r>
              <a:endParaRPr lang="ru-RU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18778" y="933147"/>
              <a:ext cx="851515" cy="658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400" b="1" dirty="0"/>
                <a:t>User </a:t>
              </a:r>
            </a:p>
            <a:p>
              <a:pPr>
                <a:lnSpc>
                  <a:spcPct val="80000"/>
                </a:lnSpc>
              </a:pPr>
              <a:r>
                <a:rPr lang="en-US" sz="2400" b="1" dirty="0"/>
                <a:t>layer</a:t>
              </a:r>
              <a:endParaRPr lang="ru-RU" sz="2400" b="1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043608" y="5373216"/>
              <a:ext cx="7848872" cy="5040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Shared Address Space</a:t>
              </a:r>
              <a:endParaRPr lang="ru-RU" sz="2800" dirty="0"/>
            </a:p>
          </p:txBody>
        </p:sp>
        <p:grpSp>
          <p:nvGrpSpPr>
            <p:cNvPr id="26" name="Группа 25"/>
            <p:cNvGrpSpPr/>
            <p:nvPr/>
          </p:nvGrpSpPr>
          <p:grpSpPr>
            <a:xfrm>
              <a:off x="7524328" y="4551511"/>
              <a:ext cx="1368152" cy="511969"/>
              <a:chOff x="683568" y="4407495"/>
              <a:chExt cx="1368152" cy="511969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683568" y="4437112"/>
                <a:ext cx="1368152" cy="48235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ru-RU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87624" y="4407495"/>
                <a:ext cx="483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n</a:t>
                </a:r>
                <a:endParaRPr lang="ru-RU" sz="2400" b="1" baseline="-25000" dirty="0"/>
              </a:p>
            </p:txBody>
          </p:sp>
        </p:grpSp>
        <p:sp>
          <p:nvSpPr>
            <p:cNvPr id="29" name="Стрелка вниз 28"/>
            <p:cNvSpPr/>
            <p:nvPr/>
          </p:nvSpPr>
          <p:spPr>
            <a:xfrm>
              <a:off x="1691680" y="5085184"/>
              <a:ext cx="144016" cy="288032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Стрелка вниз 29"/>
            <p:cNvSpPr/>
            <p:nvPr/>
          </p:nvSpPr>
          <p:spPr>
            <a:xfrm>
              <a:off x="3275856" y="5085184"/>
              <a:ext cx="144016" cy="288032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Стрелка вниз 30"/>
            <p:cNvSpPr/>
            <p:nvPr/>
          </p:nvSpPr>
          <p:spPr>
            <a:xfrm>
              <a:off x="4860032" y="5085184"/>
              <a:ext cx="144016" cy="288032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Стрелка вниз 31"/>
            <p:cNvSpPr/>
            <p:nvPr/>
          </p:nvSpPr>
          <p:spPr>
            <a:xfrm>
              <a:off x="8172400" y="5085184"/>
              <a:ext cx="144016" cy="288032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>
              <a:spLocks noChangeAspect="1"/>
            </p:cNvSpPr>
            <p:nvPr/>
          </p:nvSpPr>
          <p:spPr>
            <a:xfrm>
              <a:off x="6084168" y="4869176"/>
              <a:ext cx="144000" cy="144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>
              <a:spLocks noChangeAspect="1"/>
            </p:cNvSpPr>
            <p:nvPr/>
          </p:nvSpPr>
          <p:spPr>
            <a:xfrm>
              <a:off x="6372216" y="4869160"/>
              <a:ext cx="144000" cy="144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>
              <a:spLocks noChangeAspect="1"/>
            </p:cNvSpPr>
            <p:nvPr/>
          </p:nvSpPr>
          <p:spPr>
            <a:xfrm>
              <a:off x="6660232" y="4869160"/>
              <a:ext cx="144000" cy="144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611560" y="4407230"/>
              <a:ext cx="8280920" cy="0"/>
            </a:xfrm>
            <a:prstGeom prst="line">
              <a:avLst/>
            </a:prstGeom>
            <a:ln w="762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Прямоугольник 39"/>
            <p:cNvSpPr/>
            <p:nvPr/>
          </p:nvSpPr>
          <p:spPr>
            <a:xfrm>
              <a:off x="1043608" y="3759158"/>
              <a:ext cx="7848872" cy="5040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OS/system</a:t>
              </a:r>
              <a:r>
                <a:rPr lang="en-US" sz="2400" b="1" dirty="0"/>
                <a:t> support for shared memory and threading </a:t>
              </a: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043608" y="3170850"/>
              <a:ext cx="7848872" cy="4741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/>
                <a:t>OpenMP</a:t>
              </a:r>
              <a:r>
                <a:rPr lang="en-US" sz="2400" b="1" dirty="0"/>
                <a:t> Runtime library</a:t>
              </a:r>
            </a:p>
          </p:txBody>
        </p:sp>
        <p:cxnSp>
          <p:nvCxnSpPr>
            <p:cNvPr id="42" name="Прямая соединительная линия 41"/>
            <p:cNvCxnSpPr/>
            <p:nvPr/>
          </p:nvCxnSpPr>
          <p:spPr>
            <a:xfrm>
              <a:off x="611560" y="2996952"/>
              <a:ext cx="8280920" cy="0"/>
            </a:xfrm>
            <a:prstGeom prst="line">
              <a:avLst/>
            </a:prstGeom>
            <a:ln w="762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611560" y="1988840"/>
              <a:ext cx="8280920" cy="0"/>
            </a:xfrm>
            <a:prstGeom prst="line">
              <a:avLst/>
            </a:prstGeom>
            <a:ln w="762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Группа 43"/>
            <p:cNvGrpSpPr/>
            <p:nvPr/>
          </p:nvGrpSpPr>
          <p:grpSpPr>
            <a:xfrm>
              <a:off x="4211960" y="4558274"/>
              <a:ext cx="1368152" cy="511969"/>
              <a:chOff x="683568" y="4407495"/>
              <a:chExt cx="1368152" cy="511969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683568" y="4437112"/>
                <a:ext cx="1368152" cy="48235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87624" y="4407495"/>
                <a:ext cx="471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</a:t>
                </a:r>
                <a:r>
                  <a:rPr lang="en-US" sz="2400" b="1" baseline="-25000" dirty="0"/>
                  <a:t>2</a:t>
                </a:r>
                <a:endParaRPr lang="ru-RU" sz="2400" b="1" baseline="-25000" dirty="0"/>
              </a:p>
            </p:txBody>
          </p:sp>
        </p:grpSp>
        <p:grpSp>
          <p:nvGrpSpPr>
            <p:cNvPr id="47" name="Группа 46"/>
            <p:cNvGrpSpPr/>
            <p:nvPr/>
          </p:nvGrpSpPr>
          <p:grpSpPr>
            <a:xfrm>
              <a:off x="2627784" y="4558274"/>
              <a:ext cx="1368152" cy="511969"/>
              <a:chOff x="683568" y="4407495"/>
              <a:chExt cx="1368152" cy="511969"/>
            </a:xfrm>
          </p:grpSpPr>
          <p:sp>
            <p:nvSpPr>
              <p:cNvPr id="48" name="Прямоугольник 47"/>
              <p:cNvSpPr/>
              <p:nvPr/>
            </p:nvSpPr>
            <p:spPr>
              <a:xfrm>
                <a:off x="683568" y="4437112"/>
                <a:ext cx="1368152" cy="48235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ru-RU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187624" y="4407495"/>
                <a:ext cx="4710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</a:t>
                </a:r>
                <a:r>
                  <a:rPr lang="en-US" sz="2400" b="1" baseline="-25000" dirty="0"/>
                  <a:t>1</a:t>
                </a:r>
                <a:endParaRPr lang="ru-RU" sz="2400" b="1" baseline="-25000" dirty="0"/>
              </a:p>
            </p:txBody>
          </p:sp>
        </p:grpSp>
        <p:grpSp>
          <p:nvGrpSpPr>
            <p:cNvPr id="50" name="Группа 49"/>
            <p:cNvGrpSpPr/>
            <p:nvPr/>
          </p:nvGrpSpPr>
          <p:grpSpPr>
            <a:xfrm>
              <a:off x="1043608" y="4553943"/>
              <a:ext cx="1368152" cy="511969"/>
              <a:chOff x="683568" y="4407495"/>
              <a:chExt cx="1368152" cy="511969"/>
            </a:xfrm>
          </p:grpSpPr>
          <p:sp>
            <p:nvSpPr>
              <p:cNvPr id="51" name="Прямоугольник 50"/>
              <p:cNvSpPr/>
              <p:nvPr/>
            </p:nvSpPr>
            <p:spPr>
              <a:xfrm>
                <a:off x="683568" y="4437112"/>
                <a:ext cx="1368152" cy="48235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ru-RU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187624" y="4407495"/>
                <a:ext cx="475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</a:t>
                </a:r>
                <a:r>
                  <a:rPr lang="en-US" sz="2400" b="1" baseline="-25000" dirty="0"/>
                  <a:t>0</a:t>
                </a:r>
                <a:endParaRPr lang="ru-RU" sz="2400" b="1" baseline="-25000" dirty="0"/>
              </a:p>
            </p:txBody>
          </p:sp>
        </p:grpSp>
        <p:sp>
          <p:nvSpPr>
            <p:cNvPr id="53" name="Прямоугольник 52"/>
            <p:cNvSpPr/>
            <p:nvPr/>
          </p:nvSpPr>
          <p:spPr>
            <a:xfrm>
              <a:off x="1043608" y="2132856"/>
              <a:ext cx="252028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Compiler Directives</a:t>
              </a: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6372200" y="2132856"/>
              <a:ext cx="252028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Environment variables </a:t>
              </a: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3707904" y="2132856"/>
              <a:ext cx="252028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/>
                <a:t>OpenMP</a:t>
              </a:r>
              <a:r>
                <a:rPr lang="en-US" sz="2400" b="1" dirty="0"/>
                <a:t> library routines </a:t>
              </a: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1043608" y="1412776"/>
              <a:ext cx="6408712" cy="47417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Application </a:t>
              </a:r>
            </a:p>
          </p:txBody>
        </p:sp>
        <p:sp>
          <p:nvSpPr>
            <p:cNvPr id="59" name="Фигура, имеющая форму буквы L 58"/>
            <p:cNvSpPr/>
            <p:nvPr/>
          </p:nvSpPr>
          <p:spPr>
            <a:xfrm rot="10800000">
              <a:off x="1043608" y="749764"/>
              <a:ext cx="7827168" cy="1130424"/>
            </a:xfrm>
            <a:prstGeom prst="corner">
              <a:avLst>
                <a:gd name="adj1" fmla="val 44713"/>
                <a:gd name="adj2" fmla="val 11212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8836" y="764704"/>
              <a:ext cx="13773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End User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22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8229600" cy="809769"/>
          </a:xfrm>
        </p:spPr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OpenMP</a:t>
            </a:r>
            <a:r>
              <a:rPr lang="en-US" dirty="0">
                <a:solidFill>
                  <a:srgbClr val="FFFFFF"/>
                </a:solidFill>
              </a:rPr>
              <a:t> Directives </a:t>
            </a:r>
            <a:r>
              <a:rPr lang="ru-RU" dirty="0" err="1">
                <a:solidFill>
                  <a:srgbClr val="FFFFFF"/>
                </a:solidFill>
              </a:rPr>
              <a:t>Format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7797" y="28390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926" y="692696"/>
            <a:ext cx="9125074" cy="703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900" b="1" i="1" dirty="0">
                <a:latin typeface="Courier New"/>
                <a:cs typeface="Courier New"/>
              </a:rPr>
              <a:t>#pragma </a:t>
            </a:r>
            <a:r>
              <a:rPr lang="en-US" sz="1900" b="1" i="1" dirty="0" err="1">
                <a:latin typeface="Courier New"/>
                <a:cs typeface="Courier New"/>
              </a:rPr>
              <a:t>omp</a:t>
            </a:r>
            <a:r>
              <a:rPr lang="en-US" sz="1900" b="1" i="1" dirty="0">
                <a:latin typeface="Courier New"/>
                <a:cs typeface="Courier New"/>
              </a:rPr>
              <a:t> directive-name [clause[ [,] clause]...] new-line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endParaRPr lang="en-US" sz="400" b="1" i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412776"/>
            <a:ext cx="9144001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Each directive starts with </a:t>
            </a:r>
            <a:r>
              <a:rPr lang="en-US" sz="2400" b="1" dirty="0"/>
              <a:t>#pragma </a:t>
            </a:r>
            <a:r>
              <a:rPr lang="en-US" sz="2400" b="1" dirty="0" err="1"/>
              <a:t>omp</a:t>
            </a:r>
            <a:r>
              <a:rPr lang="en-US" sz="2400" b="1" dirty="0"/>
              <a:t> </a:t>
            </a:r>
            <a:endParaRPr lang="en-US" sz="2400" dirty="0"/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Compilers can ignore </a:t>
            </a:r>
            <a:r>
              <a:rPr lang="en-US" sz="2400" dirty="0" err="1"/>
              <a:t>OpenMP</a:t>
            </a:r>
            <a:r>
              <a:rPr lang="en-US" sz="2400" dirty="0"/>
              <a:t> directives and conditionally compiled code if support of the </a:t>
            </a:r>
            <a:r>
              <a:rPr lang="en-US" sz="2400" dirty="0" err="1"/>
              <a:t>OpenMP</a:t>
            </a:r>
            <a:r>
              <a:rPr lang="en-US" sz="2400" dirty="0"/>
              <a:t> API is not provided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Directives are case-sensitive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An </a:t>
            </a:r>
            <a:r>
              <a:rPr lang="en-US" sz="2400" dirty="0" err="1"/>
              <a:t>OpenMP</a:t>
            </a:r>
            <a:r>
              <a:rPr lang="en-US" sz="2400" dirty="0"/>
              <a:t> executable directive applies to at most one succeeding statement, which must be a structured block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Long directive lines can be "continued" on succeeding lines with a backslash ("\") at the end of a directive line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400" b="1" i="1" dirty="0">
                <a:solidFill>
                  <a:schemeClr val="tx2"/>
                </a:solidFill>
              </a:rPr>
              <a:t>for C/C++ it needs to include the &lt;</a:t>
            </a:r>
            <a:r>
              <a:rPr lang="en-US" sz="2400" b="1" i="1" dirty="0" err="1">
                <a:solidFill>
                  <a:schemeClr val="tx2"/>
                </a:solidFill>
              </a:rPr>
              <a:t>omp.h</a:t>
            </a:r>
            <a:r>
              <a:rPr lang="en-US" sz="2400" b="1" i="1" dirty="0">
                <a:solidFill>
                  <a:schemeClr val="tx2"/>
                </a:solidFill>
              </a:rPr>
              <a:t>&gt; header file</a:t>
            </a:r>
            <a:endParaRPr lang="ru-RU" sz="2400" b="1" i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60" y="5229200"/>
            <a:ext cx="1480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Example:</a:t>
            </a:r>
            <a:endParaRPr lang="ru-RU" sz="2400" i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553066" y="5301208"/>
            <a:ext cx="618728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latin typeface="Courier New"/>
                <a:cs typeface="Courier New"/>
              </a:rPr>
              <a:t>#pragma </a:t>
            </a:r>
            <a:r>
              <a:rPr lang="en-US" sz="2000" b="1" dirty="0" err="1">
                <a:latin typeface="Courier New"/>
                <a:cs typeface="Courier New"/>
              </a:rPr>
              <a:t>omp</a:t>
            </a:r>
            <a:r>
              <a:rPr lang="en-US" sz="2000" b="1" dirty="0">
                <a:latin typeface="Courier New"/>
                <a:cs typeface="Courier New"/>
              </a:rPr>
              <a:t> parallel default(shared) </a:t>
            </a:r>
            <a:r>
              <a:rPr lang="ru-RU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\</a:t>
            </a:r>
          </a:p>
          <a:p>
            <a:pPr algn="r"/>
            <a:r>
              <a:rPr lang="fi-FI" sz="2000" b="1" dirty="0">
                <a:latin typeface="Courier New"/>
                <a:cs typeface="Courier New"/>
              </a:rPr>
              <a:t>private(beta,pi) </a:t>
            </a:r>
          </a:p>
        </p:txBody>
      </p:sp>
    </p:spTree>
    <p:extLst>
      <p:ext uri="{BB962C8B-B14F-4D97-AF65-F5344CB8AC3E}">
        <p14:creationId xmlns:p14="http://schemas.microsoft.com/office/powerpoint/2010/main" val="33365202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28" ma:contentTypeDescription="Create a new document." ma:contentTypeScope="" ma:versionID="91c327331e5971e62f2a5301ad123600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E7518E80-7D8A-40BC-8871-3E8AF93FA3D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1A16154E-A0DF-4D27-AFD4-D3380C4344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B1C781-CD00-44A1-B706-8C1032A9F44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3108</Words>
  <Application>Microsoft Office PowerPoint</Application>
  <PresentationFormat>Экран (4:3)</PresentationFormat>
  <Paragraphs>876</Paragraphs>
  <Slides>42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3" baseType="lpstr">
      <vt:lpstr>MS PGothic</vt:lpstr>
      <vt:lpstr>Arial</vt:lpstr>
      <vt:lpstr>Berlin Sans FB Demi</vt:lpstr>
      <vt:lpstr>Book Antiqua</vt:lpstr>
      <vt:lpstr>Calibri</vt:lpstr>
      <vt:lpstr>Corbel</vt:lpstr>
      <vt:lpstr>Courier New</vt:lpstr>
      <vt:lpstr>Times New Roman</vt:lpstr>
      <vt:lpstr>Wingdings</vt:lpstr>
      <vt:lpstr>DesignTemplate</vt:lpstr>
      <vt:lpstr>Equation</vt:lpstr>
      <vt:lpstr>Course Information</vt:lpstr>
      <vt:lpstr>Basics of Parallel Programming with OpenMP</vt:lpstr>
      <vt:lpstr>Background</vt:lpstr>
      <vt:lpstr>Background</vt:lpstr>
      <vt:lpstr>OpenMP Overview</vt:lpstr>
      <vt:lpstr>Advantages of OpenMP</vt:lpstr>
      <vt:lpstr>OpenMP Programming Model</vt:lpstr>
      <vt:lpstr>OpenMP Solution Stack</vt:lpstr>
      <vt:lpstr>OpenMP Directives Format</vt:lpstr>
      <vt:lpstr>Thread Creation </vt:lpstr>
      <vt:lpstr>Thread Creation </vt:lpstr>
      <vt:lpstr>Clauses of Parallel Construct Overview</vt:lpstr>
      <vt:lpstr>Defining  the Time of Program Execution</vt:lpstr>
      <vt:lpstr>Determining Number of Threads </vt:lpstr>
      <vt:lpstr>Sample: PI evaluation</vt:lpstr>
      <vt:lpstr>PI: Serial Program</vt:lpstr>
      <vt:lpstr>PI: Simple Parallel Program</vt:lpstr>
      <vt:lpstr>PI: Simple Parallel Program</vt:lpstr>
      <vt:lpstr>False sharing</vt:lpstr>
      <vt:lpstr>PI: Simple Parallel Program</vt:lpstr>
      <vt:lpstr>Work-Sharing in OpenMP</vt:lpstr>
      <vt:lpstr>Loop Construct</vt:lpstr>
      <vt:lpstr>Clauses of For Construct Overview</vt:lpstr>
      <vt:lpstr>Construct Comparison</vt:lpstr>
      <vt:lpstr>Sample of For construct</vt:lpstr>
      <vt:lpstr>Data-Sharing Attribute Clauses</vt:lpstr>
      <vt:lpstr>Data-Sharing Attribute Clauses</vt:lpstr>
      <vt:lpstr>PI: PP with Worksharing and Reduction</vt:lpstr>
      <vt:lpstr>Data-Sharing Attribute Clauses</vt:lpstr>
      <vt:lpstr>Data-Sharing Attribute Clauses</vt:lpstr>
      <vt:lpstr>Data-Sharing Attribute Clauses</vt:lpstr>
      <vt:lpstr>Data-Sharing Attribute Clauses</vt:lpstr>
      <vt:lpstr>Data-Sharing Attribute Clauses: Examples</vt:lpstr>
      <vt:lpstr>Synchronization Constructs in OpenMP</vt:lpstr>
      <vt:lpstr>Synchronization in OpenMP</vt:lpstr>
      <vt:lpstr>Synchronization in OpenMP</vt:lpstr>
      <vt:lpstr>Synchronization in OpenMP</vt:lpstr>
      <vt:lpstr>Synchronization in OpenMP</vt:lpstr>
      <vt:lpstr>Synchronization in OpenMP</vt:lpstr>
      <vt:lpstr>HW: Tasks for report</vt:lpstr>
      <vt:lpstr>Learning more about OpenMP</vt:lpstr>
      <vt:lpstr>Getting Started. OpenMP vs. Visual Studio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2011-10-31T10:59:39Z</dcterms:created>
  <dcterms:modified xsi:type="dcterms:W3CDTF">2019-09-21T06:44:52Z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