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4"/>
  </p:sldMasterIdLst>
  <p:notesMasterIdLst>
    <p:notesMasterId r:id="rId57"/>
  </p:notesMasterIdLst>
  <p:handoutMasterIdLst>
    <p:handoutMasterId r:id="rId58"/>
  </p:handoutMasterIdLst>
  <p:sldIdLst>
    <p:sldId id="259" r:id="rId5"/>
    <p:sldId id="405" r:id="rId6"/>
    <p:sldId id="438" r:id="rId7"/>
    <p:sldId id="437" r:id="rId8"/>
    <p:sldId id="434" r:id="rId9"/>
    <p:sldId id="435" r:id="rId10"/>
    <p:sldId id="439" r:id="rId11"/>
    <p:sldId id="436" r:id="rId12"/>
    <p:sldId id="447" r:id="rId13"/>
    <p:sldId id="448" r:id="rId14"/>
    <p:sldId id="449" r:id="rId15"/>
    <p:sldId id="450" r:id="rId16"/>
    <p:sldId id="451" r:id="rId17"/>
    <p:sldId id="452" r:id="rId18"/>
    <p:sldId id="445" r:id="rId19"/>
    <p:sldId id="453" r:id="rId20"/>
    <p:sldId id="454" r:id="rId21"/>
    <p:sldId id="455" r:id="rId22"/>
    <p:sldId id="486" r:id="rId23"/>
    <p:sldId id="446" r:id="rId24"/>
    <p:sldId id="456" r:id="rId25"/>
    <p:sldId id="457" r:id="rId26"/>
    <p:sldId id="458" r:id="rId27"/>
    <p:sldId id="460" r:id="rId28"/>
    <p:sldId id="461" r:id="rId29"/>
    <p:sldId id="462" r:id="rId30"/>
    <p:sldId id="469" r:id="rId31"/>
    <p:sldId id="464" r:id="rId32"/>
    <p:sldId id="465" r:id="rId33"/>
    <p:sldId id="463" r:id="rId34"/>
    <p:sldId id="466" r:id="rId35"/>
    <p:sldId id="467" r:id="rId36"/>
    <p:sldId id="471" r:id="rId37"/>
    <p:sldId id="472" r:id="rId38"/>
    <p:sldId id="473" r:id="rId39"/>
    <p:sldId id="474" r:id="rId40"/>
    <p:sldId id="475" r:id="rId41"/>
    <p:sldId id="476" r:id="rId42"/>
    <p:sldId id="477" r:id="rId43"/>
    <p:sldId id="478" r:id="rId44"/>
    <p:sldId id="479" r:id="rId45"/>
    <p:sldId id="480" r:id="rId46"/>
    <p:sldId id="481" r:id="rId47"/>
    <p:sldId id="482" r:id="rId48"/>
    <p:sldId id="484" r:id="rId49"/>
    <p:sldId id="490" r:id="rId50"/>
    <p:sldId id="491" r:id="rId51"/>
    <p:sldId id="518" r:id="rId52"/>
    <p:sldId id="492" r:id="rId53"/>
    <p:sldId id="493" r:id="rId54"/>
    <p:sldId id="519" r:id="rId55"/>
    <p:sldId id="49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Стандартный раздел" id="{3B846DD5-1690-6542-AD47-8AA824BE4413}">
          <p14:sldIdLst>
            <p14:sldId id="259"/>
            <p14:sldId id="405"/>
            <p14:sldId id="438"/>
            <p14:sldId id="437"/>
            <p14:sldId id="434"/>
            <p14:sldId id="435"/>
            <p14:sldId id="439"/>
            <p14:sldId id="436"/>
          </p14:sldIdLst>
        </p14:section>
        <p14:section name="Раздел без заголовка" id="{68407A2E-582B-AC42-81D9-7AD20E2B7AE2}">
          <p14:sldIdLst>
            <p14:sldId id="447"/>
            <p14:sldId id="448"/>
            <p14:sldId id="449"/>
            <p14:sldId id="450"/>
            <p14:sldId id="451"/>
            <p14:sldId id="452"/>
            <p14:sldId id="445"/>
            <p14:sldId id="453"/>
            <p14:sldId id="454"/>
            <p14:sldId id="455"/>
            <p14:sldId id="486"/>
            <p14:sldId id="446"/>
            <p14:sldId id="456"/>
            <p14:sldId id="457"/>
            <p14:sldId id="458"/>
            <p14:sldId id="460"/>
            <p14:sldId id="461"/>
            <p14:sldId id="462"/>
            <p14:sldId id="469"/>
            <p14:sldId id="464"/>
            <p14:sldId id="465"/>
            <p14:sldId id="463"/>
            <p14:sldId id="466"/>
            <p14:sldId id="467"/>
            <p14:sldId id="471"/>
            <p14:sldId id="472"/>
            <p14:sldId id="473"/>
            <p14:sldId id="474"/>
            <p14:sldId id="475"/>
            <p14:sldId id="476"/>
            <p14:sldId id="477"/>
            <p14:sldId id="478"/>
            <p14:sldId id="479"/>
            <p14:sldId id="480"/>
            <p14:sldId id="481"/>
            <p14:sldId id="482"/>
            <p14:sldId id="484"/>
            <p14:sldId id="490"/>
            <p14:sldId id="491"/>
            <p14:sldId id="518"/>
            <p14:sldId id="492"/>
            <p14:sldId id="493"/>
            <p14:sldId id="519"/>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73216" autoAdjust="0"/>
  </p:normalViewPr>
  <p:slideViewPr>
    <p:cSldViewPr>
      <p:cViewPr varScale="1">
        <p:scale>
          <a:sx n="80" d="100"/>
          <a:sy n="80" d="100"/>
        </p:scale>
        <p:origin x="2262" y="90"/>
      </p:cViewPr>
      <p:guideLst>
        <p:guide orient="horz" pos="2160"/>
        <p:guide pos="2880"/>
      </p:guideLst>
    </p:cSldViewPr>
  </p:slideViewPr>
  <p:outlineViewPr>
    <p:cViewPr>
      <p:scale>
        <a:sx n="1" d="1"/>
        <a:sy n="1" d="1"/>
      </p:scale>
      <p:origin x="0" y="131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D7CDF-D4F5-C540-9371-7444CEC56463}"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ru-RU"/>
        </a:p>
      </dgm:t>
    </dgm:pt>
    <dgm:pt modelId="{B0796414-B220-1245-A6F9-E9903D8DC51C}">
      <dgm:prSet phldrT="[Текст]">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t>Memory</a:t>
          </a:r>
          <a:endParaRPr lang="ru-RU" b="1" dirty="0"/>
        </a:p>
      </dgm:t>
    </dgm:pt>
    <dgm:pt modelId="{2AFCB59D-BB77-B448-94E7-371D99B11BE3}" type="parTrans" cxnId="{A4A990A4-65C8-D241-B845-3CF9E2CB6908}">
      <dgm:prSet/>
      <dgm:spPr/>
      <dgm:t>
        <a:bodyPr/>
        <a:lstStyle/>
        <a:p>
          <a:endParaRPr lang="ru-RU"/>
        </a:p>
      </dgm:t>
    </dgm:pt>
    <dgm:pt modelId="{15609074-4EA6-3943-9F43-F27D198ADC09}" type="sibTrans" cxnId="{A4A990A4-65C8-D241-B845-3CF9E2CB6908}">
      <dgm:prSet/>
      <dgm:spPr/>
      <dgm:t>
        <a:bodyPr/>
        <a:lstStyle/>
        <a:p>
          <a:endParaRPr lang="ru-RU"/>
        </a:p>
      </dgm:t>
    </dgm:pt>
    <dgm:pt modelId="{7A95B175-CAAF-774E-A3D7-565FA3C6B002}">
      <dgm:prSet phldrT="[Текст]">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CPU</a:t>
          </a:r>
          <a:endParaRPr lang="ru-RU" dirty="0"/>
        </a:p>
      </dgm:t>
    </dgm:pt>
    <dgm:pt modelId="{1A779DC7-94B1-E944-AAE8-10238CA29A0E}" type="parTrans" cxnId="{FC1D58A5-27EE-3A4A-844F-EC69541AC392}">
      <dgm:prSet/>
      <dgm:spPr/>
      <dgm:t>
        <a:bodyPr/>
        <a:lstStyle/>
        <a:p>
          <a:endParaRPr lang="ru-RU"/>
        </a:p>
      </dgm:t>
    </dgm:pt>
    <dgm:pt modelId="{ED866F12-3562-C94D-8F94-9442B997E5AB}" type="sibTrans" cxnId="{FC1D58A5-27EE-3A4A-844F-EC69541AC392}">
      <dgm:prSet/>
      <dgm:spPr/>
      <dgm:t>
        <a:bodyPr/>
        <a:lstStyle/>
        <a:p>
          <a:endParaRPr lang="ru-RU"/>
        </a:p>
      </dgm:t>
    </dgm:pt>
    <dgm:pt modelId="{F2FA96FA-6ED3-EF4B-94F8-8962FB6FCA68}">
      <dgm:prSet phldrT="[Текст]">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CPU</a:t>
          </a:r>
          <a:endParaRPr lang="ru-RU" dirty="0"/>
        </a:p>
      </dgm:t>
    </dgm:pt>
    <dgm:pt modelId="{B8506095-736F-144B-B8F5-30398F0FCFD4}" type="parTrans" cxnId="{566A6C1B-1E53-2A4D-94C3-53BA28FC2E9B}">
      <dgm:prSet/>
      <dgm:spPr/>
      <dgm:t>
        <a:bodyPr/>
        <a:lstStyle/>
        <a:p>
          <a:endParaRPr lang="ru-RU"/>
        </a:p>
      </dgm:t>
    </dgm:pt>
    <dgm:pt modelId="{C998D93F-5EA6-CD47-8392-E319B88F47DA}" type="sibTrans" cxnId="{566A6C1B-1E53-2A4D-94C3-53BA28FC2E9B}">
      <dgm:prSet/>
      <dgm:spPr/>
      <dgm:t>
        <a:bodyPr/>
        <a:lstStyle/>
        <a:p>
          <a:endParaRPr lang="ru-RU"/>
        </a:p>
      </dgm:t>
    </dgm:pt>
    <dgm:pt modelId="{138B149E-CA02-2E41-86BE-1F4D3EAED142}">
      <dgm:prSet phldrT="[Текст]">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CPU</a:t>
          </a:r>
          <a:endParaRPr lang="ru-RU" dirty="0"/>
        </a:p>
      </dgm:t>
    </dgm:pt>
    <dgm:pt modelId="{4397C09B-940A-BE4A-99FC-7BBF5202776F}" type="parTrans" cxnId="{AE6E0D31-0FB6-8B4D-A7A4-F74DC61D1BFD}">
      <dgm:prSet/>
      <dgm:spPr/>
      <dgm:t>
        <a:bodyPr/>
        <a:lstStyle/>
        <a:p>
          <a:endParaRPr lang="ru-RU"/>
        </a:p>
      </dgm:t>
    </dgm:pt>
    <dgm:pt modelId="{2AF1873E-FEB3-D84E-9291-5BFE1266FC90}" type="sibTrans" cxnId="{AE6E0D31-0FB6-8B4D-A7A4-F74DC61D1BFD}">
      <dgm:prSet/>
      <dgm:spPr/>
      <dgm:t>
        <a:bodyPr/>
        <a:lstStyle/>
        <a:p>
          <a:endParaRPr lang="ru-RU"/>
        </a:p>
      </dgm:t>
    </dgm:pt>
    <dgm:pt modelId="{19EA0580-9CA5-954F-8C22-107971657BDA}" type="pres">
      <dgm:prSet presAssocID="{07DD7CDF-D4F5-C540-9371-7444CEC56463}" presName="Name0" presStyleCnt="0">
        <dgm:presLayoutVars>
          <dgm:chMax val="1"/>
          <dgm:chPref val="1"/>
          <dgm:dir/>
          <dgm:animOne val="branch"/>
          <dgm:animLvl val="lvl"/>
        </dgm:presLayoutVars>
      </dgm:prSet>
      <dgm:spPr/>
    </dgm:pt>
    <dgm:pt modelId="{430FC4E1-94C6-2A48-8D45-4E6D614E4E83}" type="pres">
      <dgm:prSet presAssocID="{B0796414-B220-1245-A6F9-E9903D8DC51C}" presName="singleCycle" presStyleCnt="0"/>
      <dgm:spPr/>
    </dgm:pt>
    <dgm:pt modelId="{6E62C43E-052D-FE44-9B13-3C1F065AA3B3}" type="pres">
      <dgm:prSet presAssocID="{B0796414-B220-1245-A6F9-E9903D8DC51C}" presName="singleCenter" presStyleLbl="node1" presStyleIdx="0" presStyleCnt="4" custScaleX="196458">
        <dgm:presLayoutVars>
          <dgm:chMax val="7"/>
          <dgm:chPref val="7"/>
        </dgm:presLayoutVars>
      </dgm:prSet>
      <dgm:spPr/>
    </dgm:pt>
    <dgm:pt modelId="{F8D9C5CD-240F-8846-9EE0-4A72FA0328C3}" type="pres">
      <dgm:prSet presAssocID="{1A779DC7-94B1-E944-AAE8-10238CA29A0E}" presName="Name56" presStyleLbl="parChTrans1D2" presStyleIdx="0" presStyleCnt="3"/>
      <dgm:spPr/>
    </dgm:pt>
    <dgm:pt modelId="{1B99D931-8C82-024B-94AB-F12DFD60EA19}" type="pres">
      <dgm:prSet presAssocID="{7A95B175-CAAF-774E-A3D7-565FA3C6B002}" presName="text0" presStyleLbl="node1" presStyleIdx="1" presStyleCnt="4" custRadScaleRad="79501">
        <dgm:presLayoutVars>
          <dgm:bulletEnabled val="1"/>
        </dgm:presLayoutVars>
      </dgm:prSet>
      <dgm:spPr/>
    </dgm:pt>
    <dgm:pt modelId="{35E7A22F-7245-784E-B7EC-8F7E4CDFC865}" type="pres">
      <dgm:prSet presAssocID="{B8506095-736F-144B-B8F5-30398F0FCFD4}" presName="Name56" presStyleLbl="parChTrans1D2" presStyleIdx="1" presStyleCnt="3"/>
      <dgm:spPr/>
    </dgm:pt>
    <dgm:pt modelId="{A4A121EC-6AC5-CB40-BFCC-EF11C85871C0}" type="pres">
      <dgm:prSet presAssocID="{F2FA96FA-6ED3-EF4B-94F8-8962FB6FCA68}" presName="text0" presStyleLbl="node1" presStyleIdx="2" presStyleCnt="4" custRadScaleRad="120213" custRadScaleInc="-50438">
        <dgm:presLayoutVars>
          <dgm:bulletEnabled val="1"/>
        </dgm:presLayoutVars>
      </dgm:prSet>
      <dgm:spPr/>
    </dgm:pt>
    <dgm:pt modelId="{56790C5D-1527-7F48-AB77-1E2662BD21CE}" type="pres">
      <dgm:prSet presAssocID="{4397C09B-940A-BE4A-99FC-7BBF5202776F}" presName="Name56" presStyleLbl="parChTrans1D2" presStyleIdx="2" presStyleCnt="3"/>
      <dgm:spPr/>
    </dgm:pt>
    <dgm:pt modelId="{129F2F13-6993-844E-BABE-6584EABF2F5E}" type="pres">
      <dgm:prSet presAssocID="{138B149E-CA02-2E41-86BE-1F4D3EAED142}" presName="text0" presStyleLbl="node1" presStyleIdx="3" presStyleCnt="4" custRadScaleRad="121501" custRadScaleInc="50433">
        <dgm:presLayoutVars>
          <dgm:bulletEnabled val="1"/>
        </dgm:presLayoutVars>
      </dgm:prSet>
      <dgm:spPr/>
    </dgm:pt>
  </dgm:ptLst>
  <dgm:cxnLst>
    <dgm:cxn modelId="{566A6C1B-1E53-2A4D-94C3-53BA28FC2E9B}" srcId="{B0796414-B220-1245-A6F9-E9903D8DC51C}" destId="{F2FA96FA-6ED3-EF4B-94F8-8962FB6FCA68}" srcOrd="1" destOrd="0" parTransId="{B8506095-736F-144B-B8F5-30398F0FCFD4}" sibTransId="{C998D93F-5EA6-CD47-8392-E319B88F47DA}"/>
    <dgm:cxn modelId="{AE6E0D31-0FB6-8B4D-A7A4-F74DC61D1BFD}" srcId="{B0796414-B220-1245-A6F9-E9903D8DC51C}" destId="{138B149E-CA02-2E41-86BE-1F4D3EAED142}" srcOrd="2" destOrd="0" parTransId="{4397C09B-940A-BE4A-99FC-7BBF5202776F}" sibTransId="{2AF1873E-FEB3-D84E-9291-5BFE1266FC90}"/>
    <dgm:cxn modelId="{A34D9160-07A6-8848-AD61-F4B7BDE482D9}" type="presOf" srcId="{138B149E-CA02-2E41-86BE-1F4D3EAED142}" destId="{129F2F13-6993-844E-BABE-6584EABF2F5E}" srcOrd="0" destOrd="0" presId="urn:microsoft.com/office/officeart/2008/layout/RadialCluster"/>
    <dgm:cxn modelId="{A411EE41-411D-EA4D-ADB8-06103F96CF63}" type="presOf" srcId="{1A779DC7-94B1-E944-AAE8-10238CA29A0E}" destId="{F8D9C5CD-240F-8846-9EE0-4A72FA0328C3}" srcOrd="0" destOrd="0" presId="urn:microsoft.com/office/officeart/2008/layout/RadialCluster"/>
    <dgm:cxn modelId="{8D4F9852-4574-5E4E-8B4B-02911C1A5D0C}" type="presOf" srcId="{07DD7CDF-D4F5-C540-9371-7444CEC56463}" destId="{19EA0580-9CA5-954F-8C22-107971657BDA}" srcOrd="0" destOrd="0" presId="urn:microsoft.com/office/officeart/2008/layout/RadialCluster"/>
    <dgm:cxn modelId="{4244BD7E-848F-D34A-8170-2D85928AC19A}" type="presOf" srcId="{B0796414-B220-1245-A6F9-E9903D8DC51C}" destId="{6E62C43E-052D-FE44-9B13-3C1F065AA3B3}" srcOrd="0" destOrd="0" presId="urn:microsoft.com/office/officeart/2008/layout/RadialCluster"/>
    <dgm:cxn modelId="{C31F909A-7965-F441-96D7-65EA544947D6}" type="presOf" srcId="{7A95B175-CAAF-774E-A3D7-565FA3C6B002}" destId="{1B99D931-8C82-024B-94AB-F12DFD60EA19}" srcOrd="0" destOrd="0" presId="urn:microsoft.com/office/officeart/2008/layout/RadialCluster"/>
    <dgm:cxn modelId="{A4A990A4-65C8-D241-B845-3CF9E2CB6908}" srcId="{07DD7CDF-D4F5-C540-9371-7444CEC56463}" destId="{B0796414-B220-1245-A6F9-E9903D8DC51C}" srcOrd="0" destOrd="0" parTransId="{2AFCB59D-BB77-B448-94E7-371D99B11BE3}" sibTransId="{15609074-4EA6-3943-9F43-F27D198ADC09}"/>
    <dgm:cxn modelId="{FC1D58A5-27EE-3A4A-844F-EC69541AC392}" srcId="{B0796414-B220-1245-A6F9-E9903D8DC51C}" destId="{7A95B175-CAAF-774E-A3D7-565FA3C6B002}" srcOrd="0" destOrd="0" parTransId="{1A779DC7-94B1-E944-AAE8-10238CA29A0E}" sibTransId="{ED866F12-3562-C94D-8F94-9442B997E5AB}"/>
    <dgm:cxn modelId="{A3F4D0C4-9746-C841-B9A6-00EEB8C2545D}" type="presOf" srcId="{4397C09B-940A-BE4A-99FC-7BBF5202776F}" destId="{56790C5D-1527-7F48-AB77-1E2662BD21CE}" srcOrd="0" destOrd="0" presId="urn:microsoft.com/office/officeart/2008/layout/RadialCluster"/>
    <dgm:cxn modelId="{974A19D1-DC81-234C-A7E3-D3226365C674}" type="presOf" srcId="{B8506095-736F-144B-B8F5-30398F0FCFD4}" destId="{35E7A22F-7245-784E-B7EC-8F7E4CDFC865}" srcOrd="0" destOrd="0" presId="urn:microsoft.com/office/officeart/2008/layout/RadialCluster"/>
    <dgm:cxn modelId="{8CA671F6-A18B-944C-82EE-FD5EF773A1B0}" type="presOf" srcId="{F2FA96FA-6ED3-EF4B-94F8-8962FB6FCA68}" destId="{A4A121EC-6AC5-CB40-BFCC-EF11C85871C0}" srcOrd="0" destOrd="0" presId="urn:microsoft.com/office/officeart/2008/layout/RadialCluster"/>
    <dgm:cxn modelId="{7DF77BEE-460B-4641-A25C-F50B12F002B5}" type="presParOf" srcId="{19EA0580-9CA5-954F-8C22-107971657BDA}" destId="{430FC4E1-94C6-2A48-8D45-4E6D614E4E83}" srcOrd="0" destOrd="0" presId="urn:microsoft.com/office/officeart/2008/layout/RadialCluster"/>
    <dgm:cxn modelId="{4F860707-3408-7B4A-A056-4A75889C87D7}" type="presParOf" srcId="{430FC4E1-94C6-2A48-8D45-4E6D614E4E83}" destId="{6E62C43E-052D-FE44-9B13-3C1F065AA3B3}" srcOrd="0" destOrd="0" presId="urn:microsoft.com/office/officeart/2008/layout/RadialCluster"/>
    <dgm:cxn modelId="{61FB81E2-232D-E145-8CE9-83299A9FA91D}" type="presParOf" srcId="{430FC4E1-94C6-2A48-8D45-4E6D614E4E83}" destId="{F8D9C5CD-240F-8846-9EE0-4A72FA0328C3}" srcOrd="1" destOrd="0" presId="urn:microsoft.com/office/officeart/2008/layout/RadialCluster"/>
    <dgm:cxn modelId="{46E6E6FA-96BE-2E4F-9111-F6556197F66B}" type="presParOf" srcId="{430FC4E1-94C6-2A48-8D45-4E6D614E4E83}" destId="{1B99D931-8C82-024B-94AB-F12DFD60EA19}" srcOrd="2" destOrd="0" presId="urn:microsoft.com/office/officeart/2008/layout/RadialCluster"/>
    <dgm:cxn modelId="{A2B85B3B-5864-5241-A0ED-59A4CEE3DCF6}" type="presParOf" srcId="{430FC4E1-94C6-2A48-8D45-4E6D614E4E83}" destId="{35E7A22F-7245-784E-B7EC-8F7E4CDFC865}" srcOrd="3" destOrd="0" presId="urn:microsoft.com/office/officeart/2008/layout/RadialCluster"/>
    <dgm:cxn modelId="{0DDFC661-9701-094F-93E4-04337143506F}" type="presParOf" srcId="{430FC4E1-94C6-2A48-8D45-4E6D614E4E83}" destId="{A4A121EC-6AC5-CB40-BFCC-EF11C85871C0}" srcOrd="4" destOrd="0" presId="urn:microsoft.com/office/officeart/2008/layout/RadialCluster"/>
    <dgm:cxn modelId="{D9DE263A-D77F-0A44-B7CA-12DDD4B0A2A8}" type="presParOf" srcId="{430FC4E1-94C6-2A48-8D45-4E6D614E4E83}" destId="{56790C5D-1527-7F48-AB77-1E2662BD21CE}" srcOrd="5" destOrd="0" presId="urn:microsoft.com/office/officeart/2008/layout/RadialCluster"/>
    <dgm:cxn modelId="{B23F1D79-4304-9D4B-80D4-660CB53D2204}" type="presParOf" srcId="{430FC4E1-94C6-2A48-8D45-4E6D614E4E83}" destId="{129F2F13-6993-844E-BABE-6584EABF2F5E}"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FBDCC-86DF-0748-858D-AF815D16B75D}" type="doc">
      <dgm:prSet loTypeId="urn:microsoft.com/office/officeart/2005/8/layout/hChevron3" loCatId="" qsTypeId="urn:microsoft.com/office/officeart/2005/8/quickstyle/simple4" qsCatId="simple" csTypeId="urn:microsoft.com/office/officeart/2005/8/colors/accent1_2" csCatId="accent1" phldr="1"/>
      <dgm:spPr/>
    </dgm:pt>
    <dgm:pt modelId="{06DC58A6-8955-F04E-82BC-2EDE3B62CC68}">
      <dgm:prSet phldrT="[Текст]">
        <dgm:style>
          <a:lnRef idx="1">
            <a:schemeClr val="accent2"/>
          </a:lnRef>
          <a:fillRef idx="2">
            <a:schemeClr val="accent2"/>
          </a:fillRef>
          <a:effectRef idx="1">
            <a:schemeClr val="accent2"/>
          </a:effectRef>
          <a:fontRef idx="minor">
            <a:schemeClr val="dk1"/>
          </a:fontRef>
        </dgm:style>
      </dgm:prSet>
      <dgm:spPr/>
      <dgm:t>
        <a:bodyPr/>
        <a:lstStyle/>
        <a:p>
          <a:r>
            <a:rPr lang="en-US" dirty="0"/>
            <a:t>serial</a:t>
          </a:r>
          <a:br>
            <a:rPr lang="en-US" dirty="0"/>
          </a:br>
          <a:r>
            <a:rPr lang="en-US" i="1" dirty="0"/>
            <a:t>f</a:t>
          </a:r>
          <a:endParaRPr lang="ru-RU" i="1" dirty="0"/>
        </a:p>
      </dgm:t>
    </dgm:pt>
    <dgm:pt modelId="{4E0B8F72-AA73-7A43-B22B-6DA4FCD51240}" type="parTrans" cxnId="{2D4FA04D-903F-9F4E-B0F9-703BC682E864}">
      <dgm:prSet/>
      <dgm:spPr/>
      <dgm:t>
        <a:bodyPr/>
        <a:lstStyle/>
        <a:p>
          <a:endParaRPr lang="ru-RU"/>
        </a:p>
      </dgm:t>
    </dgm:pt>
    <dgm:pt modelId="{7A935C61-4457-424B-905E-8780C71BB851}" type="sibTrans" cxnId="{2D4FA04D-903F-9F4E-B0F9-703BC682E864}">
      <dgm:prSet/>
      <dgm:spPr/>
      <dgm:t>
        <a:bodyPr/>
        <a:lstStyle/>
        <a:p>
          <a:endParaRPr lang="ru-RU"/>
        </a:p>
      </dgm:t>
    </dgm:pt>
    <dgm:pt modelId="{91CB0DD6-CA9D-3C46-B58F-3F51FF9C13F6}">
      <dgm:prSet phldrT="[Текст]">
        <dgm:style>
          <a:lnRef idx="1">
            <a:schemeClr val="accent3"/>
          </a:lnRef>
          <a:fillRef idx="2">
            <a:schemeClr val="accent3"/>
          </a:fillRef>
          <a:effectRef idx="1">
            <a:schemeClr val="accent3"/>
          </a:effectRef>
          <a:fontRef idx="minor">
            <a:schemeClr val="dk1"/>
          </a:fontRef>
        </dgm:style>
      </dgm:prSet>
      <dgm:spPr/>
      <dgm:t>
        <a:bodyPr/>
        <a:lstStyle/>
        <a:p>
          <a:r>
            <a:rPr lang="en-US" dirty="0"/>
            <a:t>parallel</a:t>
          </a:r>
          <a:br>
            <a:rPr lang="en-US" dirty="0"/>
          </a:br>
          <a:r>
            <a:rPr lang="en-US" i="1" dirty="0"/>
            <a:t>1-f</a:t>
          </a:r>
          <a:endParaRPr lang="ru-RU" i="1" dirty="0"/>
        </a:p>
      </dgm:t>
    </dgm:pt>
    <dgm:pt modelId="{2BD9508E-F428-AA42-9516-48BF85C740C9}" type="parTrans" cxnId="{028F8DD7-0303-064E-B134-6AB211330D6F}">
      <dgm:prSet/>
      <dgm:spPr/>
      <dgm:t>
        <a:bodyPr/>
        <a:lstStyle/>
        <a:p>
          <a:endParaRPr lang="ru-RU"/>
        </a:p>
      </dgm:t>
    </dgm:pt>
    <dgm:pt modelId="{FD3BCA97-D4F5-F049-8C5A-BCCB7899BA6F}" type="sibTrans" cxnId="{028F8DD7-0303-064E-B134-6AB211330D6F}">
      <dgm:prSet/>
      <dgm:spPr/>
      <dgm:t>
        <a:bodyPr/>
        <a:lstStyle/>
        <a:p>
          <a:endParaRPr lang="ru-RU"/>
        </a:p>
      </dgm:t>
    </dgm:pt>
    <dgm:pt modelId="{C053FD70-98B7-1348-AF9D-7C54E02642B1}" type="pres">
      <dgm:prSet presAssocID="{6B4FBDCC-86DF-0748-858D-AF815D16B75D}" presName="Name0" presStyleCnt="0">
        <dgm:presLayoutVars>
          <dgm:dir/>
          <dgm:resizeHandles val="exact"/>
        </dgm:presLayoutVars>
      </dgm:prSet>
      <dgm:spPr/>
    </dgm:pt>
    <dgm:pt modelId="{A3D43786-AB20-FC41-B62A-180F4C5B5021}" type="pres">
      <dgm:prSet presAssocID="{06DC58A6-8955-F04E-82BC-2EDE3B62CC68}" presName="parTxOnly" presStyleLbl="node1" presStyleIdx="0" presStyleCnt="2" custLinFactNeighborX="-14754">
        <dgm:presLayoutVars>
          <dgm:bulletEnabled val="1"/>
        </dgm:presLayoutVars>
      </dgm:prSet>
      <dgm:spPr/>
    </dgm:pt>
    <dgm:pt modelId="{DE7DAAB6-2C14-3744-BC30-B2FC680AFB69}" type="pres">
      <dgm:prSet presAssocID="{7A935C61-4457-424B-905E-8780C71BB851}" presName="parSpace" presStyleCnt="0"/>
      <dgm:spPr/>
    </dgm:pt>
    <dgm:pt modelId="{D83A16C4-9815-5C47-BDDA-BD32B22C414E}" type="pres">
      <dgm:prSet presAssocID="{91CB0DD6-CA9D-3C46-B58F-3F51FF9C13F6}" presName="parTxOnly" presStyleLbl="node1" presStyleIdx="1" presStyleCnt="2" custScaleX="177597" custLinFactNeighborX="-7412" custLinFactNeighborY="45569">
        <dgm:presLayoutVars>
          <dgm:bulletEnabled val="1"/>
        </dgm:presLayoutVars>
      </dgm:prSet>
      <dgm:spPr/>
    </dgm:pt>
  </dgm:ptLst>
  <dgm:cxnLst>
    <dgm:cxn modelId="{EA388A04-D408-754C-A5A0-F72C4C4198BD}" type="presOf" srcId="{91CB0DD6-CA9D-3C46-B58F-3F51FF9C13F6}" destId="{D83A16C4-9815-5C47-BDDA-BD32B22C414E}" srcOrd="0" destOrd="0" presId="urn:microsoft.com/office/officeart/2005/8/layout/hChevron3"/>
    <dgm:cxn modelId="{2D4FA04D-903F-9F4E-B0F9-703BC682E864}" srcId="{6B4FBDCC-86DF-0748-858D-AF815D16B75D}" destId="{06DC58A6-8955-F04E-82BC-2EDE3B62CC68}" srcOrd="0" destOrd="0" parTransId="{4E0B8F72-AA73-7A43-B22B-6DA4FCD51240}" sibTransId="{7A935C61-4457-424B-905E-8780C71BB851}"/>
    <dgm:cxn modelId="{ABBFF353-4382-3642-B523-E4A333E90695}" type="presOf" srcId="{6B4FBDCC-86DF-0748-858D-AF815D16B75D}" destId="{C053FD70-98B7-1348-AF9D-7C54E02642B1}" srcOrd="0" destOrd="0" presId="urn:microsoft.com/office/officeart/2005/8/layout/hChevron3"/>
    <dgm:cxn modelId="{028F8DD7-0303-064E-B134-6AB211330D6F}" srcId="{6B4FBDCC-86DF-0748-858D-AF815D16B75D}" destId="{91CB0DD6-CA9D-3C46-B58F-3F51FF9C13F6}" srcOrd="1" destOrd="0" parTransId="{2BD9508E-F428-AA42-9516-48BF85C740C9}" sibTransId="{FD3BCA97-D4F5-F049-8C5A-BCCB7899BA6F}"/>
    <dgm:cxn modelId="{408B55F1-4BC6-1D44-95DE-C48FC877A29D}" type="presOf" srcId="{06DC58A6-8955-F04E-82BC-2EDE3B62CC68}" destId="{A3D43786-AB20-FC41-B62A-180F4C5B5021}" srcOrd="0" destOrd="0" presId="urn:microsoft.com/office/officeart/2005/8/layout/hChevron3"/>
    <dgm:cxn modelId="{82248B1D-82DB-0540-91BC-37A142B65A42}" type="presParOf" srcId="{C053FD70-98B7-1348-AF9D-7C54E02642B1}" destId="{A3D43786-AB20-FC41-B62A-180F4C5B5021}" srcOrd="0" destOrd="0" presId="urn:microsoft.com/office/officeart/2005/8/layout/hChevron3"/>
    <dgm:cxn modelId="{03EFF3B5-6358-014F-BE68-0A2E862E9BEE}" type="presParOf" srcId="{C053FD70-98B7-1348-AF9D-7C54E02642B1}" destId="{DE7DAAB6-2C14-3744-BC30-B2FC680AFB69}" srcOrd="1" destOrd="0" presId="urn:microsoft.com/office/officeart/2005/8/layout/hChevron3"/>
    <dgm:cxn modelId="{FE7E79EE-B8E6-6040-A039-3D22F9E77E82}" type="presParOf" srcId="{C053FD70-98B7-1348-AF9D-7C54E02642B1}" destId="{D83A16C4-9815-5C47-BDDA-BD32B22C414E}"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BB3C2-5C58-0749-B788-B51FF9B86150}" type="doc">
      <dgm:prSet loTypeId="urn:microsoft.com/office/officeart/2005/8/layout/process1" loCatId="" qsTypeId="urn:microsoft.com/office/officeart/2005/8/quickstyle/simple4" qsCatId="simple" csTypeId="urn:microsoft.com/office/officeart/2005/8/colors/accent1_2" csCatId="accent1" phldr="1"/>
      <dgm:spPr/>
    </dgm:pt>
    <dgm:pt modelId="{F3EFDD83-F5AA-634D-9C21-589F04A68030}">
      <dgm:prSet phldrT="[Текст]"/>
      <dgm:spPr/>
      <dgm:t>
        <a:bodyPr/>
        <a:lstStyle/>
        <a:p>
          <a:r>
            <a:rPr lang="en-US" dirty="0"/>
            <a:t>Producer</a:t>
          </a:r>
        </a:p>
      </dgm:t>
    </dgm:pt>
    <dgm:pt modelId="{AEF49DC6-3E1A-D847-8F3E-13555D497BE0}" type="parTrans" cxnId="{01F4D27C-F203-B440-90D2-0B525CE90642}">
      <dgm:prSet/>
      <dgm:spPr/>
      <dgm:t>
        <a:bodyPr/>
        <a:lstStyle/>
        <a:p>
          <a:endParaRPr lang="ru-RU"/>
        </a:p>
      </dgm:t>
    </dgm:pt>
    <dgm:pt modelId="{71298ACD-D205-5D40-9EC4-999E266A0404}" type="sibTrans" cxnId="{01F4D27C-F203-B440-90D2-0B525CE90642}">
      <dgm:prSet/>
      <dgm:spPr/>
      <dgm:t>
        <a:bodyPr/>
        <a:lstStyle/>
        <a:p>
          <a:endParaRPr lang="ru-RU"/>
        </a:p>
      </dgm:t>
    </dgm:pt>
    <dgm:pt modelId="{43E7EEB9-55F2-1849-AB9F-39841064A9F4}">
      <dgm:prSet phldrT="[Текст]">
        <dgm:style>
          <a:lnRef idx="1">
            <a:schemeClr val="accent1"/>
          </a:lnRef>
          <a:fillRef idx="2">
            <a:schemeClr val="accent1"/>
          </a:fillRef>
          <a:effectRef idx="1">
            <a:schemeClr val="accent1"/>
          </a:effectRef>
          <a:fontRef idx="minor">
            <a:schemeClr val="dk1"/>
          </a:fontRef>
        </dgm:style>
      </dgm:prSet>
      <dgm:spPr/>
      <dgm:t>
        <a:bodyPr/>
        <a:lstStyle/>
        <a:p>
          <a:r>
            <a:rPr lang="en-US" dirty="0">
              <a:solidFill>
                <a:schemeClr val="tx1"/>
              </a:solidFill>
            </a:rPr>
            <a:t>Buffer</a:t>
          </a:r>
          <a:endParaRPr lang="ru-RU" dirty="0">
            <a:solidFill>
              <a:schemeClr val="tx1"/>
            </a:solidFill>
          </a:endParaRPr>
        </a:p>
      </dgm:t>
    </dgm:pt>
    <dgm:pt modelId="{79236A46-57D7-AB41-B3A5-937793C4E26E}" type="parTrans" cxnId="{207632DC-ED60-FF49-950E-0C54534E360D}">
      <dgm:prSet/>
      <dgm:spPr/>
      <dgm:t>
        <a:bodyPr/>
        <a:lstStyle/>
        <a:p>
          <a:endParaRPr lang="ru-RU"/>
        </a:p>
      </dgm:t>
    </dgm:pt>
    <dgm:pt modelId="{89337944-8EC4-5047-B780-6FB16E24A584}" type="sibTrans" cxnId="{207632DC-ED60-FF49-950E-0C54534E360D}">
      <dgm:prSet/>
      <dgm:spPr/>
      <dgm:t>
        <a:bodyPr/>
        <a:lstStyle/>
        <a:p>
          <a:endParaRPr lang="ru-RU"/>
        </a:p>
      </dgm:t>
    </dgm:pt>
    <dgm:pt modelId="{121B75B9-3744-C64D-8689-1ECA3C9BAC05}">
      <dgm:prSet phldrT="[Текст]">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a:t>Consumer</a:t>
          </a:r>
          <a:endParaRPr lang="ru-RU" dirty="0"/>
        </a:p>
      </dgm:t>
    </dgm:pt>
    <dgm:pt modelId="{268CD6A8-CEB4-6343-967C-4835D78620DA}" type="parTrans" cxnId="{F95F7E47-6883-DA49-9A96-4051EC0AB8D8}">
      <dgm:prSet/>
      <dgm:spPr/>
      <dgm:t>
        <a:bodyPr/>
        <a:lstStyle/>
        <a:p>
          <a:endParaRPr lang="ru-RU"/>
        </a:p>
      </dgm:t>
    </dgm:pt>
    <dgm:pt modelId="{A866DA90-D687-9346-A5BD-85BFEED89765}" type="sibTrans" cxnId="{F95F7E47-6883-DA49-9A96-4051EC0AB8D8}">
      <dgm:prSet/>
      <dgm:spPr/>
      <dgm:t>
        <a:bodyPr/>
        <a:lstStyle/>
        <a:p>
          <a:endParaRPr lang="ru-RU"/>
        </a:p>
      </dgm:t>
    </dgm:pt>
    <dgm:pt modelId="{B68A2DBF-9FF5-FE43-BD03-A7E871757B57}" type="pres">
      <dgm:prSet presAssocID="{CBEBB3C2-5C58-0749-B788-B51FF9B86150}" presName="Name0" presStyleCnt="0">
        <dgm:presLayoutVars>
          <dgm:dir/>
          <dgm:resizeHandles val="exact"/>
        </dgm:presLayoutVars>
      </dgm:prSet>
      <dgm:spPr/>
    </dgm:pt>
    <dgm:pt modelId="{27A867DA-A8AF-9F46-A0D3-B174CB5147B6}" type="pres">
      <dgm:prSet presAssocID="{F3EFDD83-F5AA-634D-9C21-589F04A68030}" presName="node" presStyleLbl="node1" presStyleIdx="0" presStyleCnt="3">
        <dgm:presLayoutVars>
          <dgm:bulletEnabled val="1"/>
        </dgm:presLayoutVars>
      </dgm:prSet>
      <dgm:spPr/>
    </dgm:pt>
    <dgm:pt modelId="{BD14BBE3-23B9-AC41-AFF9-0DB7D8AA01F1}" type="pres">
      <dgm:prSet presAssocID="{71298ACD-D205-5D40-9EC4-999E266A0404}" presName="sibTrans" presStyleLbl="sibTrans2D1" presStyleIdx="0" presStyleCnt="2"/>
      <dgm:spPr/>
    </dgm:pt>
    <dgm:pt modelId="{91D07C0F-00FC-A049-908E-374C4D7990A3}" type="pres">
      <dgm:prSet presAssocID="{71298ACD-D205-5D40-9EC4-999E266A0404}" presName="connectorText" presStyleLbl="sibTrans2D1" presStyleIdx="0" presStyleCnt="2"/>
      <dgm:spPr/>
    </dgm:pt>
    <dgm:pt modelId="{CFA087D4-DEC6-214B-953B-A27A045B5FB0}" type="pres">
      <dgm:prSet presAssocID="{43E7EEB9-55F2-1849-AB9F-39841064A9F4}" presName="node" presStyleLbl="node1" presStyleIdx="1" presStyleCnt="3">
        <dgm:presLayoutVars>
          <dgm:bulletEnabled val="1"/>
        </dgm:presLayoutVars>
      </dgm:prSet>
      <dgm:spPr/>
    </dgm:pt>
    <dgm:pt modelId="{0F94B2E9-D601-8647-A910-D8A2080FAF0D}" type="pres">
      <dgm:prSet presAssocID="{89337944-8EC4-5047-B780-6FB16E24A584}" presName="sibTrans" presStyleLbl="sibTrans2D1" presStyleIdx="1" presStyleCnt="2"/>
      <dgm:spPr/>
    </dgm:pt>
    <dgm:pt modelId="{B46364F2-A7A2-2C4A-8BC4-391BB2ED9BA9}" type="pres">
      <dgm:prSet presAssocID="{89337944-8EC4-5047-B780-6FB16E24A584}" presName="connectorText" presStyleLbl="sibTrans2D1" presStyleIdx="1" presStyleCnt="2"/>
      <dgm:spPr/>
    </dgm:pt>
    <dgm:pt modelId="{0983D4D4-1052-6249-8EBD-106B9A93E51B}" type="pres">
      <dgm:prSet presAssocID="{121B75B9-3744-C64D-8689-1ECA3C9BAC05}" presName="node" presStyleLbl="node1" presStyleIdx="2" presStyleCnt="3">
        <dgm:presLayoutVars>
          <dgm:bulletEnabled val="1"/>
        </dgm:presLayoutVars>
      </dgm:prSet>
      <dgm:spPr/>
    </dgm:pt>
  </dgm:ptLst>
  <dgm:cxnLst>
    <dgm:cxn modelId="{6190170A-E829-5B45-AB84-8A83E0ED8E68}" type="presOf" srcId="{F3EFDD83-F5AA-634D-9C21-589F04A68030}" destId="{27A867DA-A8AF-9F46-A0D3-B174CB5147B6}" srcOrd="0" destOrd="0" presId="urn:microsoft.com/office/officeart/2005/8/layout/process1"/>
    <dgm:cxn modelId="{03CAEB60-F207-B946-A059-6BB689AB82D0}" type="presOf" srcId="{43E7EEB9-55F2-1849-AB9F-39841064A9F4}" destId="{CFA087D4-DEC6-214B-953B-A27A045B5FB0}" srcOrd="0" destOrd="0" presId="urn:microsoft.com/office/officeart/2005/8/layout/process1"/>
    <dgm:cxn modelId="{F95F7E47-6883-DA49-9A96-4051EC0AB8D8}" srcId="{CBEBB3C2-5C58-0749-B788-B51FF9B86150}" destId="{121B75B9-3744-C64D-8689-1ECA3C9BAC05}" srcOrd="2" destOrd="0" parTransId="{268CD6A8-CEB4-6343-967C-4835D78620DA}" sibTransId="{A866DA90-D687-9346-A5BD-85BFEED89765}"/>
    <dgm:cxn modelId="{583FF649-0CF6-4C43-AFE3-424D17ACEA01}" type="presOf" srcId="{121B75B9-3744-C64D-8689-1ECA3C9BAC05}" destId="{0983D4D4-1052-6249-8EBD-106B9A93E51B}" srcOrd="0" destOrd="0" presId="urn:microsoft.com/office/officeart/2005/8/layout/process1"/>
    <dgm:cxn modelId="{002F966C-A2FA-A14B-B08A-7D2A96625F46}" type="presOf" srcId="{71298ACD-D205-5D40-9EC4-999E266A0404}" destId="{BD14BBE3-23B9-AC41-AFF9-0DB7D8AA01F1}" srcOrd="0" destOrd="0" presId="urn:microsoft.com/office/officeart/2005/8/layout/process1"/>
    <dgm:cxn modelId="{023CD551-D5E6-494C-A76D-F54DA78AF2F4}" type="presOf" srcId="{89337944-8EC4-5047-B780-6FB16E24A584}" destId="{B46364F2-A7A2-2C4A-8BC4-391BB2ED9BA9}" srcOrd="1" destOrd="0" presId="urn:microsoft.com/office/officeart/2005/8/layout/process1"/>
    <dgm:cxn modelId="{01F4D27C-F203-B440-90D2-0B525CE90642}" srcId="{CBEBB3C2-5C58-0749-B788-B51FF9B86150}" destId="{F3EFDD83-F5AA-634D-9C21-589F04A68030}" srcOrd="0" destOrd="0" parTransId="{AEF49DC6-3E1A-D847-8F3E-13555D497BE0}" sibTransId="{71298ACD-D205-5D40-9EC4-999E266A0404}"/>
    <dgm:cxn modelId="{43D8CFC8-256F-5640-91EC-AC226BFE0CB8}" type="presOf" srcId="{CBEBB3C2-5C58-0749-B788-B51FF9B86150}" destId="{B68A2DBF-9FF5-FE43-BD03-A7E871757B57}" srcOrd="0" destOrd="0" presId="urn:microsoft.com/office/officeart/2005/8/layout/process1"/>
    <dgm:cxn modelId="{207632DC-ED60-FF49-950E-0C54534E360D}" srcId="{CBEBB3C2-5C58-0749-B788-B51FF9B86150}" destId="{43E7EEB9-55F2-1849-AB9F-39841064A9F4}" srcOrd="1" destOrd="0" parTransId="{79236A46-57D7-AB41-B3A5-937793C4E26E}" sibTransId="{89337944-8EC4-5047-B780-6FB16E24A584}"/>
    <dgm:cxn modelId="{F44326E3-9430-694D-B883-E75A62CC054B}" type="presOf" srcId="{89337944-8EC4-5047-B780-6FB16E24A584}" destId="{0F94B2E9-D601-8647-A910-D8A2080FAF0D}" srcOrd="0" destOrd="0" presId="urn:microsoft.com/office/officeart/2005/8/layout/process1"/>
    <dgm:cxn modelId="{712FBDF5-006B-2949-BC32-20BB31C8A768}" type="presOf" srcId="{71298ACD-D205-5D40-9EC4-999E266A0404}" destId="{91D07C0F-00FC-A049-908E-374C4D7990A3}" srcOrd="1" destOrd="0" presId="urn:microsoft.com/office/officeart/2005/8/layout/process1"/>
    <dgm:cxn modelId="{BA409A3A-F0D9-4248-9B86-0A2549F9175D}" type="presParOf" srcId="{B68A2DBF-9FF5-FE43-BD03-A7E871757B57}" destId="{27A867DA-A8AF-9F46-A0D3-B174CB5147B6}" srcOrd="0" destOrd="0" presId="urn:microsoft.com/office/officeart/2005/8/layout/process1"/>
    <dgm:cxn modelId="{2476D135-6C36-CD4D-B303-A8FA1FC6C9E6}" type="presParOf" srcId="{B68A2DBF-9FF5-FE43-BD03-A7E871757B57}" destId="{BD14BBE3-23B9-AC41-AFF9-0DB7D8AA01F1}" srcOrd="1" destOrd="0" presId="urn:microsoft.com/office/officeart/2005/8/layout/process1"/>
    <dgm:cxn modelId="{16D1E531-624A-D644-8BFF-7E8F196E93F2}" type="presParOf" srcId="{BD14BBE3-23B9-AC41-AFF9-0DB7D8AA01F1}" destId="{91D07C0F-00FC-A049-908E-374C4D7990A3}" srcOrd="0" destOrd="0" presId="urn:microsoft.com/office/officeart/2005/8/layout/process1"/>
    <dgm:cxn modelId="{A01083ED-435B-9545-BCED-601C43FC875C}" type="presParOf" srcId="{B68A2DBF-9FF5-FE43-BD03-A7E871757B57}" destId="{CFA087D4-DEC6-214B-953B-A27A045B5FB0}" srcOrd="2" destOrd="0" presId="urn:microsoft.com/office/officeart/2005/8/layout/process1"/>
    <dgm:cxn modelId="{B68EA528-3455-004F-BA80-D3313C945482}" type="presParOf" srcId="{B68A2DBF-9FF5-FE43-BD03-A7E871757B57}" destId="{0F94B2E9-D601-8647-A910-D8A2080FAF0D}" srcOrd="3" destOrd="0" presId="urn:microsoft.com/office/officeart/2005/8/layout/process1"/>
    <dgm:cxn modelId="{8FAE47AB-3C8A-4E43-86CF-DB3571305327}" type="presParOf" srcId="{0F94B2E9-D601-8647-A910-D8A2080FAF0D}" destId="{B46364F2-A7A2-2C4A-8BC4-391BB2ED9BA9}" srcOrd="0" destOrd="0" presId="urn:microsoft.com/office/officeart/2005/8/layout/process1"/>
    <dgm:cxn modelId="{E5E969CE-C2DC-AC42-BFD4-A9031F1C0CE8}" type="presParOf" srcId="{B68A2DBF-9FF5-FE43-BD03-A7E871757B57}" destId="{0983D4D4-1052-6249-8EBD-106B9A93E51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EBB3C2-5C58-0749-B788-B51FF9B86150}" type="doc">
      <dgm:prSet loTypeId="urn:microsoft.com/office/officeart/2005/8/layout/process1" loCatId="" qsTypeId="urn:microsoft.com/office/officeart/2005/8/quickstyle/simple4" qsCatId="simple" csTypeId="urn:microsoft.com/office/officeart/2005/8/colors/accent1_2" csCatId="accent1" phldr="1"/>
      <dgm:spPr/>
    </dgm:pt>
    <dgm:pt modelId="{F3EFDD83-F5AA-634D-9C21-589F04A68030}">
      <dgm:prSet phldrT="[Текст]"/>
      <dgm:spPr/>
      <dgm:t>
        <a:bodyPr/>
        <a:lstStyle/>
        <a:p>
          <a:r>
            <a:rPr lang="en-US" dirty="0"/>
            <a:t>Producer</a:t>
          </a:r>
        </a:p>
      </dgm:t>
    </dgm:pt>
    <dgm:pt modelId="{AEF49DC6-3E1A-D847-8F3E-13555D497BE0}" type="parTrans" cxnId="{01F4D27C-F203-B440-90D2-0B525CE90642}">
      <dgm:prSet/>
      <dgm:spPr/>
      <dgm:t>
        <a:bodyPr/>
        <a:lstStyle/>
        <a:p>
          <a:endParaRPr lang="ru-RU"/>
        </a:p>
      </dgm:t>
    </dgm:pt>
    <dgm:pt modelId="{71298ACD-D205-5D40-9EC4-999E266A0404}" type="sibTrans" cxnId="{01F4D27C-F203-B440-90D2-0B525CE90642}">
      <dgm:prSet/>
      <dgm:spPr/>
      <dgm:t>
        <a:bodyPr/>
        <a:lstStyle/>
        <a:p>
          <a:endParaRPr lang="ru-RU"/>
        </a:p>
      </dgm:t>
    </dgm:pt>
    <dgm:pt modelId="{43E7EEB9-55F2-1849-AB9F-39841064A9F4}">
      <dgm:prSet phldrT="[Текст]">
        <dgm:style>
          <a:lnRef idx="1">
            <a:schemeClr val="accent1"/>
          </a:lnRef>
          <a:fillRef idx="2">
            <a:schemeClr val="accent1"/>
          </a:fillRef>
          <a:effectRef idx="1">
            <a:schemeClr val="accent1"/>
          </a:effectRef>
          <a:fontRef idx="minor">
            <a:schemeClr val="dk1"/>
          </a:fontRef>
        </dgm:style>
      </dgm:prSet>
      <dgm:spPr/>
      <dgm:t>
        <a:bodyPr/>
        <a:lstStyle/>
        <a:p>
          <a:r>
            <a:rPr lang="en-US" dirty="0">
              <a:solidFill>
                <a:schemeClr val="tx1"/>
              </a:solidFill>
            </a:rPr>
            <a:t>Buffer</a:t>
          </a:r>
          <a:endParaRPr lang="ru-RU" dirty="0">
            <a:solidFill>
              <a:schemeClr val="tx1"/>
            </a:solidFill>
          </a:endParaRPr>
        </a:p>
      </dgm:t>
    </dgm:pt>
    <dgm:pt modelId="{79236A46-57D7-AB41-B3A5-937793C4E26E}" type="parTrans" cxnId="{207632DC-ED60-FF49-950E-0C54534E360D}">
      <dgm:prSet/>
      <dgm:spPr/>
      <dgm:t>
        <a:bodyPr/>
        <a:lstStyle/>
        <a:p>
          <a:endParaRPr lang="ru-RU"/>
        </a:p>
      </dgm:t>
    </dgm:pt>
    <dgm:pt modelId="{89337944-8EC4-5047-B780-6FB16E24A584}" type="sibTrans" cxnId="{207632DC-ED60-FF49-950E-0C54534E360D}">
      <dgm:prSet/>
      <dgm:spPr/>
      <dgm:t>
        <a:bodyPr/>
        <a:lstStyle/>
        <a:p>
          <a:endParaRPr lang="ru-RU"/>
        </a:p>
      </dgm:t>
    </dgm:pt>
    <dgm:pt modelId="{121B75B9-3744-C64D-8689-1ECA3C9BAC05}">
      <dgm:prSet phldrT="[Текст]">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a:t>Consumer</a:t>
          </a:r>
          <a:endParaRPr lang="ru-RU" dirty="0"/>
        </a:p>
      </dgm:t>
    </dgm:pt>
    <dgm:pt modelId="{268CD6A8-CEB4-6343-967C-4835D78620DA}" type="parTrans" cxnId="{F95F7E47-6883-DA49-9A96-4051EC0AB8D8}">
      <dgm:prSet/>
      <dgm:spPr/>
      <dgm:t>
        <a:bodyPr/>
        <a:lstStyle/>
        <a:p>
          <a:endParaRPr lang="ru-RU"/>
        </a:p>
      </dgm:t>
    </dgm:pt>
    <dgm:pt modelId="{A866DA90-D687-9346-A5BD-85BFEED89765}" type="sibTrans" cxnId="{F95F7E47-6883-DA49-9A96-4051EC0AB8D8}">
      <dgm:prSet/>
      <dgm:spPr/>
      <dgm:t>
        <a:bodyPr/>
        <a:lstStyle/>
        <a:p>
          <a:endParaRPr lang="ru-RU"/>
        </a:p>
      </dgm:t>
    </dgm:pt>
    <dgm:pt modelId="{B68A2DBF-9FF5-FE43-BD03-A7E871757B57}" type="pres">
      <dgm:prSet presAssocID="{CBEBB3C2-5C58-0749-B788-B51FF9B86150}" presName="Name0" presStyleCnt="0">
        <dgm:presLayoutVars>
          <dgm:dir/>
          <dgm:resizeHandles val="exact"/>
        </dgm:presLayoutVars>
      </dgm:prSet>
      <dgm:spPr/>
    </dgm:pt>
    <dgm:pt modelId="{27A867DA-A8AF-9F46-A0D3-B174CB5147B6}" type="pres">
      <dgm:prSet presAssocID="{F3EFDD83-F5AA-634D-9C21-589F04A68030}" presName="node" presStyleLbl="node1" presStyleIdx="0" presStyleCnt="3">
        <dgm:presLayoutVars>
          <dgm:bulletEnabled val="1"/>
        </dgm:presLayoutVars>
      </dgm:prSet>
      <dgm:spPr/>
    </dgm:pt>
    <dgm:pt modelId="{BD14BBE3-23B9-AC41-AFF9-0DB7D8AA01F1}" type="pres">
      <dgm:prSet presAssocID="{71298ACD-D205-5D40-9EC4-999E266A0404}" presName="sibTrans" presStyleLbl="sibTrans2D1" presStyleIdx="0" presStyleCnt="2"/>
      <dgm:spPr/>
    </dgm:pt>
    <dgm:pt modelId="{91D07C0F-00FC-A049-908E-374C4D7990A3}" type="pres">
      <dgm:prSet presAssocID="{71298ACD-D205-5D40-9EC4-999E266A0404}" presName="connectorText" presStyleLbl="sibTrans2D1" presStyleIdx="0" presStyleCnt="2"/>
      <dgm:spPr/>
    </dgm:pt>
    <dgm:pt modelId="{CFA087D4-DEC6-214B-953B-A27A045B5FB0}" type="pres">
      <dgm:prSet presAssocID="{43E7EEB9-55F2-1849-AB9F-39841064A9F4}" presName="node" presStyleLbl="node1" presStyleIdx="1" presStyleCnt="3">
        <dgm:presLayoutVars>
          <dgm:bulletEnabled val="1"/>
        </dgm:presLayoutVars>
      </dgm:prSet>
      <dgm:spPr/>
    </dgm:pt>
    <dgm:pt modelId="{0F94B2E9-D601-8647-A910-D8A2080FAF0D}" type="pres">
      <dgm:prSet presAssocID="{89337944-8EC4-5047-B780-6FB16E24A584}" presName="sibTrans" presStyleLbl="sibTrans2D1" presStyleIdx="1" presStyleCnt="2"/>
      <dgm:spPr/>
    </dgm:pt>
    <dgm:pt modelId="{B46364F2-A7A2-2C4A-8BC4-391BB2ED9BA9}" type="pres">
      <dgm:prSet presAssocID="{89337944-8EC4-5047-B780-6FB16E24A584}" presName="connectorText" presStyleLbl="sibTrans2D1" presStyleIdx="1" presStyleCnt="2"/>
      <dgm:spPr/>
    </dgm:pt>
    <dgm:pt modelId="{0983D4D4-1052-6249-8EBD-106B9A93E51B}" type="pres">
      <dgm:prSet presAssocID="{121B75B9-3744-C64D-8689-1ECA3C9BAC05}" presName="node" presStyleLbl="node1" presStyleIdx="2" presStyleCnt="3">
        <dgm:presLayoutVars>
          <dgm:bulletEnabled val="1"/>
        </dgm:presLayoutVars>
      </dgm:prSet>
      <dgm:spPr/>
    </dgm:pt>
  </dgm:ptLst>
  <dgm:cxnLst>
    <dgm:cxn modelId="{4C6A4500-8BDB-0946-926E-851E86AD08BA}" type="presOf" srcId="{89337944-8EC4-5047-B780-6FB16E24A584}" destId="{0F94B2E9-D601-8647-A910-D8A2080FAF0D}" srcOrd="0" destOrd="0" presId="urn:microsoft.com/office/officeart/2005/8/layout/process1"/>
    <dgm:cxn modelId="{D4F46516-CE7B-824B-A97C-B41978E888DD}" type="presOf" srcId="{89337944-8EC4-5047-B780-6FB16E24A584}" destId="{B46364F2-A7A2-2C4A-8BC4-391BB2ED9BA9}" srcOrd="1" destOrd="0" presId="urn:microsoft.com/office/officeart/2005/8/layout/process1"/>
    <dgm:cxn modelId="{FA51C840-E06F-9E40-84C1-FF18065F7152}" type="presOf" srcId="{121B75B9-3744-C64D-8689-1ECA3C9BAC05}" destId="{0983D4D4-1052-6249-8EBD-106B9A93E51B}" srcOrd="0" destOrd="0" presId="urn:microsoft.com/office/officeart/2005/8/layout/process1"/>
    <dgm:cxn modelId="{25A2E05B-4B1D-EA46-993E-BECA53150C32}" type="presOf" srcId="{71298ACD-D205-5D40-9EC4-999E266A0404}" destId="{91D07C0F-00FC-A049-908E-374C4D7990A3}" srcOrd="1" destOrd="0" presId="urn:microsoft.com/office/officeart/2005/8/layout/process1"/>
    <dgm:cxn modelId="{F95F7E47-6883-DA49-9A96-4051EC0AB8D8}" srcId="{CBEBB3C2-5C58-0749-B788-B51FF9B86150}" destId="{121B75B9-3744-C64D-8689-1ECA3C9BAC05}" srcOrd="2" destOrd="0" parTransId="{268CD6A8-CEB4-6343-967C-4835D78620DA}" sibTransId="{A866DA90-D687-9346-A5BD-85BFEED89765}"/>
    <dgm:cxn modelId="{56CE6F4E-1F81-B945-99C5-0B41440048DC}" type="presOf" srcId="{43E7EEB9-55F2-1849-AB9F-39841064A9F4}" destId="{CFA087D4-DEC6-214B-953B-A27A045B5FB0}" srcOrd="0" destOrd="0" presId="urn:microsoft.com/office/officeart/2005/8/layout/process1"/>
    <dgm:cxn modelId="{B45B8A76-9278-894E-A534-42AB390FE248}" type="presOf" srcId="{71298ACD-D205-5D40-9EC4-999E266A0404}" destId="{BD14BBE3-23B9-AC41-AFF9-0DB7D8AA01F1}" srcOrd="0" destOrd="0" presId="urn:microsoft.com/office/officeart/2005/8/layout/process1"/>
    <dgm:cxn modelId="{01F4D27C-F203-B440-90D2-0B525CE90642}" srcId="{CBEBB3C2-5C58-0749-B788-B51FF9B86150}" destId="{F3EFDD83-F5AA-634D-9C21-589F04A68030}" srcOrd="0" destOrd="0" parTransId="{AEF49DC6-3E1A-D847-8F3E-13555D497BE0}" sibTransId="{71298ACD-D205-5D40-9EC4-999E266A0404}"/>
    <dgm:cxn modelId="{6F38709F-2AAA-FF42-BD26-283AEC78B92B}" type="presOf" srcId="{F3EFDD83-F5AA-634D-9C21-589F04A68030}" destId="{27A867DA-A8AF-9F46-A0D3-B174CB5147B6}" srcOrd="0" destOrd="0" presId="urn:microsoft.com/office/officeart/2005/8/layout/process1"/>
    <dgm:cxn modelId="{186E61A1-D0D6-4B4D-B2CD-7B0AD5A1CB65}" type="presOf" srcId="{CBEBB3C2-5C58-0749-B788-B51FF9B86150}" destId="{B68A2DBF-9FF5-FE43-BD03-A7E871757B57}" srcOrd="0" destOrd="0" presId="urn:microsoft.com/office/officeart/2005/8/layout/process1"/>
    <dgm:cxn modelId="{207632DC-ED60-FF49-950E-0C54534E360D}" srcId="{CBEBB3C2-5C58-0749-B788-B51FF9B86150}" destId="{43E7EEB9-55F2-1849-AB9F-39841064A9F4}" srcOrd="1" destOrd="0" parTransId="{79236A46-57D7-AB41-B3A5-937793C4E26E}" sibTransId="{89337944-8EC4-5047-B780-6FB16E24A584}"/>
    <dgm:cxn modelId="{EA29D0FD-42B9-7642-84D3-3E68F1E6C125}" type="presParOf" srcId="{B68A2DBF-9FF5-FE43-BD03-A7E871757B57}" destId="{27A867DA-A8AF-9F46-A0D3-B174CB5147B6}" srcOrd="0" destOrd="0" presId="urn:microsoft.com/office/officeart/2005/8/layout/process1"/>
    <dgm:cxn modelId="{DC0497E7-29AA-494B-B16F-BF3A59C69B02}" type="presParOf" srcId="{B68A2DBF-9FF5-FE43-BD03-A7E871757B57}" destId="{BD14BBE3-23B9-AC41-AFF9-0DB7D8AA01F1}" srcOrd="1" destOrd="0" presId="urn:microsoft.com/office/officeart/2005/8/layout/process1"/>
    <dgm:cxn modelId="{97FEC1B4-8E78-C44E-9AEB-CBC5FFEB73DB}" type="presParOf" srcId="{BD14BBE3-23B9-AC41-AFF9-0DB7D8AA01F1}" destId="{91D07C0F-00FC-A049-908E-374C4D7990A3}" srcOrd="0" destOrd="0" presId="urn:microsoft.com/office/officeart/2005/8/layout/process1"/>
    <dgm:cxn modelId="{C0FD4E3D-B107-2949-B7D1-C92C0E7CE209}" type="presParOf" srcId="{B68A2DBF-9FF5-FE43-BD03-A7E871757B57}" destId="{CFA087D4-DEC6-214B-953B-A27A045B5FB0}" srcOrd="2" destOrd="0" presId="urn:microsoft.com/office/officeart/2005/8/layout/process1"/>
    <dgm:cxn modelId="{251A8EE0-136B-3D4F-9AF5-EC524E9159E4}" type="presParOf" srcId="{B68A2DBF-9FF5-FE43-BD03-A7E871757B57}" destId="{0F94B2E9-D601-8647-A910-D8A2080FAF0D}" srcOrd="3" destOrd="0" presId="urn:microsoft.com/office/officeart/2005/8/layout/process1"/>
    <dgm:cxn modelId="{B8B3EE98-5DEF-5D4E-962D-6F348F535ED8}" type="presParOf" srcId="{0F94B2E9-D601-8647-A910-D8A2080FAF0D}" destId="{B46364F2-A7A2-2C4A-8BC4-391BB2ED9BA9}" srcOrd="0" destOrd="0" presId="urn:microsoft.com/office/officeart/2005/8/layout/process1"/>
    <dgm:cxn modelId="{6A6C87EF-9650-A24C-9605-AB191DD49ADE}" type="presParOf" srcId="{B68A2DBF-9FF5-FE43-BD03-A7E871757B57}" destId="{0983D4D4-1052-6249-8EBD-106B9A93E51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2C43E-052D-FE44-9B13-3C1F065AA3B3}">
      <dsp:nvSpPr>
        <dsp:cNvPr id="0" name=""/>
        <dsp:cNvSpPr/>
      </dsp:nvSpPr>
      <dsp:spPr>
        <a:xfrm>
          <a:off x="1500335" y="1373524"/>
          <a:ext cx="1740025" cy="885698"/>
        </a:xfrm>
        <a:prstGeom prst="roundRect">
          <a:avLst/>
        </a:prstGeom>
        <a:solidFill>
          <a:schemeClr val="accent1">
            <a:tint val="100000"/>
            <a:shade val="100000"/>
            <a:satMod val="100000"/>
          </a:schemeClr>
        </a:solidFill>
        <a:ln w="25400">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b="1" kern="1200" dirty="0"/>
            <a:t>Memory</a:t>
          </a:r>
          <a:endParaRPr lang="ru-RU" sz="3200" b="1" kern="1200" dirty="0"/>
        </a:p>
      </dsp:txBody>
      <dsp:txXfrm>
        <a:off x="1543571" y="1416760"/>
        <a:ext cx="1653553" cy="799226"/>
      </dsp:txXfrm>
    </dsp:sp>
    <dsp:sp modelId="{F8D9C5CD-240F-8846-9EE0-4A72FA0328C3}">
      <dsp:nvSpPr>
        <dsp:cNvPr id="0" name=""/>
        <dsp:cNvSpPr/>
      </dsp:nvSpPr>
      <dsp:spPr>
        <a:xfrm rot="16200000">
          <a:off x="2199186" y="1202363"/>
          <a:ext cx="342322" cy="0"/>
        </a:xfrm>
        <a:custGeom>
          <a:avLst/>
          <a:gdLst/>
          <a:ahLst/>
          <a:cxnLst/>
          <a:rect l="0" t="0" r="0" b="0"/>
          <a:pathLst>
            <a:path>
              <a:moveTo>
                <a:pt x="0" y="0"/>
              </a:moveTo>
              <a:lnTo>
                <a:pt x="342322" y="0"/>
              </a:lnTo>
            </a:path>
          </a:pathLst>
        </a:custGeom>
        <a:noFill/>
        <a:ln w="12700">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99D931-8C82-024B-94AB-F12DFD60EA19}">
      <dsp:nvSpPr>
        <dsp:cNvPr id="0" name=""/>
        <dsp:cNvSpPr/>
      </dsp:nvSpPr>
      <dsp:spPr>
        <a:xfrm>
          <a:off x="2073639" y="437784"/>
          <a:ext cx="593417" cy="593417"/>
        </a:xfrm>
        <a:prstGeom prst="roundRect">
          <a:avLst/>
        </a:prstGeom>
        <a:solidFill>
          <a:schemeClr val="accent2">
            <a:tint val="100000"/>
            <a:shade val="100000"/>
            <a:satMod val="100000"/>
          </a:schemeClr>
        </a:solidFill>
        <a:ln w="25400">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CPU</a:t>
          </a:r>
          <a:endParaRPr lang="ru-RU" sz="1800" kern="1200" dirty="0"/>
        </a:p>
      </dsp:txBody>
      <dsp:txXfrm>
        <a:off x="2102607" y="466752"/>
        <a:ext cx="535481" cy="535481"/>
      </dsp:txXfrm>
    </dsp:sp>
    <dsp:sp modelId="{35E7A22F-7245-784E-B7EC-8F7E4CDFC865}">
      <dsp:nvSpPr>
        <dsp:cNvPr id="0" name=""/>
        <dsp:cNvSpPr/>
      </dsp:nvSpPr>
      <dsp:spPr>
        <a:xfrm rot="21584232">
          <a:off x="3240358" y="1811307"/>
          <a:ext cx="469171" cy="0"/>
        </a:xfrm>
        <a:custGeom>
          <a:avLst/>
          <a:gdLst/>
          <a:ahLst/>
          <a:cxnLst/>
          <a:rect l="0" t="0" r="0" b="0"/>
          <a:pathLst>
            <a:path>
              <a:moveTo>
                <a:pt x="0" y="0"/>
              </a:moveTo>
              <a:lnTo>
                <a:pt x="469171" y="0"/>
              </a:lnTo>
            </a:path>
          </a:pathLst>
        </a:custGeom>
        <a:noFill/>
        <a:ln w="12700">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121EC-6AC5-CB40-BFCC-EF11C85871C0}">
      <dsp:nvSpPr>
        <dsp:cNvPr id="0" name=""/>
        <dsp:cNvSpPr/>
      </dsp:nvSpPr>
      <dsp:spPr>
        <a:xfrm>
          <a:off x="3709526" y="1512161"/>
          <a:ext cx="593417" cy="593417"/>
        </a:xfrm>
        <a:prstGeom prst="roundRect">
          <a:avLst/>
        </a:prstGeom>
        <a:solidFill>
          <a:schemeClr val="accent2">
            <a:tint val="100000"/>
            <a:shade val="100000"/>
            <a:satMod val="100000"/>
          </a:schemeClr>
        </a:solidFill>
        <a:ln w="25400">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CPU</a:t>
          </a:r>
          <a:endParaRPr lang="ru-RU" sz="1800" kern="1200" dirty="0"/>
        </a:p>
      </dsp:txBody>
      <dsp:txXfrm>
        <a:off x="3738494" y="1541129"/>
        <a:ext cx="535481" cy="535481"/>
      </dsp:txXfrm>
    </dsp:sp>
    <dsp:sp modelId="{56790C5D-1527-7F48-AB77-1E2662BD21CE}">
      <dsp:nvSpPr>
        <dsp:cNvPr id="0" name=""/>
        <dsp:cNvSpPr/>
      </dsp:nvSpPr>
      <dsp:spPr>
        <a:xfrm rot="10815588">
          <a:off x="1013638" y="1811325"/>
          <a:ext cx="486698" cy="0"/>
        </a:xfrm>
        <a:custGeom>
          <a:avLst/>
          <a:gdLst/>
          <a:ahLst/>
          <a:cxnLst/>
          <a:rect l="0" t="0" r="0" b="0"/>
          <a:pathLst>
            <a:path>
              <a:moveTo>
                <a:pt x="0" y="0"/>
              </a:moveTo>
              <a:lnTo>
                <a:pt x="486698" y="0"/>
              </a:lnTo>
            </a:path>
          </a:pathLst>
        </a:custGeom>
        <a:noFill/>
        <a:ln w="12700">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9F2F13-6993-844E-BABE-6584EABF2F5E}">
      <dsp:nvSpPr>
        <dsp:cNvPr id="0" name=""/>
        <dsp:cNvSpPr/>
      </dsp:nvSpPr>
      <dsp:spPr>
        <a:xfrm>
          <a:off x="420223" y="1512167"/>
          <a:ext cx="593417" cy="593417"/>
        </a:xfrm>
        <a:prstGeom prst="roundRect">
          <a:avLst/>
        </a:prstGeom>
        <a:solidFill>
          <a:schemeClr val="accent2">
            <a:tint val="100000"/>
            <a:shade val="100000"/>
            <a:satMod val="100000"/>
          </a:schemeClr>
        </a:solidFill>
        <a:ln w="25400">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CPU</a:t>
          </a:r>
          <a:endParaRPr lang="ru-RU" sz="1800" kern="1200" dirty="0"/>
        </a:p>
      </dsp:txBody>
      <dsp:txXfrm>
        <a:off x="449191" y="1541135"/>
        <a:ext cx="535481" cy="535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43786-AB20-FC41-B62A-180F4C5B5021}">
      <dsp:nvSpPr>
        <dsp:cNvPr id="0" name=""/>
        <dsp:cNvSpPr/>
      </dsp:nvSpPr>
      <dsp:spPr>
        <a:xfrm>
          <a:off x="0" y="0"/>
          <a:ext cx="2406152" cy="792086"/>
        </a:xfrm>
        <a:prstGeom prst="homePlate">
          <a:avLst/>
        </a:prstGeom>
        <a:gradFill rotWithShape="1">
          <a:gsLst>
            <a:gs pos="0">
              <a:schemeClr val="accent2">
                <a:tint val="65000"/>
                <a:shade val="100000"/>
                <a:satMod val="133000"/>
              </a:schemeClr>
            </a:gs>
            <a:gs pos="15000">
              <a:schemeClr val="accent2">
                <a:tint val="50000"/>
                <a:shade val="100000"/>
                <a:satMod val="140000"/>
              </a:schemeClr>
            </a:gs>
            <a:gs pos="100000">
              <a:schemeClr val="accent2">
                <a:tint val="10000"/>
                <a:shade val="100000"/>
                <a:satMod val="135000"/>
              </a:schemeClr>
            </a:gs>
          </a:gsLst>
          <a:lin ang="16200000" scaled="1"/>
        </a:gradFill>
        <a:ln w="12700">
          <a:solidFill>
            <a:schemeClr val="accent2"/>
          </a:solidFill>
          <a:prstDash val="solid"/>
        </a:ln>
        <a:effectLst>
          <a:outerShdw blurRad="50800" dist="25400" dir="5400000" rotWithShape="0">
            <a:srgbClr val="000000">
              <a:alpha val="43137"/>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serial</a:t>
          </a:r>
          <a:br>
            <a:rPr lang="en-US" sz="2300" kern="1200" dirty="0"/>
          </a:br>
          <a:r>
            <a:rPr lang="en-US" sz="2300" i="1" kern="1200" dirty="0"/>
            <a:t>f</a:t>
          </a:r>
          <a:endParaRPr lang="ru-RU" sz="2300" i="1" kern="1200" dirty="0"/>
        </a:p>
      </dsp:txBody>
      <dsp:txXfrm>
        <a:off x="0" y="0"/>
        <a:ext cx="2208131" cy="792086"/>
      </dsp:txXfrm>
    </dsp:sp>
    <dsp:sp modelId="{D83A16C4-9815-5C47-BDDA-BD32B22C414E}">
      <dsp:nvSpPr>
        <dsp:cNvPr id="0" name=""/>
        <dsp:cNvSpPr/>
      </dsp:nvSpPr>
      <dsp:spPr>
        <a:xfrm>
          <a:off x="1889410" y="0"/>
          <a:ext cx="4273255" cy="792086"/>
        </a:xfrm>
        <a:prstGeom prst="chevron">
          <a:avLst/>
        </a:prstGeom>
        <a:gradFill rotWithShape="1">
          <a:gsLst>
            <a:gs pos="0">
              <a:schemeClr val="accent3">
                <a:tint val="65000"/>
                <a:shade val="100000"/>
                <a:satMod val="133000"/>
              </a:schemeClr>
            </a:gs>
            <a:gs pos="15000">
              <a:schemeClr val="accent3">
                <a:tint val="50000"/>
                <a:shade val="100000"/>
                <a:satMod val="140000"/>
              </a:schemeClr>
            </a:gs>
            <a:gs pos="100000">
              <a:schemeClr val="accent3">
                <a:tint val="10000"/>
                <a:shade val="100000"/>
                <a:satMod val="135000"/>
              </a:schemeClr>
            </a:gs>
          </a:gsLst>
          <a:lin ang="16200000" scaled="1"/>
        </a:gradFill>
        <a:ln w="12700">
          <a:solidFill>
            <a:schemeClr val="accent3"/>
          </a:solidFill>
          <a:prstDash val="solid"/>
        </a:ln>
        <a:effectLst>
          <a:outerShdw blurRad="50800" dist="25400" dir="5400000" rotWithShape="0">
            <a:srgbClr val="000000">
              <a:alpha val="43137"/>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dirty="0"/>
            <a:t>parallel</a:t>
          </a:r>
          <a:br>
            <a:rPr lang="en-US" sz="2300" kern="1200" dirty="0"/>
          </a:br>
          <a:r>
            <a:rPr lang="en-US" sz="2300" i="1" kern="1200" dirty="0"/>
            <a:t>1-f</a:t>
          </a:r>
          <a:endParaRPr lang="ru-RU" sz="2300" i="1" kern="1200" dirty="0"/>
        </a:p>
      </dsp:txBody>
      <dsp:txXfrm>
        <a:off x="2285453" y="0"/>
        <a:ext cx="3481169" cy="792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867DA-A8AF-9F46-A0D3-B174CB5147B6}">
      <dsp:nvSpPr>
        <dsp:cNvPr id="0" name=""/>
        <dsp:cNvSpPr/>
      </dsp:nvSpPr>
      <dsp:spPr>
        <a:xfrm>
          <a:off x="5357" y="1551582"/>
          <a:ext cx="1601390" cy="960834"/>
        </a:xfrm>
        <a:prstGeom prst="roundRect">
          <a:avLst>
            <a:gd name="adj" fmla="val 10000"/>
          </a:avLst>
        </a:prstGeom>
        <a:gradFill rotWithShape="0">
          <a:gsLst>
            <a:gs pos="0">
              <a:schemeClr val="accent1">
                <a:hueOff val="0"/>
                <a:satOff val="0"/>
                <a:lumOff val="0"/>
                <a:alphaOff val="0"/>
                <a:tint val="100000"/>
                <a:shade val="75000"/>
                <a:satMod val="160000"/>
              </a:schemeClr>
            </a:gs>
            <a:gs pos="62000">
              <a:schemeClr val="accent1">
                <a:hueOff val="0"/>
                <a:satOff val="0"/>
                <a:lumOff val="0"/>
                <a:alphaOff val="0"/>
                <a:tint val="100000"/>
                <a:shade val="100000"/>
                <a:satMod val="125000"/>
              </a:schemeClr>
            </a:gs>
            <a:gs pos="100000">
              <a:schemeClr val="accent1">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Producer</a:t>
          </a:r>
        </a:p>
      </dsp:txBody>
      <dsp:txXfrm>
        <a:off x="33499" y="1579724"/>
        <a:ext cx="1545106" cy="904550"/>
      </dsp:txXfrm>
    </dsp:sp>
    <dsp:sp modelId="{BD14BBE3-23B9-AC41-AFF9-0DB7D8AA01F1}">
      <dsp:nvSpPr>
        <dsp:cNvPr id="0" name=""/>
        <dsp:cNvSpPr/>
      </dsp:nvSpPr>
      <dsp:spPr>
        <a:xfrm>
          <a:off x="1766887"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100000"/>
                <a:shade val="75000"/>
                <a:satMod val="160000"/>
              </a:schemeClr>
            </a:gs>
            <a:gs pos="62000">
              <a:schemeClr val="accent1">
                <a:tint val="60000"/>
                <a:hueOff val="0"/>
                <a:satOff val="0"/>
                <a:lumOff val="0"/>
                <a:alphaOff val="0"/>
                <a:tint val="100000"/>
                <a:shade val="100000"/>
                <a:satMod val="125000"/>
              </a:schemeClr>
            </a:gs>
            <a:gs pos="100000">
              <a:schemeClr val="accent1">
                <a:tint val="60000"/>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tint val="60000"/>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a:off x="1766887" y="1912856"/>
        <a:ext cx="237646" cy="238286"/>
      </dsp:txXfrm>
    </dsp:sp>
    <dsp:sp modelId="{CFA087D4-DEC6-214B-953B-A27A045B5FB0}">
      <dsp:nvSpPr>
        <dsp:cNvPr id="0" name=""/>
        <dsp:cNvSpPr/>
      </dsp:nvSpPr>
      <dsp:spPr>
        <a:xfrm>
          <a:off x="2247304" y="1551582"/>
          <a:ext cx="1601390" cy="960834"/>
        </a:xfrm>
        <a:prstGeom prst="roundRect">
          <a:avLst>
            <a:gd name="adj" fmla="val 10000"/>
          </a:avLst>
        </a:prstGeom>
        <a:gradFill rotWithShape="1">
          <a:gsLst>
            <a:gs pos="0">
              <a:schemeClr val="accent1">
                <a:tint val="65000"/>
                <a:shade val="100000"/>
                <a:satMod val="133000"/>
              </a:schemeClr>
            </a:gs>
            <a:gs pos="15000">
              <a:schemeClr val="accent1">
                <a:tint val="50000"/>
                <a:shade val="100000"/>
                <a:satMod val="140000"/>
              </a:schemeClr>
            </a:gs>
            <a:gs pos="100000">
              <a:schemeClr val="accent1">
                <a:tint val="10000"/>
                <a:shade val="100000"/>
                <a:satMod val="135000"/>
              </a:schemeClr>
            </a:gs>
          </a:gsLst>
          <a:lin ang="16200000" scaled="1"/>
        </a:gradFill>
        <a:ln w="12700">
          <a:solidFill>
            <a:schemeClr val="accent1"/>
          </a:solidFill>
          <a:prstDash val="solid"/>
        </a:ln>
        <a:effectLst>
          <a:outerShdw blurRad="50800" dist="25400" dir="5400000" rotWithShape="0">
            <a:srgbClr val="000000">
              <a:alpha val="43137"/>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Buffer</a:t>
          </a:r>
          <a:endParaRPr lang="ru-RU" sz="2500" kern="1200" dirty="0">
            <a:solidFill>
              <a:schemeClr val="tx1"/>
            </a:solidFill>
          </a:endParaRPr>
        </a:p>
      </dsp:txBody>
      <dsp:txXfrm>
        <a:off x="2275446" y="1579724"/>
        <a:ext cx="1545106" cy="904550"/>
      </dsp:txXfrm>
    </dsp:sp>
    <dsp:sp modelId="{0F94B2E9-D601-8647-A910-D8A2080FAF0D}">
      <dsp:nvSpPr>
        <dsp:cNvPr id="0" name=""/>
        <dsp:cNvSpPr/>
      </dsp:nvSpPr>
      <dsp:spPr>
        <a:xfrm>
          <a:off x="4008834"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100000"/>
                <a:shade val="75000"/>
                <a:satMod val="160000"/>
              </a:schemeClr>
            </a:gs>
            <a:gs pos="62000">
              <a:schemeClr val="accent1">
                <a:tint val="60000"/>
                <a:hueOff val="0"/>
                <a:satOff val="0"/>
                <a:lumOff val="0"/>
                <a:alphaOff val="0"/>
                <a:tint val="100000"/>
                <a:shade val="100000"/>
                <a:satMod val="125000"/>
              </a:schemeClr>
            </a:gs>
            <a:gs pos="100000">
              <a:schemeClr val="accent1">
                <a:tint val="60000"/>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tint val="60000"/>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a:off x="4008834" y="1912856"/>
        <a:ext cx="237646" cy="238286"/>
      </dsp:txXfrm>
    </dsp:sp>
    <dsp:sp modelId="{0983D4D4-1052-6249-8EBD-106B9A93E51B}">
      <dsp:nvSpPr>
        <dsp:cNvPr id="0" name=""/>
        <dsp:cNvSpPr/>
      </dsp:nvSpPr>
      <dsp:spPr>
        <a:xfrm>
          <a:off x="4489251" y="1551582"/>
          <a:ext cx="1601390" cy="960834"/>
        </a:xfrm>
        <a:prstGeom prst="roundRect">
          <a:avLst>
            <a:gd name="adj" fmla="val 10000"/>
          </a:avLst>
        </a:prstGeom>
        <a:solidFill>
          <a:schemeClr val="accent1">
            <a:tint val="100000"/>
            <a:shade val="100000"/>
            <a:satMod val="100000"/>
          </a:schemeClr>
        </a:solidFill>
        <a:ln w="25400">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Consumer</a:t>
          </a:r>
          <a:endParaRPr lang="ru-RU" sz="2500" kern="1200" dirty="0"/>
        </a:p>
      </dsp:txBody>
      <dsp:txXfrm>
        <a:off x="4517393" y="1579724"/>
        <a:ext cx="1545106" cy="904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867DA-A8AF-9F46-A0D3-B174CB5147B6}">
      <dsp:nvSpPr>
        <dsp:cNvPr id="0" name=""/>
        <dsp:cNvSpPr/>
      </dsp:nvSpPr>
      <dsp:spPr>
        <a:xfrm>
          <a:off x="5357" y="1551582"/>
          <a:ext cx="1601390" cy="960834"/>
        </a:xfrm>
        <a:prstGeom prst="roundRect">
          <a:avLst>
            <a:gd name="adj" fmla="val 10000"/>
          </a:avLst>
        </a:prstGeom>
        <a:gradFill rotWithShape="0">
          <a:gsLst>
            <a:gs pos="0">
              <a:schemeClr val="accent1">
                <a:hueOff val="0"/>
                <a:satOff val="0"/>
                <a:lumOff val="0"/>
                <a:alphaOff val="0"/>
                <a:tint val="100000"/>
                <a:shade val="75000"/>
                <a:satMod val="160000"/>
              </a:schemeClr>
            </a:gs>
            <a:gs pos="62000">
              <a:schemeClr val="accent1">
                <a:hueOff val="0"/>
                <a:satOff val="0"/>
                <a:lumOff val="0"/>
                <a:alphaOff val="0"/>
                <a:tint val="100000"/>
                <a:shade val="100000"/>
                <a:satMod val="125000"/>
              </a:schemeClr>
            </a:gs>
            <a:gs pos="100000">
              <a:schemeClr val="accent1">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Producer</a:t>
          </a:r>
        </a:p>
      </dsp:txBody>
      <dsp:txXfrm>
        <a:off x="33499" y="1579724"/>
        <a:ext cx="1545106" cy="904550"/>
      </dsp:txXfrm>
    </dsp:sp>
    <dsp:sp modelId="{BD14BBE3-23B9-AC41-AFF9-0DB7D8AA01F1}">
      <dsp:nvSpPr>
        <dsp:cNvPr id="0" name=""/>
        <dsp:cNvSpPr/>
      </dsp:nvSpPr>
      <dsp:spPr>
        <a:xfrm>
          <a:off x="1766887"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100000"/>
                <a:shade val="75000"/>
                <a:satMod val="160000"/>
              </a:schemeClr>
            </a:gs>
            <a:gs pos="62000">
              <a:schemeClr val="accent1">
                <a:tint val="60000"/>
                <a:hueOff val="0"/>
                <a:satOff val="0"/>
                <a:lumOff val="0"/>
                <a:alphaOff val="0"/>
                <a:tint val="100000"/>
                <a:shade val="100000"/>
                <a:satMod val="125000"/>
              </a:schemeClr>
            </a:gs>
            <a:gs pos="100000">
              <a:schemeClr val="accent1">
                <a:tint val="60000"/>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tint val="60000"/>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a:off x="1766887" y="1912856"/>
        <a:ext cx="237646" cy="238286"/>
      </dsp:txXfrm>
    </dsp:sp>
    <dsp:sp modelId="{CFA087D4-DEC6-214B-953B-A27A045B5FB0}">
      <dsp:nvSpPr>
        <dsp:cNvPr id="0" name=""/>
        <dsp:cNvSpPr/>
      </dsp:nvSpPr>
      <dsp:spPr>
        <a:xfrm>
          <a:off x="2247304" y="1551582"/>
          <a:ext cx="1601390" cy="960834"/>
        </a:xfrm>
        <a:prstGeom prst="roundRect">
          <a:avLst>
            <a:gd name="adj" fmla="val 10000"/>
          </a:avLst>
        </a:prstGeom>
        <a:gradFill rotWithShape="1">
          <a:gsLst>
            <a:gs pos="0">
              <a:schemeClr val="accent1">
                <a:tint val="65000"/>
                <a:shade val="100000"/>
                <a:satMod val="133000"/>
              </a:schemeClr>
            </a:gs>
            <a:gs pos="15000">
              <a:schemeClr val="accent1">
                <a:tint val="50000"/>
                <a:shade val="100000"/>
                <a:satMod val="140000"/>
              </a:schemeClr>
            </a:gs>
            <a:gs pos="100000">
              <a:schemeClr val="accent1">
                <a:tint val="10000"/>
                <a:shade val="100000"/>
                <a:satMod val="135000"/>
              </a:schemeClr>
            </a:gs>
          </a:gsLst>
          <a:lin ang="16200000" scaled="1"/>
        </a:gradFill>
        <a:ln w="12700">
          <a:solidFill>
            <a:schemeClr val="accent1"/>
          </a:solidFill>
          <a:prstDash val="solid"/>
        </a:ln>
        <a:effectLst>
          <a:outerShdw blurRad="50800" dist="25400" dir="5400000" rotWithShape="0">
            <a:srgbClr val="000000">
              <a:alpha val="43137"/>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Buffer</a:t>
          </a:r>
          <a:endParaRPr lang="ru-RU" sz="2500" kern="1200" dirty="0">
            <a:solidFill>
              <a:schemeClr val="tx1"/>
            </a:solidFill>
          </a:endParaRPr>
        </a:p>
      </dsp:txBody>
      <dsp:txXfrm>
        <a:off x="2275446" y="1579724"/>
        <a:ext cx="1545106" cy="904550"/>
      </dsp:txXfrm>
    </dsp:sp>
    <dsp:sp modelId="{0F94B2E9-D601-8647-A910-D8A2080FAF0D}">
      <dsp:nvSpPr>
        <dsp:cNvPr id="0" name=""/>
        <dsp:cNvSpPr/>
      </dsp:nvSpPr>
      <dsp:spPr>
        <a:xfrm>
          <a:off x="4008834" y="1833427"/>
          <a:ext cx="339494" cy="397144"/>
        </a:xfrm>
        <a:prstGeom prst="rightArrow">
          <a:avLst>
            <a:gd name="adj1" fmla="val 60000"/>
            <a:gd name="adj2" fmla="val 50000"/>
          </a:avLst>
        </a:prstGeom>
        <a:gradFill rotWithShape="0">
          <a:gsLst>
            <a:gs pos="0">
              <a:schemeClr val="accent1">
                <a:tint val="60000"/>
                <a:hueOff val="0"/>
                <a:satOff val="0"/>
                <a:lumOff val="0"/>
                <a:alphaOff val="0"/>
                <a:tint val="100000"/>
                <a:shade val="75000"/>
                <a:satMod val="160000"/>
              </a:schemeClr>
            </a:gs>
            <a:gs pos="62000">
              <a:schemeClr val="accent1">
                <a:tint val="60000"/>
                <a:hueOff val="0"/>
                <a:satOff val="0"/>
                <a:lumOff val="0"/>
                <a:alphaOff val="0"/>
                <a:tint val="100000"/>
                <a:shade val="100000"/>
                <a:satMod val="125000"/>
              </a:schemeClr>
            </a:gs>
            <a:gs pos="100000">
              <a:schemeClr val="accent1">
                <a:tint val="60000"/>
                <a:hueOff val="0"/>
                <a:satOff val="0"/>
                <a:lumOff val="0"/>
                <a:alphaOff val="0"/>
                <a:tint val="80000"/>
                <a:shade val="100000"/>
                <a:satMod val="140000"/>
              </a:schemeClr>
            </a:gs>
          </a:gsLst>
          <a:lin ang="16200000" scaled="1"/>
        </a:gradFill>
        <a:ln>
          <a:noFill/>
        </a:ln>
        <a:effectLst>
          <a:outerShdw blurRad="50800" dist="38100" dir="5400000" rotWithShape="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accent1">
              <a:tint val="60000"/>
              <a:hueOff val="0"/>
              <a:satOff val="0"/>
              <a:lumOff val="0"/>
              <a:alphaOff val="0"/>
              <a:tint val="100000"/>
              <a:shade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ru-RU" sz="1700" kern="1200"/>
        </a:p>
      </dsp:txBody>
      <dsp:txXfrm>
        <a:off x="4008834" y="1912856"/>
        <a:ext cx="237646" cy="238286"/>
      </dsp:txXfrm>
    </dsp:sp>
    <dsp:sp modelId="{0983D4D4-1052-6249-8EBD-106B9A93E51B}">
      <dsp:nvSpPr>
        <dsp:cNvPr id="0" name=""/>
        <dsp:cNvSpPr/>
      </dsp:nvSpPr>
      <dsp:spPr>
        <a:xfrm>
          <a:off x="4489251" y="1551582"/>
          <a:ext cx="1601390" cy="960834"/>
        </a:xfrm>
        <a:prstGeom prst="roundRect">
          <a:avLst>
            <a:gd name="adj" fmla="val 10000"/>
          </a:avLst>
        </a:prstGeom>
        <a:solidFill>
          <a:schemeClr val="accent1">
            <a:tint val="100000"/>
            <a:shade val="100000"/>
            <a:satMod val="100000"/>
          </a:schemeClr>
        </a:solidFill>
        <a:ln w="25400">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Consumer</a:t>
          </a:r>
          <a:endParaRPr lang="ru-RU" sz="2500" kern="1200" dirty="0"/>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9/17/2019</a:t>
            </a:fld>
            <a:endParaRPr lang="en-US"/>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a:p>
        </p:txBody>
      </p:sp>
    </p:spTree>
    <p:extLst>
      <p:ext uri="{BB962C8B-B14F-4D97-AF65-F5344CB8AC3E}">
        <p14:creationId xmlns:p14="http://schemas.microsoft.com/office/powerpoint/2010/main" val="185625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9/17/2019</a:t>
            </a:fld>
            <a:endParaRPr lang="en-US"/>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a:p>
        </p:txBody>
      </p:sp>
    </p:spTree>
    <p:extLst>
      <p:ext uri="{BB962C8B-B14F-4D97-AF65-F5344CB8AC3E}">
        <p14:creationId xmlns:p14="http://schemas.microsoft.com/office/powerpoint/2010/main" val="24237837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CA077768-21C8-4125-A345-258E48D2EED0}" type="slidenum">
              <a:rPr lang="en-US" smtClean="0"/>
              <a:pPr/>
              <a:t>1</a:t>
            </a:fld>
            <a:endParaRPr lang="en-US"/>
          </a:p>
        </p:txBody>
      </p:sp>
    </p:spTree>
    <p:extLst>
      <p:ext uri="{BB962C8B-B14F-4D97-AF65-F5344CB8AC3E}">
        <p14:creationId xmlns:p14="http://schemas.microsoft.com/office/powerpoint/2010/main" val="354287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CA077768-21C8-4125-A345-258E48D2EED0}" type="slidenum">
              <a:rPr lang="en-US" smtClean="0"/>
              <a:pPr/>
              <a:t>46</a:t>
            </a:fld>
            <a:endParaRPr lang="en-US"/>
          </a:p>
        </p:txBody>
      </p:sp>
    </p:spTree>
    <p:extLst>
      <p:ext uri="{BB962C8B-B14F-4D97-AF65-F5344CB8AC3E}">
        <p14:creationId xmlns:p14="http://schemas.microsoft.com/office/powerpoint/2010/main" val="277455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 In the domain decomposition approach to problem partitioning, we seek   first to decompose the data associated with a problem. If possible, we divide these data into small pieces of approximately equal size. Next, we partition the computation that is to be performed, typically by associating each operation with the data on which it operates. This partitioning yields a number of tasks, each comprising some data and a set of operations on that data. An operation may require data from several tasks. In this case, communication is required to move data between tasks. This requirement is addressed in the next phase of the design process.</a:t>
            </a:r>
          </a:p>
          <a:p>
            <a:r>
              <a:rPr lang="en-US" sz="1200" b="0" i="0" kern="1200" dirty="0">
                <a:solidFill>
                  <a:schemeClr val="tx1"/>
                </a:solidFill>
                <a:effectLst/>
                <a:latin typeface="+mn-lt"/>
                <a:ea typeface="+mn-ea"/>
                <a:cs typeface="+mn-cs"/>
              </a:rPr>
              <a:t>Functional decomposition represents a different and complementary way of thinking about problems. In this approach, the initial focus is on the computation that is to be performed rather than on the data manipulated by the computation. If we are successful in dividing this computation into disjoint tasks, we proceed to examine the data requirements of these tasks. These data requirements may be disjoint, in which case the partition is complete. Alternatively, they may overlap significantly, in which case considerable communication will be required to avoid replication of data. This is often a sign that a domain decomposition approach should be considered instead.</a:t>
            </a:r>
            <a:endParaRPr lang="ru-RU" dirty="0"/>
          </a:p>
        </p:txBody>
      </p:sp>
      <p:sp>
        <p:nvSpPr>
          <p:cNvPr id="4" name="Номер слайда 3"/>
          <p:cNvSpPr>
            <a:spLocks noGrp="1"/>
          </p:cNvSpPr>
          <p:nvPr>
            <p:ph type="sldNum" sz="quarter" idx="10"/>
          </p:nvPr>
        </p:nvSpPr>
        <p:spPr/>
        <p:txBody>
          <a:bodyPr/>
          <a:lstStyle/>
          <a:p>
            <a:fld id="{CA077768-21C8-4125-A345-258E48D2EED0}" type="slidenum">
              <a:rPr lang="en-US" smtClean="0"/>
              <a:pPr/>
              <a:t>48</a:t>
            </a:fld>
            <a:endParaRPr lang="en-US"/>
          </a:p>
        </p:txBody>
      </p:sp>
    </p:spTree>
    <p:extLst>
      <p:ext uri="{BB962C8B-B14F-4D97-AF65-F5344CB8AC3E}">
        <p14:creationId xmlns:p14="http://schemas.microsoft.com/office/powerpoint/2010/main" val="75942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A077768-21C8-4125-A345-258E48D2EED0}" type="slidenum">
              <a:rPr lang="en-US" smtClean="0"/>
              <a:pPr/>
              <a:t>49</a:t>
            </a:fld>
            <a:endParaRPr lang="en-US"/>
          </a:p>
        </p:txBody>
      </p:sp>
    </p:spTree>
    <p:extLst>
      <p:ext uri="{BB962C8B-B14F-4D97-AF65-F5344CB8AC3E}">
        <p14:creationId xmlns:p14="http://schemas.microsoft.com/office/powerpoint/2010/main" val="249140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CA077768-21C8-4125-A345-258E48D2EED0}" type="slidenum">
              <a:rPr lang="en-US" smtClean="0"/>
              <a:pPr/>
              <a:t>51</a:t>
            </a:fld>
            <a:endParaRPr lang="en-US"/>
          </a:p>
        </p:txBody>
      </p:sp>
    </p:spTree>
    <p:extLst>
      <p:ext uri="{BB962C8B-B14F-4D97-AF65-F5344CB8AC3E}">
        <p14:creationId xmlns:p14="http://schemas.microsoft.com/office/powerpoint/2010/main" val="3580240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a:t>Образец подзаголовка</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solidFill>
                  <a:schemeClr val="tx2">
                    <a:lumMod val="75000"/>
                  </a:schemeClr>
                </a:solidFill>
              </a:defRPr>
            </a:lvl1pPr>
          </a:lstStyle>
          <a:p>
            <a:r>
              <a:rPr lang="ru-RU" dirty="0"/>
              <a:t>Образец заголовка</a:t>
            </a:r>
            <a:endParaRPr lang="en-US" dirty="0"/>
          </a:p>
        </p:txBody>
      </p:sp>
      <p:sp>
        <p:nvSpPr>
          <p:cNvPr id="15" name="Прямоугольник 14"/>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Date Placeholder 9"/>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941360F4-26D9-46D1-A501-E3A440870504}" type="datetime1">
              <a:rPr lang="en-US" smtClean="0"/>
              <a:pPr/>
              <a:t>9/17/2019</a:t>
            </a:fld>
            <a:endParaRPr lang="en-US"/>
          </a:p>
        </p:txBody>
      </p:sp>
      <p:sp>
        <p:nvSpPr>
          <p:cNvPr id="11" name="Slide Number Placeholder 10"/>
          <p:cNvSpPr>
            <a:spLocks noGrp="1"/>
          </p:cNvSpPr>
          <p:nvPr>
            <p:ph type="sldNum" sz="quarter" idx="11"/>
          </p:nvPr>
        </p:nvSpPr>
        <p:spPr>
          <a:xfrm>
            <a:off x="6553200" y="6245225"/>
            <a:ext cx="2133600"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2" name="Footer Placeholder 11"/>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pic>
        <p:nvPicPr>
          <p:cNvPr id="14" name="Рисунок 13"/>
          <p:cNvPicPr>
            <a:picLocks noChangeAspect="1"/>
          </p:cNvPicPr>
          <p:nvPr userDrawn="1"/>
        </p:nvPicPr>
        <p:blipFill>
          <a:blip r:embed="rId2" cstate="print"/>
          <a:stretch>
            <a:fillRect/>
          </a:stretch>
        </p:blipFill>
        <p:spPr>
          <a:xfrm>
            <a:off x="1" y="0"/>
            <a:ext cx="9143999" cy="12309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
    <p:bg>
      <p:bgPr>
        <a:solidFill>
          <a:schemeClr val="bg1">
            <a:shade val="85000"/>
          </a:schemeClr>
        </a:solidFill>
        <a:effectLst/>
      </p:bgPr>
    </p:bg>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13" name="Прямоугольник 12"/>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8"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539BB2B5-DDBB-4ECA-A9B9-D51CBEE8C899}" type="datetime1">
              <a:rPr lang="en-US" smtClean="0"/>
              <a:pPr/>
              <a:t>9/17/2019</a:t>
            </a:fld>
            <a:endParaRPr lang="en-US"/>
          </a:p>
        </p:txBody>
      </p:sp>
      <p:sp>
        <p:nvSpPr>
          <p:cNvPr id="10"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1"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5" name="Прямоугольник 14"/>
          <p:cNvSpPr/>
          <p:nvPr userDrawn="1"/>
        </p:nvSpPr>
        <p:spPr>
          <a:xfrm>
            <a:off x="0" y="-4371"/>
            <a:ext cx="9144001" cy="625059"/>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11" name="Прямоугольник 10"/>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13"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05AEEA08-73E0-4C90-83C8-446963258D83}" type="datetime1">
              <a:rPr lang="en-US" smtClean="0"/>
              <a:pPr/>
              <a:t>9/17/2019</a:t>
            </a:fld>
            <a:endParaRPr lang="en-US"/>
          </a:p>
        </p:txBody>
      </p:sp>
      <p:sp>
        <p:nvSpPr>
          <p:cNvPr id="14"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5"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6" name="Прямоугольник 15"/>
          <p:cNvSpPr/>
          <p:nvPr userDrawn="1"/>
        </p:nvSpPr>
        <p:spPr>
          <a:xfrm>
            <a:off x="0" y="-4371"/>
            <a:ext cx="9144001" cy="383885"/>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9" name="Прямоугольник 8"/>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11"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95172027-24AB-4FD2-9553-57806210666A}" type="datetime1">
              <a:rPr lang="en-US" smtClean="0"/>
              <a:pPr/>
              <a:t>9/17/2019</a:t>
            </a:fld>
            <a:endParaRPr lang="en-US"/>
          </a:p>
        </p:txBody>
      </p:sp>
      <p:sp>
        <p:nvSpPr>
          <p:cNvPr id="12"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3"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4" name="Прямоугольник 13"/>
          <p:cNvSpPr/>
          <p:nvPr userDrawn="1"/>
        </p:nvSpPr>
        <p:spPr>
          <a:xfrm>
            <a:off x="0" y="-4371"/>
            <a:ext cx="9144001" cy="383885"/>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 в две колонки">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Rectangle 11"/>
          <p:cNvSpPr>
            <a:spLocks noGrp="1"/>
          </p:cNvSpPr>
          <p:nvPr>
            <p:ph type="body"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12" name="Прямоугольник 11"/>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5" name="Рисунок 14"/>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16"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6B489BAA-AA53-4BA7-9049-0E65A89CC280}" type="datetime1">
              <a:rPr lang="en-US" smtClean="0"/>
              <a:pPr/>
              <a:t>9/17/2019</a:t>
            </a:fld>
            <a:endParaRPr lang="en-US"/>
          </a:p>
        </p:txBody>
      </p:sp>
      <p:sp>
        <p:nvSpPr>
          <p:cNvPr id="17"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8"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9" name="Прямоугольник 18"/>
          <p:cNvSpPr/>
          <p:nvPr userDrawn="1"/>
        </p:nvSpPr>
        <p:spPr>
          <a:xfrm>
            <a:off x="0" y="-4371"/>
            <a:ext cx="9144001" cy="383885"/>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Заголовок и объект">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9" name="Прямоугольник 8"/>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14"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B6319D80-F12D-488D-9FC1-7E1FC9C69715}" type="datetime1">
              <a:rPr lang="en-US" smtClean="0"/>
              <a:pPr/>
              <a:t>9/17/2019</a:t>
            </a:fld>
            <a:endParaRPr lang="en-US"/>
          </a:p>
        </p:txBody>
      </p:sp>
      <p:sp>
        <p:nvSpPr>
          <p:cNvPr id="15"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7"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8" name="Прямоугольник 17"/>
          <p:cNvSpPr/>
          <p:nvPr userDrawn="1"/>
        </p:nvSpPr>
        <p:spPr>
          <a:xfrm>
            <a:off x="0" y="-4371"/>
            <a:ext cx="9144001" cy="383885"/>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7" name="Rectangle 17"/>
          <p:cNvSpPr>
            <a:spLocks noGrp="1"/>
          </p:cNvSpPr>
          <p:nvPr>
            <p:ph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10" name="Прямоугольник 9"/>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15"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5FB307E7-369F-4BD7-9F53-FE667DBFC2E0}" type="datetime1">
              <a:rPr lang="en-US" smtClean="0"/>
              <a:pPr/>
              <a:t>9/17/2019</a:t>
            </a:fld>
            <a:endParaRPr lang="en-US"/>
          </a:p>
        </p:txBody>
      </p:sp>
      <p:sp>
        <p:nvSpPr>
          <p:cNvPr id="16"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8"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9" name="Прямоугольник 18"/>
          <p:cNvSpPr/>
          <p:nvPr userDrawn="1"/>
        </p:nvSpPr>
        <p:spPr>
          <a:xfrm>
            <a:off x="0" y="-4371"/>
            <a:ext cx="9144001" cy="383885"/>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ru-RU"/>
              <a:t>Образец заголовка</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Прямоугольник 9"/>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p:cNvPicPr>
            <a:picLocks noChangeAspect="1"/>
          </p:cNvPicPr>
          <p:nvPr userDrawn="1"/>
        </p:nvPicPr>
        <p:blipFill>
          <a:blip r:embed="rId9" cstate="print"/>
          <a:stretch>
            <a:fillRect/>
          </a:stretch>
        </p:blipFill>
        <p:spPr>
          <a:xfrm>
            <a:off x="7869114" y="6176963"/>
            <a:ext cx="1142633" cy="623922"/>
          </a:xfrm>
          <a:prstGeom prst="rect">
            <a:avLst/>
          </a:prstGeom>
        </p:spPr>
      </p:pic>
      <p:sp>
        <p:nvSpPr>
          <p:cNvPr id="13" name="Date Placeholder 7"/>
          <p:cNvSpPr>
            <a:spLocks noGrp="1"/>
          </p:cNvSpPr>
          <p:nvPr>
            <p:ph type="dt" sz="half" idx="2"/>
          </p:nvPr>
        </p:nvSpPr>
        <p:spPr>
          <a:xfrm>
            <a:off x="457200" y="6245225"/>
            <a:ext cx="2133600" cy="476250"/>
          </a:xfrm>
          <a:prstGeom prst="rect">
            <a:avLst/>
          </a:prstGeom>
        </p:spPr>
        <p:txBody>
          <a:bodyPr/>
          <a:lstStyle>
            <a:lvl1pPr>
              <a:defRPr sz="1200">
                <a:solidFill>
                  <a:schemeClr val="bg1"/>
                </a:solidFill>
              </a:defRPr>
            </a:lvl1pPr>
          </a:lstStyle>
          <a:p>
            <a:fld id="{8F6A4A00-FCAF-4ED5-A78F-95E71504CA4E}" type="datetime1">
              <a:rPr lang="en-US" smtClean="0"/>
              <a:pPr/>
              <a:t>9/17/2019</a:t>
            </a:fld>
            <a:endParaRPr lang="en-US"/>
          </a:p>
        </p:txBody>
      </p:sp>
      <p:sp>
        <p:nvSpPr>
          <p:cNvPr id="14" name="Slide Number Placeholder 9"/>
          <p:cNvSpPr>
            <a:spLocks noGrp="1"/>
          </p:cNvSpPr>
          <p:nvPr>
            <p:ph type="sldNum" sz="quarter" idx="4"/>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5" name="Footer Placeholder 10"/>
          <p:cNvSpPr>
            <a:spLocks noGrp="1"/>
          </p:cNvSpPr>
          <p:nvPr>
            <p:ph type="ftr" sz="quarter" idx="3"/>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6" name="Прямоугольник 15"/>
          <p:cNvSpPr/>
          <p:nvPr userDrawn="1"/>
        </p:nvSpPr>
        <p:spPr>
          <a:xfrm>
            <a:off x="0" y="-4371"/>
            <a:ext cx="9144001" cy="625059"/>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31F8AF3-CA10-4FF3-9E2D-4254071EA473}" type="datetime1">
              <a:rPr lang="en-US" smtClean="0"/>
              <a:pPr/>
              <a:t>9/17/2019</a:t>
            </a:fld>
            <a:endParaRPr lang="en-US" dirty="0"/>
          </a:p>
        </p:txBody>
      </p:sp>
      <p:sp>
        <p:nvSpPr>
          <p:cNvPr id="3" name="Нижний колонтитул 2"/>
          <p:cNvSpPr>
            <a:spLocks noGrp="1"/>
          </p:cNvSpPr>
          <p:nvPr>
            <p:ph type="ftr" sz="quarter" idx="12"/>
          </p:nvPr>
        </p:nvSpPr>
        <p:spPr/>
        <p:txBody>
          <a:bodyPr/>
          <a:lstStyle/>
          <a:p>
            <a:r>
              <a:rPr lang="en-US" dirty="0"/>
              <a:t>Saint-Petersburg</a:t>
            </a:r>
          </a:p>
        </p:txBody>
      </p:sp>
      <p:sp>
        <p:nvSpPr>
          <p:cNvPr id="6" name="Номер слайда 5"/>
          <p:cNvSpPr>
            <a:spLocks noGrp="1"/>
          </p:cNvSpPr>
          <p:nvPr>
            <p:ph type="sldNum" sz="quarter" idx="11"/>
          </p:nvPr>
        </p:nvSpPr>
        <p:spPr/>
        <p:txBody>
          <a:bodyPr/>
          <a:lstStyle/>
          <a:p>
            <a:pPr algn="r"/>
            <a:fld id="{D4C49B74-5DB2-4B03-B1D2-7F6A3C51C318}" type="slidenum">
              <a:rPr lang="en-US" smtClean="0"/>
              <a:pPr algn="r"/>
              <a:t>1</a:t>
            </a:fld>
            <a:endParaRPr lang="en-US" dirty="0"/>
          </a:p>
        </p:txBody>
      </p:sp>
      <p:sp>
        <p:nvSpPr>
          <p:cNvPr id="7" name="Заголовок 6"/>
          <p:cNvSpPr>
            <a:spLocks noGrp="1"/>
          </p:cNvSpPr>
          <p:nvPr>
            <p:ph type="ctrTitle"/>
          </p:nvPr>
        </p:nvSpPr>
        <p:spPr>
          <a:xfrm>
            <a:off x="783092" y="1769971"/>
            <a:ext cx="7749347" cy="2736304"/>
          </a:xfrm>
        </p:spPr>
        <p:txBody>
          <a:bodyPr>
            <a:normAutofit fontScale="90000"/>
          </a:bodyPr>
          <a:lstStyle/>
          <a:p>
            <a:pPr algn="ctr"/>
            <a:r>
              <a:rPr lang="en-US" sz="5400" b="1" dirty="0"/>
              <a:t>Parallel Algorithms of Data Analysis and Synthesis (PA) </a:t>
            </a:r>
            <a:br>
              <a:rPr lang="en-US" sz="5400" b="1" dirty="0"/>
            </a:br>
            <a:r>
              <a:rPr lang="en-US" b="1" dirty="0"/>
              <a:t>Introduction</a:t>
            </a:r>
            <a:endParaRPr lang="ru-RU" b="1" dirty="0"/>
          </a:p>
        </p:txBody>
      </p:sp>
      <p:sp>
        <p:nvSpPr>
          <p:cNvPr id="8" name="Подзаголовок 7"/>
          <p:cNvSpPr>
            <a:spLocks noGrp="1"/>
          </p:cNvSpPr>
          <p:nvPr>
            <p:ph type="subTitle" idx="1"/>
          </p:nvPr>
        </p:nvSpPr>
        <p:spPr>
          <a:xfrm>
            <a:off x="0" y="4509120"/>
            <a:ext cx="9037874" cy="925223"/>
          </a:xfrm>
        </p:spPr>
        <p:txBody>
          <a:bodyPr>
            <a:normAutofit/>
          </a:bodyPr>
          <a:lstStyle/>
          <a:p>
            <a:pPr algn="ctr"/>
            <a:r>
              <a:rPr lang="en-US" dirty="0">
                <a:solidFill>
                  <a:schemeClr val="tx2"/>
                </a:solidFill>
              </a:rPr>
              <a:t>PhD </a:t>
            </a:r>
            <a:r>
              <a:rPr lang="en-US" dirty="0" err="1">
                <a:solidFill>
                  <a:schemeClr val="tx2"/>
                </a:solidFill>
              </a:rPr>
              <a:t>Katerina</a:t>
            </a:r>
            <a:r>
              <a:rPr lang="en-US" dirty="0">
                <a:solidFill>
                  <a:schemeClr val="tx2"/>
                </a:solidFill>
              </a:rPr>
              <a:t> </a:t>
            </a:r>
            <a:r>
              <a:rPr lang="en-US" dirty="0" err="1">
                <a:solidFill>
                  <a:schemeClr val="tx2"/>
                </a:solidFill>
              </a:rPr>
              <a:t>Bolgova</a:t>
            </a:r>
            <a:endParaRPr lang="en-US" dirty="0">
              <a:solidFill>
                <a:schemeClr val="tx2"/>
              </a:solidFill>
            </a:endParaRPr>
          </a:p>
          <a:p>
            <a:pPr algn="ctr"/>
            <a:r>
              <a:rPr lang="en-US" sz="1800" dirty="0">
                <a:solidFill>
                  <a:schemeClr val="tx2"/>
                </a:solidFill>
              </a:rPr>
              <a:t>Ekaterina_bolgova@itmo.ru</a:t>
            </a:r>
          </a:p>
        </p:txBody>
      </p:sp>
    </p:spTree>
    <p:extLst>
      <p:ext uri="{BB962C8B-B14F-4D97-AF65-F5344CB8AC3E}">
        <p14:creationId xmlns:p14="http://schemas.microsoft.com/office/powerpoint/2010/main" val="3899069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Shared Memory</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10</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0" name="TextBox 9"/>
          <p:cNvSpPr txBox="1"/>
          <p:nvPr/>
        </p:nvSpPr>
        <p:spPr>
          <a:xfrm>
            <a:off x="273" y="548680"/>
            <a:ext cx="9143727" cy="5801587"/>
          </a:xfrm>
          <a:prstGeom prst="rect">
            <a:avLst/>
          </a:prstGeom>
          <a:noFill/>
        </p:spPr>
        <p:txBody>
          <a:bodyPr wrap="square" rtlCol="0">
            <a:spAutoFit/>
          </a:bodyPr>
          <a:lstStyle/>
          <a:p>
            <a:pPr marL="342900" indent="-342900">
              <a:buFont typeface="Arial"/>
              <a:buChar char="•"/>
            </a:pPr>
            <a:r>
              <a:rPr lang="en-US" sz="2400" dirty="0"/>
              <a:t>Multiple processors can operate independently but share the same memory resources </a:t>
            </a:r>
          </a:p>
          <a:p>
            <a:pPr marL="342900" indent="-342900">
              <a:buFont typeface="Arial"/>
              <a:buChar char="•"/>
            </a:pPr>
            <a:r>
              <a:rPr lang="en-US" sz="2400" dirty="0"/>
              <a:t>Changes in a memory location effected by one processor are visible to all other processors </a:t>
            </a:r>
          </a:p>
          <a:p>
            <a:pPr marL="342900" indent="-342900">
              <a:buFont typeface="Arial"/>
              <a:buChar char="•"/>
            </a:pPr>
            <a:r>
              <a:rPr lang="en-US" sz="2400" dirty="0"/>
              <a:t>Shared memory machines have been classified as UMA and NUMA</a:t>
            </a:r>
          </a:p>
          <a:p>
            <a:pPr marL="342900" indent="-342900">
              <a:buFont typeface="Arial"/>
              <a:buChar char="•"/>
            </a:pPr>
            <a:endParaRPr lang="en-US" sz="1100" dirty="0"/>
          </a:p>
          <a:p>
            <a:r>
              <a:rPr lang="da-DK" sz="2400" b="1" dirty="0"/>
              <a:t>Advantages:</a:t>
            </a:r>
          </a:p>
          <a:p>
            <a:pPr marL="342900" indent="-342900">
              <a:buFont typeface="Arial"/>
              <a:buChar char="•"/>
            </a:pPr>
            <a:r>
              <a:rPr lang="en-US" sz="2400" dirty="0"/>
              <a:t>Global address space provides a user-friendly programming perspective to memory</a:t>
            </a:r>
          </a:p>
          <a:p>
            <a:pPr marL="342900" indent="-342900">
              <a:buFont typeface="Arial"/>
              <a:buChar char="•"/>
            </a:pPr>
            <a:r>
              <a:rPr lang="en-US" sz="2400" dirty="0"/>
              <a:t>Data sharing between tasks is both fast and uniform due to the proximity of memory to CPUs</a:t>
            </a:r>
          </a:p>
          <a:p>
            <a:endParaRPr lang="da-DK" sz="1000" b="1" dirty="0"/>
          </a:p>
          <a:p>
            <a:r>
              <a:rPr lang="da-DK" sz="2400" b="1" dirty="0"/>
              <a:t>Disadvantages:</a:t>
            </a:r>
            <a:endParaRPr lang="da-DK" sz="2400" dirty="0"/>
          </a:p>
          <a:p>
            <a:pPr marL="342900" indent="-342900">
              <a:buFont typeface="Arial"/>
              <a:buChar char="•"/>
            </a:pPr>
            <a:r>
              <a:rPr lang="en-US" sz="2400" dirty="0"/>
              <a:t>Lack of scalability between memory and CPUs</a:t>
            </a:r>
          </a:p>
          <a:p>
            <a:pPr marL="342900" indent="-342900">
              <a:buFont typeface="Arial"/>
              <a:buChar char="•"/>
            </a:pPr>
            <a:r>
              <a:rPr lang="en-US" sz="2400" dirty="0"/>
              <a:t>Programmer is responsible for </a:t>
            </a:r>
            <a:r>
              <a:rPr lang="en-US" sz="2400" b="1" dirty="0"/>
              <a:t>Synchronization</a:t>
            </a:r>
            <a:r>
              <a:rPr lang="en-US" sz="2400" dirty="0"/>
              <a:t> </a:t>
            </a:r>
            <a:r>
              <a:rPr lang="en-US" sz="2400" b="1" dirty="0"/>
              <a:t>Constructs</a:t>
            </a:r>
            <a:r>
              <a:rPr lang="en-US" sz="2400" dirty="0"/>
              <a:t> that ensure </a:t>
            </a:r>
            <a:r>
              <a:rPr lang="en-US" sz="2400" i="1" dirty="0"/>
              <a:t>correct</a:t>
            </a:r>
            <a:r>
              <a:rPr lang="en-US" sz="2400" dirty="0"/>
              <a:t> access of global memory</a:t>
            </a:r>
          </a:p>
        </p:txBody>
      </p:sp>
    </p:spTree>
    <p:extLst>
      <p:ext uri="{BB962C8B-B14F-4D97-AF65-F5344CB8AC3E}">
        <p14:creationId xmlns:p14="http://schemas.microsoft.com/office/powerpoint/2010/main" val="15663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Схема 8"/>
          <p:cNvGraphicFramePr/>
          <p:nvPr>
            <p:extLst>
              <p:ext uri="{D42A27DB-BD31-4B8C-83A1-F6EECF244321}">
                <p14:modId xmlns:p14="http://schemas.microsoft.com/office/powerpoint/2010/main" val="29650217"/>
              </p:ext>
            </p:extLst>
          </p:nvPr>
        </p:nvGraphicFramePr>
        <p:xfrm>
          <a:off x="1998489" y="3789040"/>
          <a:ext cx="47406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Shared Memory</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11</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0" name="TextBox 9"/>
          <p:cNvSpPr txBox="1"/>
          <p:nvPr/>
        </p:nvSpPr>
        <p:spPr>
          <a:xfrm>
            <a:off x="273" y="764704"/>
            <a:ext cx="9143727" cy="3046988"/>
          </a:xfrm>
          <a:prstGeom prst="rect">
            <a:avLst/>
          </a:prstGeom>
          <a:noFill/>
        </p:spPr>
        <p:txBody>
          <a:bodyPr wrap="square" rtlCol="0">
            <a:spAutoFit/>
          </a:bodyPr>
          <a:lstStyle/>
          <a:p>
            <a:r>
              <a:rPr lang="en-US" sz="2400" b="1" dirty="0"/>
              <a:t>Uniform Memory Access (UMA):</a:t>
            </a:r>
          </a:p>
          <a:p>
            <a:pPr marL="342900" indent="-342900">
              <a:buFont typeface="Arial"/>
              <a:buChar char="•"/>
            </a:pPr>
            <a:r>
              <a:rPr lang="en-US" sz="2400" dirty="0"/>
              <a:t>Most commonly represented today by </a:t>
            </a:r>
            <a:r>
              <a:rPr lang="en-US" sz="2400" b="1" i="1" dirty="0"/>
              <a:t>Symmetric Multiprocessor (SMP)</a:t>
            </a:r>
            <a:r>
              <a:rPr lang="en-US" sz="2400" dirty="0"/>
              <a:t> machines</a:t>
            </a:r>
          </a:p>
          <a:p>
            <a:pPr marL="342900" indent="-342900">
              <a:buFont typeface="Arial"/>
              <a:buChar char="•"/>
            </a:pPr>
            <a:r>
              <a:rPr lang="en-US" sz="2400" dirty="0"/>
              <a:t>Identical processors</a:t>
            </a:r>
          </a:p>
          <a:p>
            <a:pPr marL="342900" indent="-342900">
              <a:buFont typeface="Arial"/>
              <a:buChar char="•"/>
            </a:pPr>
            <a:r>
              <a:rPr lang="en-US" sz="2400" dirty="0"/>
              <a:t>Equal access and access times to memory</a:t>
            </a:r>
          </a:p>
          <a:p>
            <a:pPr marL="342900" indent="-342900">
              <a:buFont typeface="Arial"/>
              <a:buChar char="•"/>
            </a:pPr>
            <a:r>
              <a:rPr lang="en-US" sz="2400" dirty="0"/>
              <a:t>Sometimes called CC-UMA - Cache Coherent UMA. Cache coherent means if one processor updates a location in shared memory, all the other processors know about the update. </a:t>
            </a:r>
          </a:p>
        </p:txBody>
      </p:sp>
    </p:spTree>
    <p:extLst>
      <p:ext uri="{BB962C8B-B14F-4D97-AF65-F5344CB8AC3E}">
        <p14:creationId xmlns:p14="http://schemas.microsoft.com/office/powerpoint/2010/main" val="397742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Shared Memory</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0" name="TextBox 9"/>
          <p:cNvSpPr txBox="1"/>
          <p:nvPr/>
        </p:nvSpPr>
        <p:spPr>
          <a:xfrm>
            <a:off x="273" y="620688"/>
            <a:ext cx="9143727" cy="2816156"/>
          </a:xfrm>
          <a:prstGeom prst="rect">
            <a:avLst/>
          </a:prstGeom>
          <a:noFill/>
        </p:spPr>
        <p:txBody>
          <a:bodyPr wrap="square" rtlCol="0">
            <a:spAutoFit/>
          </a:bodyPr>
          <a:lstStyle/>
          <a:p>
            <a:r>
              <a:rPr lang="en-US" sz="2400" b="1" dirty="0"/>
              <a:t>Non-Uniform Memory Access (NUMA):</a:t>
            </a:r>
          </a:p>
          <a:p>
            <a:endParaRPr lang="en-US" sz="900" dirty="0"/>
          </a:p>
          <a:p>
            <a:pPr marL="342900" indent="-342900">
              <a:buFont typeface="Arial"/>
              <a:buChar char="•"/>
            </a:pPr>
            <a:r>
              <a:rPr lang="en-US" sz="2400" dirty="0"/>
              <a:t>Often made by linking physically two or more SMPs</a:t>
            </a:r>
          </a:p>
          <a:p>
            <a:pPr marL="342900" indent="-342900">
              <a:buFont typeface="Arial"/>
              <a:buChar char="•"/>
            </a:pPr>
            <a:r>
              <a:rPr lang="en-US" sz="2400" dirty="0"/>
              <a:t>One SMP can directly access memory of another SMP</a:t>
            </a:r>
          </a:p>
          <a:p>
            <a:pPr marL="342900" indent="-342900">
              <a:buFont typeface="Arial"/>
              <a:buChar char="•"/>
            </a:pPr>
            <a:r>
              <a:rPr lang="en-US" sz="2400" dirty="0"/>
              <a:t>Not all processors have equal access time to all memories</a:t>
            </a:r>
          </a:p>
          <a:p>
            <a:pPr marL="342900" indent="-342900">
              <a:buFont typeface="Arial"/>
              <a:buChar char="•"/>
            </a:pPr>
            <a:r>
              <a:rPr lang="en-US" sz="2400" dirty="0"/>
              <a:t>Memory access across link is slower</a:t>
            </a:r>
          </a:p>
          <a:p>
            <a:pPr marL="342900" indent="-342900">
              <a:buFont typeface="Arial"/>
              <a:buChar char="•"/>
            </a:pPr>
            <a:r>
              <a:rPr lang="en-US" sz="2400" dirty="0"/>
              <a:t>If cache coherency is maintained, then may also be called CC-NUMA - Cache Coherent NUMA	</a:t>
            </a:r>
          </a:p>
        </p:txBody>
      </p:sp>
      <p:pic>
        <p:nvPicPr>
          <p:cNvPr id="2" name="Изображение 1" descr="numa.gif"/>
          <p:cNvPicPr>
            <a:picLocks noChangeAspect="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59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75656" y="3429000"/>
            <a:ext cx="6146800" cy="2489200"/>
          </a:xfrm>
          <a:prstGeom prst="rect">
            <a:avLst/>
          </a:prstGeom>
        </p:spPr>
      </p:pic>
    </p:spTree>
    <p:extLst>
      <p:ext uri="{BB962C8B-B14F-4D97-AF65-F5344CB8AC3E}">
        <p14:creationId xmlns:p14="http://schemas.microsoft.com/office/powerpoint/2010/main" val="39348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Distributed Memory</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13</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0" name="TextBox 9"/>
          <p:cNvSpPr txBox="1"/>
          <p:nvPr/>
        </p:nvSpPr>
        <p:spPr>
          <a:xfrm>
            <a:off x="273" y="620688"/>
            <a:ext cx="9143727" cy="2677656"/>
          </a:xfrm>
          <a:prstGeom prst="rect">
            <a:avLst/>
          </a:prstGeom>
          <a:noFill/>
        </p:spPr>
        <p:txBody>
          <a:bodyPr wrap="square" rtlCol="0">
            <a:spAutoFit/>
          </a:bodyPr>
          <a:lstStyle/>
          <a:p>
            <a:pPr marL="342900" indent="-342900">
              <a:buFont typeface="Arial"/>
              <a:buChar char="•"/>
            </a:pPr>
            <a:r>
              <a:rPr lang="en-US" sz="2400" dirty="0"/>
              <a:t>The processors are complete computer systems</a:t>
            </a:r>
          </a:p>
          <a:p>
            <a:pPr marL="800100" lvl="1" indent="-342900">
              <a:buFont typeface="Arial"/>
              <a:buChar char="•"/>
            </a:pPr>
            <a:r>
              <a:rPr lang="en-US" sz="2400" dirty="0"/>
              <a:t>each processor has its own local memory and address space </a:t>
            </a:r>
          </a:p>
          <a:p>
            <a:pPr marL="800100" lvl="1" indent="-342900">
              <a:buFont typeface="Arial"/>
              <a:buChar char="•"/>
            </a:pPr>
            <a:r>
              <a:rPr lang="en-US" sz="2400" dirty="0"/>
              <a:t>connected to each other by a communication network </a:t>
            </a:r>
          </a:p>
          <a:p>
            <a:pPr marL="342900" indent="-342900">
              <a:buFont typeface="Arial"/>
              <a:buChar char="•"/>
            </a:pPr>
            <a:r>
              <a:rPr lang="en-US" sz="2400" dirty="0"/>
              <a:t>  It is usually the task of the programmer to explicitly define how and when data is communicated</a:t>
            </a:r>
          </a:p>
          <a:p>
            <a:pPr marL="342900" indent="-342900">
              <a:buFont typeface="Arial"/>
              <a:buChar char="•"/>
            </a:pPr>
            <a:r>
              <a:rPr lang="en-US" sz="2400" dirty="0"/>
              <a:t>Synchronization between tasks is likewise the programmer's responsibility</a:t>
            </a:r>
          </a:p>
        </p:txBody>
      </p:sp>
      <p:pic>
        <p:nvPicPr>
          <p:cNvPr id="7" name="Изображение 6" descr="distributed_mem.gif"/>
          <p:cNvPicPr>
            <a:picLocks noChangeAspect="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547664" y="3501008"/>
            <a:ext cx="6146800" cy="2489200"/>
          </a:xfrm>
          <a:prstGeom prst="rect">
            <a:avLst/>
          </a:prstGeom>
        </p:spPr>
      </p:pic>
    </p:spTree>
    <p:extLst>
      <p:ext uri="{BB962C8B-B14F-4D97-AF65-F5344CB8AC3E}">
        <p14:creationId xmlns:p14="http://schemas.microsoft.com/office/powerpoint/2010/main" val="112551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Distributed Memory</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14</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0" name="TextBox 9"/>
          <p:cNvSpPr txBox="1"/>
          <p:nvPr/>
        </p:nvSpPr>
        <p:spPr>
          <a:xfrm>
            <a:off x="273" y="620688"/>
            <a:ext cx="9143727" cy="5262979"/>
          </a:xfrm>
          <a:prstGeom prst="rect">
            <a:avLst/>
          </a:prstGeom>
          <a:noFill/>
        </p:spPr>
        <p:txBody>
          <a:bodyPr wrap="square" rtlCol="0">
            <a:spAutoFit/>
          </a:bodyPr>
          <a:lstStyle/>
          <a:p>
            <a:r>
              <a:rPr lang="da-DK" sz="2400" b="1" dirty="0"/>
              <a:t>Advantages:</a:t>
            </a:r>
            <a:endParaRPr lang="da-DK" sz="2400" dirty="0"/>
          </a:p>
          <a:p>
            <a:pPr marL="342900" indent="-342900">
              <a:buFont typeface="Arial"/>
              <a:buChar char="•"/>
            </a:pPr>
            <a:r>
              <a:rPr lang="en-US" sz="2400" dirty="0"/>
              <a:t>Memory is scalable with the number of processors. </a:t>
            </a:r>
          </a:p>
          <a:p>
            <a:pPr marL="342900" indent="-342900">
              <a:buFont typeface="Arial"/>
              <a:buChar char="•"/>
            </a:pPr>
            <a:r>
              <a:rPr lang="en-US" sz="2400" dirty="0"/>
              <a:t>Each processor can rapidly access its own memory without interference and without the overhead incurred with trying to maintain global cache coherency.</a:t>
            </a:r>
          </a:p>
          <a:p>
            <a:pPr marL="342900" indent="-342900">
              <a:buFont typeface="Arial"/>
              <a:buChar char="•"/>
            </a:pPr>
            <a:r>
              <a:rPr lang="en-US" sz="2400" dirty="0"/>
              <a:t>Cost </a:t>
            </a:r>
            <a:r>
              <a:rPr lang="en-US" sz="2400" i="1" dirty="0">
                <a:solidFill>
                  <a:schemeClr val="bg1">
                    <a:lumMod val="50000"/>
                  </a:schemeClr>
                </a:solidFill>
              </a:rPr>
              <a:t>effectiveness</a:t>
            </a:r>
            <a:r>
              <a:rPr lang="en-US" sz="2400" dirty="0"/>
              <a:t>: can use commodity, off-the-shelf processors and networking.</a:t>
            </a:r>
          </a:p>
          <a:p>
            <a:r>
              <a:rPr lang="da-DK" sz="2400" dirty="0"/>
              <a:t> </a:t>
            </a:r>
            <a:r>
              <a:rPr lang="da-DK" sz="2400" b="1" dirty="0"/>
              <a:t>Disadvantages:</a:t>
            </a:r>
            <a:endParaRPr lang="da-DK" sz="2400" dirty="0"/>
          </a:p>
          <a:p>
            <a:pPr marL="342900" indent="-342900">
              <a:buFont typeface="Arial"/>
              <a:buChar char="•"/>
            </a:pPr>
            <a:r>
              <a:rPr lang="en-US" sz="2400" dirty="0"/>
              <a:t>The programmer is responsible for many of the details associated with data communication between processors.</a:t>
            </a:r>
          </a:p>
          <a:p>
            <a:pPr marL="342900" indent="-342900">
              <a:buFont typeface="Arial"/>
              <a:buChar char="•"/>
            </a:pPr>
            <a:r>
              <a:rPr lang="en-US" sz="2400" dirty="0"/>
              <a:t>It may be difficult to map existing data structures, based on global memory, to this memory organization.</a:t>
            </a:r>
          </a:p>
          <a:p>
            <a:pPr marL="342900" indent="-342900">
              <a:buFont typeface="Arial"/>
              <a:buChar char="•"/>
            </a:pPr>
            <a:r>
              <a:rPr lang="en-US" sz="2400" dirty="0"/>
              <a:t>Non-uniform memory access times - data residing on a remote node takes longer to access than node local data.</a:t>
            </a:r>
          </a:p>
        </p:txBody>
      </p:sp>
    </p:spTree>
    <p:extLst>
      <p:ext uri="{BB962C8B-B14F-4D97-AF65-F5344CB8AC3E}">
        <p14:creationId xmlns:p14="http://schemas.microsoft.com/office/powerpoint/2010/main" val="285851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Speedup</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15</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4" name="TextBox 13"/>
          <p:cNvSpPr txBox="1"/>
          <p:nvPr/>
        </p:nvSpPr>
        <p:spPr>
          <a:xfrm>
            <a:off x="-2381" y="548680"/>
            <a:ext cx="9146381" cy="1200328"/>
          </a:xfrm>
          <a:prstGeom prst="rect">
            <a:avLst/>
          </a:prstGeom>
          <a:noFill/>
        </p:spPr>
        <p:txBody>
          <a:bodyPr wrap="square" rtlCol="0">
            <a:spAutoFit/>
          </a:bodyPr>
          <a:lstStyle/>
          <a:p>
            <a:r>
              <a:rPr lang="en-US" sz="2400" b="1" dirty="0"/>
              <a:t>Parallel computing </a:t>
            </a:r>
            <a:r>
              <a:rPr lang="en-US" sz="2400" dirty="0"/>
              <a:t>is using multiple processors in parallel to solve problems more quickly           than with a single processor </a:t>
            </a:r>
          </a:p>
          <a:p>
            <a:endParaRPr lang="ru-RU" sz="2400" dirty="0"/>
          </a:p>
        </p:txBody>
      </p:sp>
      <p:sp>
        <p:nvSpPr>
          <p:cNvPr id="15" name="Овал 14"/>
          <p:cNvSpPr/>
          <p:nvPr/>
        </p:nvSpPr>
        <p:spPr>
          <a:xfrm>
            <a:off x="1979712" y="980728"/>
            <a:ext cx="1080120" cy="36004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20" name="Прямоугольник 19"/>
          <p:cNvSpPr/>
          <p:nvPr/>
        </p:nvSpPr>
        <p:spPr>
          <a:xfrm>
            <a:off x="2996131" y="692696"/>
            <a:ext cx="49574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1" name="Прямоугольник 20"/>
          <p:cNvSpPr/>
          <p:nvPr/>
        </p:nvSpPr>
        <p:spPr>
          <a:xfrm>
            <a:off x="0" y="1484784"/>
            <a:ext cx="9144000" cy="1200328"/>
          </a:xfrm>
          <a:prstGeom prst="rect">
            <a:avLst/>
          </a:prstGeom>
        </p:spPr>
        <p:txBody>
          <a:bodyPr wrap="square">
            <a:spAutoFit/>
          </a:bodyPr>
          <a:lstStyle/>
          <a:p>
            <a:pPr marL="342900" indent="-342900">
              <a:buFont typeface="Wingdings" charset="2"/>
              <a:buChar char="u"/>
            </a:pPr>
            <a:r>
              <a:rPr lang="en-US" sz="2400" dirty="0"/>
              <a:t> define </a:t>
            </a:r>
            <a:r>
              <a:rPr lang="en-US" sz="2400" b="1" dirty="0">
                <a:solidFill>
                  <a:schemeClr val="accent1">
                    <a:lumMod val="50000"/>
                  </a:schemeClr>
                </a:solidFill>
              </a:rPr>
              <a:t>Speedup S</a:t>
            </a:r>
            <a:r>
              <a:rPr lang="en-US" sz="2400" dirty="0"/>
              <a:t> as:</a:t>
            </a:r>
          </a:p>
          <a:p>
            <a:pPr marL="800100" lvl="1" indent="-342900">
              <a:buFont typeface="Arial"/>
              <a:buChar char="•"/>
            </a:pPr>
            <a:r>
              <a:rPr lang="en-US" sz="2400" dirty="0"/>
              <a:t>the ratio of 2 program execution times </a:t>
            </a:r>
          </a:p>
          <a:p>
            <a:pPr marL="800100" lvl="1" indent="-342900">
              <a:buFont typeface="Arial"/>
              <a:buChar char="•"/>
            </a:pPr>
            <a:r>
              <a:rPr lang="en-US" sz="2400" dirty="0"/>
              <a:t>constant problem size</a:t>
            </a:r>
            <a:endParaRPr lang="ru-RU" sz="2400" dirty="0"/>
          </a:p>
        </p:txBody>
      </p:sp>
      <p:sp>
        <p:nvSpPr>
          <p:cNvPr id="23" name="TextBox 22"/>
          <p:cNvSpPr txBox="1"/>
          <p:nvPr/>
        </p:nvSpPr>
        <p:spPr>
          <a:xfrm>
            <a:off x="1" y="3356992"/>
            <a:ext cx="9144000" cy="3077766"/>
          </a:xfrm>
          <a:prstGeom prst="rect">
            <a:avLst/>
          </a:prstGeom>
          <a:noFill/>
        </p:spPr>
        <p:txBody>
          <a:bodyPr wrap="square" rtlCol="0">
            <a:spAutoFit/>
          </a:bodyPr>
          <a:lstStyle/>
          <a:p>
            <a:pPr marL="342900" indent="-342900">
              <a:buFont typeface="Arial"/>
              <a:buChar char="•"/>
            </a:pPr>
            <a:r>
              <a:rPr lang="en-US" sz="2400" i="1" dirty="0"/>
              <a:t>T</a:t>
            </a:r>
            <a:r>
              <a:rPr lang="en-US" sz="2400" i="1" baseline="-25000" dirty="0"/>
              <a:t>1</a:t>
            </a:r>
            <a:r>
              <a:rPr lang="en-US" sz="2400" i="1" dirty="0"/>
              <a:t> </a:t>
            </a:r>
            <a:r>
              <a:rPr lang="en-US" sz="2400" dirty="0"/>
              <a:t>is the execution time for the problem on a single processor </a:t>
            </a:r>
          </a:p>
          <a:p>
            <a:pPr marL="800100" lvl="1" indent="-342900">
              <a:buFont typeface="Arial"/>
              <a:buChar char="•"/>
            </a:pPr>
            <a:r>
              <a:rPr lang="en-US" sz="2400" dirty="0"/>
              <a:t>  </a:t>
            </a:r>
            <a:r>
              <a:rPr lang="en-US" sz="2400" b="1" i="1" dirty="0"/>
              <a:t>Absolute Speedup </a:t>
            </a:r>
            <a:r>
              <a:rPr lang="en-US" sz="2400" dirty="0"/>
              <a:t>if this is measured with the </a:t>
            </a:r>
            <a:r>
              <a:rPr lang="en-US" sz="2400" i="1" dirty="0"/>
              <a:t>best</a:t>
            </a:r>
            <a:r>
              <a:rPr lang="en-US" sz="2400" dirty="0"/>
              <a:t> serial implementation </a:t>
            </a:r>
          </a:p>
          <a:p>
            <a:pPr marL="800100" lvl="1" indent="-342900">
              <a:buFont typeface="Arial"/>
              <a:buChar char="•"/>
            </a:pPr>
            <a:r>
              <a:rPr lang="en-US" sz="2400" dirty="0"/>
              <a:t>  </a:t>
            </a:r>
            <a:r>
              <a:rPr lang="en-US" sz="2400" b="1" i="1" dirty="0"/>
              <a:t>Relative Speedup </a:t>
            </a:r>
            <a:r>
              <a:rPr lang="en-US" sz="2400" dirty="0"/>
              <a:t>if we use the parallel implementation with one CPU </a:t>
            </a:r>
          </a:p>
          <a:p>
            <a:pPr marL="1714500" lvl="3" indent="-342900">
              <a:buFont typeface="Wingdings" charset="2"/>
              <a:buChar char="Ø"/>
            </a:pPr>
            <a:r>
              <a:rPr lang="en-US" dirty="0"/>
              <a:t>remember that algorithms probably change when moving to parallel</a:t>
            </a:r>
          </a:p>
          <a:p>
            <a:endParaRPr lang="en-US" sz="800" dirty="0"/>
          </a:p>
          <a:p>
            <a:r>
              <a:rPr lang="en-US" sz="2400" dirty="0"/>
              <a:t>• T</a:t>
            </a:r>
            <a:r>
              <a:rPr lang="en-US" sz="2400" baseline="-25000" dirty="0"/>
              <a:t>P</a:t>
            </a:r>
            <a:r>
              <a:rPr lang="en-US" sz="2400" dirty="0"/>
              <a:t> is the execution time for the problem using P processors </a:t>
            </a:r>
          </a:p>
          <a:p>
            <a:endParaRPr lang="ru-RU" sz="2400"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950983839"/>
              </p:ext>
            </p:extLst>
          </p:nvPr>
        </p:nvGraphicFramePr>
        <p:xfrm>
          <a:off x="3851921" y="2420888"/>
          <a:ext cx="1512168" cy="900669"/>
        </p:xfrm>
        <a:graphic>
          <a:graphicData uri="http://schemas.openxmlformats.org/presentationml/2006/ole">
            <mc:AlternateContent xmlns:mc="http://schemas.openxmlformats.org/markup-compatibility/2006">
              <mc:Choice xmlns:v="urn:schemas-microsoft-com:vml" Requires="v">
                <p:oleObj spid="_x0000_s1085" name="Equation" r:id="rId3" imgW="484560" imgH="429480" progId="Equation.3">
                  <p:embed/>
                </p:oleObj>
              </mc:Choice>
              <mc:Fallback>
                <p:oleObj name="Equation" r:id="rId3" imgW="484560" imgH="4294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1" y="2420888"/>
                        <a:ext cx="1512168" cy="900669"/>
                      </a:xfrm>
                      <a:prstGeom prst="rect">
                        <a:avLst/>
                      </a:prstGeom>
                      <a:solidFill>
                        <a:srgbClr val="EBF1DE"/>
                      </a:solidFill>
                    </p:spPr>
                  </p:pic>
                </p:oleObj>
              </mc:Fallback>
            </mc:AlternateContent>
          </a:graphicData>
        </a:graphic>
      </p:graphicFrame>
    </p:spTree>
    <p:extLst>
      <p:ext uri="{BB962C8B-B14F-4D97-AF65-F5344CB8AC3E}">
        <p14:creationId xmlns:p14="http://schemas.microsoft.com/office/powerpoint/2010/main" val="12159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Speedup</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16</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pic>
        <p:nvPicPr>
          <p:cNvPr id="7" name="Изображение 6" descr="350px-Superlinear.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3968" y="764703"/>
            <a:ext cx="4856609" cy="5217385"/>
          </a:xfrm>
          <a:prstGeom prst="rect">
            <a:avLst/>
          </a:prstGeom>
        </p:spPr>
      </p:pic>
      <p:sp>
        <p:nvSpPr>
          <p:cNvPr id="8" name="TextBox 7"/>
          <p:cNvSpPr txBox="1"/>
          <p:nvPr/>
        </p:nvSpPr>
        <p:spPr>
          <a:xfrm>
            <a:off x="-18255" y="692696"/>
            <a:ext cx="4302224" cy="4154983"/>
          </a:xfrm>
          <a:prstGeom prst="rect">
            <a:avLst/>
          </a:prstGeom>
          <a:noFill/>
        </p:spPr>
        <p:txBody>
          <a:bodyPr wrap="square" rtlCol="0">
            <a:spAutoFit/>
          </a:bodyPr>
          <a:lstStyle/>
          <a:p>
            <a:pPr marL="342900" indent="-342900">
              <a:buFont typeface="Arial"/>
              <a:buChar char="•"/>
            </a:pPr>
            <a:r>
              <a:rPr lang="en-US" sz="2400" b="1" dirty="0"/>
              <a:t>Linear (ideal) speedup</a:t>
            </a:r>
          </a:p>
          <a:p>
            <a:pPr marL="800100" lvl="1" indent="-342900">
              <a:buFont typeface="Arial"/>
              <a:buChar char="•"/>
            </a:pPr>
            <a:r>
              <a:rPr lang="en-US" sz="2400" dirty="0"/>
              <a:t>the time to execute the problem decreases by the number of processors </a:t>
            </a:r>
          </a:p>
          <a:p>
            <a:pPr marL="800100" lvl="1" indent="-342900">
              <a:buFont typeface="Arial"/>
              <a:buChar char="•"/>
            </a:pPr>
            <a:r>
              <a:rPr lang="en-US" sz="2400" dirty="0"/>
              <a:t>if a job requires 1 week with 1 processor, it will take less that 10 minutes with 1024 processors </a:t>
            </a:r>
          </a:p>
          <a:p>
            <a:pPr marL="800100" lvl="1" indent="-342900">
              <a:buFont typeface="Arial"/>
              <a:buChar char="•"/>
            </a:pPr>
            <a:endParaRPr lang="en-US" sz="2400" dirty="0"/>
          </a:p>
          <a:p>
            <a:pPr marL="342900" indent="-342900">
              <a:buFont typeface="Arial"/>
              <a:buChar char="•"/>
            </a:pPr>
            <a:r>
              <a:rPr lang="en-US" sz="2400" b="1" dirty="0" err="1"/>
              <a:t>Sublinear</a:t>
            </a:r>
            <a:r>
              <a:rPr lang="en-US" sz="2400" b="1" dirty="0"/>
              <a:t> speedup</a:t>
            </a:r>
          </a:p>
          <a:p>
            <a:pPr marL="800100" lvl="1" indent="-342900">
              <a:buFont typeface="Arial"/>
              <a:buChar char="•"/>
            </a:pPr>
            <a:r>
              <a:rPr lang="en-US" sz="2400" dirty="0"/>
              <a:t>the most often speedup</a:t>
            </a:r>
            <a:endParaRPr lang="ru-RU" sz="2400" dirty="0"/>
          </a:p>
        </p:txBody>
      </p:sp>
      <p:sp>
        <p:nvSpPr>
          <p:cNvPr id="9" name="TextBox 8"/>
          <p:cNvSpPr txBox="1"/>
          <p:nvPr/>
        </p:nvSpPr>
        <p:spPr>
          <a:xfrm>
            <a:off x="0" y="5127575"/>
            <a:ext cx="3236784" cy="461665"/>
          </a:xfrm>
          <a:prstGeom prst="rect">
            <a:avLst/>
          </a:prstGeom>
          <a:noFill/>
        </p:spPr>
        <p:txBody>
          <a:bodyPr wrap="none" rtlCol="0">
            <a:spAutoFit/>
          </a:bodyPr>
          <a:lstStyle/>
          <a:p>
            <a:pPr marL="342900" indent="-342900">
              <a:buFont typeface="Arial"/>
              <a:buChar char="•"/>
            </a:pPr>
            <a:r>
              <a:rPr lang="en-US" sz="2400" b="1" dirty="0" err="1"/>
              <a:t>Superlinear</a:t>
            </a:r>
            <a:r>
              <a:rPr lang="en-US" sz="2400" b="1" dirty="0"/>
              <a:t> speedup</a:t>
            </a:r>
            <a:endParaRPr lang="ru-RU" sz="2400" b="1" dirty="0"/>
          </a:p>
        </p:txBody>
      </p:sp>
      <p:sp>
        <p:nvSpPr>
          <p:cNvPr id="16" name="Прямоугольник 15"/>
          <p:cNvSpPr/>
          <p:nvPr/>
        </p:nvSpPr>
        <p:spPr>
          <a:xfrm>
            <a:off x="3140147" y="4809926"/>
            <a:ext cx="49574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Tree>
    <p:extLst>
      <p:ext uri="{BB962C8B-B14F-4D97-AF65-F5344CB8AC3E}">
        <p14:creationId xmlns:p14="http://schemas.microsoft.com/office/powerpoint/2010/main" val="13373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But</a:t>
            </a:r>
            <a:r>
              <a:rPr lang="ru-RU" dirty="0">
                <a:solidFill>
                  <a:srgbClr val="FFFFFF"/>
                </a:solidFill>
              </a:rPr>
              <a:t>…</a:t>
            </a:r>
            <a:endParaRPr lang="en-US"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17</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Прямоугольник 1"/>
          <p:cNvSpPr/>
          <p:nvPr/>
        </p:nvSpPr>
        <p:spPr>
          <a:xfrm>
            <a:off x="323528" y="980728"/>
            <a:ext cx="846656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It’s Not Easy to Make it Fast </a:t>
            </a:r>
          </a:p>
        </p:txBody>
      </p:sp>
      <p:sp>
        <p:nvSpPr>
          <p:cNvPr id="10" name="Прямоугольник 9"/>
          <p:cNvSpPr/>
          <p:nvPr/>
        </p:nvSpPr>
        <p:spPr>
          <a:xfrm>
            <a:off x="17537" y="3140968"/>
            <a:ext cx="9126463" cy="2677656"/>
          </a:xfrm>
          <a:prstGeom prst="rect">
            <a:avLst/>
          </a:prstGeom>
        </p:spPr>
        <p:txBody>
          <a:bodyPr wrap="square">
            <a:spAutoFit/>
          </a:bodyPr>
          <a:lstStyle/>
          <a:p>
            <a:r>
              <a:rPr lang="en-US" sz="2400" b="1" dirty="0"/>
              <a:t>Three contributions to the total time spend in the program</a:t>
            </a:r>
            <a:r>
              <a:rPr lang="en-US" sz="2400" dirty="0"/>
              <a:t>:</a:t>
            </a:r>
          </a:p>
          <a:p>
            <a:pPr marL="342900" indent="-342900">
              <a:buFont typeface="Arial"/>
              <a:buChar char="•"/>
            </a:pPr>
            <a:r>
              <a:rPr lang="en-US" sz="2400" dirty="0"/>
              <a:t>￼￼￼</a:t>
            </a:r>
            <a:r>
              <a:rPr lang="en-US" sz="2400" b="1" i="1" dirty="0">
                <a:solidFill>
                  <a:schemeClr val="tx2"/>
                </a:solidFill>
              </a:rPr>
              <a:t>Parallelism phase</a:t>
            </a:r>
            <a:r>
              <a:rPr lang="en-US" sz="2400" dirty="0"/>
              <a:t>: time spend managing parallel threads, overhead of synchronization (</a:t>
            </a:r>
            <a:r>
              <a:rPr lang="en-US" sz="2400" i="1" dirty="0" err="1"/>
              <a:t>T</a:t>
            </a:r>
            <a:r>
              <a:rPr lang="en-US" sz="2400" i="1" baseline="-25000" dirty="0" err="1"/>
              <a:t>p</a:t>
            </a:r>
            <a:r>
              <a:rPr lang="en-US" sz="2400" i="1" baseline="-25000" dirty="0"/>
              <a:t>)</a:t>
            </a:r>
          </a:p>
          <a:p>
            <a:pPr marL="342900" indent="-342900">
              <a:buFont typeface="Arial"/>
              <a:buChar char="•"/>
            </a:pPr>
            <a:r>
              <a:rPr lang="en-US" sz="2400" dirty="0"/>
              <a:t>￼￼</a:t>
            </a:r>
            <a:r>
              <a:rPr lang="en-US" sz="2400" b="1" i="1" dirty="0">
                <a:solidFill>
                  <a:srgbClr val="1F497D"/>
                </a:solidFill>
              </a:rPr>
              <a:t>Computation phase</a:t>
            </a:r>
            <a:r>
              <a:rPr lang="en-US" sz="2400" dirty="0"/>
              <a:t>: time spend calculating on independent, local data (</a:t>
            </a:r>
            <a:r>
              <a:rPr lang="en-US" sz="2400" i="1" dirty="0" err="1"/>
              <a:t>T</a:t>
            </a:r>
            <a:r>
              <a:rPr lang="en-US" sz="2400" i="1" baseline="-25000" dirty="0" err="1"/>
              <a:t>c</a:t>
            </a:r>
            <a:r>
              <a:rPr lang="en-US" sz="2400" i="1" baseline="-25000" dirty="0"/>
              <a:t>)</a:t>
            </a:r>
          </a:p>
          <a:p>
            <a:pPr marL="342900" indent="-342900">
              <a:buFont typeface="Arial"/>
              <a:buChar char="•"/>
            </a:pPr>
            <a:r>
              <a:rPr lang="en-US" sz="2400" b="1" i="1" dirty="0">
                <a:solidFill>
                  <a:srgbClr val="1F497D"/>
                </a:solidFill>
              </a:rPr>
              <a:t>Interaction phase</a:t>
            </a:r>
            <a:r>
              <a:rPr lang="en-US" sz="2400" dirty="0"/>
              <a:t>: time spend in communication, synchronization or other data movement (</a:t>
            </a:r>
            <a:r>
              <a:rPr lang="en-US" sz="2400" i="1" dirty="0"/>
              <a:t>T</a:t>
            </a:r>
            <a:r>
              <a:rPr lang="en-US" sz="2400" i="1" baseline="-25000" dirty="0"/>
              <a:t>i</a:t>
            </a:r>
            <a:r>
              <a:rPr lang="en-US" sz="2400" dirty="0"/>
              <a:t>)</a:t>
            </a:r>
          </a:p>
        </p:txBody>
      </p:sp>
      <p:graphicFrame>
        <p:nvGraphicFramePr>
          <p:cNvPr id="7" name="Объект 6"/>
          <p:cNvGraphicFramePr>
            <a:graphicFrameLocks noChangeAspect="1"/>
          </p:cNvGraphicFramePr>
          <p:nvPr>
            <p:extLst>
              <p:ext uri="{D42A27DB-BD31-4B8C-83A1-F6EECF244321}">
                <p14:modId xmlns:p14="http://schemas.microsoft.com/office/powerpoint/2010/main" val="3852911916"/>
              </p:ext>
            </p:extLst>
          </p:nvPr>
        </p:nvGraphicFramePr>
        <p:xfrm>
          <a:off x="3020315" y="2418983"/>
          <a:ext cx="2847829" cy="721985"/>
        </p:xfrm>
        <a:graphic>
          <a:graphicData uri="http://schemas.openxmlformats.org/presentationml/2006/ole">
            <mc:AlternateContent xmlns:mc="http://schemas.openxmlformats.org/markup-compatibility/2006">
              <mc:Choice xmlns:v="urn:schemas-microsoft-com:vml" Requires="v">
                <p:oleObj spid="_x0000_s2105" name="Equation" r:id="rId3" imgW="886680" imgH="219240" progId="Equation.3">
                  <p:embed/>
                </p:oleObj>
              </mc:Choice>
              <mc:Fallback>
                <p:oleObj name="Equation" r:id="rId3" imgW="886680" imgH="219240"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315" y="2418983"/>
                        <a:ext cx="2847829" cy="721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49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Overhead of Parallelism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18</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7" name="Прямоугольник 6"/>
          <p:cNvSpPr/>
          <p:nvPr/>
        </p:nvSpPr>
        <p:spPr>
          <a:xfrm>
            <a:off x="0" y="620688"/>
            <a:ext cx="6660232" cy="5139869"/>
          </a:xfrm>
          <a:prstGeom prst="rect">
            <a:avLst/>
          </a:prstGeom>
        </p:spPr>
        <p:txBody>
          <a:bodyPr wrap="square">
            <a:spAutoFit/>
          </a:bodyPr>
          <a:lstStyle/>
          <a:p>
            <a:pPr marL="342900" indent="-342900">
              <a:buFont typeface="Arial"/>
              <a:buChar char="•"/>
            </a:pPr>
            <a:r>
              <a:rPr lang="en-US" sz="2400" dirty="0"/>
              <a:t>Load imbalance </a:t>
            </a:r>
          </a:p>
          <a:p>
            <a:pPr marL="800100" lvl="1" indent="-342900">
              <a:buFont typeface="Arial"/>
              <a:buChar char="•"/>
            </a:pPr>
            <a:r>
              <a:rPr lang="en-US" sz="2400" dirty="0"/>
              <a:t> </a:t>
            </a:r>
            <a:r>
              <a:rPr lang="en-US" sz="2000" dirty="0"/>
              <a:t>some processes may be idle while the others are working </a:t>
            </a:r>
          </a:p>
          <a:p>
            <a:pPr marL="800100" lvl="1" indent="-342900">
              <a:buFont typeface="Arial"/>
              <a:buChar char="•"/>
            </a:pPr>
            <a:endParaRPr lang="en-US" sz="2000" dirty="0"/>
          </a:p>
          <a:p>
            <a:pPr marL="800100" lvl="1" indent="-342900">
              <a:buFont typeface="Arial"/>
              <a:buChar char="•"/>
            </a:pPr>
            <a:endParaRPr lang="en-US" sz="2000" dirty="0"/>
          </a:p>
          <a:p>
            <a:pPr marL="800100" lvl="1" indent="-342900">
              <a:buFont typeface="Arial"/>
              <a:buChar char="•"/>
            </a:pPr>
            <a:endParaRPr lang="en-US" sz="2000" dirty="0"/>
          </a:p>
          <a:p>
            <a:pPr marL="800100" lvl="1" indent="-342900">
              <a:buFont typeface="Arial"/>
              <a:buChar char="•"/>
            </a:pPr>
            <a:endParaRPr lang="en-US" sz="2000" dirty="0"/>
          </a:p>
          <a:p>
            <a:pPr marL="800100" lvl="1" indent="-342900">
              <a:buFont typeface="Arial"/>
              <a:buChar char="•"/>
            </a:pPr>
            <a:r>
              <a:rPr lang="en-US" sz="2000" dirty="0"/>
              <a:t>  start-up and shutdown phases </a:t>
            </a:r>
          </a:p>
          <a:p>
            <a:pPr marL="800100" lvl="1" indent="-342900">
              <a:buFont typeface="Arial"/>
              <a:buChar char="•"/>
            </a:pPr>
            <a:endParaRPr lang="en-US" sz="2000" dirty="0"/>
          </a:p>
          <a:p>
            <a:pPr marL="800100" lvl="1" indent="-342900">
              <a:buFont typeface="Arial"/>
              <a:buChar char="•"/>
            </a:pPr>
            <a:r>
              <a:rPr lang="en-US" sz="2000" dirty="0"/>
              <a:t> inherently sequential parts of the computation, which can not be </a:t>
            </a:r>
            <a:r>
              <a:rPr lang="it-IT" sz="2000" dirty="0"/>
              <a:t>done in parallel</a:t>
            </a:r>
          </a:p>
          <a:p>
            <a:pPr marL="800100" lvl="1" indent="-342900">
              <a:buFont typeface="Arial"/>
              <a:buChar char="•"/>
            </a:pPr>
            <a:endParaRPr lang="it-IT" sz="2000" dirty="0"/>
          </a:p>
          <a:p>
            <a:pPr marL="800100" lvl="1" indent="-342900">
              <a:buFont typeface="Arial"/>
              <a:buChar char="•"/>
            </a:pPr>
            <a:endParaRPr lang="it-IT" sz="2000" dirty="0"/>
          </a:p>
          <a:p>
            <a:pPr marL="800100" lvl="1" indent="-342900">
              <a:buFont typeface="Arial"/>
              <a:buChar char="•"/>
            </a:pPr>
            <a:endParaRPr lang="it-IT" sz="2000" dirty="0"/>
          </a:p>
          <a:p>
            <a:pPr marL="800100" lvl="1" indent="-342900">
              <a:buFont typeface="Arial"/>
              <a:buChar char="•"/>
            </a:pPr>
            <a:r>
              <a:rPr lang="en-US" sz="2000" dirty="0"/>
              <a:t>computations may not be evenly distributed among the processors (load balancing) </a:t>
            </a:r>
          </a:p>
        </p:txBody>
      </p:sp>
      <p:pic>
        <p:nvPicPr>
          <p:cNvPr id="2" name="Изображение 1" descr="9423.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6296" y="1412776"/>
            <a:ext cx="978221" cy="1080120"/>
          </a:xfrm>
          <a:prstGeom prst="rect">
            <a:avLst/>
          </a:prstGeom>
        </p:spPr>
      </p:pic>
      <p:pic>
        <p:nvPicPr>
          <p:cNvPr id="8" name="Изображение 7" descr="121167_img_469403.jpg"/>
          <p:cNvPicPr>
            <a:picLocks noChangeAspect="1"/>
          </p:cNvPicPr>
          <p:nvPr/>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0863" r="4551"/>
          <a:stretch/>
        </p:blipFill>
        <p:spPr>
          <a:xfrm>
            <a:off x="5796136" y="1412776"/>
            <a:ext cx="1002395" cy="936104"/>
          </a:xfrm>
          <a:prstGeom prst="rect">
            <a:avLst/>
          </a:prstGeom>
        </p:spPr>
      </p:pic>
      <p:pic>
        <p:nvPicPr>
          <p:cNvPr id="9" name="Изображение 8" descr="439334-Royalty-Free-RF-Clip-Art-Illustration-Of-An-Idle-Businessman-Playing-With-A-Paddle.jpg"/>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12032"/>
          <a:stretch/>
        </p:blipFill>
        <p:spPr>
          <a:xfrm>
            <a:off x="4427984" y="1412777"/>
            <a:ext cx="889347" cy="936104"/>
          </a:xfrm>
          <a:prstGeom prst="rect">
            <a:avLst/>
          </a:prstGeom>
        </p:spPr>
      </p:pic>
      <p:pic>
        <p:nvPicPr>
          <p:cNvPr id="10" name="Изображение 9" descr="cb5811e0dcf4bc80ac255b1582b8a8bf.jpg"/>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6876256" y="908720"/>
            <a:ext cx="616869" cy="1455812"/>
          </a:xfrm>
          <a:prstGeom prst="rect">
            <a:avLst/>
          </a:prstGeom>
        </p:spPr>
      </p:pic>
      <p:pic>
        <p:nvPicPr>
          <p:cNvPr id="11" name="Изображение 10" descr="0511-1008-1618-5650.jpg"/>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5929" y="692696"/>
            <a:ext cx="852575" cy="1152128"/>
          </a:xfrm>
          <a:prstGeom prst="rect">
            <a:avLst/>
          </a:prstGeom>
        </p:spPr>
      </p:pic>
      <p:pic>
        <p:nvPicPr>
          <p:cNvPr id="12" name="Изображение 11" descr="1399921037_foto_1_vak_grupp_06_05.png"/>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6432" t="6866" r="5547" b="8244"/>
          <a:stretch/>
        </p:blipFill>
        <p:spPr>
          <a:xfrm>
            <a:off x="7308304" y="3140968"/>
            <a:ext cx="1269306" cy="1224136"/>
          </a:xfrm>
          <a:prstGeom prst="rect">
            <a:avLst/>
          </a:prstGeom>
        </p:spPr>
      </p:pic>
      <p:pic>
        <p:nvPicPr>
          <p:cNvPr id="13" name="Изображение 12" descr="cache_2441603548.jpg"/>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22504" y="4509120"/>
            <a:ext cx="2286000" cy="1714500"/>
          </a:xfrm>
          <a:prstGeom prst="rect">
            <a:avLst/>
          </a:prstGeom>
        </p:spPr>
      </p:pic>
    </p:spTree>
    <p:extLst>
      <p:ext uri="{BB962C8B-B14F-4D97-AF65-F5344CB8AC3E}">
        <p14:creationId xmlns:p14="http://schemas.microsoft.com/office/powerpoint/2010/main" val="384174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Overhead of Parallelism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19</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7" name="Прямоугольник 6"/>
          <p:cNvSpPr/>
          <p:nvPr/>
        </p:nvSpPr>
        <p:spPr>
          <a:xfrm>
            <a:off x="0" y="620688"/>
            <a:ext cx="9144000" cy="4401205"/>
          </a:xfrm>
          <a:prstGeom prst="rect">
            <a:avLst/>
          </a:prstGeom>
        </p:spPr>
        <p:txBody>
          <a:bodyPr wrap="square">
            <a:spAutoFit/>
          </a:bodyPr>
          <a:lstStyle/>
          <a:p>
            <a:pPr marL="342900" indent="-342900">
              <a:buFont typeface="Arial"/>
              <a:buChar char="•"/>
            </a:pPr>
            <a:r>
              <a:rPr lang="en-US" sz="2800" dirty="0"/>
              <a:t>Algorithmic overhead </a:t>
            </a:r>
          </a:p>
          <a:p>
            <a:pPr marL="800100" lvl="1" indent="-342900">
              <a:buFont typeface="Arial"/>
              <a:buChar char="•"/>
            </a:pPr>
            <a:r>
              <a:rPr lang="en-US" sz="2400" dirty="0"/>
              <a:t> extra computations in the parallel solution which are not present in the sequential solution </a:t>
            </a:r>
          </a:p>
          <a:p>
            <a:pPr marL="800100" lvl="1" indent="-342900">
              <a:buFont typeface="Arial"/>
              <a:buChar char="•"/>
            </a:pPr>
            <a:r>
              <a:rPr lang="en-US" sz="2400" dirty="0"/>
              <a:t> parallel algorithm may have to do more work to keep distributed data structures up to date </a:t>
            </a:r>
          </a:p>
          <a:p>
            <a:pPr marL="800100" lvl="1" indent="-342900">
              <a:buFont typeface="Arial"/>
              <a:buChar char="•"/>
            </a:pPr>
            <a:r>
              <a:rPr lang="en-US" sz="2400" dirty="0"/>
              <a:t> calculations may be duplicated in order to avoid communication </a:t>
            </a:r>
          </a:p>
          <a:p>
            <a:r>
              <a:rPr lang="en-US" sz="2800" dirty="0"/>
              <a:t> </a:t>
            </a:r>
          </a:p>
          <a:p>
            <a:pPr marL="342900" indent="-342900">
              <a:buFont typeface="Arial"/>
              <a:buChar char="•"/>
            </a:pPr>
            <a:endParaRPr lang="en-US" sz="2800" dirty="0"/>
          </a:p>
          <a:p>
            <a:pPr marL="342900" indent="-342900">
              <a:buFont typeface="Arial"/>
              <a:buChar char="•"/>
            </a:pPr>
            <a:r>
              <a:rPr lang="en-US" sz="2800" dirty="0"/>
              <a:t>Communication time </a:t>
            </a:r>
          </a:p>
          <a:p>
            <a:pPr marL="800100" lvl="1" indent="-342900">
              <a:buFont typeface="Arial"/>
              <a:buChar char="•"/>
            </a:pPr>
            <a:r>
              <a:rPr lang="en-US" sz="2400" dirty="0"/>
              <a:t>all communication in a parallel program is the overhead caused by the parallel decomposition, compared to a sequential solution </a:t>
            </a:r>
          </a:p>
        </p:txBody>
      </p:sp>
    </p:spTree>
    <p:extLst>
      <p:ext uri="{BB962C8B-B14F-4D97-AF65-F5344CB8AC3E}">
        <p14:creationId xmlns:p14="http://schemas.microsoft.com/office/powerpoint/2010/main" val="387465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ru-RU" dirty="0" err="1">
                <a:solidFill>
                  <a:srgbClr val="FFFFFF"/>
                </a:solidFill>
              </a:rPr>
              <a:t>Serial</a:t>
            </a:r>
            <a:r>
              <a:rPr lang="ru-RU" dirty="0">
                <a:solidFill>
                  <a:srgbClr val="FFFFFF"/>
                </a:solidFill>
              </a:rPr>
              <a:t> </a:t>
            </a:r>
            <a:r>
              <a:rPr lang="ru-RU" dirty="0" err="1">
                <a:solidFill>
                  <a:srgbClr val="FFFFFF"/>
                </a:solidFill>
              </a:rPr>
              <a:t>Computing</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1" name="Прямоугольник 10"/>
          <p:cNvSpPr/>
          <p:nvPr/>
        </p:nvSpPr>
        <p:spPr>
          <a:xfrm>
            <a:off x="18579" y="620688"/>
            <a:ext cx="9144000" cy="2246769"/>
          </a:xfrm>
          <a:prstGeom prst="rect">
            <a:avLst/>
          </a:prstGeom>
        </p:spPr>
        <p:txBody>
          <a:bodyPr wrap="square">
            <a:spAutoFit/>
          </a:bodyPr>
          <a:lstStyle/>
          <a:p>
            <a:pPr marL="285750" indent="-285750">
              <a:buFont typeface="Arial"/>
              <a:buChar char="•"/>
            </a:pPr>
            <a:r>
              <a:rPr lang="en-US" sz="2800" dirty="0"/>
              <a:t>A problem is broken into a discrete series of instructions</a:t>
            </a:r>
          </a:p>
          <a:p>
            <a:pPr marL="285750" indent="-285750">
              <a:buFont typeface="Arial"/>
              <a:buChar char="•"/>
            </a:pPr>
            <a:r>
              <a:rPr lang="en-US" sz="2800" dirty="0"/>
              <a:t>Instructions are executed sequentially one after another</a:t>
            </a:r>
          </a:p>
          <a:p>
            <a:pPr marL="285750" indent="-285750">
              <a:buFont typeface="Arial"/>
              <a:buChar char="•"/>
            </a:pPr>
            <a:r>
              <a:rPr lang="en-US" sz="2800" dirty="0"/>
              <a:t>Instruction is executed on a single processor</a:t>
            </a:r>
          </a:p>
          <a:p>
            <a:pPr marL="285750" indent="-285750">
              <a:buFont typeface="Arial"/>
              <a:buChar char="•"/>
            </a:pPr>
            <a:r>
              <a:rPr lang="en-US" sz="2800" dirty="0"/>
              <a:t>Only one instruction may be executed at any moment in time</a:t>
            </a:r>
            <a:endParaRPr lang="ru-RU" sz="2800" dirty="0"/>
          </a:p>
        </p:txBody>
      </p:sp>
      <p:sp>
        <p:nvSpPr>
          <p:cNvPr id="12" name="Прямоугольник 11"/>
          <p:cNvSpPr/>
          <p:nvPr/>
        </p:nvSpPr>
        <p:spPr>
          <a:xfrm>
            <a:off x="-3010" y="476672"/>
            <a:ext cx="9147010" cy="738664"/>
          </a:xfrm>
          <a:prstGeom prst="rect">
            <a:avLst/>
          </a:prstGeom>
        </p:spPr>
        <p:txBody>
          <a:bodyPr wrap="square">
            <a:spAutoFit/>
          </a:bodyPr>
          <a:lstStyle/>
          <a:p>
            <a:endParaRPr lang="ru-RU" sz="2400" dirty="0"/>
          </a:p>
          <a:p>
            <a:endParaRPr lang="en-US" dirty="0"/>
          </a:p>
        </p:txBody>
      </p:sp>
      <p:pic>
        <p:nvPicPr>
          <p:cNvPr id="14" name="Изображение 13"/>
          <p:cNvPicPr>
            <a:picLocks noChangeAspect="1"/>
          </p:cNvPicPr>
          <p:nvPr/>
        </p:nvPicPr>
        <p:blipFill>
          <a:blip r:embed="rId2" cstate="print">
            <a:clrChange>
              <a:clrFrom>
                <a:srgbClr val="FFFFFF"/>
              </a:clrFrom>
              <a:clrTo>
                <a:srgbClr val="FFFFFF">
                  <a:alpha val="0"/>
                </a:srgbClr>
              </a:clrTo>
            </a:clrChange>
          </a:blip>
          <a:stretch>
            <a:fillRect/>
          </a:stretch>
        </p:blipFill>
        <p:spPr>
          <a:xfrm>
            <a:off x="703731" y="2852936"/>
            <a:ext cx="7828709" cy="3240360"/>
          </a:xfrm>
          <a:prstGeom prst="rect">
            <a:avLst/>
          </a:prstGeom>
        </p:spPr>
      </p:pic>
    </p:spTree>
    <p:extLst>
      <p:ext uri="{BB962C8B-B14F-4D97-AF65-F5344CB8AC3E}">
        <p14:creationId xmlns:p14="http://schemas.microsoft.com/office/powerpoint/2010/main" val="92531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Measuring speedup is not always easy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20</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8" name="TextBox 7"/>
          <p:cNvSpPr txBox="1"/>
          <p:nvPr/>
        </p:nvSpPr>
        <p:spPr>
          <a:xfrm>
            <a:off x="-24264" y="836712"/>
            <a:ext cx="9171285" cy="5262979"/>
          </a:xfrm>
          <a:prstGeom prst="rect">
            <a:avLst/>
          </a:prstGeom>
          <a:noFill/>
        </p:spPr>
        <p:txBody>
          <a:bodyPr wrap="square" rtlCol="0">
            <a:spAutoFit/>
          </a:bodyPr>
          <a:lstStyle/>
          <a:p>
            <a:pPr marL="342900" indent="-342900">
              <a:buFont typeface="Arial"/>
              <a:buChar char="•"/>
            </a:pPr>
            <a:r>
              <a:rPr lang="en-US" sz="2400" dirty="0"/>
              <a:t>Memory limitations</a:t>
            </a:r>
            <a:br>
              <a:rPr lang="en-US" sz="2400" dirty="0"/>
            </a:br>
            <a:endParaRPr lang="en-US" sz="2400" dirty="0"/>
          </a:p>
          <a:p>
            <a:pPr marL="342900" indent="-342900">
              <a:buFont typeface="Arial"/>
              <a:buChar char="•"/>
            </a:pPr>
            <a:endParaRPr lang="en-US" sz="2400" dirty="0"/>
          </a:p>
          <a:p>
            <a:pPr marL="342900" indent="-342900">
              <a:buFont typeface="Arial"/>
              <a:buChar char="•"/>
            </a:pPr>
            <a:r>
              <a:rPr lang="en-US" sz="2400" dirty="0"/>
              <a:t>Cache effects </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 For measuring absolute speedup, we have to implement both a sequential and a parallel algorithm </a:t>
            </a:r>
          </a:p>
          <a:p>
            <a:pPr marL="342900" indent="-342900">
              <a:buFont typeface="Arial"/>
              <a:buChar char="•"/>
            </a:pPr>
            <a:endParaRPr lang="en-US" sz="2400" dirty="0"/>
          </a:p>
          <a:p>
            <a:pPr marL="342900" indent="-342900">
              <a:buFont typeface="Arial"/>
              <a:buChar char="•"/>
            </a:pPr>
            <a:r>
              <a:rPr lang="en-US" sz="2400" dirty="0"/>
              <a:t>The best sequential algorithm may not be known or may change over time </a:t>
            </a:r>
          </a:p>
          <a:p>
            <a:pPr marL="342900" indent="-342900">
              <a:buFont typeface="Arial"/>
              <a:buChar char="•"/>
            </a:pPr>
            <a:endParaRPr lang="en-US" sz="2400" dirty="0"/>
          </a:p>
          <a:p>
            <a:pPr marL="342900" indent="-342900">
              <a:buFont typeface="Arial"/>
              <a:buChar char="•"/>
            </a:pPr>
            <a:r>
              <a:rPr lang="en-US" sz="2400" dirty="0"/>
              <a:t>Using faster processors in a parallel solution may result in a smaller speedup </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pic>
        <p:nvPicPr>
          <p:cNvPr id="10" name="Изображение 9" descr="images.jpe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80112" y="620688"/>
            <a:ext cx="2184554" cy="23042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74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tr-TR" dirty="0">
                <a:solidFill>
                  <a:srgbClr val="FFFFFF"/>
                </a:solidFill>
              </a:rPr>
              <a:t>Amdahl’s Law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21</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8" name="TextBox 7"/>
          <p:cNvSpPr txBox="1"/>
          <p:nvPr/>
        </p:nvSpPr>
        <p:spPr>
          <a:xfrm>
            <a:off x="0" y="2348880"/>
            <a:ext cx="9171285" cy="830997"/>
          </a:xfrm>
          <a:prstGeom prst="rect">
            <a:avLst/>
          </a:prstGeom>
          <a:noFill/>
        </p:spPr>
        <p:txBody>
          <a:bodyPr wrap="square" rtlCol="0">
            <a:spAutoFit/>
          </a:bodyPr>
          <a:lstStyle/>
          <a:p>
            <a:pPr marL="342900" indent="-342900">
              <a:buFont typeface="Arial"/>
              <a:buChar char="•"/>
            </a:pPr>
            <a:r>
              <a:rPr lang="en-US" sz="2400" dirty="0"/>
              <a:t>the maximum speedup that can be obtained by using P processors is: </a:t>
            </a:r>
          </a:p>
          <a:p>
            <a:pPr marL="342900" indent="-342900">
              <a:buFont typeface="Arial"/>
              <a:buChar char="•"/>
            </a:pPr>
            <a:endParaRPr lang="en-US" sz="2400" dirty="0"/>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graphicFrame>
        <p:nvGraphicFramePr>
          <p:cNvPr id="10" name="Схема 9"/>
          <p:cNvGraphicFramePr/>
          <p:nvPr>
            <p:extLst>
              <p:ext uri="{D42A27DB-BD31-4B8C-83A1-F6EECF244321}">
                <p14:modId xmlns:p14="http://schemas.microsoft.com/office/powerpoint/2010/main" val="1147675161"/>
              </p:ext>
            </p:extLst>
          </p:nvPr>
        </p:nvGraphicFramePr>
        <p:xfrm>
          <a:off x="1613868" y="1340769"/>
          <a:ext cx="6198492" cy="792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Прямоугольник 10"/>
          <p:cNvSpPr/>
          <p:nvPr/>
        </p:nvSpPr>
        <p:spPr>
          <a:xfrm>
            <a:off x="0" y="692696"/>
            <a:ext cx="5829841" cy="461665"/>
          </a:xfrm>
          <a:prstGeom prst="rect">
            <a:avLst/>
          </a:prstGeom>
        </p:spPr>
        <p:txBody>
          <a:bodyPr wrap="none">
            <a:spAutoFit/>
          </a:bodyPr>
          <a:lstStyle/>
          <a:p>
            <a:r>
              <a:rPr lang="en-US" sz="2400" dirty="0"/>
              <a:t>The computation time is divided in two parts</a:t>
            </a:r>
            <a:endParaRPr lang="ru-RU" sz="2400" dirty="0"/>
          </a:p>
        </p:txBody>
      </p:sp>
      <p:graphicFrame>
        <p:nvGraphicFramePr>
          <p:cNvPr id="7" name="Объект 6"/>
          <p:cNvGraphicFramePr>
            <a:graphicFrameLocks noChangeAspect="1"/>
          </p:cNvGraphicFramePr>
          <p:nvPr>
            <p:extLst>
              <p:ext uri="{D42A27DB-BD31-4B8C-83A1-F6EECF244321}">
                <p14:modId xmlns:p14="http://schemas.microsoft.com/office/powerpoint/2010/main" val="2394529890"/>
              </p:ext>
            </p:extLst>
          </p:nvPr>
        </p:nvGraphicFramePr>
        <p:xfrm>
          <a:off x="2627784" y="2996952"/>
          <a:ext cx="3804113" cy="2013942"/>
        </p:xfrm>
        <a:graphic>
          <a:graphicData uri="http://schemas.openxmlformats.org/presentationml/2006/ole">
            <mc:AlternateContent xmlns:mc="http://schemas.openxmlformats.org/markup-compatibility/2006">
              <mc:Choice xmlns:v="urn:schemas-microsoft-com:vml" Requires="v">
                <p:oleObj spid="_x0000_s3123" name="Equation" r:id="rId8" imgW="1069560" imgH="557640" progId="Equation.3">
                  <p:embed/>
                </p:oleObj>
              </mc:Choice>
              <mc:Fallback>
                <p:oleObj name="Equation" r:id="rId8" imgW="1069560" imgH="557640" progId="Equation.3">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2996952"/>
                        <a:ext cx="3804113" cy="2013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619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tr-TR" dirty="0">
                <a:solidFill>
                  <a:srgbClr val="FFFFFF"/>
                </a:solidFill>
              </a:rPr>
              <a:t>Amdahl’s Law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8" name="TextBox 7"/>
          <p:cNvSpPr txBox="1"/>
          <p:nvPr/>
        </p:nvSpPr>
        <p:spPr>
          <a:xfrm>
            <a:off x="0" y="5253008"/>
            <a:ext cx="9171285" cy="830997"/>
          </a:xfrm>
          <a:prstGeom prst="rect">
            <a:avLst/>
          </a:prstGeom>
          <a:noFill/>
        </p:spPr>
        <p:txBody>
          <a:bodyPr wrap="square" rtlCol="0">
            <a:spAutoFit/>
          </a:bodyPr>
          <a:lstStyle/>
          <a:p>
            <a:r>
              <a:rPr lang="en-US" sz="2400" dirty="0"/>
              <a:t>need to parallelize as much of the program as possible to get the best advantage from multiple processors </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pic>
        <p:nvPicPr>
          <p:cNvPr id="7" name="Изображение 6" descr="648px-AmdahlsLaw.svg.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77280" y="476672"/>
            <a:ext cx="6563072" cy="4922304"/>
          </a:xfrm>
          <a:prstGeom prst="rect">
            <a:avLst/>
          </a:prstGeom>
        </p:spPr>
      </p:pic>
      <p:pic>
        <p:nvPicPr>
          <p:cNvPr id="9" name="Изображение 8" descr="sadplutopin.jpg"/>
          <p:cNvPicPr>
            <a:picLocks noChangeAspect="1"/>
          </p:cNvPicPr>
          <p:nvPr/>
        </p:nvPicPr>
        <p:blipFill>
          <a:blip r:embed="rId3" cstate="print">
            <a:clrChange>
              <a:clrFrom>
                <a:srgbClr val="0E1513"/>
              </a:clrFrom>
              <a:clrTo>
                <a:srgbClr val="0E1513">
                  <a:alpha val="0"/>
                </a:srgbClr>
              </a:clrTo>
            </a:clrChange>
            <a:extLst>
              <a:ext uri="{28A0092B-C50C-407E-A947-70E740481C1C}">
                <a14:useLocalDpi xmlns:a14="http://schemas.microsoft.com/office/drawing/2010/main" val="0"/>
              </a:ext>
            </a:extLst>
          </a:blip>
          <a:stretch>
            <a:fillRect/>
          </a:stretch>
        </p:blipFill>
        <p:spPr>
          <a:xfrm>
            <a:off x="7740352" y="3933056"/>
            <a:ext cx="1296144" cy="1422518"/>
          </a:xfrm>
          <a:prstGeom prst="rect">
            <a:avLst/>
          </a:prstGeom>
        </p:spPr>
      </p:pic>
    </p:spTree>
    <p:extLst>
      <p:ext uri="{BB962C8B-B14F-4D97-AF65-F5344CB8AC3E}">
        <p14:creationId xmlns:p14="http://schemas.microsoft.com/office/powerpoint/2010/main" val="332805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tr-TR" dirty="0">
                <a:solidFill>
                  <a:srgbClr val="FFFFFF"/>
                </a:solidFill>
              </a:rPr>
              <a:t>Back to Speedup</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23</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a:p>
            <a:endParaRPr lang="en-US" dirty="0"/>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pic>
        <p:nvPicPr>
          <p:cNvPr id="9" name="Изображение 8" descr="Снимок экрана 2015-09-23 в 13.47.25.png"/>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53820" t="17223" r="3125" b="15277"/>
          <a:stretch/>
        </p:blipFill>
        <p:spPr>
          <a:xfrm>
            <a:off x="3995936" y="764704"/>
            <a:ext cx="4934322" cy="4834840"/>
          </a:xfrm>
          <a:prstGeom prst="rect">
            <a:avLst/>
          </a:prstGeom>
        </p:spPr>
      </p:pic>
      <p:sp>
        <p:nvSpPr>
          <p:cNvPr id="10" name="TextBox 9"/>
          <p:cNvSpPr txBox="1"/>
          <p:nvPr/>
        </p:nvSpPr>
        <p:spPr>
          <a:xfrm>
            <a:off x="-25102" y="1772816"/>
            <a:ext cx="3920703" cy="2308324"/>
          </a:xfrm>
          <a:prstGeom prst="rect">
            <a:avLst/>
          </a:prstGeom>
          <a:noFill/>
        </p:spPr>
        <p:txBody>
          <a:bodyPr wrap="square" rtlCol="0">
            <a:spAutoFit/>
          </a:bodyPr>
          <a:lstStyle/>
          <a:p>
            <a:pPr marL="342900" indent="-342900">
              <a:buFont typeface="Arial"/>
              <a:buChar char="•"/>
            </a:pPr>
            <a:r>
              <a:rPr lang="en-US" sz="2400" dirty="0"/>
              <a:t>it’s hard to tell how a program will behave on many processors </a:t>
            </a:r>
          </a:p>
          <a:p>
            <a:pPr marL="342900" indent="-342900">
              <a:buFont typeface="Arial"/>
              <a:buChar char="•"/>
            </a:pPr>
            <a:endParaRPr lang="en-US" sz="2400" dirty="0"/>
          </a:p>
          <a:p>
            <a:pPr marL="342900" indent="-342900">
              <a:buFont typeface="Arial"/>
              <a:buChar char="•"/>
            </a:pPr>
            <a:r>
              <a:rPr lang="en-US" sz="2400" b="1" dirty="0"/>
              <a:t>How to deal with it?</a:t>
            </a:r>
          </a:p>
          <a:p>
            <a:pPr marL="342900" indent="-342900">
              <a:buFont typeface="Arial"/>
              <a:buChar char="•"/>
            </a:pPr>
            <a:endParaRPr lang="ru-RU" sz="2400" dirty="0"/>
          </a:p>
        </p:txBody>
      </p:sp>
      <p:sp>
        <p:nvSpPr>
          <p:cNvPr id="11" name="Прямоугольник 10"/>
          <p:cNvSpPr/>
          <p:nvPr/>
        </p:nvSpPr>
        <p:spPr>
          <a:xfrm>
            <a:off x="-14213" y="764704"/>
            <a:ext cx="3938141" cy="830997"/>
          </a:xfrm>
          <a:prstGeom prst="rect">
            <a:avLst/>
          </a:prstGeom>
        </p:spPr>
        <p:txBody>
          <a:bodyPr wrap="square">
            <a:spAutoFit/>
          </a:bodyPr>
          <a:lstStyle/>
          <a:p>
            <a:r>
              <a:rPr lang="en-US" sz="2400" dirty="0"/>
              <a:t>QUESTION: how many CPUs need to run this program?</a:t>
            </a:r>
            <a:endParaRPr lang="ru-RU" sz="2400" dirty="0"/>
          </a:p>
        </p:txBody>
      </p:sp>
      <p:sp>
        <p:nvSpPr>
          <p:cNvPr id="12" name="Прямоугольник 11"/>
          <p:cNvSpPr/>
          <p:nvPr/>
        </p:nvSpPr>
        <p:spPr>
          <a:xfrm>
            <a:off x="0" y="4077072"/>
            <a:ext cx="3995936" cy="1754327"/>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nl-NL"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DO a speedup test </a:t>
            </a:r>
          </a:p>
        </p:txBody>
      </p:sp>
    </p:spTree>
    <p:extLst>
      <p:ext uri="{BB962C8B-B14F-4D97-AF65-F5344CB8AC3E}">
        <p14:creationId xmlns:p14="http://schemas.microsoft.com/office/powerpoint/2010/main" val="44395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And now</a:t>
            </a:r>
            <a:r>
              <a:rPr lang="ru-RU" dirty="0">
                <a:solidFill>
                  <a:srgbClr val="FFFFFF"/>
                </a:solidFill>
              </a:rPr>
              <a:t>…</a:t>
            </a:r>
            <a:endParaRPr lang="en-US"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24</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a:p>
            <a:endParaRPr lang="en-US" dirty="0"/>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7" name="Прямоугольник 6"/>
          <p:cNvSpPr/>
          <p:nvPr/>
        </p:nvSpPr>
        <p:spPr>
          <a:xfrm>
            <a:off x="755576" y="620688"/>
            <a:ext cx="763916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Let’s try to think parallel </a:t>
            </a:r>
          </a:p>
        </p:txBody>
      </p:sp>
      <p:pic>
        <p:nvPicPr>
          <p:cNvPr id="8" name="Изображение 7" descr="thinking_7_tnb-240x160.png"/>
          <p:cNvPicPr>
            <a:picLocks noChangeAspect="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618865" y="1955291"/>
            <a:ext cx="3048000" cy="2032000"/>
          </a:xfrm>
          <a:prstGeom prst="rect">
            <a:avLst/>
          </a:prstGeom>
        </p:spPr>
      </p:pic>
    </p:spTree>
    <p:extLst>
      <p:ext uri="{BB962C8B-B14F-4D97-AF65-F5344CB8AC3E}">
        <p14:creationId xmlns:p14="http://schemas.microsoft.com/office/powerpoint/2010/main" val="73781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Some Definitions We Need</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25</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3491881" y="692696"/>
            <a:ext cx="5652120" cy="830997"/>
          </a:xfrm>
          <a:prstGeom prst="rect">
            <a:avLst/>
          </a:prstGeom>
          <a:noFill/>
        </p:spPr>
        <p:txBody>
          <a:bodyPr wrap="square" rtlCol="0">
            <a:spAutoFit/>
          </a:bodyPr>
          <a:lstStyle/>
          <a:p>
            <a:r>
              <a:rPr lang="en-US" sz="2400" dirty="0"/>
              <a:t>instance of a computer program that is being executed</a:t>
            </a:r>
          </a:p>
        </p:txBody>
      </p:sp>
      <p:sp>
        <p:nvSpPr>
          <p:cNvPr id="10" name="Прямоугольник 9"/>
          <p:cNvSpPr/>
          <p:nvPr/>
        </p:nvSpPr>
        <p:spPr>
          <a:xfrm>
            <a:off x="3743400" y="2564904"/>
            <a:ext cx="5400600" cy="830997"/>
          </a:xfrm>
          <a:prstGeom prst="rect">
            <a:avLst/>
          </a:prstGeom>
        </p:spPr>
        <p:txBody>
          <a:bodyPr wrap="square">
            <a:spAutoFit/>
          </a:bodyPr>
          <a:lstStyle/>
          <a:p>
            <a:r>
              <a:rPr lang="en-US" sz="2400" dirty="0"/>
              <a:t>a sequence of instructions within a process</a:t>
            </a:r>
            <a:endParaRPr lang="ru-RU" sz="2400" dirty="0"/>
          </a:p>
        </p:txBody>
      </p:sp>
      <p:sp>
        <p:nvSpPr>
          <p:cNvPr id="14" name="Прямоугольник 13"/>
          <p:cNvSpPr/>
          <p:nvPr/>
        </p:nvSpPr>
        <p:spPr>
          <a:xfrm>
            <a:off x="-27818" y="620688"/>
            <a:ext cx="31373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PROCESS</a:t>
            </a:r>
          </a:p>
        </p:txBody>
      </p:sp>
      <p:sp>
        <p:nvSpPr>
          <p:cNvPr id="15" name="Прямоугольник 14"/>
          <p:cNvSpPr/>
          <p:nvPr/>
        </p:nvSpPr>
        <p:spPr>
          <a:xfrm>
            <a:off x="0" y="2420888"/>
            <a:ext cx="28234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Thread</a:t>
            </a:r>
          </a:p>
        </p:txBody>
      </p:sp>
      <p:sp>
        <p:nvSpPr>
          <p:cNvPr id="16" name="Прямоугольник 15"/>
          <p:cNvSpPr/>
          <p:nvPr/>
        </p:nvSpPr>
        <p:spPr>
          <a:xfrm>
            <a:off x="0" y="4653136"/>
            <a:ext cx="363869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Resource</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7" name="Прямоугольник 16"/>
          <p:cNvSpPr/>
          <p:nvPr/>
        </p:nvSpPr>
        <p:spPr>
          <a:xfrm>
            <a:off x="3635896" y="4717593"/>
            <a:ext cx="5652120" cy="1200328"/>
          </a:xfrm>
          <a:prstGeom prst="rect">
            <a:avLst/>
          </a:prstGeom>
        </p:spPr>
        <p:txBody>
          <a:bodyPr wrap="square">
            <a:spAutoFit/>
          </a:bodyPr>
          <a:lstStyle/>
          <a:p>
            <a:r>
              <a:rPr lang="en-US" sz="2400" dirty="0"/>
              <a:t> any</a:t>
            </a:r>
            <a:r>
              <a:rPr lang="ru-RU" sz="2400" dirty="0"/>
              <a:t> </a:t>
            </a:r>
            <a:r>
              <a:rPr lang="en-US" sz="2400" dirty="0"/>
              <a:t>object of computer system that can be used by the process for its execution (processor, memory, programs, data, etc.)</a:t>
            </a:r>
            <a:endParaRPr lang="ru-RU" sz="2400" dirty="0"/>
          </a:p>
        </p:txBody>
      </p:sp>
    </p:spTree>
    <p:extLst>
      <p:ext uri="{BB962C8B-B14F-4D97-AF65-F5344CB8AC3E}">
        <p14:creationId xmlns:p14="http://schemas.microsoft.com/office/powerpoint/2010/main" val="313219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Threads vs. Processes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26</a:t>
            </a:fld>
            <a:endParaRPr lang="en-US" dirty="0"/>
          </a:p>
        </p:txBody>
      </p:sp>
      <p:sp>
        <p:nvSpPr>
          <p:cNvPr id="6" name="Нижний колонтитул 5"/>
          <p:cNvSpPr>
            <a:spLocks noGrp="1"/>
          </p:cNvSpPr>
          <p:nvPr>
            <p:ph type="ftr" sz="quarter" idx="12"/>
          </p:nvPr>
        </p:nvSpPr>
        <p:spPr>
          <a:xfrm>
            <a:off x="3124200" y="6312801"/>
            <a:ext cx="2895600" cy="408673"/>
          </a:xfrm>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14" name="Прямоугольник 13"/>
          <p:cNvSpPr/>
          <p:nvPr/>
        </p:nvSpPr>
        <p:spPr>
          <a:xfrm>
            <a:off x="-43410" y="620688"/>
            <a:ext cx="392928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PROCESSES</a:t>
            </a:r>
          </a:p>
        </p:txBody>
      </p:sp>
      <p:sp>
        <p:nvSpPr>
          <p:cNvPr id="15" name="Прямоугольник 14"/>
          <p:cNvSpPr/>
          <p:nvPr/>
        </p:nvSpPr>
        <p:spPr>
          <a:xfrm>
            <a:off x="5236259" y="620688"/>
            <a:ext cx="322313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Threads</a:t>
            </a:r>
          </a:p>
        </p:txBody>
      </p:sp>
      <p:cxnSp>
        <p:nvCxnSpPr>
          <p:cNvPr id="12" name="Прямая соединительная линия 11"/>
          <p:cNvCxnSpPr/>
          <p:nvPr/>
        </p:nvCxnSpPr>
        <p:spPr>
          <a:xfrm>
            <a:off x="4355976" y="620688"/>
            <a:ext cx="72008" cy="547260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0" y="1700808"/>
            <a:ext cx="4355976" cy="461665"/>
          </a:xfrm>
          <a:prstGeom prst="rect">
            <a:avLst/>
          </a:prstGeom>
          <a:noFill/>
        </p:spPr>
        <p:txBody>
          <a:bodyPr wrap="square" rtlCol="0">
            <a:spAutoFit/>
          </a:bodyPr>
          <a:lstStyle/>
          <a:p>
            <a:pPr marL="285750" indent="-285750">
              <a:buFont typeface="Arial"/>
              <a:buChar char="•"/>
            </a:pPr>
            <a:r>
              <a:rPr lang="en-US" sz="2400" dirty="0"/>
              <a:t>typically independent</a:t>
            </a:r>
          </a:p>
        </p:txBody>
      </p:sp>
      <p:sp>
        <p:nvSpPr>
          <p:cNvPr id="18" name="TextBox 17"/>
          <p:cNvSpPr txBox="1"/>
          <p:nvPr/>
        </p:nvSpPr>
        <p:spPr>
          <a:xfrm>
            <a:off x="4427984" y="1700808"/>
            <a:ext cx="4788024" cy="461665"/>
          </a:xfrm>
          <a:prstGeom prst="rect">
            <a:avLst/>
          </a:prstGeom>
          <a:noFill/>
        </p:spPr>
        <p:txBody>
          <a:bodyPr wrap="square" rtlCol="0">
            <a:spAutoFit/>
          </a:bodyPr>
          <a:lstStyle/>
          <a:p>
            <a:pPr marL="285750" indent="-285750">
              <a:buFont typeface="Arial"/>
              <a:buChar char="•"/>
            </a:pPr>
            <a:r>
              <a:rPr lang="en-US" sz="2400" dirty="0"/>
              <a:t>exist as subsets of a process</a:t>
            </a:r>
            <a:endParaRPr lang="ru-RU" sz="2400" dirty="0"/>
          </a:p>
        </p:txBody>
      </p:sp>
      <p:sp>
        <p:nvSpPr>
          <p:cNvPr id="19" name="Прямоугольник 18"/>
          <p:cNvSpPr/>
          <p:nvPr/>
        </p:nvSpPr>
        <p:spPr>
          <a:xfrm>
            <a:off x="0" y="2381979"/>
            <a:ext cx="4355976" cy="830997"/>
          </a:xfrm>
          <a:prstGeom prst="rect">
            <a:avLst/>
          </a:prstGeom>
        </p:spPr>
        <p:txBody>
          <a:bodyPr wrap="square">
            <a:spAutoFit/>
          </a:bodyPr>
          <a:lstStyle/>
          <a:p>
            <a:pPr marL="285750" indent="-285750">
              <a:buFont typeface="Arial"/>
              <a:buChar char="•"/>
            </a:pPr>
            <a:r>
              <a:rPr lang="en-US" sz="2400" dirty="0"/>
              <a:t>carry considerably more state information</a:t>
            </a:r>
            <a:endParaRPr lang="ru-RU" sz="2400" dirty="0"/>
          </a:p>
        </p:txBody>
      </p:sp>
      <p:sp>
        <p:nvSpPr>
          <p:cNvPr id="20" name="Прямоугольник 19"/>
          <p:cNvSpPr/>
          <p:nvPr/>
        </p:nvSpPr>
        <p:spPr>
          <a:xfrm>
            <a:off x="4427984" y="2381979"/>
            <a:ext cx="4788024" cy="830997"/>
          </a:xfrm>
          <a:prstGeom prst="rect">
            <a:avLst/>
          </a:prstGeom>
        </p:spPr>
        <p:txBody>
          <a:bodyPr wrap="square">
            <a:spAutoFit/>
          </a:bodyPr>
          <a:lstStyle/>
          <a:p>
            <a:pPr marL="285750" indent="-285750">
              <a:buFont typeface="Arial"/>
              <a:buChar char="•"/>
            </a:pPr>
            <a:r>
              <a:rPr lang="en-US" sz="2400" dirty="0"/>
              <a:t>share process state (memory and other resources)</a:t>
            </a:r>
            <a:endParaRPr lang="ru-RU" sz="2400" dirty="0"/>
          </a:p>
        </p:txBody>
      </p:sp>
      <p:sp>
        <p:nvSpPr>
          <p:cNvPr id="21" name="Прямоугольник 20"/>
          <p:cNvSpPr/>
          <p:nvPr/>
        </p:nvSpPr>
        <p:spPr>
          <a:xfrm>
            <a:off x="0" y="3356992"/>
            <a:ext cx="4198585" cy="461665"/>
          </a:xfrm>
          <a:prstGeom prst="rect">
            <a:avLst/>
          </a:prstGeom>
        </p:spPr>
        <p:txBody>
          <a:bodyPr wrap="none">
            <a:spAutoFit/>
          </a:bodyPr>
          <a:lstStyle/>
          <a:p>
            <a:pPr marL="285750" indent="-285750">
              <a:buFont typeface="Arial"/>
              <a:buChar char="•"/>
            </a:pPr>
            <a:r>
              <a:rPr lang="en-US" sz="2400" dirty="0"/>
              <a:t>have separate address spaces</a:t>
            </a:r>
            <a:endParaRPr lang="ru-RU" sz="2400" dirty="0"/>
          </a:p>
        </p:txBody>
      </p:sp>
      <p:sp>
        <p:nvSpPr>
          <p:cNvPr id="22" name="Прямоугольник 21"/>
          <p:cNvSpPr/>
          <p:nvPr/>
        </p:nvSpPr>
        <p:spPr>
          <a:xfrm>
            <a:off x="4427984" y="3356992"/>
            <a:ext cx="3647152" cy="461665"/>
          </a:xfrm>
          <a:prstGeom prst="rect">
            <a:avLst/>
          </a:prstGeom>
        </p:spPr>
        <p:txBody>
          <a:bodyPr wrap="none">
            <a:spAutoFit/>
          </a:bodyPr>
          <a:lstStyle/>
          <a:p>
            <a:pPr marL="285750" indent="-285750">
              <a:buFont typeface="Arial"/>
              <a:buChar char="•"/>
            </a:pPr>
            <a:r>
              <a:rPr lang="en-US" sz="2400" dirty="0"/>
              <a:t>share their address space</a:t>
            </a:r>
            <a:endParaRPr lang="ru-RU" sz="2400" dirty="0"/>
          </a:p>
        </p:txBody>
      </p:sp>
      <p:sp>
        <p:nvSpPr>
          <p:cNvPr id="23" name="Прямоугольник 22"/>
          <p:cNvSpPr/>
          <p:nvPr/>
        </p:nvSpPr>
        <p:spPr>
          <a:xfrm>
            <a:off x="0" y="4235604"/>
            <a:ext cx="4427984" cy="1200328"/>
          </a:xfrm>
          <a:prstGeom prst="rect">
            <a:avLst/>
          </a:prstGeom>
        </p:spPr>
        <p:txBody>
          <a:bodyPr wrap="square">
            <a:spAutoFit/>
          </a:bodyPr>
          <a:lstStyle/>
          <a:p>
            <a:pPr marL="285750" indent="-285750">
              <a:buFont typeface="Arial"/>
              <a:buChar char="•"/>
            </a:pPr>
            <a:r>
              <a:rPr lang="en-US" sz="2400" dirty="0"/>
              <a:t>interact only through system-provided inter-process communication mechanisms</a:t>
            </a:r>
            <a:endParaRPr lang="ru-RU" sz="2400" dirty="0"/>
          </a:p>
        </p:txBody>
      </p:sp>
      <p:sp>
        <p:nvSpPr>
          <p:cNvPr id="24" name="Прямоугольник 23"/>
          <p:cNvSpPr/>
          <p:nvPr/>
        </p:nvSpPr>
        <p:spPr>
          <a:xfrm>
            <a:off x="4429000" y="4235604"/>
            <a:ext cx="4751512" cy="1569660"/>
          </a:xfrm>
          <a:prstGeom prst="rect">
            <a:avLst/>
          </a:prstGeom>
        </p:spPr>
        <p:txBody>
          <a:bodyPr wrap="square">
            <a:spAutoFit/>
          </a:bodyPr>
          <a:lstStyle/>
          <a:p>
            <a:pPr marL="285750" indent="-285750">
              <a:buFont typeface="Arial"/>
              <a:buChar char="•"/>
            </a:pPr>
            <a:r>
              <a:rPr lang="en-US" sz="2400" dirty="0"/>
              <a:t>context switching between threads in the same process is typically faster than context switching between processes</a:t>
            </a:r>
            <a:endParaRPr lang="ru-RU" sz="2400" dirty="0"/>
          </a:p>
        </p:txBody>
      </p:sp>
    </p:spTree>
    <p:extLst>
      <p:ext uri="{BB962C8B-B14F-4D97-AF65-F5344CB8AC3E}">
        <p14:creationId xmlns:p14="http://schemas.microsoft.com/office/powerpoint/2010/main" val="247843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8" grpId="0" build="p"/>
      <p:bldP spid="19" grpId="0"/>
      <p:bldP spid="20" grpId="0"/>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err="1">
                <a:solidFill>
                  <a:srgbClr val="FFFFFF"/>
                </a:solidFill>
              </a:rPr>
              <a:t>Interprocess</a:t>
            </a:r>
            <a:r>
              <a:rPr lang="en-US" dirty="0">
                <a:solidFill>
                  <a:srgbClr val="FFFFFF"/>
                </a:solidFill>
              </a:rPr>
              <a:t> Communication </a:t>
            </a:r>
            <a:endParaRPr lang="ru-RU"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27</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8" name="TextBox 7"/>
          <p:cNvSpPr txBox="1"/>
          <p:nvPr/>
        </p:nvSpPr>
        <p:spPr>
          <a:xfrm>
            <a:off x="1" y="692696"/>
            <a:ext cx="9144000" cy="2308324"/>
          </a:xfrm>
          <a:prstGeom prst="rect">
            <a:avLst/>
          </a:prstGeom>
          <a:noFill/>
        </p:spPr>
        <p:txBody>
          <a:bodyPr wrap="square" rtlCol="0">
            <a:spAutoFit/>
          </a:bodyPr>
          <a:lstStyle/>
          <a:p>
            <a:r>
              <a:rPr lang="en-US" sz="2400" dirty="0"/>
              <a:t>Process cooperation  deals with three main issues </a:t>
            </a:r>
          </a:p>
          <a:p>
            <a:pPr marL="1257300" lvl="2" indent="-342900">
              <a:buFont typeface="Arial"/>
              <a:buChar char="•"/>
            </a:pPr>
            <a:r>
              <a:rPr lang="en-US" sz="2400" dirty="0"/>
              <a:t>Passing information between processes/threads </a:t>
            </a:r>
          </a:p>
          <a:p>
            <a:pPr marL="1257300" lvl="2" indent="-342900">
              <a:buFont typeface="Arial"/>
              <a:buChar char="•"/>
            </a:pPr>
            <a:r>
              <a:rPr lang="en-US" sz="2400" dirty="0"/>
              <a:t>Making sure that processes/threads do not interfere with each other </a:t>
            </a:r>
          </a:p>
          <a:p>
            <a:pPr marL="1257300" lvl="2" indent="-342900">
              <a:buFont typeface="Arial"/>
              <a:buChar char="•"/>
            </a:pPr>
            <a:r>
              <a:rPr lang="en-US" sz="2400" dirty="0"/>
              <a:t>Ensuring proper sequencing of dependent operations </a:t>
            </a:r>
          </a:p>
          <a:p>
            <a:endParaRPr lang="ru-RU" sz="2400" dirty="0"/>
          </a:p>
        </p:txBody>
      </p:sp>
      <p:sp>
        <p:nvSpPr>
          <p:cNvPr id="9" name="Прямоугольник 8"/>
          <p:cNvSpPr/>
          <p:nvPr/>
        </p:nvSpPr>
        <p:spPr>
          <a:xfrm>
            <a:off x="23962" y="2852936"/>
            <a:ext cx="9144000" cy="3046988"/>
          </a:xfrm>
          <a:prstGeom prst="rect">
            <a:avLst/>
          </a:prstGeom>
        </p:spPr>
        <p:txBody>
          <a:bodyPr wrap="square">
            <a:spAutoFit/>
          </a:bodyPr>
          <a:lstStyle/>
          <a:p>
            <a:pPr marL="342900" indent="-342900">
              <a:buFont typeface="Arial"/>
              <a:buChar char="•"/>
            </a:pPr>
            <a:r>
              <a:rPr lang="en-US" sz="2400" dirty="0"/>
              <a:t>An </a:t>
            </a:r>
            <a:r>
              <a:rPr lang="en-US" sz="2400" b="1" i="1" dirty="0">
                <a:solidFill>
                  <a:srgbClr val="1F497D"/>
                </a:solidFill>
              </a:rPr>
              <a:t>independent</a:t>
            </a:r>
            <a:r>
              <a:rPr lang="en-US" sz="2400" dirty="0"/>
              <a:t> process cannot affect or be affected by the execution of another process.</a:t>
            </a:r>
          </a:p>
          <a:p>
            <a:pPr marL="342900" indent="-342900">
              <a:buFont typeface="Arial"/>
              <a:buChar char="•"/>
            </a:pPr>
            <a:endParaRPr lang="en-US" sz="2400" dirty="0"/>
          </a:p>
          <a:p>
            <a:pPr marL="342900" indent="-342900">
              <a:buFont typeface="Arial"/>
              <a:buChar char="•"/>
            </a:pPr>
            <a:r>
              <a:rPr lang="en-US" sz="2400" dirty="0"/>
              <a:t>A </a:t>
            </a:r>
            <a:r>
              <a:rPr lang="en-US" sz="2400" b="1" i="1" dirty="0">
                <a:solidFill>
                  <a:srgbClr val="1F497D"/>
                </a:solidFill>
              </a:rPr>
              <a:t>cooperating</a:t>
            </a:r>
            <a:r>
              <a:rPr lang="en-US" sz="2400" dirty="0">
                <a:solidFill>
                  <a:srgbClr val="1F497D"/>
                </a:solidFill>
              </a:rPr>
              <a:t> </a:t>
            </a:r>
            <a:r>
              <a:rPr lang="en-US" sz="2400" dirty="0"/>
              <a:t>process can affect or be affected by the execution of another process</a:t>
            </a:r>
          </a:p>
          <a:p>
            <a:pPr marL="342900" indent="-342900">
              <a:buFont typeface="Arial"/>
              <a:buChar char="•"/>
            </a:pPr>
            <a:endParaRPr lang="en-US" sz="2400" dirty="0"/>
          </a:p>
          <a:p>
            <a:pPr marL="342900" indent="-342900">
              <a:buFont typeface="Arial"/>
              <a:buChar char="•"/>
            </a:pPr>
            <a:r>
              <a:rPr lang="en-US" sz="2400" dirty="0"/>
              <a:t>Co-operating processes require an </a:t>
            </a:r>
            <a:r>
              <a:rPr lang="en-US" sz="2400" i="1" dirty="0" err="1"/>
              <a:t>interprocess</a:t>
            </a:r>
            <a:r>
              <a:rPr lang="en-US" sz="2400" i="1" dirty="0"/>
              <a:t> communication </a:t>
            </a:r>
            <a:r>
              <a:rPr lang="en-US" sz="2400" dirty="0"/>
              <a:t>(IPC) mechanism that allow them to exchange data and information</a:t>
            </a:r>
          </a:p>
        </p:txBody>
      </p:sp>
    </p:spTree>
    <p:extLst>
      <p:ext uri="{BB962C8B-B14F-4D97-AF65-F5344CB8AC3E}">
        <p14:creationId xmlns:p14="http://schemas.microsoft.com/office/powerpoint/2010/main" val="237054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Схема 13"/>
          <p:cNvGraphicFramePr/>
          <p:nvPr>
            <p:extLst>
              <p:ext uri="{D42A27DB-BD31-4B8C-83A1-F6EECF244321}">
                <p14:modId xmlns:p14="http://schemas.microsoft.com/office/powerpoint/2010/main" val="3718164557"/>
              </p:ext>
            </p:extLst>
          </p:nvPr>
        </p:nvGraphicFramePr>
        <p:xfrm>
          <a:off x="1475656" y="33974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The Consumer-Producer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28</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12" name="TextBox 11"/>
          <p:cNvSpPr txBox="1"/>
          <p:nvPr/>
        </p:nvSpPr>
        <p:spPr>
          <a:xfrm>
            <a:off x="0" y="620688"/>
            <a:ext cx="9144000" cy="4278094"/>
          </a:xfrm>
          <a:prstGeom prst="rect">
            <a:avLst/>
          </a:prstGeom>
          <a:noFill/>
        </p:spPr>
        <p:txBody>
          <a:bodyPr wrap="square" rtlCol="0">
            <a:spAutoFit/>
          </a:bodyPr>
          <a:lstStyle/>
          <a:p>
            <a:r>
              <a:rPr lang="en-US" sz="2400" dirty="0"/>
              <a:t>Suppose there are </a:t>
            </a:r>
            <a:r>
              <a:rPr lang="en-US" sz="2400" i="1" dirty="0"/>
              <a:t>producer</a:t>
            </a:r>
            <a:r>
              <a:rPr lang="en-US" sz="2400" dirty="0"/>
              <a:t> and </a:t>
            </a:r>
            <a:r>
              <a:rPr lang="en-US" sz="2400" i="1" dirty="0"/>
              <a:t>consumer</a:t>
            </a:r>
            <a:r>
              <a:rPr lang="en-US" sz="2400" dirty="0"/>
              <a:t> processes. Producer produces objects, which consumer uses for something. There is one Buffer object used to pass objects from producers to consumers. </a:t>
            </a:r>
          </a:p>
          <a:p>
            <a:endParaRPr lang="en-US" sz="800" dirty="0"/>
          </a:p>
          <a:p>
            <a:r>
              <a:rPr lang="en-US" sz="2400" dirty="0"/>
              <a:t>The problem is to allow producers and consumers to access the Buffer while ensuring the following:</a:t>
            </a:r>
          </a:p>
          <a:p>
            <a:endParaRPr lang="ru-RU" sz="800" dirty="0"/>
          </a:p>
          <a:p>
            <a:pPr marL="457200" indent="-457200">
              <a:buAutoNum type="arabicPeriod"/>
            </a:pPr>
            <a:r>
              <a:rPr lang="en-US" sz="2400" dirty="0"/>
              <a:t>The shared Buffer should not be accessed by these processes simultaneously.</a:t>
            </a:r>
          </a:p>
          <a:p>
            <a:pPr marL="457200" indent="-457200">
              <a:buAutoNum type="arabicPeriod"/>
            </a:pPr>
            <a:endParaRPr lang="ru-RU" sz="800" dirty="0"/>
          </a:p>
          <a:p>
            <a:pPr marL="457200" indent="-457200">
              <a:buFont typeface="+mj-lt"/>
              <a:buAutoNum type="arabicPeriod"/>
            </a:pPr>
            <a:r>
              <a:rPr lang="en-US" sz="2400" dirty="0"/>
              <a:t> Consumers do not try to remove objects from Buffer when it is empty.</a:t>
            </a:r>
          </a:p>
          <a:p>
            <a:pPr marL="228600" indent="-228600">
              <a:buFont typeface="+mj-lt"/>
              <a:buAutoNum type="arabicPeriod"/>
            </a:pPr>
            <a:endParaRPr lang="ru-RU" sz="800" dirty="0"/>
          </a:p>
          <a:p>
            <a:pPr marL="457200" indent="-457200">
              <a:buFont typeface="+mj-lt"/>
              <a:buAutoNum type="arabicPeriod"/>
            </a:pPr>
            <a:r>
              <a:rPr lang="en-US" sz="2400" dirty="0"/>
              <a:t>Producers do not try to add objects to the Buffer when it is full.</a:t>
            </a:r>
          </a:p>
        </p:txBody>
      </p:sp>
    </p:spTree>
    <p:extLst>
      <p:ext uri="{BB962C8B-B14F-4D97-AF65-F5344CB8AC3E}">
        <p14:creationId xmlns:p14="http://schemas.microsoft.com/office/powerpoint/2010/main" val="3228378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Producer &amp; Consumer</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29</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12" name="TextBox 11"/>
          <p:cNvSpPr txBox="1"/>
          <p:nvPr/>
        </p:nvSpPr>
        <p:spPr>
          <a:xfrm>
            <a:off x="0" y="620688"/>
            <a:ext cx="9144000" cy="2554545"/>
          </a:xfrm>
          <a:prstGeom prst="rect">
            <a:avLst/>
          </a:prstGeom>
          <a:noFill/>
        </p:spPr>
        <p:txBody>
          <a:bodyPr wrap="square" rtlCol="0">
            <a:spAutoFit/>
          </a:bodyPr>
          <a:lstStyle/>
          <a:p>
            <a:r>
              <a:rPr lang="en-US" sz="2000" dirty="0" err="1">
                <a:solidFill>
                  <a:srgbClr val="FFFFFF"/>
                </a:solidFill>
                <a:latin typeface="Courier New"/>
                <a:cs typeface="Courier New"/>
              </a:rPr>
              <a:t>C</a:t>
            </a:r>
            <a:r>
              <a:rPr lang="en-US" sz="2000" dirty="0" err="1">
                <a:latin typeface="Courier New"/>
                <a:cs typeface="Courier New"/>
              </a:rPr>
              <a:t>while</a:t>
            </a:r>
            <a:r>
              <a:rPr lang="en-US" sz="2000" dirty="0">
                <a:latin typeface="Courier New"/>
                <a:cs typeface="Courier New"/>
              </a:rPr>
              <a:t> (1) {</a:t>
            </a:r>
          </a:p>
          <a:p>
            <a:r>
              <a:rPr lang="en-US" sz="2000" dirty="0">
                <a:latin typeface="Courier New"/>
                <a:cs typeface="Courier New"/>
              </a:rPr>
              <a:t>		while (counter == BUFFER_SIZE)</a:t>
            </a:r>
          </a:p>
          <a:p>
            <a:r>
              <a:rPr lang="en-US" sz="2000" dirty="0">
                <a:latin typeface="Courier New"/>
                <a:cs typeface="Courier New"/>
              </a:rPr>
              <a:t>			; // do nothing</a:t>
            </a:r>
          </a:p>
          <a:p>
            <a:r>
              <a:rPr lang="en-US" sz="2000" dirty="0">
                <a:latin typeface="Courier New"/>
                <a:cs typeface="Courier New"/>
              </a:rPr>
              <a:t>		//produce an item and put in </a:t>
            </a:r>
            <a:r>
              <a:rPr lang="en-US" sz="2000" dirty="0" err="1">
                <a:latin typeface="Courier New"/>
                <a:cs typeface="Courier New"/>
              </a:rPr>
              <a:t>nextProduced</a:t>
            </a:r>
            <a:endParaRPr lang="en-US" sz="2000" dirty="0">
              <a:latin typeface="Courier New"/>
              <a:cs typeface="Courier New"/>
            </a:endParaRPr>
          </a:p>
          <a:p>
            <a:r>
              <a:rPr lang="en-US" sz="2000" dirty="0">
                <a:latin typeface="Courier New"/>
                <a:cs typeface="Courier New"/>
              </a:rPr>
              <a:t>		buffer[in] = </a:t>
            </a:r>
            <a:r>
              <a:rPr lang="en-US" sz="2000" dirty="0" err="1">
                <a:latin typeface="Courier New"/>
                <a:cs typeface="Courier New"/>
              </a:rPr>
              <a:t>nextProduced</a:t>
            </a:r>
            <a:r>
              <a:rPr lang="en-US" sz="2000" dirty="0">
                <a:latin typeface="Courier New"/>
                <a:cs typeface="Courier New"/>
              </a:rPr>
              <a:t>;</a:t>
            </a:r>
          </a:p>
          <a:p>
            <a:r>
              <a:rPr lang="en-US" sz="2000" dirty="0">
                <a:latin typeface="Courier New"/>
                <a:cs typeface="Courier New"/>
              </a:rPr>
              <a:t>		</a:t>
            </a:r>
            <a:r>
              <a:rPr lang="ru-RU" sz="2000" dirty="0" err="1">
                <a:latin typeface="Courier New"/>
                <a:cs typeface="Courier New"/>
              </a:rPr>
              <a:t>in</a:t>
            </a:r>
            <a:r>
              <a:rPr lang="ru-RU" sz="2000" dirty="0">
                <a:latin typeface="Courier New"/>
                <a:cs typeface="Courier New"/>
              </a:rPr>
              <a:t> = (</a:t>
            </a:r>
            <a:r>
              <a:rPr lang="ru-RU" sz="2000" dirty="0" err="1">
                <a:latin typeface="Courier New"/>
                <a:cs typeface="Courier New"/>
              </a:rPr>
              <a:t>in</a:t>
            </a:r>
            <a:r>
              <a:rPr lang="ru-RU" sz="2000" dirty="0">
                <a:latin typeface="Courier New"/>
                <a:cs typeface="Courier New"/>
              </a:rPr>
              <a:t> + 1) % BUFFER_SIZE;</a:t>
            </a:r>
          </a:p>
          <a:p>
            <a:r>
              <a:rPr lang="en-US" sz="2000" dirty="0">
                <a:latin typeface="Courier New"/>
                <a:cs typeface="Courier New"/>
              </a:rPr>
              <a:t>		</a:t>
            </a:r>
            <a:r>
              <a:rPr lang="en-US" sz="2000" b="1" dirty="0">
                <a:solidFill>
                  <a:srgbClr val="3366FF"/>
                </a:solidFill>
                <a:latin typeface="Courier New"/>
                <a:cs typeface="Courier New"/>
              </a:rPr>
              <a:t>counter++;</a:t>
            </a:r>
          </a:p>
          <a:p>
            <a:r>
              <a:rPr lang="ru-RU" sz="2000" dirty="0">
                <a:latin typeface="Courier New"/>
                <a:cs typeface="Courier New"/>
              </a:rPr>
              <a:t>}</a:t>
            </a:r>
            <a:r>
              <a:rPr lang="en-US" sz="2000" dirty="0" err="1">
                <a:solidFill>
                  <a:srgbClr val="FFFFFF"/>
                </a:solidFill>
                <a:latin typeface="Courier New"/>
                <a:cs typeface="Courier New"/>
              </a:rPr>
              <a:t>er</a:t>
            </a:r>
            <a:r>
              <a:rPr lang="en-US" sz="2000" dirty="0">
                <a:solidFill>
                  <a:srgbClr val="FFFFFF"/>
                </a:solidFill>
                <a:latin typeface="Courier New"/>
                <a:cs typeface="Courier New"/>
              </a:rPr>
              <a:t>-</a:t>
            </a:r>
            <a:endParaRPr lang="en-US" sz="2000" dirty="0">
              <a:latin typeface="Courier New"/>
              <a:cs typeface="Courier New"/>
            </a:endParaRPr>
          </a:p>
        </p:txBody>
      </p:sp>
      <p:sp>
        <p:nvSpPr>
          <p:cNvPr id="9" name="TextBox 8"/>
          <p:cNvSpPr txBox="1"/>
          <p:nvPr/>
        </p:nvSpPr>
        <p:spPr>
          <a:xfrm>
            <a:off x="35496" y="3573016"/>
            <a:ext cx="9144000" cy="2554545"/>
          </a:xfrm>
          <a:prstGeom prst="rect">
            <a:avLst/>
          </a:prstGeom>
          <a:noFill/>
        </p:spPr>
        <p:txBody>
          <a:bodyPr wrap="square" rtlCol="0">
            <a:spAutoFit/>
          </a:bodyPr>
          <a:lstStyle/>
          <a:p>
            <a:r>
              <a:rPr lang="en-US" sz="2000" dirty="0">
                <a:latin typeface="Courier New"/>
                <a:cs typeface="Courier New"/>
              </a:rPr>
              <a:t>while (1) {</a:t>
            </a:r>
          </a:p>
          <a:p>
            <a:r>
              <a:rPr lang="en-US" sz="2000" dirty="0">
                <a:latin typeface="Courier New"/>
                <a:cs typeface="Courier New"/>
              </a:rPr>
              <a:t>		while (counter == 0)</a:t>
            </a:r>
          </a:p>
          <a:p>
            <a:r>
              <a:rPr lang="en-US" sz="2000" dirty="0">
                <a:latin typeface="Courier New"/>
                <a:cs typeface="Courier New"/>
              </a:rPr>
              <a:t>			; // do nothing</a:t>
            </a:r>
          </a:p>
          <a:p>
            <a:r>
              <a:rPr lang="da-DK" sz="2000" dirty="0">
                <a:latin typeface="Courier New"/>
                <a:cs typeface="Courier New"/>
              </a:rPr>
              <a:t>		nextConsumed = buffer[out];</a:t>
            </a:r>
          </a:p>
          <a:p>
            <a:r>
              <a:rPr lang="en-US" sz="2000" dirty="0">
                <a:latin typeface="Courier New"/>
                <a:cs typeface="Courier New"/>
              </a:rPr>
              <a:t>		out = (out + 1) % BUFFER_SIZE;</a:t>
            </a:r>
          </a:p>
          <a:p>
            <a:r>
              <a:rPr lang="en-US" sz="2000" dirty="0">
                <a:latin typeface="Courier New"/>
                <a:cs typeface="Courier New"/>
              </a:rPr>
              <a:t>		</a:t>
            </a:r>
            <a:r>
              <a:rPr lang="en-US" sz="2000" b="1" dirty="0">
                <a:solidFill>
                  <a:srgbClr val="3366FF"/>
                </a:solidFill>
                <a:latin typeface="Courier New"/>
                <a:cs typeface="Courier New"/>
              </a:rPr>
              <a:t>counter--;</a:t>
            </a:r>
          </a:p>
          <a:p>
            <a:r>
              <a:rPr lang="en-US" sz="2000" dirty="0">
                <a:latin typeface="Courier New"/>
                <a:cs typeface="Courier New"/>
              </a:rPr>
              <a:t>		//consume the item in </a:t>
            </a:r>
            <a:r>
              <a:rPr lang="en-US" sz="2000" dirty="0" err="1">
                <a:latin typeface="Courier New"/>
                <a:cs typeface="Courier New"/>
              </a:rPr>
              <a:t>nextConsumed</a:t>
            </a:r>
            <a:endParaRPr lang="en-US" sz="2000" dirty="0">
              <a:latin typeface="Courier New"/>
              <a:cs typeface="Courier New"/>
            </a:endParaRPr>
          </a:p>
          <a:p>
            <a:r>
              <a:rPr lang="ru-RU" sz="2000" dirty="0">
                <a:latin typeface="Courier New"/>
                <a:cs typeface="Courier New"/>
              </a:rPr>
              <a:t>}</a:t>
            </a:r>
            <a:endParaRPr lang="en-US" sz="2000" dirty="0">
              <a:latin typeface="Courier New"/>
              <a:cs typeface="Courier New"/>
            </a:endParaRPr>
          </a:p>
        </p:txBody>
      </p:sp>
      <p:sp>
        <p:nvSpPr>
          <p:cNvPr id="7" name="Прямоугольник 6"/>
          <p:cNvSpPr/>
          <p:nvPr/>
        </p:nvSpPr>
        <p:spPr>
          <a:xfrm rot="5400000">
            <a:off x="7488530" y="1562225"/>
            <a:ext cx="2820094" cy="769441"/>
          </a:xfrm>
          <a:prstGeom prst="rect">
            <a:avLst/>
          </a:prstGeom>
          <a:noFill/>
        </p:spPr>
        <p:txBody>
          <a:bodyPr wrap="square" lIns="91440" tIns="45720" rIns="91440" bIns="45720">
            <a:spAutoFit/>
          </a:bodyPr>
          <a:lstStyle/>
          <a:p>
            <a:pPr algn="ctr"/>
            <a:r>
              <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Producer</a:t>
            </a:r>
          </a:p>
        </p:txBody>
      </p:sp>
      <p:sp>
        <p:nvSpPr>
          <p:cNvPr id="11" name="Прямоугольник 10"/>
          <p:cNvSpPr/>
          <p:nvPr/>
        </p:nvSpPr>
        <p:spPr>
          <a:xfrm rot="5400000">
            <a:off x="7507114" y="4382319"/>
            <a:ext cx="2820094" cy="769441"/>
          </a:xfrm>
          <a:prstGeom prst="rect">
            <a:avLst/>
          </a:prstGeom>
          <a:noFill/>
        </p:spPr>
        <p:txBody>
          <a:bodyPr wrap="square" lIns="91440" tIns="45720" rIns="91440" bIns="45720">
            <a:spAutoFit/>
          </a:bodyPr>
          <a:lstStyle/>
          <a:p>
            <a:pPr algn="ctr"/>
            <a:r>
              <a:rPr lang="ru-RU" sz="4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Consumer</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10" name="Прямая соединительная линия 9"/>
          <p:cNvCxnSpPr/>
          <p:nvPr/>
        </p:nvCxnSpPr>
        <p:spPr>
          <a:xfrm>
            <a:off x="0" y="3356992"/>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5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What is Parallel Computing?</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6" name="Прямоугольник 15"/>
          <p:cNvSpPr/>
          <p:nvPr/>
        </p:nvSpPr>
        <p:spPr>
          <a:xfrm>
            <a:off x="0" y="620688"/>
            <a:ext cx="9144000" cy="892552"/>
          </a:xfrm>
          <a:prstGeom prst="rect">
            <a:avLst/>
          </a:prstGeom>
        </p:spPr>
        <p:txBody>
          <a:bodyPr wrap="square">
            <a:spAutoFit/>
          </a:bodyPr>
          <a:lstStyle/>
          <a:p>
            <a:pPr marL="285750" indent="-285750">
              <a:buFont typeface="Arial"/>
              <a:buChar char="•"/>
            </a:pPr>
            <a:r>
              <a:rPr lang="en-US" sz="2600" dirty="0"/>
              <a:t>A problem is broken into discrete parts to be solved concurrently</a:t>
            </a:r>
          </a:p>
        </p:txBody>
      </p:sp>
      <p:pic>
        <p:nvPicPr>
          <p:cNvPr id="13" name="Изображение 12"/>
          <p:cNvPicPr>
            <a:picLocks noChangeAspect="1"/>
          </p:cNvPicPr>
          <p:nvPr/>
        </p:nvPicPr>
        <p:blipFill rotWithShape="1">
          <a:blip r:embed="rId2" cstate="print">
            <a:clrChange>
              <a:clrFrom>
                <a:srgbClr val="FFFFFF"/>
              </a:clrFrom>
              <a:clrTo>
                <a:srgbClr val="FFFFFF">
                  <a:alpha val="0"/>
                </a:srgbClr>
              </a:clrTo>
            </a:clrChange>
          </a:blip>
          <a:srcRect r="75667"/>
          <a:stretch/>
        </p:blipFill>
        <p:spPr>
          <a:xfrm>
            <a:off x="1331640" y="3171752"/>
            <a:ext cx="1401724" cy="3137568"/>
          </a:xfrm>
          <a:prstGeom prst="rect">
            <a:avLst/>
          </a:prstGeom>
        </p:spPr>
      </p:pic>
      <p:pic>
        <p:nvPicPr>
          <p:cNvPr id="8" name="Изображение 7"/>
          <p:cNvPicPr>
            <a:picLocks noChangeAspect="1"/>
          </p:cNvPicPr>
          <p:nvPr/>
        </p:nvPicPr>
        <p:blipFill rotWithShape="1">
          <a:blip r:embed="rId2" cstate="print">
            <a:clrChange>
              <a:clrFrom>
                <a:srgbClr val="FFFFFF"/>
              </a:clrFrom>
              <a:clrTo>
                <a:srgbClr val="FFFFFF">
                  <a:alpha val="0"/>
                </a:srgbClr>
              </a:clrTo>
            </a:clrChange>
          </a:blip>
          <a:srcRect l="23614" r="26541"/>
          <a:stretch/>
        </p:blipFill>
        <p:spPr>
          <a:xfrm>
            <a:off x="2691948" y="3171752"/>
            <a:ext cx="2871413" cy="3137568"/>
          </a:xfrm>
          <a:prstGeom prst="rect">
            <a:avLst/>
          </a:prstGeom>
        </p:spPr>
      </p:pic>
      <p:pic>
        <p:nvPicPr>
          <p:cNvPr id="9" name="Изображение 8"/>
          <p:cNvPicPr>
            <a:picLocks noChangeAspect="1"/>
          </p:cNvPicPr>
          <p:nvPr/>
        </p:nvPicPr>
        <p:blipFill rotWithShape="1">
          <a:blip r:embed="rId2" cstate="print">
            <a:clrChange>
              <a:clrFrom>
                <a:srgbClr val="FFFFFF"/>
              </a:clrFrom>
              <a:clrTo>
                <a:srgbClr val="FFFFFF">
                  <a:alpha val="0"/>
                </a:srgbClr>
              </a:clrTo>
            </a:clrChange>
          </a:blip>
          <a:srcRect l="73220"/>
          <a:stretch/>
        </p:blipFill>
        <p:spPr>
          <a:xfrm>
            <a:off x="5549556" y="3171752"/>
            <a:ext cx="1542723" cy="3137568"/>
          </a:xfrm>
          <a:prstGeom prst="rect">
            <a:avLst/>
          </a:prstGeom>
        </p:spPr>
      </p:pic>
      <p:sp>
        <p:nvSpPr>
          <p:cNvPr id="2" name="TextBox 1"/>
          <p:cNvSpPr txBox="1"/>
          <p:nvPr/>
        </p:nvSpPr>
        <p:spPr>
          <a:xfrm>
            <a:off x="0" y="1412776"/>
            <a:ext cx="9144000" cy="492443"/>
          </a:xfrm>
          <a:prstGeom prst="rect">
            <a:avLst/>
          </a:prstGeom>
          <a:noFill/>
        </p:spPr>
        <p:txBody>
          <a:bodyPr wrap="square" rtlCol="0">
            <a:spAutoFit/>
          </a:bodyPr>
          <a:lstStyle/>
          <a:p>
            <a:pPr marL="285750" lvl="0" indent="-285750">
              <a:buFont typeface="Arial"/>
              <a:buChar char="•"/>
            </a:pPr>
            <a:r>
              <a:rPr lang="en-US" sz="2600" dirty="0">
                <a:solidFill>
                  <a:prstClr val="black"/>
                </a:solidFill>
              </a:rPr>
              <a:t>Each part is further broken down to a series of instructions</a:t>
            </a:r>
          </a:p>
        </p:txBody>
      </p:sp>
      <p:sp>
        <p:nvSpPr>
          <p:cNvPr id="7" name="TextBox 6"/>
          <p:cNvSpPr txBox="1"/>
          <p:nvPr/>
        </p:nvSpPr>
        <p:spPr>
          <a:xfrm>
            <a:off x="0" y="1844824"/>
            <a:ext cx="9144000" cy="892552"/>
          </a:xfrm>
          <a:prstGeom prst="rect">
            <a:avLst/>
          </a:prstGeom>
          <a:noFill/>
        </p:spPr>
        <p:txBody>
          <a:bodyPr wrap="square" rtlCol="0">
            <a:spAutoFit/>
          </a:bodyPr>
          <a:lstStyle/>
          <a:p>
            <a:pPr marL="285750" lvl="0" indent="-285750">
              <a:buFont typeface="Arial"/>
              <a:buChar char="•"/>
            </a:pPr>
            <a:r>
              <a:rPr lang="en-US" sz="2600" dirty="0">
                <a:solidFill>
                  <a:prstClr val="black"/>
                </a:solidFill>
              </a:rPr>
              <a:t>Instructions from each part are executed simultaneously on different processors</a:t>
            </a:r>
            <a:endParaRPr lang="ru-RU" dirty="0"/>
          </a:p>
        </p:txBody>
      </p:sp>
      <p:sp>
        <p:nvSpPr>
          <p:cNvPr id="10" name="TextBox 9"/>
          <p:cNvSpPr txBox="1"/>
          <p:nvPr/>
        </p:nvSpPr>
        <p:spPr>
          <a:xfrm>
            <a:off x="0" y="2259449"/>
            <a:ext cx="8109912" cy="1169551"/>
          </a:xfrm>
          <a:prstGeom prst="rect">
            <a:avLst/>
          </a:prstGeom>
          <a:noFill/>
        </p:spPr>
        <p:txBody>
          <a:bodyPr wrap="none" rtlCol="0">
            <a:spAutoFit/>
          </a:bodyPr>
          <a:lstStyle/>
          <a:p>
            <a:pPr marL="285750" lvl="0" indent="-285750">
              <a:buFont typeface="Arial"/>
              <a:buChar char="•"/>
            </a:pPr>
            <a:endParaRPr lang="en-US" sz="2600" dirty="0">
              <a:solidFill>
                <a:prstClr val="black"/>
              </a:solidFill>
            </a:endParaRPr>
          </a:p>
          <a:p>
            <a:pPr marL="285750" lvl="0" indent="-285750">
              <a:buFont typeface="Arial"/>
              <a:buChar char="•"/>
            </a:pPr>
            <a:r>
              <a:rPr lang="en-US" sz="2600" dirty="0">
                <a:solidFill>
                  <a:prstClr val="black"/>
                </a:solidFill>
              </a:rPr>
              <a:t>An overall control/coordination mechanism is employed</a:t>
            </a:r>
            <a:endParaRPr lang="ru-RU" sz="2600" dirty="0">
              <a:solidFill>
                <a:prstClr val="black"/>
              </a:solidFill>
            </a:endParaRPr>
          </a:p>
          <a:p>
            <a:endParaRPr lang="ru-RU" dirty="0"/>
          </a:p>
        </p:txBody>
      </p:sp>
    </p:spTree>
    <p:extLst>
      <p:ext uri="{BB962C8B-B14F-4D97-AF65-F5344CB8AC3E}">
        <p14:creationId xmlns:p14="http://schemas.microsoft.com/office/powerpoint/2010/main" val="29118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vertic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vertic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Updating of Shared Variable</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30</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2746557184"/>
              </p:ext>
            </p:extLst>
          </p:nvPr>
        </p:nvGraphicFramePr>
        <p:xfrm>
          <a:off x="683568" y="2564904"/>
          <a:ext cx="7488832" cy="1828800"/>
        </p:xfrm>
        <a:graphic>
          <a:graphicData uri="http://schemas.openxmlformats.org/drawingml/2006/table">
            <a:tbl>
              <a:tblPr firstRow="1" bandRow="1">
                <a:tableStyleId>{775DCB02-9BB8-47FD-8907-85C794F793BA}</a:tableStyleId>
              </a:tblPr>
              <a:tblGrid>
                <a:gridCol w="3773487">
                  <a:extLst>
                    <a:ext uri="{9D8B030D-6E8A-4147-A177-3AD203B41FA5}">
                      <a16:colId xmlns:a16="http://schemas.microsoft.com/office/drawing/2014/main" val="20000"/>
                    </a:ext>
                  </a:extLst>
                </a:gridCol>
                <a:gridCol w="3715345">
                  <a:extLst>
                    <a:ext uri="{9D8B030D-6E8A-4147-A177-3AD203B41FA5}">
                      <a16:colId xmlns:a16="http://schemas.microsoft.com/office/drawing/2014/main" val="20001"/>
                    </a:ext>
                  </a:extLst>
                </a:gridCol>
              </a:tblGrid>
              <a:tr h="370840">
                <a:tc>
                  <a:txBody>
                    <a:bodyPr/>
                    <a:lstStyle/>
                    <a:p>
                      <a:pPr algn="ctr"/>
                      <a:r>
                        <a:rPr lang="en-US" sz="2400" dirty="0"/>
                        <a:t>counter ++</a:t>
                      </a:r>
                      <a:endParaRPr lang="ru-RU" sz="2400"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400" dirty="0"/>
                        <a:t>counter --</a:t>
                      </a:r>
                      <a:endParaRPr lang="ru-RU" sz="2400" dirty="0"/>
                    </a:p>
                  </a:txBody>
                  <a:tcPr/>
                </a:tc>
                <a:extLst>
                  <a:ext uri="{0D108BD9-81ED-4DB2-BD59-A6C34878D82A}">
                    <a16:rowId xmlns:a16="http://schemas.microsoft.com/office/drawing/2014/main" val="10000"/>
                  </a:ext>
                </a:extLst>
              </a:tr>
              <a:tr h="370840">
                <a:tc>
                  <a:txBody>
                    <a:bodyPr/>
                    <a:lstStyle/>
                    <a:p>
                      <a:r>
                        <a:rPr lang="en-US" sz="2400" dirty="0">
                          <a:latin typeface="Courier New"/>
                          <a:cs typeface="Courier New"/>
                        </a:rPr>
                        <a:t>reg1 = </a:t>
                      </a:r>
                      <a:r>
                        <a:rPr lang="en-US" sz="2400" b="1" dirty="0">
                          <a:solidFill>
                            <a:srgbClr val="3366FF"/>
                          </a:solidFill>
                        </a:rPr>
                        <a:t>counter</a:t>
                      </a:r>
                      <a:r>
                        <a:rPr lang="en-US" sz="2400" dirty="0"/>
                        <a:t> </a:t>
                      </a:r>
                      <a:endParaRPr lang="ru-RU" sz="2400" dirty="0">
                        <a:latin typeface="Courier New"/>
                        <a:cs typeface="Courier New"/>
                      </a:endParaRPr>
                    </a:p>
                  </a:txBody>
                  <a:tcPr>
                    <a:noFill/>
                  </a:tcPr>
                </a:tc>
                <a:tc>
                  <a:txBody>
                    <a:bodyPr/>
                    <a:lstStyle/>
                    <a:p>
                      <a:r>
                        <a:rPr lang="en-US" sz="2400" dirty="0">
                          <a:latin typeface="Courier New"/>
                          <a:cs typeface="Courier New"/>
                        </a:rPr>
                        <a:t>reg2</a:t>
                      </a:r>
                      <a:r>
                        <a:rPr lang="en-US" sz="2400" baseline="0" dirty="0">
                          <a:latin typeface="Courier New"/>
                          <a:cs typeface="Courier New"/>
                        </a:rPr>
                        <a:t> = </a:t>
                      </a:r>
                      <a:r>
                        <a:rPr lang="en-US" sz="2400" b="1" dirty="0">
                          <a:solidFill>
                            <a:srgbClr val="3366FF"/>
                          </a:solidFill>
                        </a:rPr>
                        <a:t>counter</a:t>
                      </a:r>
                      <a:r>
                        <a:rPr lang="en-US" sz="2400" dirty="0"/>
                        <a:t> </a:t>
                      </a:r>
                      <a:endParaRPr lang="ru-RU" sz="2400" dirty="0">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r>
                        <a:rPr lang="en-US" sz="2400" dirty="0">
                          <a:solidFill>
                            <a:schemeClr val="dk1"/>
                          </a:solidFill>
                          <a:latin typeface="Courier New"/>
                          <a:ea typeface="+mn-ea"/>
                          <a:cs typeface="Courier New"/>
                        </a:rPr>
                        <a:t>reg1 = reg1</a:t>
                      </a:r>
                      <a:r>
                        <a:rPr lang="en-US" sz="2400" baseline="0" dirty="0">
                          <a:solidFill>
                            <a:schemeClr val="dk1"/>
                          </a:solidFill>
                          <a:latin typeface="Courier New"/>
                          <a:ea typeface="+mn-ea"/>
                          <a:cs typeface="Courier New"/>
                        </a:rPr>
                        <a:t> + 1</a:t>
                      </a:r>
                      <a:r>
                        <a:rPr lang="en-US" sz="2400" dirty="0"/>
                        <a:t> </a:t>
                      </a:r>
                      <a:endParaRPr lang="ru-RU" sz="2400" dirty="0">
                        <a:latin typeface="Courier New"/>
                        <a:cs typeface="Courier New"/>
                      </a:endParaRPr>
                    </a:p>
                  </a:txBody>
                  <a:tcPr/>
                </a:tc>
                <a:tc>
                  <a:txBody>
                    <a:bodyPr/>
                    <a:lstStyle/>
                    <a:p>
                      <a:r>
                        <a:rPr lang="en-US" sz="2400" dirty="0">
                          <a:solidFill>
                            <a:schemeClr val="dk1"/>
                          </a:solidFill>
                          <a:latin typeface="Courier New"/>
                          <a:ea typeface="+mn-ea"/>
                          <a:cs typeface="Courier New"/>
                        </a:rPr>
                        <a:t>reg2 = reg2</a:t>
                      </a:r>
                      <a:r>
                        <a:rPr lang="en-US" sz="2400" baseline="0" dirty="0">
                          <a:solidFill>
                            <a:schemeClr val="dk1"/>
                          </a:solidFill>
                          <a:latin typeface="Courier New"/>
                          <a:ea typeface="+mn-ea"/>
                          <a:cs typeface="Courier New"/>
                        </a:rPr>
                        <a:t> - 1</a:t>
                      </a:r>
                      <a:r>
                        <a:rPr lang="en-US" sz="2400" dirty="0"/>
                        <a:t> </a:t>
                      </a:r>
                      <a:endParaRPr lang="ru-RU" sz="2400" dirty="0">
                        <a:latin typeface="Courier New"/>
                        <a:cs typeface="Courier New"/>
                      </a:endParaRPr>
                    </a:p>
                  </a:txBody>
                  <a:tcPr/>
                </a:tc>
                <a:extLst>
                  <a:ext uri="{0D108BD9-81ED-4DB2-BD59-A6C34878D82A}">
                    <a16:rowId xmlns:a16="http://schemas.microsoft.com/office/drawing/2014/main" val="10002"/>
                  </a:ext>
                </a:extLst>
              </a:tr>
              <a:tr h="370840">
                <a:tc>
                  <a:txBody>
                    <a:bodyPr/>
                    <a:lstStyle/>
                    <a:p>
                      <a:r>
                        <a:rPr lang="en-US" sz="2400" b="1" dirty="0">
                          <a:solidFill>
                            <a:srgbClr val="3366FF"/>
                          </a:solidFill>
                          <a:latin typeface="Courier New"/>
                          <a:cs typeface="Courier New"/>
                        </a:rPr>
                        <a:t>counter </a:t>
                      </a:r>
                      <a:r>
                        <a:rPr lang="en-US" sz="2400" b="0" dirty="0">
                          <a:solidFill>
                            <a:schemeClr val="tx1"/>
                          </a:solidFill>
                          <a:latin typeface="Courier New"/>
                          <a:cs typeface="Courier New"/>
                        </a:rPr>
                        <a:t>= reg1</a:t>
                      </a:r>
                      <a:r>
                        <a:rPr lang="en-US" sz="2400" b="0" dirty="0">
                          <a:latin typeface="Courier New"/>
                          <a:cs typeface="Courier New"/>
                        </a:rPr>
                        <a:t> </a:t>
                      </a:r>
                      <a:endParaRPr lang="ru-RU" sz="2400" b="0" dirty="0">
                        <a:latin typeface="Courier New"/>
                        <a:cs typeface="Courier New"/>
                      </a:endParaRPr>
                    </a:p>
                  </a:txBody>
                  <a:tcPr/>
                </a:tc>
                <a:tc>
                  <a:txBody>
                    <a:bodyPr/>
                    <a:lstStyle/>
                    <a:p>
                      <a:r>
                        <a:rPr lang="en-US" sz="2400" b="1" dirty="0">
                          <a:solidFill>
                            <a:srgbClr val="3366FF"/>
                          </a:solidFill>
                          <a:latin typeface="Courier New"/>
                          <a:cs typeface="Courier New"/>
                        </a:rPr>
                        <a:t>counter </a:t>
                      </a:r>
                      <a:r>
                        <a:rPr lang="en-US" sz="2400" b="0" dirty="0">
                          <a:solidFill>
                            <a:schemeClr val="tx1"/>
                          </a:solidFill>
                          <a:latin typeface="Courier New"/>
                          <a:cs typeface="Courier New"/>
                        </a:rPr>
                        <a:t>= reg2</a:t>
                      </a:r>
                      <a:r>
                        <a:rPr lang="en-US" sz="2400" b="0" dirty="0">
                          <a:latin typeface="Courier New"/>
                          <a:cs typeface="Courier New"/>
                        </a:rPr>
                        <a:t> </a:t>
                      </a:r>
                      <a:endParaRPr lang="ru-RU" sz="2400" b="0" dirty="0">
                        <a:latin typeface="Courier New"/>
                        <a:cs typeface="Courier New"/>
                      </a:endParaRPr>
                    </a:p>
                  </a:txBody>
                  <a:tcPr/>
                </a:tc>
                <a:extLst>
                  <a:ext uri="{0D108BD9-81ED-4DB2-BD59-A6C34878D82A}">
                    <a16:rowId xmlns:a16="http://schemas.microsoft.com/office/drawing/2014/main" val="10003"/>
                  </a:ext>
                </a:extLst>
              </a:tr>
            </a:tbl>
          </a:graphicData>
        </a:graphic>
      </p:graphicFrame>
      <p:sp>
        <p:nvSpPr>
          <p:cNvPr id="16" name="TextBox 15"/>
          <p:cNvSpPr txBox="1"/>
          <p:nvPr/>
        </p:nvSpPr>
        <p:spPr>
          <a:xfrm>
            <a:off x="0" y="620688"/>
            <a:ext cx="7930376" cy="1200328"/>
          </a:xfrm>
          <a:prstGeom prst="rect">
            <a:avLst/>
          </a:prstGeom>
          <a:noFill/>
        </p:spPr>
        <p:txBody>
          <a:bodyPr wrap="none" rtlCol="0">
            <a:spAutoFit/>
          </a:bodyPr>
          <a:lstStyle/>
          <a:p>
            <a:r>
              <a:rPr lang="en-US" sz="2400" dirty="0"/>
              <a:t>Let’ focus on </a:t>
            </a:r>
            <a:r>
              <a:rPr lang="en-US" sz="2400" b="1" dirty="0">
                <a:solidFill>
                  <a:srgbClr val="3366FF"/>
                </a:solidFill>
              </a:rPr>
              <a:t>counter</a:t>
            </a:r>
            <a:r>
              <a:rPr lang="en-US" sz="2400" dirty="0"/>
              <a:t> variable.</a:t>
            </a:r>
          </a:p>
          <a:p>
            <a:endParaRPr lang="en-US" sz="2400" dirty="0"/>
          </a:p>
          <a:p>
            <a:pPr marL="342900" indent="-342900">
              <a:buFont typeface="Arial"/>
              <a:buChar char="•"/>
            </a:pPr>
            <a:r>
              <a:rPr lang="en-US" sz="2400" dirty="0">
                <a:latin typeface="Courier New"/>
                <a:cs typeface="Courier New"/>
              </a:rPr>
              <a:t>‘</a:t>
            </a:r>
            <a:r>
              <a:rPr lang="en-US" sz="2400" b="1" dirty="0">
                <a:solidFill>
                  <a:srgbClr val="3366FF"/>
                </a:solidFill>
                <a:latin typeface="Courier New"/>
                <a:cs typeface="Courier New"/>
              </a:rPr>
              <a:t>counter++</a:t>
            </a:r>
            <a:r>
              <a:rPr lang="en-US" sz="2400" dirty="0">
                <a:latin typeface="Courier New"/>
                <a:cs typeface="Courier New"/>
              </a:rPr>
              <a:t>’ </a:t>
            </a:r>
            <a:r>
              <a:rPr lang="en-US" sz="2400" dirty="0"/>
              <a:t>&amp; </a:t>
            </a:r>
            <a:r>
              <a:rPr lang="en-US" sz="2400" dirty="0">
                <a:latin typeface="Courier New"/>
                <a:cs typeface="Courier New"/>
              </a:rPr>
              <a:t>‘</a:t>
            </a:r>
            <a:r>
              <a:rPr lang="en-US" sz="2400" b="1" dirty="0">
                <a:solidFill>
                  <a:srgbClr val="3366FF"/>
                </a:solidFill>
                <a:latin typeface="Courier New"/>
                <a:cs typeface="Courier New"/>
              </a:rPr>
              <a:t>counter--</a:t>
            </a:r>
            <a:r>
              <a:rPr lang="en-US" sz="2400" dirty="0">
                <a:latin typeface="Courier New"/>
                <a:cs typeface="Courier New"/>
              </a:rPr>
              <a:t>'</a:t>
            </a:r>
            <a:r>
              <a:rPr lang="en-US" sz="2400" dirty="0"/>
              <a:t> could be implemented</a:t>
            </a:r>
            <a:endParaRPr lang="ru-RU" sz="2400" dirty="0"/>
          </a:p>
        </p:txBody>
      </p:sp>
      <p:sp>
        <p:nvSpPr>
          <p:cNvPr id="17" name="Прямоугольник 16"/>
          <p:cNvSpPr/>
          <p:nvPr/>
        </p:nvSpPr>
        <p:spPr>
          <a:xfrm>
            <a:off x="2637747" y="4869160"/>
            <a:ext cx="366967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 ?</a:t>
            </a:r>
          </a:p>
        </p:txBody>
      </p:sp>
    </p:spTree>
    <p:extLst>
      <p:ext uri="{BB962C8B-B14F-4D97-AF65-F5344CB8AC3E}">
        <p14:creationId xmlns:p14="http://schemas.microsoft.com/office/powerpoint/2010/main" val="291856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Possible Execution Interleaving</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31</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2418575840"/>
              </p:ext>
            </p:extLst>
          </p:nvPr>
        </p:nvGraphicFramePr>
        <p:xfrm>
          <a:off x="36513" y="1323073"/>
          <a:ext cx="9107487" cy="3144520"/>
        </p:xfrm>
        <a:graphic>
          <a:graphicData uri="http://schemas.openxmlformats.org/drawingml/2006/table">
            <a:tbl>
              <a:tblPr firstRow="1" bandRow="1">
                <a:tableStyleId>{3C2FFA5D-87B4-456A-9821-1D502468CF0F}</a:tableStyleId>
              </a:tblPr>
              <a:tblGrid>
                <a:gridCol w="2918613">
                  <a:extLst>
                    <a:ext uri="{9D8B030D-6E8A-4147-A177-3AD203B41FA5}">
                      <a16:colId xmlns:a16="http://schemas.microsoft.com/office/drawing/2014/main" val="20000"/>
                    </a:ext>
                  </a:extLst>
                </a:gridCol>
                <a:gridCol w="2742902">
                  <a:extLst>
                    <a:ext uri="{9D8B030D-6E8A-4147-A177-3AD203B41FA5}">
                      <a16:colId xmlns:a16="http://schemas.microsoft.com/office/drawing/2014/main" val="20001"/>
                    </a:ext>
                  </a:extLst>
                </a:gridCol>
                <a:gridCol w="1722986">
                  <a:extLst>
                    <a:ext uri="{9D8B030D-6E8A-4147-A177-3AD203B41FA5}">
                      <a16:colId xmlns:a16="http://schemas.microsoft.com/office/drawing/2014/main" val="20002"/>
                    </a:ext>
                  </a:extLst>
                </a:gridCol>
                <a:gridCol w="1722986">
                  <a:extLst>
                    <a:ext uri="{9D8B030D-6E8A-4147-A177-3AD203B41FA5}">
                      <a16:colId xmlns:a16="http://schemas.microsoft.com/office/drawing/2014/main" val="20003"/>
                    </a:ext>
                  </a:extLst>
                </a:gridCol>
              </a:tblGrid>
              <a:tr h="370840">
                <a:tc>
                  <a:txBody>
                    <a:bodyPr/>
                    <a:lstStyle/>
                    <a:p>
                      <a:pPr algn="ctr"/>
                      <a:r>
                        <a:rPr lang="en-US" dirty="0"/>
                        <a:t>Producer Thread</a:t>
                      </a:r>
                      <a:endParaRPr lang="ru-RU" dirty="0"/>
                    </a:p>
                  </a:txBody>
                  <a:tcPr/>
                </a:tc>
                <a:tc>
                  <a:txBody>
                    <a:bodyPr/>
                    <a:lstStyle/>
                    <a:p>
                      <a:pPr algn="ctr"/>
                      <a:r>
                        <a:rPr lang="en-US" dirty="0"/>
                        <a:t>Consumer Thread </a:t>
                      </a:r>
                      <a:endParaRPr lang="ru-RU" dirty="0"/>
                    </a:p>
                  </a:txBody>
                  <a:tcPr/>
                </a:tc>
                <a:tc>
                  <a:txBody>
                    <a:bodyPr/>
                    <a:lstStyle/>
                    <a:p>
                      <a:pPr algn="ctr"/>
                      <a:r>
                        <a:rPr lang="en-US" dirty="0"/>
                        <a:t>reg1- value</a:t>
                      </a:r>
                      <a:endParaRPr lang="ru-RU"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reg2- value</a:t>
                      </a:r>
                      <a:endParaRPr lang="ru-RU" dirty="0"/>
                    </a:p>
                  </a:txBody>
                  <a:tcPr/>
                </a:tc>
                <a:extLst>
                  <a:ext uri="{0D108BD9-81ED-4DB2-BD59-A6C34878D82A}">
                    <a16:rowId xmlns:a16="http://schemas.microsoft.com/office/drawing/2014/main" val="1000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Courier New"/>
                          <a:cs typeface="Courier New"/>
                        </a:rPr>
                        <a:t>reg1 = counter</a:t>
                      </a:r>
                      <a:endParaRPr lang="ru-RU" sz="2000" dirty="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r>
                        <a:rPr lang="en-US" sz="2000" dirty="0">
                          <a:solidFill>
                            <a:srgbClr val="000000"/>
                          </a:solidFill>
                          <a:latin typeface="Courier New"/>
                          <a:cs typeface="Courier New"/>
                        </a:rPr>
                        <a:t>5</a:t>
                      </a:r>
                      <a:endParaRPr lang="ru-RU" sz="2000" dirty="0">
                        <a:solidFill>
                          <a:srgbClr val="000000"/>
                        </a:solidFill>
                        <a:latin typeface="Courier New"/>
                        <a:cs typeface="Courier New"/>
                      </a:endParaRPr>
                    </a:p>
                  </a:txBody>
                  <a:tcPr>
                    <a:noFill/>
                  </a:tcPr>
                </a:tc>
                <a:tc>
                  <a:txBody>
                    <a:bodyPr/>
                    <a:lstStyle/>
                    <a:p>
                      <a:pPr algn="ct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r>
                        <a:rPr lang="en-US" sz="2000" dirty="0">
                          <a:solidFill>
                            <a:srgbClr val="000000"/>
                          </a:solidFill>
                          <a:latin typeface="Courier New"/>
                          <a:cs typeface="Courier New"/>
                        </a:rPr>
                        <a:t>reg1 = reg1 + 1</a:t>
                      </a:r>
                      <a:endParaRPr lang="ru-RU" sz="2000" dirty="0">
                        <a:solidFill>
                          <a:srgbClr val="000000"/>
                        </a:solidFill>
                        <a:latin typeface="Courier New"/>
                        <a:cs typeface="Courier New"/>
                      </a:endParaRPr>
                    </a:p>
                  </a:txBody>
                  <a:tcPr/>
                </a:tc>
                <a:tc>
                  <a:txBody>
                    <a:bodyPr/>
                    <a:lstStyle/>
                    <a:p>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6</a:t>
                      </a:r>
                      <a:endParaRPr lang="ru-RU" sz="200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2"/>
                  </a:ext>
                </a:extLst>
              </a:tr>
              <a:tr h="370840">
                <a:tc>
                  <a:txBody>
                    <a:bodyPr/>
                    <a:lstStyle/>
                    <a:p>
                      <a:endParaRPr lang="ru-RU" sz="2000" b="0" dirty="0">
                        <a:solidFill>
                          <a:srgbClr val="000000"/>
                        </a:solidFill>
                        <a:latin typeface="Courier New"/>
                        <a:cs typeface="Courier New"/>
                      </a:endParaRPr>
                    </a:p>
                  </a:txBody>
                  <a:tcP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reg2 = counter</a:t>
                      </a:r>
                      <a:endParaRPr lang="ru-RU" sz="2000" b="0" dirty="0">
                        <a:solidFill>
                          <a:srgbClr val="000000"/>
                        </a:solidFill>
                        <a:latin typeface="Courier New"/>
                        <a:cs typeface="Courier New"/>
                      </a:endParaRPr>
                    </a:p>
                  </a:txBody>
                  <a:tcPr>
                    <a:noFill/>
                  </a:tcPr>
                </a:tc>
                <a:tc>
                  <a:txBody>
                    <a:bodyPr/>
                    <a:lstStyle/>
                    <a:p>
                      <a:pPr algn="ctr"/>
                      <a:endParaRPr lang="ru-RU" sz="2000" dirty="0">
                        <a:solidFill>
                          <a:srgbClr val="000000"/>
                        </a:solidFill>
                        <a:latin typeface="Courier New"/>
                        <a:cs typeface="Courier New"/>
                      </a:endParaRPr>
                    </a:p>
                  </a:txBody>
                  <a:tcPr>
                    <a:noFill/>
                  </a:tcPr>
                </a:tc>
                <a:tc>
                  <a:txBody>
                    <a:bodyPr/>
                    <a:lstStyle/>
                    <a:p>
                      <a:pPr algn="ctr"/>
                      <a:r>
                        <a:rPr lang="en-US" sz="2000" dirty="0">
                          <a:solidFill>
                            <a:srgbClr val="000000"/>
                          </a:solidFill>
                          <a:latin typeface="Courier New"/>
                          <a:cs typeface="Courier New"/>
                        </a:rPr>
                        <a:t>5</a:t>
                      </a: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3"/>
                  </a:ext>
                </a:extLst>
              </a:tr>
              <a:tr h="370840">
                <a:tc>
                  <a:txBody>
                    <a:bodyPr/>
                    <a:lstStyle/>
                    <a:p>
                      <a:endParaRPr lang="ru-RU" sz="2000" b="0" dirty="0">
                        <a:solidFill>
                          <a:srgbClr val="000000"/>
                        </a:solidFill>
                        <a:latin typeface="Courier New"/>
                        <a:cs typeface="Courier New"/>
                      </a:endParaRPr>
                    </a:p>
                  </a:txBody>
                  <a:tcPr/>
                </a:tc>
                <a:tc>
                  <a:txBody>
                    <a:bodyPr/>
                    <a:lstStyle/>
                    <a:p>
                      <a:r>
                        <a:rPr lang="en-US" sz="2000" b="0" dirty="0">
                          <a:solidFill>
                            <a:srgbClr val="000000"/>
                          </a:solidFill>
                          <a:latin typeface="Courier New"/>
                          <a:cs typeface="Courier New"/>
                        </a:rPr>
                        <a:t>reg2 = reg2 - 1</a:t>
                      </a:r>
                      <a:endParaRPr lang="ru-RU" sz="2000" b="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4</a:t>
                      </a: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4"/>
                  </a:ext>
                </a:extLst>
              </a:tr>
              <a:tr h="370840">
                <a:tc>
                  <a:txBody>
                    <a:bodyPr/>
                    <a:lstStyle/>
                    <a:p>
                      <a:endParaRPr lang="ru-RU" sz="2000" b="0" dirty="0">
                        <a:solidFill>
                          <a:srgbClr val="000000"/>
                        </a:solidFill>
                        <a:latin typeface="Courier New"/>
                        <a:cs typeface="Courier New"/>
                      </a:endParaRPr>
                    </a:p>
                  </a:txBody>
                  <a:tcP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reg2 </a:t>
                      </a:r>
                      <a:endParaRPr lang="ru-RU" sz="2000" b="0" dirty="0">
                        <a:solidFill>
                          <a:srgbClr val="000000"/>
                        </a:solidFill>
                        <a:latin typeface="Courier New"/>
                        <a:cs typeface="Courier New"/>
                      </a:endParaRPr>
                    </a:p>
                  </a:txBody>
                  <a:tcPr>
                    <a:noFill/>
                  </a:tcPr>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4</a:t>
                      </a:r>
                      <a:endParaRPr lang="ru-RU" sz="2000" b="0" dirty="0">
                        <a:solidFill>
                          <a:srgbClr val="000000"/>
                        </a:solidFill>
                        <a:latin typeface="Courier New"/>
                        <a:cs typeface="Courier New"/>
                      </a:endParaRPr>
                    </a:p>
                  </a:txBody>
                  <a:tcPr>
                    <a:noFill/>
                  </a:tcPr>
                </a:tc>
                <a:tc hMerge="1">
                  <a:txBody>
                    <a:bodyPr/>
                    <a:lstStyle/>
                    <a:p>
                      <a:pPr algn="ctr"/>
                      <a:endParaRPr lang="ru-RU" dirty="0"/>
                    </a:p>
                  </a:txBody>
                  <a:tcPr>
                    <a:noFill/>
                  </a:tcPr>
                </a:tc>
                <a:extLst>
                  <a:ext uri="{0D108BD9-81ED-4DB2-BD59-A6C34878D82A}">
                    <a16:rowId xmlns:a16="http://schemas.microsoft.com/office/drawing/2014/main" val="10005"/>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reg1 </a:t>
                      </a:r>
                      <a:endParaRPr lang="ru-RU" sz="2000" b="0" dirty="0">
                        <a:solidFill>
                          <a:srgbClr val="000000"/>
                        </a:solidFill>
                        <a:latin typeface="Courier New"/>
                        <a:cs typeface="Courier New"/>
                      </a:endParaRPr>
                    </a:p>
                  </a:txBody>
                  <a:tcPr/>
                </a:tc>
                <a:tc>
                  <a:txBody>
                    <a:bodyPr/>
                    <a:lstStyle/>
                    <a:p>
                      <a:endParaRPr lang="ru-RU" sz="2000" b="0" dirty="0">
                        <a:solidFill>
                          <a:srgbClr val="000000"/>
                        </a:solidFill>
                        <a:latin typeface="Courier New"/>
                        <a:cs typeface="Courier New"/>
                      </a:endParaRPr>
                    </a:p>
                  </a:txBody>
                  <a:tcPr>
                    <a:noFill/>
                  </a:tcPr>
                </a:tc>
                <a:tc gridSpan="2">
                  <a:txBody>
                    <a:bodyPr/>
                    <a:lstStyle/>
                    <a:p>
                      <a:pPr algn="ctr"/>
                      <a:r>
                        <a:rPr lang="en-US" sz="2000" b="1" dirty="0">
                          <a:solidFill>
                            <a:srgbClr val="FF0000"/>
                          </a:solidFill>
                          <a:latin typeface="Courier New"/>
                          <a:cs typeface="Courier New"/>
                        </a:rPr>
                        <a:t>counter </a:t>
                      </a:r>
                      <a:r>
                        <a:rPr lang="en-US" sz="2000" b="0" dirty="0">
                          <a:solidFill>
                            <a:srgbClr val="FF0000"/>
                          </a:solidFill>
                          <a:latin typeface="Courier New"/>
                          <a:cs typeface="Courier New"/>
                        </a:rPr>
                        <a:t>= 6</a:t>
                      </a:r>
                      <a:endParaRPr lang="ru-RU" sz="2000" b="0" dirty="0">
                        <a:solidFill>
                          <a:srgbClr val="FF0000"/>
                        </a:solidFill>
                        <a:latin typeface="Courier New"/>
                        <a:cs typeface="Courier New"/>
                      </a:endParaRPr>
                    </a:p>
                  </a:txBody>
                  <a:tcPr/>
                </a:tc>
                <a:tc hMerge="1">
                  <a:txBody>
                    <a:bodyPr/>
                    <a:lstStyle/>
                    <a:p>
                      <a:pPr algn="ctr"/>
                      <a:endParaRPr lang="ru-RU" dirty="0"/>
                    </a:p>
                  </a:txBody>
                  <a:tcPr/>
                </a:tc>
                <a:extLst>
                  <a:ext uri="{0D108BD9-81ED-4DB2-BD59-A6C34878D82A}">
                    <a16:rowId xmlns:a16="http://schemas.microsoft.com/office/drawing/2014/main" val="10006"/>
                  </a:ext>
                </a:extLst>
              </a:tr>
              <a:tr h="370840">
                <a:tc>
                  <a:txBody>
                    <a:bodyPr/>
                    <a:lstStyle/>
                    <a:p>
                      <a:endParaRPr lang="ru-RU" sz="200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extLst>
                  <a:ext uri="{0D108BD9-81ED-4DB2-BD59-A6C34878D82A}">
                    <a16:rowId xmlns:a16="http://schemas.microsoft.com/office/drawing/2014/main" val="10007"/>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2328979904"/>
              </p:ext>
            </p:extLst>
          </p:nvPr>
        </p:nvGraphicFramePr>
        <p:xfrm>
          <a:off x="35496" y="1340768"/>
          <a:ext cx="9107487" cy="3144520"/>
        </p:xfrm>
        <a:graphic>
          <a:graphicData uri="http://schemas.openxmlformats.org/drawingml/2006/table">
            <a:tbl>
              <a:tblPr firstRow="1" bandRow="1">
                <a:tableStyleId>{3C2FFA5D-87B4-456A-9821-1D502468CF0F}</a:tableStyleId>
              </a:tblPr>
              <a:tblGrid>
                <a:gridCol w="2918613">
                  <a:extLst>
                    <a:ext uri="{9D8B030D-6E8A-4147-A177-3AD203B41FA5}">
                      <a16:colId xmlns:a16="http://schemas.microsoft.com/office/drawing/2014/main" val="20000"/>
                    </a:ext>
                  </a:extLst>
                </a:gridCol>
                <a:gridCol w="2742902">
                  <a:extLst>
                    <a:ext uri="{9D8B030D-6E8A-4147-A177-3AD203B41FA5}">
                      <a16:colId xmlns:a16="http://schemas.microsoft.com/office/drawing/2014/main" val="20001"/>
                    </a:ext>
                  </a:extLst>
                </a:gridCol>
                <a:gridCol w="1722986">
                  <a:extLst>
                    <a:ext uri="{9D8B030D-6E8A-4147-A177-3AD203B41FA5}">
                      <a16:colId xmlns:a16="http://schemas.microsoft.com/office/drawing/2014/main" val="20002"/>
                    </a:ext>
                  </a:extLst>
                </a:gridCol>
                <a:gridCol w="1722986">
                  <a:extLst>
                    <a:ext uri="{9D8B030D-6E8A-4147-A177-3AD203B41FA5}">
                      <a16:colId xmlns:a16="http://schemas.microsoft.com/office/drawing/2014/main" val="20003"/>
                    </a:ext>
                  </a:extLst>
                </a:gridCol>
              </a:tblGrid>
              <a:tr h="370840">
                <a:tc>
                  <a:txBody>
                    <a:bodyPr/>
                    <a:lstStyle/>
                    <a:p>
                      <a:pPr algn="ctr"/>
                      <a:r>
                        <a:rPr lang="en-US" dirty="0"/>
                        <a:t>Producer Thread</a:t>
                      </a:r>
                      <a:endParaRPr lang="ru-RU" dirty="0"/>
                    </a:p>
                  </a:txBody>
                  <a:tcPr/>
                </a:tc>
                <a:tc>
                  <a:txBody>
                    <a:bodyPr/>
                    <a:lstStyle/>
                    <a:p>
                      <a:pPr algn="ctr"/>
                      <a:r>
                        <a:rPr lang="en-US" dirty="0"/>
                        <a:t>Consumer Thread </a:t>
                      </a:r>
                      <a:endParaRPr lang="ru-RU" dirty="0"/>
                    </a:p>
                  </a:txBody>
                  <a:tcPr/>
                </a:tc>
                <a:tc>
                  <a:txBody>
                    <a:bodyPr/>
                    <a:lstStyle/>
                    <a:p>
                      <a:pPr algn="ctr"/>
                      <a:r>
                        <a:rPr lang="en-US" dirty="0"/>
                        <a:t>reg1- value</a:t>
                      </a:r>
                      <a:endParaRPr lang="ru-RU"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reg2- value</a:t>
                      </a:r>
                      <a:endParaRPr lang="ru-RU" dirty="0"/>
                    </a:p>
                  </a:txBody>
                  <a:tcPr/>
                </a:tc>
                <a:extLst>
                  <a:ext uri="{0D108BD9-81ED-4DB2-BD59-A6C34878D82A}">
                    <a16:rowId xmlns:a16="http://schemas.microsoft.com/office/drawing/2014/main" val="1000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Courier New"/>
                          <a:cs typeface="Courier New"/>
                        </a:rPr>
                        <a:t>reg1 = counter</a:t>
                      </a:r>
                      <a:endParaRPr lang="ru-RU" sz="2000" dirty="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r>
                        <a:rPr lang="en-US" sz="2000" dirty="0">
                          <a:solidFill>
                            <a:srgbClr val="000000"/>
                          </a:solidFill>
                          <a:latin typeface="Courier New"/>
                          <a:cs typeface="Courier New"/>
                        </a:rPr>
                        <a:t>5</a:t>
                      </a:r>
                      <a:endParaRPr lang="ru-RU" sz="2000" dirty="0">
                        <a:solidFill>
                          <a:srgbClr val="000000"/>
                        </a:solidFill>
                        <a:latin typeface="Courier New"/>
                        <a:cs typeface="Courier New"/>
                      </a:endParaRPr>
                    </a:p>
                  </a:txBody>
                  <a:tcPr>
                    <a:noFill/>
                  </a:tcPr>
                </a:tc>
                <a:tc>
                  <a:txBody>
                    <a:bodyPr/>
                    <a:lstStyle/>
                    <a:p>
                      <a:pPr algn="ct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r>
                        <a:rPr lang="en-US" sz="2000" dirty="0">
                          <a:solidFill>
                            <a:srgbClr val="000000"/>
                          </a:solidFill>
                          <a:latin typeface="Courier New"/>
                          <a:cs typeface="Courier New"/>
                        </a:rPr>
                        <a:t>reg1 = reg1 + 1</a:t>
                      </a:r>
                      <a:endParaRPr lang="ru-RU" sz="2000" dirty="0">
                        <a:solidFill>
                          <a:srgbClr val="000000"/>
                        </a:solidFill>
                        <a:latin typeface="Courier New"/>
                        <a:cs typeface="Courier New"/>
                      </a:endParaRPr>
                    </a:p>
                  </a:txBody>
                  <a:tcPr/>
                </a:tc>
                <a:tc>
                  <a:txBody>
                    <a:bodyPr/>
                    <a:lstStyle/>
                    <a:p>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6</a:t>
                      </a:r>
                      <a:endParaRPr lang="ru-RU" sz="200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2"/>
                  </a:ext>
                </a:extLst>
              </a:tr>
              <a:tr h="370840">
                <a:tc>
                  <a:txBody>
                    <a:bodyPr/>
                    <a:lstStyle/>
                    <a:p>
                      <a:endParaRPr lang="ru-RU" sz="2000" b="0" dirty="0">
                        <a:solidFill>
                          <a:srgbClr val="000000"/>
                        </a:solidFill>
                        <a:latin typeface="Courier New"/>
                        <a:cs typeface="Courier New"/>
                      </a:endParaRPr>
                    </a:p>
                  </a:txBody>
                  <a:tcP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reg2 = counter</a:t>
                      </a:r>
                      <a:endParaRPr lang="ru-RU" sz="2000" b="0" dirty="0">
                        <a:solidFill>
                          <a:srgbClr val="000000"/>
                        </a:solidFill>
                        <a:latin typeface="Courier New"/>
                        <a:cs typeface="Courier New"/>
                      </a:endParaRPr>
                    </a:p>
                  </a:txBody>
                  <a:tcPr>
                    <a:noFill/>
                  </a:tcPr>
                </a:tc>
                <a:tc>
                  <a:txBody>
                    <a:bodyPr/>
                    <a:lstStyle/>
                    <a:p>
                      <a:pPr algn="ctr"/>
                      <a:endParaRPr lang="ru-RU" sz="2000" dirty="0">
                        <a:solidFill>
                          <a:srgbClr val="000000"/>
                        </a:solidFill>
                        <a:latin typeface="Courier New"/>
                        <a:cs typeface="Courier New"/>
                      </a:endParaRPr>
                    </a:p>
                  </a:txBody>
                  <a:tcPr>
                    <a:noFill/>
                  </a:tcPr>
                </a:tc>
                <a:tc>
                  <a:txBody>
                    <a:bodyPr/>
                    <a:lstStyle/>
                    <a:p>
                      <a:pPr algn="ctr"/>
                      <a:r>
                        <a:rPr lang="en-US" sz="2000" dirty="0">
                          <a:solidFill>
                            <a:srgbClr val="000000"/>
                          </a:solidFill>
                          <a:latin typeface="Courier New"/>
                          <a:cs typeface="Courier New"/>
                        </a:rPr>
                        <a:t>5</a:t>
                      </a: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3"/>
                  </a:ext>
                </a:extLst>
              </a:tr>
              <a:tr h="370840">
                <a:tc>
                  <a:txBody>
                    <a:bodyPr/>
                    <a:lstStyle/>
                    <a:p>
                      <a:endParaRPr lang="ru-RU" sz="2000" b="0" dirty="0">
                        <a:solidFill>
                          <a:srgbClr val="000000"/>
                        </a:solidFill>
                        <a:latin typeface="Courier New"/>
                        <a:cs typeface="Courier New"/>
                      </a:endParaRPr>
                    </a:p>
                  </a:txBody>
                  <a:tcPr/>
                </a:tc>
                <a:tc>
                  <a:txBody>
                    <a:bodyPr/>
                    <a:lstStyle/>
                    <a:p>
                      <a:r>
                        <a:rPr lang="en-US" sz="2000" b="0" dirty="0">
                          <a:solidFill>
                            <a:srgbClr val="000000"/>
                          </a:solidFill>
                          <a:latin typeface="Courier New"/>
                          <a:cs typeface="Courier New"/>
                        </a:rPr>
                        <a:t>reg2 = reg2 - 1</a:t>
                      </a:r>
                      <a:endParaRPr lang="ru-RU" sz="2000" b="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4</a:t>
                      </a: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4"/>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reg1 </a:t>
                      </a:r>
                      <a:endParaRPr lang="ru-RU" sz="2000" b="0" dirty="0">
                        <a:solidFill>
                          <a:srgbClr val="000000"/>
                        </a:solidFill>
                        <a:latin typeface="Courier New"/>
                        <a:cs typeface="Courier New"/>
                      </a:endParaRPr>
                    </a:p>
                  </a:txBody>
                  <a:tcPr>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ru-RU" sz="2000" b="0" dirty="0">
                        <a:solidFill>
                          <a:srgbClr val="000000"/>
                        </a:solidFill>
                        <a:latin typeface="Courier New"/>
                        <a:cs typeface="Courier New"/>
                      </a:endParaRPr>
                    </a:p>
                  </a:txBody>
                  <a:tcPr>
                    <a:noFill/>
                  </a:tcPr>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6</a:t>
                      </a:r>
                      <a:endParaRPr lang="ru-RU" sz="2000" b="0" dirty="0">
                        <a:solidFill>
                          <a:srgbClr val="000000"/>
                        </a:solidFill>
                        <a:latin typeface="Courier New"/>
                        <a:cs typeface="Courier New"/>
                      </a:endParaRPr>
                    </a:p>
                  </a:txBody>
                  <a:tcPr>
                    <a:noFill/>
                  </a:tcPr>
                </a:tc>
                <a:tc hMerge="1">
                  <a:txBody>
                    <a:bodyPr/>
                    <a:lstStyle/>
                    <a:p>
                      <a:pPr algn="ctr"/>
                      <a:endParaRPr lang="ru-RU" dirty="0"/>
                    </a:p>
                  </a:txBody>
                  <a:tcPr>
                    <a:noFill/>
                  </a:tcPr>
                </a:tc>
                <a:extLst>
                  <a:ext uri="{0D108BD9-81ED-4DB2-BD59-A6C34878D82A}">
                    <a16:rowId xmlns:a16="http://schemas.microsoft.com/office/drawing/2014/main" val="10005"/>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ru-RU" sz="2000" b="0" dirty="0">
                        <a:solidFill>
                          <a:srgbClr val="000000"/>
                        </a:solidFill>
                        <a:latin typeface="Courier New"/>
                        <a:cs typeface="Courier New"/>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reg2 </a:t>
                      </a:r>
                      <a:endParaRPr lang="ru-RU" sz="2000" b="0" dirty="0">
                        <a:solidFill>
                          <a:srgbClr val="000000"/>
                        </a:solidFill>
                        <a:latin typeface="Courier New"/>
                        <a:cs typeface="Courier New"/>
                      </a:endParaRPr>
                    </a:p>
                  </a:txBody>
                  <a:tcPr>
                    <a:noFill/>
                  </a:tcPr>
                </a:tc>
                <a:tc gridSpan="2">
                  <a:txBody>
                    <a:bodyPr/>
                    <a:lstStyle/>
                    <a:p>
                      <a:pPr algn="ctr"/>
                      <a:r>
                        <a:rPr lang="en-US" sz="2000" b="0" dirty="0">
                          <a:solidFill>
                            <a:srgbClr val="FF0000"/>
                          </a:solidFill>
                          <a:latin typeface="Courier New"/>
                          <a:cs typeface="Courier New"/>
                        </a:rPr>
                        <a:t>counter = 4</a:t>
                      </a:r>
                      <a:endParaRPr lang="ru-RU" sz="2000" b="0" dirty="0">
                        <a:solidFill>
                          <a:srgbClr val="FF0000"/>
                        </a:solidFill>
                        <a:latin typeface="Courier New"/>
                        <a:cs typeface="Courier New"/>
                      </a:endParaRPr>
                    </a:p>
                  </a:txBody>
                  <a:tcPr/>
                </a:tc>
                <a:tc hMerge="1">
                  <a:txBody>
                    <a:bodyPr/>
                    <a:lstStyle/>
                    <a:p>
                      <a:pPr algn="ctr"/>
                      <a:endParaRPr lang="ru-RU" dirty="0"/>
                    </a:p>
                  </a:txBody>
                  <a:tcPr/>
                </a:tc>
                <a:extLst>
                  <a:ext uri="{0D108BD9-81ED-4DB2-BD59-A6C34878D82A}">
                    <a16:rowId xmlns:a16="http://schemas.microsoft.com/office/drawing/2014/main" val="10006"/>
                  </a:ext>
                </a:extLst>
              </a:tr>
              <a:tr h="370840">
                <a:tc>
                  <a:txBody>
                    <a:bodyPr/>
                    <a:lstStyle/>
                    <a:p>
                      <a:endParaRPr lang="ru-RU" sz="200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extLst>
                  <a:ext uri="{0D108BD9-81ED-4DB2-BD59-A6C34878D82A}">
                    <a16:rowId xmlns:a16="http://schemas.microsoft.com/office/drawing/2014/main" val="10007"/>
                  </a:ext>
                </a:extLst>
              </a:tr>
            </a:tbl>
          </a:graphicData>
        </a:graphic>
      </p:graphicFrame>
      <p:sp>
        <p:nvSpPr>
          <p:cNvPr id="7" name="Прямоугольник 6"/>
          <p:cNvSpPr/>
          <p:nvPr/>
        </p:nvSpPr>
        <p:spPr>
          <a:xfrm>
            <a:off x="3851920" y="404664"/>
            <a:ext cx="81021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or</a:t>
            </a:r>
          </a:p>
        </p:txBody>
      </p:sp>
      <p:graphicFrame>
        <p:nvGraphicFramePr>
          <p:cNvPr id="13" name="Таблица 12"/>
          <p:cNvGraphicFramePr>
            <a:graphicFrameLocks noGrp="1"/>
          </p:cNvGraphicFramePr>
          <p:nvPr>
            <p:extLst>
              <p:ext uri="{D42A27DB-BD31-4B8C-83A1-F6EECF244321}">
                <p14:modId xmlns:p14="http://schemas.microsoft.com/office/powerpoint/2010/main" val="1435956493"/>
              </p:ext>
            </p:extLst>
          </p:nvPr>
        </p:nvGraphicFramePr>
        <p:xfrm>
          <a:off x="1017" y="1340768"/>
          <a:ext cx="9107487" cy="3144520"/>
        </p:xfrm>
        <a:graphic>
          <a:graphicData uri="http://schemas.openxmlformats.org/drawingml/2006/table">
            <a:tbl>
              <a:tblPr firstRow="1" bandRow="1">
                <a:tableStyleId>{3C2FFA5D-87B4-456A-9821-1D502468CF0F}</a:tableStyleId>
              </a:tblPr>
              <a:tblGrid>
                <a:gridCol w="2918613">
                  <a:extLst>
                    <a:ext uri="{9D8B030D-6E8A-4147-A177-3AD203B41FA5}">
                      <a16:colId xmlns:a16="http://schemas.microsoft.com/office/drawing/2014/main" val="20000"/>
                    </a:ext>
                  </a:extLst>
                </a:gridCol>
                <a:gridCol w="2742902">
                  <a:extLst>
                    <a:ext uri="{9D8B030D-6E8A-4147-A177-3AD203B41FA5}">
                      <a16:colId xmlns:a16="http://schemas.microsoft.com/office/drawing/2014/main" val="20001"/>
                    </a:ext>
                  </a:extLst>
                </a:gridCol>
                <a:gridCol w="1722986">
                  <a:extLst>
                    <a:ext uri="{9D8B030D-6E8A-4147-A177-3AD203B41FA5}">
                      <a16:colId xmlns:a16="http://schemas.microsoft.com/office/drawing/2014/main" val="20002"/>
                    </a:ext>
                  </a:extLst>
                </a:gridCol>
                <a:gridCol w="1722986">
                  <a:extLst>
                    <a:ext uri="{9D8B030D-6E8A-4147-A177-3AD203B41FA5}">
                      <a16:colId xmlns:a16="http://schemas.microsoft.com/office/drawing/2014/main" val="20003"/>
                    </a:ext>
                  </a:extLst>
                </a:gridCol>
              </a:tblGrid>
              <a:tr h="370840">
                <a:tc>
                  <a:txBody>
                    <a:bodyPr/>
                    <a:lstStyle/>
                    <a:p>
                      <a:pPr algn="ctr"/>
                      <a:r>
                        <a:rPr lang="en-US" dirty="0"/>
                        <a:t>Producer Thread</a:t>
                      </a:r>
                      <a:endParaRPr lang="ru-RU" dirty="0"/>
                    </a:p>
                  </a:txBody>
                  <a:tcPr/>
                </a:tc>
                <a:tc>
                  <a:txBody>
                    <a:bodyPr/>
                    <a:lstStyle/>
                    <a:p>
                      <a:pPr algn="ctr"/>
                      <a:r>
                        <a:rPr lang="en-US" dirty="0"/>
                        <a:t>Consumer Thread </a:t>
                      </a:r>
                      <a:endParaRPr lang="ru-RU" dirty="0"/>
                    </a:p>
                  </a:txBody>
                  <a:tcPr/>
                </a:tc>
                <a:tc>
                  <a:txBody>
                    <a:bodyPr/>
                    <a:lstStyle/>
                    <a:p>
                      <a:pPr algn="ctr"/>
                      <a:r>
                        <a:rPr lang="en-US" dirty="0"/>
                        <a:t>reg1- value</a:t>
                      </a:r>
                      <a:endParaRPr lang="ru-RU"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reg2- value</a:t>
                      </a:r>
                      <a:endParaRPr lang="ru-RU" dirty="0"/>
                    </a:p>
                  </a:txBody>
                  <a:tcPr/>
                </a:tc>
                <a:extLst>
                  <a:ext uri="{0D108BD9-81ED-4DB2-BD59-A6C34878D82A}">
                    <a16:rowId xmlns:a16="http://schemas.microsoft.com/office/drawing/2014/main" val="1000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Courier New"/>
                          <a:cs typeface="Courier New"/>
                        </a:rPr>
                        <a:t>reg1 = counter</a:t>
                      </a:r>
                      <a:endParaRPr lang="ru-RU" sz="2000" dirty="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r>
                        <a:rPr lang="en-US" sz="2000" dirty="0">
                          <a:solidFill>
                            <a:srgbClr val="000000"/>
                          </a:solidFill>
                          <a:latin typeface="Courier New"/>
                          <a:cs typeface="Courier New"/>
                        </a:rPr>
                        <a:t>5</a:t>
                      </a:r>
                      <a:endParaRPr lang="ru-RU" sz="2000" dirty="0">
                        <a:solidFill>
                          <a:srgbClr val="000000"/>
                        </a:solidFill>
                        <a:latin typeface="Courier New"/>
                        <a:cs typeface="Courier New"/>
                      </a:endParaRPr>
                    </a:p>
                  </a:txBody>
                  <a:tcPr>
                    <a:noFill/>
                  </a:tcPr>
                </a:tc>
                <a:tc>
                  <a:txBody>
                    <a:bodyPr/>
                    <a:lstStyle/>
                    <a:p>
                      <a:pPr algn="ct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r>
                        <a:rPr lang="en-US" sz="2000" dirty="0">
                          <a:solidFill>
                            <a:srgbClr val="000000"/>
                          </a:solidFill>
                          <a:latin typeface="Courier New"/>
                          <a:cs typeface="Courier New"/>
                        </a:rPr>
                        <a:t>reg1 = reg1 + 1</a:t>
                      </a:r>
                      <a:endParaRPr lang="ru-RU" sz="2000" dirty="0">
                        <a:solidFill>
                          <a:srgbClr val="000000"/>
                        </a:solidFill>
                        <a:latin typeface="Courier New"/>
                        <a:cs typeface="Courier New"/>
                      </a:endParaRPr>
                    </a:p>
                  </a:txBody>
                  <a:tcPr/>
                </a:tc>
                <a:tc>
                  <a:txBody>
                    <a:bodyPr/>
                    <a:lstStyle/>
                    <a:p>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6</a:t>
                      </a:r>
                      <a:endParaRPr lang="ru-RU" sz="200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2"/>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reg1 </a:t>
                      </a:r>
                      <a:endParaRPr lang="ru-RU" sz="2000" b="0" dirty="0">
                        <a:solidFill>
                          <a:srgbClr val="000000"/>
                        </a:solidFill>
                        <a:latin typeface="Courier New"/>
                        <a:cs typeface="Courier New"/>
                      </a:endParaRPr>
                    </a:p>
                  </a:txBody>
                  <a:tcPr>
                    <a:noFill/>
                  </a:tcPr>
                </a:tc>
                <a:tc>
                  <a:txBody>
                    <a:bodyPr/>
                    <a:lstStyle/>
                    <a:p>
                      <a:endParaRPr lang="ru-RU"/>
                    </a:p>
                  </a:txBody>
                  <a:tcPr>
                    <a:noFill/>
                  </a:tcPr>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6</a:t>
                      </a:r>
                      <a:endParaRPr lang="ru-RU" sz="2000" b="0" dirty="0">
                        <a:solidFill>
                          <a:srgbClr val="000000"/>
                        </a:solidFill>
                        <a:latin typeface="Courier New"/>
                        <a:cs typeface="Courier New"/>
                      </a:endParaRPr>
                    </a:p>
                  </a:txBody>
                  <a:tcPr>
                    <a:noFill/>
                  </a:tcPr>
                </a:tc>
                <a:tc hMerge="1">
                  <a:txBody>
                    <a:bodyPr/>
                    <a:lstStyle/>
                    <a:p>
                      <a:pPr algn="ctr"/>
                      <a:endParaRPr lang="ru-RU" sz="2000" dirty="0">
                        <a:solidFill>
                          <a:srgbClr val="000000"/>
                        </a:solidFill>
                        <a:latin typeface="Courier New"/>
                        <a:cs typeface="Courier New"/>
                      </a:endParaRPr>
                    </a:p>
                  </a:txBody>
                  <a:tcPr>
                    <a:noFill/>
                  </a:tcPr>
                </a:tc>
                <a:extLst>
                  <a:ext uri="{0D108BD9-81ED-4DB2-BD59-A6C34878D82A}">
                    <a16:rowId xmlns:a16="http://schemas.microsoft.com/office/drawing/2014/main" val="10003"/>
                  </a:ext>
                </a:extLst>
              </a:tr>
              <a:tr h="370840">
                <a:tc>
                  <a:txBody>
                    <a:bodyPr/>
                    <a:lstStyle/>
                    <a:p>
                      <a:endParaRPr lang="ru-RU" sz="2000" b="0" dirty="0">
                        <a:solidFill>
                          <a:srgbClr val="000000"/>
                        </a:solidFill>
                        <a:latin typeface="Courier New"/>
                        <a:cs typeface="Courier New"/>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reg2 = counter</a:t>
                      </a:r>
                      <a:endParaRPr lang="ru-RU" sz="2000" b="0" dirty="0">
                        <a:solidFill>
                          <a:srgbClr val="000000"/>
                        </a:solidFill>
                        <a:latin typeface="Courier New"/>
                        <a:cs typeface="Courier New"/>
                      </a:endParaRPr>
                    </a:p>
                  </a:txBody>
                  <a:tcPr/>
                </a:tc>
                <a:tc>
                  <a:txBody>
                    <a:bodyPr/>
                    <a:lstStyle/>
                    <a:p>
                      <a:pPr algn="ctr"/>
                      <a:endParaRPr lang="ru-RU" sz="2000" dirty="0">
                        <a:solidFill>
                          <a:srgbClr val="000000"/>
                        </a:solidFill>
                        <a:latin typeface="Courier New"/>
                        <a:cs typeface="Courier New"/>
                      </a:endParaRPr>
                    </a:p>
                  </a:txBody>
                  <a:tcPr/>
                </a:tc>
                <a:tc>
                  <a:txBody>
                    <a:bodyPr/>
                    <a:lstStyle/>
                    <a:p>
                      <a:pPr algn="ctr"/>
                      <a:r>
                        <a:rPr lang="en-US" sz="2000" dirty="0">
                          <a:solidFill>
                            <a:srgbClr val="000000"/>
                          </a:solidFill>
                          <a:latin typeface="Courier New"/>
                          <a:cs typeface="Courier New"/>
                        </a:rPr>
                        <a:t>6</a:t>
                      </a:r>
                      <a:endParaRPr lang="ru-RU" sz="2000" dirty="0">
                        <a:solidFill>
                          <a:srgbClr val="000000"/>
                        </a:solidFill>
                        <a:latin typeface="Courier New"/>
                        <a:cs typeface="Courier New"/>
                      </a:endParaRPr>
                    </a:p>
                  </a:txBody>
                  <a:tcPr/>
                </a:tc>
                <a:extLst>
                  <a:ext uri="{0D108BD9-81ED-4DB2-BD59-A6C34878D82A}">
                    <a16:rowId xmlns:a16="http://schemas.microsoft.com/office/drawing/2014/main" val="10004"/>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ru-RU" sz="2000" b="0" dirty="0">
                        <a:solidFill>
                          <a:srgbClr val="000000"/>
                        </a:solidFill>
                        <a:latin typeface="Courier New"/>
                        <a:cs typeface="Courier New"/>
                      </a:endParaRPr>
                    </a:p>
                  </a:txBody>
                  <a:tcPr>
                    <a:noFill/>
                  </a:tcPr>
                </a:tc>
                <a:tc>
                  <a:txBody>
                    <a:bodyPr/>
                    <a:lstStyle/>
                    <a:p>
                      <a:r>
                        <a:rPr lang="en-US" sz="2000" b="0" dirty="0">
                          <a:solidFill>
                            <a:srgbClr val="000000"/>
                          </a:solidFill>
                          <a:latin typeface="Courier New"/>
                          <a:cs typeface="Courier New"/>
                        </a:rPr>
                        <a:t>reg2 = reg2 - 1</a:t>
                      </a:r>
                      <a:endParaRPr lang="ru-RU" sz="2000" b="0" dirty="0">
                        <a:solidFill>
                          <a:srgbClr val="000000"/>
                        </a:solidFill>
                        <a:latin typeface="Courier New"/>
                        <a:cs typeface="Courier New"/>
                      </a:endParaRPr>
                    </a:p>
                  </a:txBody>
                  <a:tcPr>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ru-RU" sz="2000" b="0" dirty="0">
                        <a:solidFill>
                          <a:srgbClr val="000000"/>
                        </a:solidFill>
                        <a:latin typeface="Courier New"/>
                        <a:cs typeface="Courier New"/>
                      </a:endParaRPr>
                    </a:p>
                  </a:txBody>
                  <a:tcPr>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5</a:t>
                      </a:r>
                      <a:endParaRPr lang="ru-RU" sz="2000" b="0" dirty="0">
                        <a:solidFill>
                          <a:srgbClr val="000000"/>
                        </a:solidFill>
                        <a:latin typeface="Courier New"/>
                        <a:cs typeface="Courier New"/>
                      </a:endParaRPr>
                    </a:p>
                  </a:txBody>
                  <a:tcPr>
                    <a:noFill/>
                  </a:tcPr>
                </a:tc>
                <a:extLst>
                  <a:ext uri="{0D108BD9-81ED-4DB2-BD59-A6C34878D82A}">
                    <a16:rowId xmlns:a16="http://schemas.microsoft.com/office/drawing/2014/main" val="10005"/>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ru-RU" sz="2000" b="0" dirty="0">
                        <a:solidFill>
                          <a:srgbClr val="000000"/>
                        </a:solidFill>
                        <a:latin typeface="Courier New"/>
                        <a:cs typeface="Courier New"/>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0" dirty="0">
                          <a:solidFill>
                            <a:srgbClr val="000000"/>
                          </a:solidFill>
                          <a:latin typeface="Courier New"/>
                          <a:cs typeface="Courier New"/>
                        </a:rPr>
                        <a:t>counter = reg2 </a:t>
                      </a:r>
                      <a:endParaRPr lang="ru-RU" sz="2000" b="0" dirty="0">
                        <a:solidFill>
                          <a:srgbClr val="000000"/>
                        </a:solidFill>
                        <a:latin typeface="Courier New"/>
                        <a:cs typeface="Courier New"/>
                      </a:endParaRPr>
                    </a:p>
                  </a:txBody>
                  <a:tcPr>
                    <a:noFill/>
                  </a:tcPr>
                </a:tc>
                <a:tc gridSpan="2">
                  <a:txBody>
                    <a:bodyPr/>
                    <a:lstStyle/>
                    <a:p>
                      <a:pPr algn="ctr"/>
                      <a:r>
                        <a:rPr lang="en-US" sz="2000" b="1" dirty="0">
                          <a:solidFill>
                            <a:srgbClr val="FF0000"/>
                          </a:solidFill>
                          <a:latin typeface="Courier New"/>
                          <a:cs typeface="Courier New"/>
                        </a:rPr>
                        <a:t>counter = 5</a:t>
                      </a:r>
                      <a:endParaRPr lang="ru-RU" sz="2000" b="1" dirty="0">
                        <a:solidFill>
                          <a:srgbClr val="FF0000"/>
                        </a:solidFill>
                        <a:latin typeface="Courier New"/>
                        <a:cs typeface="Courier New"/>
                      </a:endParaRPr>
                    </a:p>
                  </a:txBody>
                  <a:tcPr/>
                </a:tc>
                <a:tc hMerge="1">
                  <a:txBody>
                    <a:bodyPr/>
                    <a:lstStyle/>
                    <a:p>
                      <a:pPr algn="ctr"/>
                      <a:endParaRPr lang="ru-RU" dirty="0"/>
                    </a:p>
                  </a:txBody>
                  <a:tcPr/>
                </a:tc>
                <a:extLst>
                  <a:ext uri="{0D108BD9-81ED-4DB2-BD59-A6C34878D82A}">
                    <a16:rowId xmlns:a16="http://schemas.microsoft.com/office/drawing/2014/main" val="10006"/>
                  </a:ext>
                </a:extLst>
              </a:tr>
              <a:tr h="370840">
                <a:tc>
                  <a:txBody>
                    <a:bodyPr/>
                    <a:lstStyle/>
                    <a:p>
                      <a:endParaRPr lang="ru-RU" sz="2000" dirty="0">
                        <a:solidFill>
                          <a:srgbClr val="000000"/>
                        </a:solidFill>
                        <a:latin typeface="Courier New"/>
                        <a:cs typeface="Courier New"/>
                      </a:endParaRPr>
                    </a:p>
                  </a:txBody>
                  <a:tcPr>
                    <a:noFill/>
                  </a:tcPr>
                </a:tc>
                <a:tc>
                  <a:txBody>
                    <a:bodyPr/>
                    <a:lstStyle/>
                    <a:p>
                      <a:endParaRPr lang="ru-RU" sz="2000"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tc>
                  <a:txBody>
                    <a:bodyPr/>
                    <a:lstStyle/>
                    <a:p>
                      <a:pPr algn="ctr"/>
                      <a:endParaRPr lang="ru-RU" sz="2000" b="1" dirty="0">
                        <a:solidFill>
                          <a:srgbClr val="000000"/>
                        </a:solidFill>
                        <a:latin typeface="Courier New"/>
                        <a:cs typeface="Courier New"/>
                      </a:endParaRPr>
                    </a:p>
                  </a:txBody>
                  <a:tcPr>
                    <a:noFill/>
                  </a:tcPr>
                </a:tc>
                <a:extLst>
                  <a:ext uri="{0D108BD9-81ED-4DB2-BD59-A6C34878D82A}">
                    <a16:rowId xmlns:a16="http://schemas.microsoft.com/office/drawing/2014/main" val="10007"/>
                  </a:ext>
                </a:extLst>
              </a:tr>
            </a:tbl>
          </a:graphicData>
        </a:graphic>
      </p:graphicFrame>
      <p:sp>
        <p:nvSpPr>
          <p:cNvPr id="14" name="Прямоугольник 13"/>
          <p:cNvSpPr/>
          <p:nvPr/>
        </p:nvSpPr>
        <p:spPr>
          <a:xfrm>
            <a:off x="0" y="4725144"/>
            <a:ext cx="9144000" cy="461665"/>
          </a:xfrm>
          <a:prstGeom prst="rect">
            <a:avLst/>
          </a:prstGeom>
        </p:spPr>
        <p:txBody>
          <a:bodyPr wrap="square">
            <a:spAutoFit/>
          </a:bodyPr>
          <a:lstStyle/>
          <a:p>
            <a:pPr marL="342900" indent="-342900">
              <a:buFont typeface="Arial"/>
              <a:buChar char="•"/>
            </a:pPr>
            <a:r>
              <a:rPr lang="en-US" sz="2400" dirty="0"/>
              <a:t>Concurrent access to shared data may result in data inconsistency</a:t>
            </a:r>
            <a:endParaRPr lang="ru-RU" sz="2400" dirty="0"/>
          </a:p>
        </p:txBody>
      </p:sp>
    </p:spTree>
    <p:extLst>
      <p:ext uri="{BB962C8B-B14F-4D97-AF65-F5344CB8AC3E}">
        <p14:creationId xmlns:p14="http://schemas.microsoft.com/office/powerpoint/2010/main" val="355931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err="1">
                <a:solidFill>
                  <a:schemeClr val="bg1"/>
                </a:solidFill>
              </a:rPr>
              <a:t>Race</a:t>
            </a:r>
            <a:r>
              <a:rPr lang="ru-RU" dirty="0">
                <a:solidFill>
                  <a:schemeClr val="bg1"/>
                </a:solidFill>
              </a:rPr>
              <a:t> </a:t>
            </a:r>
            <a:r>
              <a:rPr lang="ru-RU" dirty="0" err="1">
                <a:solidFill>
                  <a:schemeClr val="bg1"/>
                </a:solidFill>
              </a:rPr>
              <a:t>Condition</a:t>
            </a:r>
            <a:endParaRPr lang="en-US" dirty="0">
              <a:solidFill>
                <a:schemeClr val="bg1"/>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8" name="TextBox 7"/>
          <p:cNvSpPr txBox="1"/>
          <p:nvPr/>
        </p:nvSpPr>
        <p:spPr>
          <a:xfrm>
            <a:off x="0" y="692696"/>
            <a:ext cx="9144000" cy="1569660"/>
          </a:xfrm>
          <a:prstGeom prst="rect">
            <a:avLst/>
          </a:prstGeom>
          <a:noFill/>
        </p:spPr>
        <p:txBody>
          <a:bodyPr wrap="square" rtlCol="0">
            <a:spAutoFit/>
          </a:bodyPr>
          <a:lstStyle/>
          <a:p>
            <a:r>
              <a:rPr lang="en-US" sz="2400" dirty="0"/>
              <a:t>A situation when several processes access and manipulate the same data concurrently and the outcome of the execution depends on the particular order in which the access takes place  </a:t>
            </a:r>
          </a:p>
        </p:txBody>
      </p:sp>
      <p:sp>
        <p:nvSpPr>
          <p:cNvPr id="9" name="Прямоугольник 8"/>
          <p:cNvSpPr/>
          <p:nvPr/>
        </p:nvSpPr>
        <p:spPr>
          <a:xfrm>
            <a:off x="0" y="1988840"/>
            <a:ext cx="9144000" cy="1200329"/>
          </a:xfrm>
          <a:prstGeom prst="rect">
            <a:avLst/>
          </a:prstGeom>
          <a:noFill/>
        </p:spPr>
        <p:txBody>
          <a:bodyPr wrap="square" lIns="91440" tIns="45720" rIns="91440" bIns="45720">
            <a:spAutoFit/>
          </a:bodyPr>
          <a:lstStyle/>
          <a:p>
            <a:pPr algn="ctr"/>
            <a:r>
              <a:rPr lang="en-US" sz="3600" b="1" dirty="0">
                <a:ln w="17780" cmpd="sng">
                  <a:solidFill>
                    <a:schemeClr val="accent2">
                      <a:lumMod val="75000"/>
                    </a:schemeClr>
                  </a:solidFill>
                  <a:prstDash val="solid"/>
                  <a:miter lim="800000"/>
                </a:ln>
                <a:solidFill>
                  <a:schemeClr val="tx2"/>
                </a:solidFill>
                <a:effectLst>
                  <a:outerShdw blurRad="55000" dist="50800" dir="5400000" algn="tl">
                    <a:srgbClr val="000000">
                      <a:alpha val="33000"/>
                    </a:srgbClr>
                  </a:outerShdw>
                </a:effectLst>
              </a:rPr>
              <a:t>The only way to deal with race conditions is through very careful coding.</a:t>
            </a:r>
          </a:p>
        </p:txBody>
      </p:sp>
      <p:sp>
        <p:nvSpPr>
          <p:cNvPr id="14" name="Прямоугольник 13"/>
          <p:cNvSpPr/>
          <p:nvPr/>
        </p:nvSpPr>
        <p:spPr>
          <a:xfrm>
            <a:off x="0" y="3717032"/>
            <a:ext cx="9144000" cy="707886"/>
          </a:xfrm>
          <a:prstGeom prst="rect">
            <a:avLst/>
          </a:prstGeom>
          <a:noFill/>
        </p:spPr>
        <p:txBody>
          <a:bodyPr wrap="square" lIns="91440" tIns="45720" rIns="91440" bIns="45720">
            <a:spAutoFit/>
          </a:bodyPr>
          <a:lstStyle/>
          <a:p>
            <a:pPr algn="ctr"/>
            <a:r>
              <a:rPr lang="ru-RU" sz="4000" b="1" dirty="0" err="1">
                <a:ln w="17780" cmpd="sng">
                  <a:solidFill>
                    <a:srgbClr val="953735"/>
                  </a:solidFill>
                  <a:prstDash val="solid"/>
                  <a:miter lim="800000"/>
                </a:ln>
                <a:solidFill>
                  <a:srgbClr val="1F497D"/>
                </a:solidFill>
                <a:effectLst>
                  <a:outerShdw blurRad="55000" dist="50800" dir="5400000" algn="tl">
                    <a:srgbClr val="000000">
                      <a:alpha val="33000"/>
                    </a:srgbClr>
                  </a:outerShdw>
                </a:effectLst>
              </a:rPr>
              <a:t>H</a:t>
            </a:r>
            <a:r>
              <a:rPr lang="en-US" sz="4000" b="1" dirty="0" err="1">
                <a:ln w="17780" cmpd="sng">
                  <a:solidFill>
                    <a:srgbClr val="953735"/>
                  </a:solidFill>
                  <a:prstDash val="solid"/>
                  <a:miter lim="800000"/>
                </a:ln>
                <a:solidFill>
                  <a:srgbClr val="1F497D"/>
                </a:solidFill>
                <a:effectLst>
                  <a:outerShdw blurRad="55000" dist="50800" dir="5400000" algn="tl">
                    <a:srgbClr val="000000">
                      <a:alpha val="33000"/>
                    </a:srgbClr>
                  </a:outerShdw>
                </a:effectLst>
              </a:rPr>
              <a:t>ence</a:t>
            </a:r>
            <a:r>
              <a:rPr lang="en-US" sz="4000" b="1" dirty="0">
                <a:ln w="17780" cmpd="sng">
                  <a:solidFill>
                    <a:srgbClr val="953735"/>
                  </a:solidFill>
                  <a:prstDash val="solid"/>
                  <a:miter lim="800000"/>
                </a:ln>
                <a:solidFill>
                  <a:srgbClr val="1F497D"/>
                </a:solidFill>
                <a:effectLst>
                  <a:outerShdw blurRad="55000" dist="50800" dir="5400000" algn="tl">
                    <a:srgbClr val="000000">
                      <a:alpha val="33000"/>
                    </a:srgbClr>
                  </a:outerShdw>
                </a:effectLst>
              </a:rPr>
              <a:t> </a:t>
            </a:r>
            <a:r>
              <a:rPr lang="en-US" sz="4000" b="1" dirty="0" err="1">
                <a:ln w="17780" cmpd="sng">
                  <a:solidFill>
                    <a:srgbClr val="953735"/>
                  </a:solidFill>
                  <a:prstDash val="solid"/>
                  <a:miter lim="800000"/>
                </a:ln>
                <a:solidFill>
                  <a:srgbClr val="1F497D"/>
                </a:solidFill>
                <a:effectLst>
                  <a:outerShdw blurRad="55000" dist="50800" dir="5400000" algn="tl">
                    <a:srgbClr val="000000">
                      <a:alpha val="33000"/>
                    </a:srgbClr>
                  </a:outerShdw>
                </a:effectLst>
              </a:rPr>
              <a:t>proccesses</a:t>
            </a:r>
            <a:r>
              <a:rPr lang="en-US" sz="4000" b="1" dirty="0">
                <a:ln w="17780" cmpd="sng">
                  <a:solidFill>
                    <a:srgbClr val="953735"/>
                  </a:solidFill>
                  <a:prstDash val="solid"/>
                  <a:miter lim="800000"/>
                </a:ln>
                <a:solidFill>
                  <a:srgbClr val="1F497D"/>
                </a:solidFill>
                <a:effectLst>
                  <a:outerShdw blurRad="55000" dist="50800" dir="5400000" algn="tl">
                    <a:srgbClr val="000000">
                      <a:alpha val="33000"/>
                    </a:srgbClr>
                  </a:outerShdw>
                </a:effectLst>
              </a:rPr>
              <a:t> must be </a:t>
            </a:r>
            <a:r>
              <a:rPr lang="en-US" sz="4000" b="1" dirty="0">
                <a:ln w="17780" cmpd="sng">
                  <a:solidFill>
                    <a:srgbClr val="953735"/>
                  </a:solidFill>
                  <a:prstDash val="solid"/>
                  <a:miter lim="800000"/>
                </a:ln>
                <a:solidFill>
                  <a:schemeClr val="accent2"/>
                </a:solidFill>
                <a:effectLst>
                  <a:outerShdw blurRad="55000" dist="50800" dir="5400000" algn="tl">
                    <a:srgbClr val="000000">
                      <a:alpha val="33000"/>
                    </a:srgbClr>
                  </a:outerShdw>
                </a:effectLst>
              </a:rPr>
              <a:t>synchronized</a:t>
            </a:r>
          </a:p>
        </p:txBody>
      </p:sp>
    </p:spTree>
    <p:extLst>
      <p:ext uri="{BB962C8B-B14F-4D97-AF65-F5344CB8AC3E}">
        <p14:creationId xmlns:p14="http://schemas.microsoft.com/office/powerpoint/2010/main" val="7064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The Critical-Section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33</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8" name="TextBox 7"/>
          <p:cNvSpPr txBox="1"/>
          <p:nvPr/>
        </p:nvSpPr>
        <p:spPr>
          <a:xfrm>
            <a:off x="0" y="520224"/>
            <a:ext cx="9144000" cy="892552"/>
          </a:xfrm>
          <a:prstGeom prst="rect">
            <a:avLst/>
          </a:prstGeom>
          <a:noFill/>
        </p:spPr>
        <p:txBody>
          <a:bodyPr wrap="square" rtlCol="0">
            <a:spAutoFit/>
          </a:bodyPr>
          <a:lstStyle/>
          <a:p>
            <a:r>
              <a:rPr lang="en-US" sz="2800" b="1" i="1" dirty="0">
                <a:solidFill>
                  <a:schemeClr val="tx2"/>
                </a:solidFill>
              </a:rPr>
              <a:t>Critical section </a:t>
            </a:r>
            <a:r>
              <a:rPr lang="en-US" sz="2400" dirty="0"/>
              <a:t>is a section of code or collection of operations in which only one process may be executing at a given time</a:t>
            </a:r>
          </a:p>
        </p:txBody>
      </p:sp>
      <p:sp>
        <p:nvSpPr>
          <p:cNvPr id="10" name="Прямоугольник 9"/>
          <p:cNvSpPr/>
          <p:nvPr/>
        </p:nvSpPr>
        <p:spPr>
          <a:xfrm>
            <a:off x="0" y="1340768"/>
            <a:ext cx="5262979" cy="461665"/>
          </a:xfrm>
          <a:prstGeom prst="rect">
            <a:avLst/>
          </a:prstGeom>
        </p:spPr>
        <p:txBody>
          <a:bodyPr wrap="none">
            <a:spAutoFit/>
          </a:bodyPr>
          <a:lstStyle/>
          <a:p>
            <a:pPr marL="342900" indent="-342900">
              <a:buFont typeface="Arial"/>
              <a:buChar char="•"/>
            </a:pPr>
            <a:r>
              <a:rPr lang="en-US" sz="2400" dirty="0"/>
              <a:t>General structure of a typical process:</a:t>
            </a:r>
            <a:endParaRPr lang="ru-RU" sz="2400" dirty="0"/>
          </a:p>
        </p:txBody>
      </p:sp>
      <p:grpSp>
        <p:nvGrpSpPr>
          <p:cNvPr id="13" name="Группа 12"/>
          <p:cNvGrpSpPr/>
          <p:nvPr/>
        </p:nvGrpSpPr>
        <p:grpSpPr>
          <a:xfrm>
            <a:off x="179512" y="1696740"/>
            <a:ext cx="8748464" cy="2308324"/>
            <a:chOff x="251520" y="2132856"/>
            <a:chExt cx="8748464" cy="2308324"/>
          </a:xfrm>
        </p:grpSpPr>
        <p:sp>
          <p:nvSpPr>
            <p:cNvPr id="11" name="Прямоугольник 10"/>
            <p:cNvSpPr/>
            <p:nvPr/>
          </p:nvSpPr>
          <p:spPr>
            <a:xfrm>
              <a:off x="251520" y="2132856"/>
              <a:ext cx="8748464" cy="2308324"/>
            </a:xfrm>
            <a:prstGeom prst="rect">
              <a:avLst/>
            </a:prstGeom>
          </p:spPr>
          <p:txBody>
            <a:bodyPr wrap="square">
              <a:spAutoFit/>
            </a:bodyPr>
            <a:lstStyle/>
            <a:p>
              <a:r>
                <a:rPr lang="en-US" dirty="0">
                  <a:latin typeface="Courier New"/>
                  <a:cs typeface="Courier New"/>
                </a:rPr>
                <a:t>while (1)</a:t>
              </a:r>
              <a:r>
                <a:rPr lang="ru-RU" dirty="0">
                  <a:latin typeface="Courier New"/>
                  <a:cs typeface="Courier New"/>
                </a:rPr>
                <a:t>{</a:t>
              </a:r>
              <a:endParaRPr lang="en-US" dirty="0">
                <a:latin typeface="Courier New"/>
                <a:cs typeface="Courier New"/>
              </a:endParaRPr>
            </a:p>
            <a:p>
              <a:r>
                <a:rPr lang="en-US" dirty="0">
                  <a:latin typeface="Courier New"/>
                  <a:cs typeface="Courier New"/>
                </a:rPr>
                <a:t>		entry section; </a:t>
              </a:r>
            </a:p>
            <a:p>
              <a:r>
                <a:rPr lang="en-US" dirty="0">
                  <a:latin typeface="Courier New"/>
                  <a:cs typeface="Courier New"/>
                </a:rPr>
                <a:t>			</a:t>
              </a:r>
            </a:p>
            <a:p>
              <a:r>
                <a:rPr lang="en-US" dirty="0">
                  <a:latin typeface="Courier New"/>
                  <a:cs typeface="Courier New"/>
                </a:rPr>
                <a:t>			critical section;</a:t>
              </a:r>
            </a:p>
            <a:p>
              <a:r>
                <a:rPr lang="en-US" dirty="0">
                  <a:latin typeface="Courier New"/>
                  <a:cs typeface="Courier New"/>
                </a:rPr>
                <a:t>		exit section; </a:t>
              </a:r>
            </a:p>
            <a:p>
              <a:r>
                <a:rPr lang="en-US" dirty="0">
                  <a:latin typeface="Courier New"/>
                  <a:cs typeface="Courier New"/>
                </a:rPr>
                <a:t>			</a:t>
              </a:r>
            </a:p>
            <a:p>
              <a:r>
                <a:rPr lang="en-US" dirty="0">
                  <a:latin typeface="Courier New"/>
                  <a:cs typeface="Courier New"/>
                </a:rPr>
                <a:t>			remainder section;</a:t>
              </a:r>
            </a:p>
            <a:p>
              <a:r>
                <a:rPr lang="ru-RU" dirty="0">
                  <a:latin typeface="Courier New"/>
                  <a:cs typeface="Courier New"/>
                </a:rPr>
                <a:t>}</a:t>
              </a:r>
            </a:p>
          </p:txBody>
        </p:sp>
        <p:sp>
          <p:nvSpPr>
            <p:cNvPr id="12" name="TextBox 11"/>
            <p:cNvSpPr txBox="1"/>
            <p:nvPr/>
          </p:nvSpPr>
          <p:spPr>
            <a:xfrm>
              <a:off x="2123728" y="2492896"/>
              <a:ext cx="218553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a:latin typeface="Courier New"/>
                  <a:cs typeface="Courier New"/>
                </a:rPr>
                <a:t>entry section</a:t>
              </a:r>
              <a:endParaRPr lang="ru-RU" sz="2000" b="1" dirty="0">
                <a:latin typeface="Courier New"/>
                <a:cs typeface="Courier New"/>
              </a:endParaRPr>
            </a:p>
          </p:txBody>
        </p:sp>
        <p:sp>
          <p:nvSpPr>
            <p:cNvPr id="15" name="TextBox 14"/>
            <p:cNvSpPr txBox="1"/>
            <p:nvPr/>
          </p:nvSpPr>
          <p:spPr>
            <a:xfrm>
              <a:off x="2123728" y="3356992"/>
              <a:ext cx="203162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a:latin typeface="Courier New"/>
                  <a:cs typeface="Courier New"/>
                </a:rPr>
                <a:t>exit section</a:t>
              </a:r>
              <a:endParaRPr lang="ru-RU" sz="2000" b="1" dirty="0">
                <a:latin typeface="Courier New"/>
                <a:cs typeface="Courier New"/>
              </a:endParaRPr>
            </a:p>
          </p:txBody>
        </p:sp>
      </p:grpSp>
      <p:grpSp>
        <p:nvGrpSpPr>
          <p:cNvPr id="18" name="Группа 17"/>
          <p:cNvGrpSpPr/>
          <p:nvPr/>
        </p:nvGrpSpPr>
        <p:grpSpPr>
          <a:xfrm>
            <a:off x="3779912" y="4005064"/>
            <a:ext cx="3168352" cy="2088232"/>
            <a:chOff x="3779912" y="4005064"/>
            <a:chExt cx="3168352" cy="2088232"/>
          </a:xfrm>
        </p:grpSpPr>
        <p:sp>
          <p:nvSpPr>
            <p:cNvPr id="16" name="Прямоугольник 15"/>
            <p:cNvSpPr/>
            <p:nvPr/>
          </p:nvSpPr>
          <p:spPr>
            <a:xfrm>
              <a:off x="3779912" y="4077072"/>
              <a:ext cx="3168352" cy="20162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7" name="TextBox 16"/>
            <p:cNvSpPr txBox="1"/>
            <p:nvPr/>
          </p:nvSpPr>
          <p:spPr>
            <a:xfrm>
              <a:off x="4644008" y="4005064"/>
              <a:ext cx="1587131" cy="369332"/>
            </a:xfrm>
            <a:prstGeom prst="rect">
              <a:avLst/>
            </a:prstGeom>
            <a:noFill/>
          </p:spPr>
          <p:txBody>
            <a:bodyPr wrap="none" rtlCol="0">
              <a:spAutoFit/>
            </a:bodyPr>
            <a:lstStyle/>
            <a:p>
              <a:r>
                <a:rPr lang="en-US" dirty="0"/>
                <a:t>Critical section</a:t>
              </a:r>
              <a:endParaRPr lang="ru-RU" dirty="0"/>
            </a:p>
          </p:txBody>
        </p:sp>
      </p:grpSp>
      <p:pic>
        <p:nvPicPr>
          <p:cNvPr id="7" name="Изображение 6" descr="121167_img_469403.jpg"/>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572000" y="4365104"/>
            <a:ext cx="1656184" cy="1656184"/>
          </a:xfrm>
          <a:prstGeom prst="rect">
            <a:avLst/>
          </a:prstGeom>
        </p:spPr>
      </p:pic>
      <p:pic>
        <p:nvPicPr>
          <p:cNvPr id="9" name="Изображение 8" descr="sleepy_large.jpg"/>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1560" y="3933056"/>
            <a:ext cx="1524000" cy="1722120"/>
          </a:xfrm>
          <a:prstGeom prst="rect">
            <a:avLst/>
          </a:prstGeom>
        </p:spPr>
      </p:pic>
      <p:pic>
        <p:nvPicPr>
          <p:cNvPr id="19" name="Изображение 18" descr="S_3724740.jpg"/>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80312" y="4365104"/>
            <a:ext cx="1573038" cy="1656184"/>
          </a:xfrm>
          <a:prstGeom prst="rect">
            <a:avLst/>
          </a:prstGeom>
        </p:spPr>
      </p:pic>
    </p:spTree>
    <p:extLst>
      <p:ext uri="{BB962C8B-B14F-4D97-AF65-F5344CB8AC3E}">
        <p14:creationId xmlns:p14="http://schemas.microsoft.com/office/powerpoint/2010/main" val="1859881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The Critical-Section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34</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8" name="TextBox 7"/>
          <p:cNvSpPr txBox="1"/>
          <p:nvPr/>
        </p:nvSpPr>
        <p:spPr>
          <a:xfrm>
            <a:off x="0" y="764704"/>
            <a:ext cx="9144000" cy="4893648"/>
          </a:xfrm>
          <a:prstGeom prst="rect">
            <a:avLst/>
          </a:prstGeom>
          <a:noFill/>
        </p:spPr>
        <p:txBody>
          <a:bodyPr wrap="square" rtlCol="0">
            <a:spAutoFit/>
          </a:bodyPr>
          <a:lstStyle/>
          <a:p>
            <a:pPr marL="457200" indent="-457200">
              <a:spcBef>
                <a:spcPts val="1800"/>
              </a:spcBef>
              <a:buFont typeface="Arial"/>
              <a:buChar char="•"/>
            </a:pPr>
            <a:r>
              <a:rPr lang="en-US" sz="2800" dirty="0"/>
              <a:t>The critical-section problem is to design a protocol that the processes can cooperate. </a:t>
            </a:r>
          </a:p>
          <a:p>
            <a:pPr marL="457200" indent="-457200">
              <a:spcBef>
                <a:spcPts val="1800"/>
              </a:spcBef>
              <a:buFont typeface="Arial"/>
              <a:buChar char="•"/>
            </a:pPr>
            <a:r>
              <a:rPr lang="en-US" sz="2800" dirty="0"/>
              <a:t>Each process must request permission to enter its critical section. </a:t>
            </a:r>
          </a:p>
          <a:p>
            <a:pPr marL="457200" indent="-457200">
              <a:spcBef>
                <a:spcPts val="1800"/>
              </a:spcBef>
              <a:buFont typeface="Arial"/>
              <a:buChar char="•"/>
            </a:pPr>
            <a:r>
              <a:rPr lang="en-US" sz="2800" dirty="0"/>
              <a:t>The section of code implementing this request is called entry section. </a:t>
            </a:r>
          </a:p>
          <a:p>
            <a:pPr marL="457200" indent="-457200">
              <a:spcBef>
                <a:spcPts val="1800"/>
              </a:spcBef>
              <a:buFont typeface="Arial"/>
              <a:buChar char="•"/>
            </a:pPr>
            <a:r>
              <a:rPr lang="en-US" sz="2800" dirty="0"/>
              <a:t>The critical section may be followed by a section of code known as exit section. </a:t>
            </a:r>
          </a:p>
          <a:p>
            <a:pPr marL="457200" indent="-457200">
              <a:spcBef>
                <a:spcPts val="1800"/>
              </a:spcBef>
              <a:buFont typeface="Arial"/>
              <a:buChar char="•"/>
            </a:pPr>
            <a:r>
              <a:rPr lang="en-US" sz="2800" dirty="0"/>
              <a:t>The remaining code is known as remainder section.</a:t>
            </a:r>
            <a:endParaRPr lang="en-US" sz="2400" dirty="0"/>
          </a:p>
        </p:txBody>
      </p:sp>
    </p:spTree>
    <p:extLst>
      <p:ext uri="{BB962C8B-B14F-4D97-AF65-F5344CB8AC3E}">
        <p14:creationId xmlns:p14="http://schemas.microsoft.com/office/powerpoint/2010/main" val="2039203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The Critical-Section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35</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8" name="TextBox 7"/>
          <p:cNvSpPr txBox="1"/>
          <p:nvPr/>
        </p:nvSpPr>
        <p:spPr>
          <a:xfrm>
            <a:off x="0" y="548680"/>
            <a:ext cx="9144000" cy="5570756"/>
          </a:xfrm>
          <a:prstGeom prst="rect">
            <a:avLst/>
          </a:prstGeom>
          <a:noFill/>
        </p:spPr>
        <p:txBody>
          <a:bodyPr wrap="square" rtlCol="0">
            <a:spAutoFit/>
          </a:bodyPr>
          <a:lstStyle/>
          <a:p>
            <a:r>
              <a:rPr lang="en-US" sz="2800" dirty="0"/>
              <a:t>Any solution to critical section problem must satisfy the following:</a:t>
            </a:r>
          </a:p>
          <a:p>
            <a:endParaRPr lang="ru-RU" sz="800" dirty="0"/>
          </a:p>
          <a:p>
            <a:r>
              <a:rPr lang="en-US" sz="2800" dirty="0"/>
              <a:t>1. </a:t>
            </a:r>
            <a:r>
              <a:rPr lang="en-US" sz="2800" b="1" dirty="0">
                <a:solidFill>
                  <a:srgbClr val="1F497D"/>
                </a:solidFill>
              </a:rPr>
              <a:t>Mutual Exclusion</a:t>
            </a:r>
            <a:r>
              <a:rPr lang="en-US" sz="2800" dirty="0"/>
              <a:t>:</a:t>
            </a:r>
            <a:endParaRPr lang="ru-RU" sz="2800" dirty="0"/>
          </a:p>
          <a:p>
            <a:pPr lvl="1"/>
            <a:r>
              <a:rPr lang="en-US" sz="2400" dirty="0"/>
              <a:t>If a process </a:t>
            </a:r>
            <a:r>
              <a:rPr lang="en-US" sz="2400" i="1" dirty="0"/>
              <a:t>P</a:t>
            </a:r>
            <a:r>
              <a:rPr lang="en-US" sz="2400" i="1" baseline="-25000" dirty="0"/>
              <a:t>i</a:t>
            </a:r>
            <a:r>
              <a:rPr lang="en-US" sz="2400" i="1" dirty="0"/>
              <a:t> </a:t>
            </a:r>
            <a:r>
              <a:rPr lang="en-US" sz="2400" dirty="0"/>
              <a:t>is executing in its critical section, then-no other processes can be executing in their critical sections.</a:t>
            </a:r>
          </a:p>
          <a:p>
            <a:endParaRPr lang="en-US" sz="800" dirty="0"/>
          </a:p>
          <a:p>
            <a:r>
              <a:rPr lang="ru-RU" sz="2800" dirty="0"/>
              <a:t>2. </a:t>
            </a:r>
            <a:r>
              <a:rPr lang="en-US" sz="2800" b="1" dirty="0">
                <a:solidFill>
                  <a:srgbClr val="1F497D"/>
                </a:solidFill>
              </a:rPr>
              <a:t>Progress</a:t>
            </a:r>
            <a:r>
              <a:rPr lang="ru-RU" sz="2800" dirty="0"/>
              <a:t>:</a:t>
            </a:r>
          </a:p>
          <a:p>
            <a:pPr lvl="1"/>
            <a:r>
              <a:rPr lang="en-US" sz="2400" dirty="0"/>
              <a:t>The selection of the processes that will enter the critical section next cannot be postponed indefinitely</a:t>
            </a:r>
            <a:endParaRPr lang="ru-RU" sz="2400" dirty="0"/>
          </a:p>
          <a:p>
            <a:endParaRPr lang="ru-RU" sz="800" dirty="0"/>
          </a:p>
          <a:p>
            <a:r>
              <a:rPr lang="en-US" sz="2800" dirty="0"/>
              <a:t>3. </a:t>
            </a:r>
            <a:r>
              <a:rPr lang="en-US" sz="2800" b="1" dirty="0">
                <a:solidFill>
                  <a:srgbClr val="1F497D"/>
                </a:solidFill>
              </a:rPr>
              <a:t>Bounded Waiting</a:t>
            </a:r>
            <a:r>
              <a:rPr lang="en-US" sz="2800" dirty="0"/>
              <a:t>:</a:t>
            </a:r>
          </a:p>
          <a:p>
            <a:pPr lvl="1"/>
            <a:r>
              <a:rPr lang="en-US" sz="2400" dirty="0"/>
              <a:t>There exists a bound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1195398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Types of solutions to CS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36</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7" name="TextBox 6"/>
          <p:cNvSpPr txBox="1"/>
          <p:nvPr/>
        </p:nvSpPr>
        <p:spPr>
          <a:xfrm>
            <a:off x="7557" y="692696"/>
            <a:ext cx="9136443" cy="2677656"/>
          </a:xfrm>
          <a:prstGeom prst="rect">
            <a:avLst/>
          </a:prstGeom>
          <a:noFill/>
        </p:spPr>
        <p:txBody>
          <a:bodyPr wrap="square" rtlCol="0">
            <a:spAutoFit/>
          </a:bodyPr>
          <a:lstStyle/>
          <a:p>
            <a:pPr marL="457200" indent="-457200">
              <a:buFont typeface="Arial"/>
              <a:buChar char="•"/>
            </a:pPr>
            <a:r>
              <a:rPr lang="en-US" sz="2800" dirty="0"/>
              <a:t>Software-based</a:t>
            </a:r>
          </a:p>
          <a:p>
            <a:pPr marL="914400" lvl="1" indent="-457200">
              <a:buFont typeface="Arial"/>
              <a:buChar char="•"/>
            </a:pPr>
            <a:r>
              <a:rPr lang="en-US" sz="2800" dirty="0"/>
              <a:t>Some known algorithms (as </a:t>
            </a:r>
            <a:r>
              <a:rPr lang="sv-SE" sz="2800" dirty="0"/>
              <a:t>Peterson,</a:t>
            </a:r>
            <a:r>
              <a:rPr lang="pl-PL" sz="2800" dirty="0"/>
              <a:t> Bakery, </a:t>
            </a:r>
            <a:r>
              <a:rPr lang="fr-FR" sz="2800" dirty="0"/>
              <a:t>Busy Waiting, and </a:t>
            </a:r>
            <a:r>
              <a:rPr lang="sv-SE" sz="2800" dirty="0"/>
              <a:t>others</a:t>
            </a:r>
            <a:r>
              <a:rPr lang="en-US" sz="2800" dirty="0"/>
              <a:t>)  </a:t>
            </a:r>
          </a:p>
          <a:p>
            <a:pPr marL="457200" indent="-457200">
              <a:buFont typeface="Arial"/>
              <a:buChar char="•"/>
            </a:pPr>
            <a:r>
              <a:rPr lang="en-US" sz="2800" dirty="0"/>
              <a:t>Hardware-based</a:t>
            </a:r>
          </a:p>
          <a:p>
            <a:pPr marL="914400" lvl="1" indent="-457200">
              <a:buFont typeface="Arial"/>
              <a:buChar char="•"/>
            </a:pPr>
            <a:r>
              <a:rPr lang="en-US" sz="2800" dirty="0"/>
              <a:t>locks, </a:t>
            </a:r>
            <a:r>
              <a:rPr lang="en-US" sz="2800" dirty="0" err="1"/>
              <a:t>test_and_set</a:t>
            </a:r>
            <a:r>
              <a:rPr lang="en-US" sz="2800" dirty="0"/>
              <a:t> Instruction, s</a:t>
            </a:r>
            <a:r>
              <a:rPr lang="ru-RU" sz="2800" dirty="0" err="1"/>
              <a:t>emaphore</a:t>
            </a:r>
            <a:r>
              <a:rPr lang="en-US" sz="2800" dirty="0"/>
              <a:t>s, monitors</a:t>
            </a:r>
            <a:r>
              <a:rPr lang="ru-RU" sz="2800" dirty="0"/>
              <a:t>…</a:t>
            </a:r>
          </a:p>
        </p:txBody>
      </p:sp>
    </p:spTree>
    <p:extLst>
      <p:ext uri="{BB962C8B-B14F-4D97-AF65-F5344CB8AC3E}">
        <p14:creationId xmlns:p14="http://schemas.microsoft.com/office/powerpoint/2010/main" val="2365405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err="1">
                <a:solidFill>
                  <a:schemeClr val="bg1"/>
                </a:solidFill>
              </a:rPr>
              <a:t>Semaphore</a:t>
            </a:r>
            <a:r>
              <a:rPr lang="en-US" dirty="0">
                <a:solidFill>
                  <a:schemeClr val="bg1"/>
                </a:solidFill>
              </a:rPr>
              <a:t>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37</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7" name="TextBox 6"/>
          <p:cNvSpPr txBox="1"/>
          <p:nvPr/>
        </p:nvSpPr>
        <p:spPr>
          <a:xfrm>
            <a:off x="7557" y="548680"/>
            <a:ext cx="9136443" cy="3231654"/>
          </a:xfrm>
          <a:prstGeom prst="rect">
            <a:avLst/>
          </a:prstGeom>
          <a:noFill/>
        </p:spPr>
        <p:txBody>
          <a:bodyPr wrap="square" rtlCol="0">
            <a:spAutoFit/>
          </a:bodyPr>
          <a:lstStyle/>
          <a:p>
            <a:r>
              <a:rPr lang="ru-RU" sz="2800" b="1" i="1" dirty="0" err="1">
                <a:solidFill>
                  <a:srgbClr val="1F497D"/>
                </a:solidFill>
              </a:rPr>
              <a:t>Semaphore</a:t>
            </a:r>
            <a:r>
              <a:rPr lang="en-US" sz="2800" b="1" i="1" dirty="0">
                <a:solidFill>
                  <a:srgbClr val="1F497D"/>
                </a:solidFill>
              </a:rPr>
              <a:t> </a:t>
            </a:r>
            <a:r>
              <a:rPr lang="nl-NL" sz="2800" b="1" i="1" dirty="0">
                <a:solidFill>
                  <a:srgbClr val="1F497D"/>
                </a:solidFill>
              </a:rPr>
              <a:t>S</a:t>
            </a:r>
            <a:r>
              <a:rPr lang="nl-NL" sz="2800" dirty="0"/>
              <a:t> is integer variable </a:t>
            </a:r>
            <a:r>
              <a:rPr lang="en-US" sz="2800" dirty="0"/>
              <a:t>used by processes to send signals to other processes</a:t>
            </a:r>
          </a:p>
          <a:p>
            <a:endParaRPr lang="nl-NL" sz="800" dirty="0"/>
          </a:p>
          <a:p>
            <a:pPr marL="457200" indent="-457200">
              <a:buFont typeface="Arial"/>
              <a:buChar char="•"/>
            </a:pPr>
            <a:r>
              <a:rPr lang="en-US" sz="2800" dirty="0"/>
              <a:t>Less complicated</a:t>
            </a:r>
          </a:p>
          <a:p>
            <a:pPr marL="457200" indent="-457200">
              <a:buFont typeface="Arial"/>
              <a:buChar char="•"/>
            </a:pPr>
            <a:r>
              <a:rPr lang="en-US" sz="2800" dirty="0"/>
              <a:t>Accessed only through two standard atomic (indivisible) operations: </a:t>
            </a:r>
          </a:p>
          <a:p>
            <a:pPr marL="914400" lvl="1" indent="-457200">
              <a:buFont typeface="Arial"/>
              <a:buChar char="•"/>
            </a:pPr>
            <a:r>
              <a:rPr lang="en-US" sz="2800" i="1" dirty="0">
                <a:solidFill>
                  <a:srgbClr val="1F497D"/>
                </a:solidFill>
              </a:rPr>
              <a:t>P()</a:t>
            </a:r>
            <a:r>
              <a:rPr lang="en-US" sz="2800" dirty="0"/>
              <a:t> or </a:t>
            </a:r>
            <a:r>
              <a:rPr lang="en-US" sz="2800" i="1" dirty="0">
                <a:solidFill>
                  <a:srgbClr val="1F497D"/>
                </a:solidFill>
              </a:rPr>
              <a:t>wait()</a:t>
            </a:r>
            <a:r>
              <a:rPr lang="en-US" sz="2800" dirty="0"/>
              <a:t> </a:t>
            </a:r>
          </a:p>
          <a:p>
            <a:pPr marL="914400" lvl="1" indent="-457200">
              <a:buFont typeface="Arial"/>
              <a:buChar char="•"/>
            </a:pPr>
            <a:r>
              <a:rPr lang="en-US" sz="2800" i="1" dirty="0">
                <a:solidFill>
                  <a:schemeClr val="accent4"/>
                </a:solidFill>
              </a:rPr>
              <a:t>V()</a:t>
            </a:r>
            <a:r>
              <a:rPr lang="en-US" sz="2800" dirty="0"/>
              <a:t> or </a:t>
            </a:r>
            <a:r>
              <a:rPr lang="en-US" sz="2800" i="1" dirty="0">
                <a:solidFill>
                  <a:srgbClr val="8064A2"/>
                </a:solidFill>
              </a:rPr>
              <a:t>signal()</a:t>
            </a:r>
            <a:endParaRPr lang="en-US" sz="2800"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TextBox 7"/>
          <p:cNvSpPr txBox="1"/>
          <p:nvPr/>
        </p:nvSpPr>
        <p:spPr>
          <a:xfrm>
            <a:off x="323528" y="3784972"/>
            <a:ext cx="424847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400" b="1" dirty="0">
                <a:latin typeface="Courier New"/>
                <a:cs typeface="Courier New"/>
              </a:rPr>
              <a:t>Wait(S) {  </a:t>
            </a:r>
          </a:p>
          <a:p>
            <a:r>
              <a:rPr lang="en-US" sz="2400" b="1" dirty="0">
                <a:latin typeface="Courier New"/>
                <a:cs typeface="Courier New"/>
              </a:rPr>
              <a:t>	while (S &lt;= 0)  </a:t>
            </a:r>
            <a:r>
              <a:rPr lang="nl-NL" sz="2400" b="1" dirty="0">
                <a:latin typeface="Courier New"/>
                <a:cs typeface="Courier New"/>
              </a:rPr>
              <a:t>	   ; // </a:t>
            </a:r>
            <a:r>
              <a:rPr lang="nl-NL" sz="2400" i="1" dirty="0">
                <a:latin typeface="Courier New"/>
                <a:cs typeface="Courier New"/>
              </a:rPr>
              <a:t>do nothing </a:t>
            </a:r>
            <a:r>
              <a:rPr lang="nl-NL" sz="2400" b="1" dirty="0">
                <a:latin typeface="Courier New"/>
                <a:cs typeface="Courier New"/>
              </a:rPr>
              <a:t> </a:t>
            </a:r>
          </a:p>
          <a:p>
            <a:r>
              <a:rPr lang="en-US" sz="2400" b="1" dirty="0">
                <a:latin typeface="Courier New"/>
                <a:cs typeface="Courier New"/>
              </a:rPr>
              <a:t>	</a:t>
            </a:r>
            <a:r>
              <a:rPr lang="ru-RU" sz="2400" b="1" dirty="0" err="1">
                <a:latin typeface="Courier New"/>
                <a:cs typeface="Courier New"/>
              </a:rPr>
              <a:t>S</a:t>
            </a:r>
            <a:r>
              <a:rPr lang="ru-RU" sz="2400" b="1" dirty="0">
                <a:latin typeface="Courier New"/>
                <a:cs typeface="Courier New"/>
              </a:rPr>
              <a:t>--;  }</a:t>
            </a:r>
          </a:p>
        </p:txBody>
      </p:sp>
      <p:sp>
        <p:nvSpPr>
          <p:cNvPr id="10" name="Прямоугольник 9"/>
          <p:cNvSpPr/>
          <p:nvPr/>
        </p:nvSpPr>
        <p:spPr>
          <a:xfrm>
            <a:off x="4788024" y="3789040"/>
            <a:ext cx="4176464"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b="1" dirty="0">
                <a:latin typeface="Courier New"/>
                <a:cs typeface="Courier New"/>
              </a:rPr>
              <a:t>Signal</a:t>
            </a:r>
            <a:r>
              <a:rPr lang="ru-RU" sz="2400" b="1" dirty="0">
                <a:latin typeface="Courier New"/>
                <a:cs typeface="Courier New"/>
              </a:rPr>
              <a:t>(</a:t>
            </a:r>
            <a:r>
              <a:rPr lang="ru-RU" sz="2400" b="1" dirty="0" err="1">
                <a:latin typeface="Courier New"/>
                <a:cs typeface="Courier New"/>
              </a:rPr>
              <a:t>S</a:t>
            </a:r>
            <a:r>
              <a:rPr lang="ru-RU" sz="2400" b="1" dirty="0">
                <a:latin typeface="Courier New"/>
                <a:cs typeface="Courier New"/>
              </a:rPr>
              <a:t>) {  </a:t>
            </a:r>
          </a:p>
          <a:p>
            <a:r>
              <a:rPr lang="en-US" sz="2400" b="1" dirty="0">
                <a:latin typeface="Courier New"/>
                <a:cs typeface="Courier New"/>
              </a:rPr>
              <a:t>	</a:t>
            </a:r>
            <a:r>
              <a:rPr lang="ru-RU" sz="2400" b="1" dirty="0" err="1">
                <a:latin typeface="Courier New"/>
                <a:cs typeface="Courier New"/>
              </a:rPr>
              <a:t>S</a:t>
            </a:r>
            <a:r>
              <a:rPr lang="ru-RU" sz="2400" b="1" dirty="0">
                <a:latin typeface="Courier New"/>
                <a:cs typeface="Courier New"/>
              </a:rPr>
              <a:t>++;  </a:t>
            </a:r>
            <a:endParaRPr lang="en-US" sz="2400" b="1" dirty="0">
              <a:latin typeface="Courier New"/>
              <a:cs typeface="Courier New"/>
            </a:endParaRPr>
          </a:p>
          <a:p>
            <a:endParaRPr lang="ru-RU" sz="2400" b="1" dirty="0">
              <a:latin typeface="Courier New"/>
              <a:cs typeface="Courier New"/>
            </a:endParaRPr>
          </a:p>
          <a:p>
            <a:r>
              <a:rPr lang="ru-RU" sz="2400" b="1" dirty="0">
                <a:latin typeface="Courier New"/>
                <a:cs typeface="Courier New"/>
              </a:rPr>
              <a:t>}</a:t>
            </a:r>
          </a:p>
        </p:txBody>
      </p:sp>
    </p:spTree>
    <p:extLst>
      <p:ext uri="{BB962C8B-B14F-4D97-AF65-F5344CB8AC3E}">
        <p14:creationId xmlns:p14="http://schemas.microsoft.com/office/powerpoint/2010/main" val="255630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err="1">
                <a:solidFill>
                  <a:schemeClr val="bg1"/>
                </a:solidFill>
              </a:rPr>
              <a:t>Semaphore</a:t>
            </a:r>
            <a:r>
              <a:rPr lang="en-US" dirty="0">
                <a:solidFill>
                  <a:schemeClr val="bg1"/>
                </a:solidFill>
              </a:rPr>
              <a:t>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38</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7" name="TextBox 6"/>
          <p:cNvSpPr txBox="1"/>
          <p:nvPr/>
        </p:nvSpPr>
        <p:spPr>
          <a:xfrm>
            <a:off x="7557" y="548680"/>
            <a:ext cx="9136443" cy="2554545"/>
          </a:xfrm>
          <a:prstGeom prst="rect">
            <a:avLst/>
          </a:prstGeom>
          <a:noFill/>
        </p:spPr>
        <p:txBody>
          <a:bodyPr wrap="square" rtlCol="0">
            <a:spAutoFit/>
          </a:bodyPr>
          <a:lstStyle/>
          <a:p>
            <a:pPr marL="457200" indent="-457200">
              <a:buFont typeface="Arial"/>
              <a:buChar char="•"/>
            </a:pPr>
            <a:r>
              <a:rPr lang="en-US" sz="2800" b="1" i="1" dirty="0">
                <a:solidFill>
                  <a:schemeClr val="tx2"/>
                </a:solidFill>
              </a:rPr>
              <a:t>Counting semaphore </a:t>
            </a:r>
            <a:r>
              <a:rPr lang="en-US" sz="2800" dirty="0"/>
              <a:t>– integer value can range over an unrestricted domain</a:t>
            </a:r>
          </a:p>
          <a:p>
            <a:pPr marL="457200" indent="-457200">
              <a:buFont typeface="Arial"/>
              <a:buChar char="•"/>
            </a:pPr>
            <a:r>
              <a:rPr lang="en-US" sz="2800" b="1" i="1" dirty="0">
                <a:solidFill>
                  <a:srgbClr val="1F497D"/>
                </a:solidFill>
              </a:rPr>
              <a:t>Binary semaphore </a:t>
            </a:r>
            <a:r>
              <a:rPr lang="en-US" sz="2800" dirty="0"/>
              <a:t>– integer value can range only between 0 and 1; can be simpler to implement</a:t>
            </a:r>
          </a:p>
          <a:p>
            <a:pPr marL="914400" lvl="1" indent="-457200">
              <a:buFont typeface="Arial"/>
              <a:buChar char="•"/>
            </a:pPr>
            <a:r>
              <a:rPr lang="en-US" sz="2400" dirty="0"/>
              <a:t>Also known as </a:t>
            </a:r>
            <a:r>
              <a:rPr lang="en-US" sz="2400" b="1" i="1" dirty="0" err="1">
                <a:solidFill>
                  <a:schemeClr val="accent4"/>
                </a:solidFill>
              </a:rPr>
              <a:t>mutex</a:t>
            </a:r>
            <a:r>
              <a:rPr lang="en-US" sz="2400" b="1" i="1" dirty="0">
                <a:solidFill>
                  <a:schemeClr val="accent4"/>
                </a:solidFill>
              </a:rPr>
              <a:t> locks</a:t>
            </a:r>
          </a:p>
          <a:p>
            <a:pPr marL="914400" lvl="1" indent="-457200">
              <a:buFont typeface="Arial"/>
              <a:buChar char="•"/>
            </a:pPr>
            <a:r>
              <a:rPr lang="en-US" sz="2400" dirty="0"/>
              <a:t>Provides mutual exclusion</a:t>
            </a:r>
            <a:endParaRPr lang="nl-NL" sz="2400"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11" name="Прямоугольник 10"/>
          <p:cNvSpPr/>
          <p:nvPr/>
        </p:nvSpPr>
        <p:spPr>
          <a:xfrm>
            <a:off x="539552" y="3415640"/>
            <a:ext cx="7704856"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400" b="1" dirty="0">
                <a:latin typeface="Courier New"/>
                <a:cs typeface="Courier New"/>
              </a:rPr>
              <a:t>Semaphore</a:t>
            </a:r>
            <a:r>
              <a:rPr lang="en-US" sz="2400" dirty="0">
                <a:latin typeface="Courier New"/>
                <a:cs typeface="Courier New"/>
              </a:rPr>
              <a:t> </a:t>
            </a:r>
            <a:r>
              <a:rPr lang="en-US" sz="2400" dirty="0" err="1">
                <a:latin typeface="Courier New"/>
                <a:cs typeface="Courier New"/>
              </a:rPr>
              <a:t>mutex</a:t>
            </a:r>
            <a:r>
              <a:rPr lang="en-US" sz="2400" dirty="0">
                <a:latin typeface="Courier New"/>
                <a:cs typeface="Courier New"/>
              </a:rPr>
              <a:t>; // initialized to 1  </a:t>
            </a:r>
            <a:r>
              <a:rPr lang="pt-BR" sz="2400" dirty="0">
                <a:latin typeface="Courier New"/>
                <a:cs typeface="Courier New"/>
              </a:rPr>
              <a:t>do {  	</a:t>
            </a:r>
            <a:r>
              <a:rPr lang="fr-FR" sz="2400" b="1" dirty="0">
                <a:solidFill>
                  <a:srgbClr val="1F497D"/>
                </a:solidFill>
                <a:latin typeface="Courier New"/>
                <a:cs typeface="Courier New"/>
              </a:rPr>
              <a:t>wait</a:t>
            </a:r>
            <a:r>
              <a:rPr lang="fr-FR" sz="2400" dirty="0">
                <a:latin typeface="Courier New"/>
                <a:cs typeface="Courier New"/>
              </a:rPr>
              <a:t> (mutex);  		</a:t>
            </a:r>
            <a:r>
              <a:rPr lang="en-US" sz="2400" b="1" dirty="0">
                <a:solidFill>
                  <a:schemeClr val="accent2"/>
                </a:solidFill>
                <a:latin typeface="Courier New"/>
                <a:cs typeface="Courier New"/>
              </a:rPr>
              <a:t>// Critical Section </a:t>
            </a:r>
            <a:r>
              <a:rPr lang="en-US" sz="2400" dirty="0">
                <a:latin typeface="Courier New"/>
                <a:cs typeface="Courier New"/>
              </a:rPr>
              <a:t> 	</a:t>
            </a:r>
            <a:r>
              <a:rPr lang="fi-FI" sz="2400" b="1" dirty="0">
                <a:solidFill>
                  <a:schemeClr val="accent4"/>
                </a:solidFill>
                <a:latin typeface="Courier New"/>
                <a:cs typeface="Courier New"/>
              </a:rPr>
              <a:t>signal</a:t>
            </a:r>
            <a:r>
              <a:rPr lang="fi-FI" sz="2400" dirty="0">
                <a:latin typeface="Courier New"/>
                <a:cs typeface="Courier New"/>
              </a:rPr>
              <a:t> (mutex);  		</a:t>
            </a:r>
            <a:r>
              <a:rPr lang="en-US" sz="2400" b="1" dirty="0">
                <a:solidFill>
                  <a:schemeClr val="accent3"/>
                </a:solidFill>
                <a:latin typeface="Courier New"/>
                <a:cs typeface="Courier New"/>
              </a:rPr>
              <a:t>// remainder section </a:t>
            </a:r>
            <a:r>
              <a:rPr lang="en-US" sz="2400" dirty="0">
                <a:latin typeface="Courier New"/>
                <a:cs typeface="Courier New"/>
              </a:rPr>
              <a:t> } while (TRUE);</a:t>
            </a:r>
            <a:endParaRPr lang="ru-RU" sz="2400" dirty="0">
              <a:latin typeface="Courier New"/>
              <a:cs typeface="Courier New"/>
            </a:endParaRPr>
          </a:p>
        </p:txBody>
      </p:sp>
    </p:spTree>
    <p:extLst>
      <p:ext uri="{BB962C8B-B14F-4D97-AF65-F5344CB8AC3E}">
        <p14:creationId xmlns:p14="http://schemas.microsoft.com/office/powerpoint/2010/main" val="1783125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Synchronization problems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39</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1200329"/>
          </a:xfrm>
          <a:prstGeom prst="rect">
            <a:avLst/>
          </a:prstGeom>
        </p:spPr>
        <p:txBody>
          <a:bodyPr wrap="square">
            <a:spAutoFit/>
          </a:bodyPr>
          <a:lstStyle/>
          <a:p>
            <a:pPr marL="342900" indent="-342900">
              <a:buFont typeface="Arial"/>
              <a:buChar char="•"/>
            </a:pPr>
            <a:r>
              <a:rPr lang="en-US" sz="2400" b="1" dirty="0">
                <a:solidFill>
                  <a:schemeClr val="tx2"/>
                </a:solidFill>
              </a:rPr>
              <a:t>Deadlock</a:t>
            </a:r>
            <a:r>
              <a:rPr lang="en-US" sz="2400" dirty="0">
                <a:solidFill>
                  <a:schemeClr val="tx2"/>
                </a:solidFill>
              </a:rPr>
              <a:t> </a:t>
            </a:r>
            <a:r>
              <a:rPr lang="en-US" sz="2400" dirty="0"/>
              <a:t>– two or more processes are waiting indefinitely for an event that can be caused by only one of the </a:t>
            </a:r>
            <a:r>
              <a:rPr lang="en-US" sz="2400"/>
              <a:t>waiting processes. </a:t>
            </a:r>
            <a:r>
              <a:rPr lang="en-US" sz="2400" dirty="0"/>
              <a:t> </a:t>
            </a:r>
          </a:p>
          <a:p>
            <a:r>
              <a:rPr lang="en-US" sz="2400" dirty="0"/>
              <a:t>	Let </a:t>
            </a:r>
            <a:r>
              <a:rPr lang="en-US" sz="2400" i="1" dirty="0"/>
              <a:t>S</a:t>
            </a:r>
            <a:r>
              <a:rPr lang="en-US" sz="2400" dirty="0"/>
              <a:t> and </a:t>
            </a:r>
            <a:r>
              <a:rPr lang="en-US" sz="2400" i="1" dirty="0"/>
              <a:t>Q</a:t>
            </a:r>
            <a:r>
              <a:rPr lang="en-US" sz="2400" dirty="0"/>
              <a:t> be two semaphores initialized to 1</a:t>
            </a:r>
            <a:endParaRPr lang="ru-RU" sz="2400" dirty="0"/>
          </a:p>
        </p:txBody>
      </p:sp>
      <p:graphicFrame>
        <p:nvGraphicFramePr>
          <p:cNvPr id="12" name="Таблица 11"/>
          <p:cNvGraphicFramePr>
            <a:graphicFrameLocks noGrp="1"/>
          </p:cNvGraphicFramePr>
          <p:nvPr>
            <p:extLst>
              <p:ext uri="{D42A27DB-BD31-4B8C-83A1-F6EECF244321}">
                <p14:modId xmlns:p14="http://schemas.microsoft.com/office/powerpoint/2010/main" val="448399074"/>
              </p:ext>
            </p:extLst>
          </p:nvPr>
        </p:nvGraphicFramePr>
        <p:xfrm>
          <a:off x="1043608" y="2564904"/>
          <a:ext cx="2088232" cy="2743200"/>
        </p:xfrm>
        <a:graphic>
          <a:graphicData uri="http://schemas.openxmlformats.org/drawingml/2006/table">
            <a:tbl>
              <a:tblPr firstRow="1" bandRow="1">
                <a:tableStyleId>{775DCB02-9BB8-47FD-8907-85C794F793BA}</a:tableStyleId>
              </a:tblPr>
              <a:tblGrid>
                <a:gridCol w="2088232">
                  <a:extLst>
                    <a:ext uri="{9D8B030D-6E8A-4147-A177-3AD203B41FA5}">
                      <a16:colId xmlns:a16="http://schemas.microsoft.com/office/drawing/2014/main" val="20000"/>
                    </a:ext>
                  </a:extLst>
                </a:gridCol>
              </a:tblGrid>
              <a:tr h="370840">
                <a:tc>
                  <a:txBody>
                    <a:bodyPr/>
                    <a:lstStyle/>
                    <a:p>
                      <a:pPr algn="ctr"/>
                      <a:r>
                        <a:rPr lang="en-US" sz="2400" dirty="0">
                          <a:latin typeface="Courier New"/>
                          <a:cs typeface="Courier New"/>
                        </a:rPr>
                        <a:t>P</a:t>
                      </a:r>
                      <a:r>
                        <a:rPr lang="en-US" sz="2400" i="1" baseline="-25000" dirty="0">
                          <a:latin typeface="Courier New"/>
                          <a:cs typeface="Courier New"/>
                        </a:rPr>
                        <a:t>0</a:t>
                      </a:r>
                      <a:endParaRPr lang="ru-RU" sz="2400" i="1" baseline="-25000" dirty="0">
                        <a:latin typeface="Courier New"/>
                        <a:cs typeface="Courier New"/>
                      </a:endParaRPr>
                    </a:p>
                  </a:txBody>
                  <a:tcPr/>
                </a:tc>
                <a:extLst>
                  <a:ext uri="{0D108BD9-81ED-4DB2-BD59-A6C34878D82A}">
                    <a16:rowId xmlns:a16="http://schemas.microsoft.com/office/drawing/2014/main" val="10000"/>
                  </a:ext>
                </a:extLst>
              </a:tr>
              <a:tr h="370840">
                <a:tc>
                  <a:txBody>
                    <a:bodyPr/>
                    <a:lstStyle/>
                    <a:p>
                      <a:pPr algn="ctr"/>
                      <a:r>
                        <a:rPr lang="en-US" sz="2400" dirty="0">
                          <a:latin typeface="Courier New"/>
                          <a:cs typeface="Courier New"/>
                        </a:rPr>
                        <a:t>wait (S);</a:t>
                      </a:r>
                      <a:endParaRPr lang="ru-RU" sz="2400" dirty="0">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pPr algn="ctr"/>
                      <a:r>
                        <a:rPr lang="en-US" sz="2400" dirty="0">
                          <a:latin typeface="Courier New"/>
                          <a:cs typeface="Courier New"/>
                        </a:rPr>
                        <a:t>wait(Q);</a:t>
                      </a:r>
                      <a:endParaRPr lang="ru-RU" sz="2400" dirty="0">
                        <a:latin typeface="Courier New"/>
                        <a:cs typeface="Courier New"/>
                      </a:endParaRPr>
                    </a:p>
                  </a:txBody>
                  <a:tcPr/>
                </a:tc>
                <a:extLst>
                  <a:ext uri="{0D108BD9-81ED-4DB2-BD59-A6C34878D82A}">
                    <a16:rowId xmlns:a16="http://schemas.microsoft.com/office/drawing/2014/main" val="10002"/>
                  </a:ext>
                </a:extLst>
              </a:tr>
              <a:tr h="370840">
                <a:tc>
                  <a:txBody>
                    <a:bodyPr/>
                    <a:lstStyle/>
                    <a:p>
                      <a:pPr algn="ctr"/>
                      <a:r>
                        <a:rPr lang="ru-RU" sz="2400" dirty="0">
                          <a:latin typeface="Courier New"/>
                          <a:cs typeface="Courier New"/>
                        </a:rPr>
                        <a:t>…</a:t>
                      </a:r>
                    </a:p>
                  </a:txBody>
                  <a:tcPr>
                    <a:noFill/>
                  </a:tcPr>
                </a:tc>
                <a:extLst>
                  <a:ext uri="{0D108BD9-81ED-4DB2-BD59-A6C34878D82A}">
                    <a16:rowId xmlns:a16="http://schemas.microsoft.com/office/drawing/2014/main" val="10003"/>
                  </a:ext>
                </a:extLst>
              </a:tr>
              <a:tr h="370840">
                <a:tc>
                  <a:txBody>
                    <a:bodyPr/>
                    <a:lstStyle/>
                    <a:p>
                      <a:pPr algn="ctr"/>
                      <a:r>
                        <a:rPr lang="en-US" sz="2400" b="1" dirty="0">
                          <a:latin typeface="Courier New"/>
                          <a:cs typeface="Courier New"/>
                        </a:rPr>
                        <a:t>signal(S);</a:t>
                      </a:r>
                      <a:endParaRPr lang="ru-RU" sz="2400" b="1" dirty="0">
                        <a:latin typeface="Courier New"/>
                        <a:cs typeface="Courier New"/>
                      </a:endParaRPr>
                    </a:p>
                  </a:txBody>
                  <a:tcPr>
                    <a:noFill/>
                  </a:tcPr>
                </a:tc>
                <a:extLst>
                  <a:ext uri="{0D108BD9-81ED-4DB2-BD59-A6C34878D82A}">
                    <a16:rowId xmlns:a16="http://schemas.microsoft.com/office/drawing/2014/main" val="10004"/>
                  </a:ext>
                </a:extLst>
              </a:tr>
              <a:tr h="370840">
                <a:tc>
                  <a:txBody>
                    <a:bodyPr/>
                    <a:lstStyle/>
                    <a:p>
                      <a:pPr algn="ctr"/>
                      <a:r>
                        <a:rPr lang="en-US" sz="2400" dirty="0">
                          <a:latin typeface="Courier New"/>
                          <a:cs typeface="Courier New"/>
                        </a:rPr>
                        <a:t>signal(Q);</a:t>
                      </a:r>
                      <a:endParaRPr lang="ru-RU" sz="2400" dirty="0">
                        <a:latin typeface="Courier New"/>
                        <a:cs typeface="Courier New"/>
                      </a:endParaRPr>
                    </a:p>
                  </a:txBody>
                  <a:tcPr>
                    <a:noFill/>
                  </a:tcPr>
                </a:tc>
                <a:extLst>
                  <a:ext uri="{0D108BD9-81ED-4DB2-BD59-A6C34878D82A}">
                    <a16:rowId xmlns:a16="http://schemas.microsoft.com/office/drawing/2014/main" val="10005"/>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364690666"/>
              </p:ext>
            </p:extLst>
          </p:nvPr>
        </p:nvGraphicFramePr>
        <p:xfrm>
          <a:off x="4139952" y="2564904"/>
          <a:ext cx="2088232" cy="2743200"/>
        </p:xfrm>
        <a:graphic>
          <a:graphicData uri="http://schemas.openxmlformats.org/drawingml/2006/table">
            <a:tbl>
              <a:tblPr firstRow="1" bandRow="1">
                <a:tableStyleId>{69C7853C-536D-4A76-A0AE-DD22124D55A5}</a:tableStyleId>
              </a:tblPr>
              <a:tblGrid>
                <a:gridCol w="2088232">
                  <a:extLst>
                    <a:ext uri="{9D8B030D-6E8A-4147-A177-3AD203B41FA5}">
                      <a16:colId xmlns:a16="http://schemas.microsoft.com/office/drawing/2014/main" val="20000"/>
                    </a:ext>
                  </a:extLst>
                </a:gridCol>
              </a:tblGrid>
              <a:tr h="370840">
                <a:tc>
                  <a:txBody>
                    <a:bodyPr/>
                    <a:lstStyle/>
                    <a:p>
                      <a:pPr algn="ctr"/>
                      <a:r>
                        <a:rPr lang="en-US" sz="2400" dirty="0">
                          <a:latin typeface="Courier New"/>
                          <a:cs typeface="Courier New"/>
                        </a:rPr>
                        <a:t>P</a:t>
                      </a:r>
                      <a:r>
                        <a:rPr lang="en-US" sz="2400" baseline="-25000" dirty="0">
                          <a:latin typeface="Courier New"/>
                          <a:cs typeface="Courier New"/>
                        </a:rPr>
                        <a:t>1</a:t>
                      </a:r>
                      <a:endParaRPr lang="ru-RU" sz="2400" i="1" baseline="-25000" dirty="0">
                        <a:latin typeface="Courier New"/>
                        <a:cs typeface="Courier New"/>
                      </a:endParaRPr>
                    </a:p>
                  </a:txBody>
                  <a:tcPr/>
                </a:tc>
                <a:extLst>
                  <a:ext uri="{0D108BD9-81ED-4DB2-BD59-A6C34878D82A}">
                    <a16:rowId xmlns:a16="http://schemas.microsoft.com/office/drawing/2014/main" val="10000"/>
                  </a:ext>
                </a:extLst>
              </a:tr>
              <a:tr h="370840">
                <a:tc>
                  <a:txBody>
                    <a:bodyPr/>
                    <a:lstStyle/>
                    <a:p>
                      <a:pPr algn="ctr"/>
                      <a:r>
                        <a:rPr lang="en-US" sz="2400" dirty="0">
                          <a:latin typeface="Courier New"/>
                          <a:cs typeface="Courier New"/>
                        </a:rPr>
                        <a:t>wait (Q);</a:t>
                      </a:r>
                      <a:endParaRPr lang="ru-RU" sz="2400" dirty="0">
                        <a:latin typeface="Courier New"/>
                        <a:cs typeface="Courier New"/>
                      </a:endParaRPr>
                    </a:p>
                  </a:txBody>
                  <a:tcPr>
                    <a:noFill/>
                  </a:tcPr>
                </a:tc>
                <a:extLst>
                  <a:ext uri="{0D108BD9-81ED-4DB2-BD59-A6C34878D82A}">
                    <a16:rowId xmlns:a16="http://schemas.microsoft.com/office/drawing/2014/main" val="10001"/>
                  </a:ext>
                </a:extLst>
              </a:tr>
              <a:tr h="370840">
                <a:tc>
                  <a:txBody>
                    <a:bodyPr/>
                    <a:lstStyle/>
                    <a:p>
                      <a:pPr algn="ctr"/>
                      <a:r>
                        <a:rPr lang="en-US" sz="2400" dirty="0">
                          <a:latin typeface="Courier New"/>
                          <a:cs typeface="Courier New"/>
                        </a:rPr>
                        <a:t>wait(S);</a:t>
                      </a:r>
                      <a:endParaRPr lang="ru-RU" sz="2400" dirty="0">
                        <a:latin typeface="Courier New"/>
                        <a:cs typeface="Courier New"/>
                      </a:endParaRPr>
                    </a:p>
                  </a:txBody>
                  <a:tcPr/>
                </a:tc>
                <a:extLst>
                  <a:ext uri="{0D108BD9-81ED-4DB2-BD59-A6C34878D82A}">
                    <a16:rowId xmlns:a16="http://schemas.microsoft.com/office/drawing/2014/main" val="10002"/>
                  </a:ext>
                </a:extLst>
              </a:tr>
              <a:tr h="370840">
                <a:tc>
                  <a:txBody>
                    <a:bodyPr/>
                    <a:lstStyle/>
                    <a:p>
                      <a:pPr algn="ctr"/>
                      <a:r>
                        <a:rPr lang="ru-RU" sz="2400" dirty="0">
                          <a:latin typeface="Courier New"/>
                          <a:cs typeface="Courier New"/>
                        </a:rPr>
                        <a:t>…</a:t>
                      </a:r>
                    </a:p>
                  </a:txBody>
                  <a:tcPr>
                    <a:noFill/>
                  </a:tcPr>
                </a:tc>
                <a:extLst>
                  <a:ext uri="{0D108BD9-81ED-4DB2-BD59-A6C34878D82A}">
                    <a16:rowId xmlns:a16="http://schemas.microsoft.com/office/drawing/2014/main" val="10003"/>
                  </a:ext>
                </a:extLst>
              </a:tr>
              <a:tr h="370840">
                <a:tc>
                  <a:txBody>
                    <a:bodyPr/>
                    <a:lstStyle/>
                    <a:p>
                      <a:pPr algn="ctr"/>
                      <a:r>
                        <a:rPr lang="en-US" sz="2400" b="1" dirty="0">
                          <a:latin typeface="Courier New"/>
                          <a:cs typeface="Courier New"/>
                        </a:rPr>
                        <a:t>signal(Q);</a:t>
                      </a:r>
                      <a:endParaRPr lang="ru-RU" sz="2400" b="1" dirty="0">
                        <a:latin typeface="Courier New"/>
                        <a:cs typeface="Courier New"/>
                      </a:endParaRPr>
                    </a:p>
                  </a:txBody>
                  <a:tcPr>
                    <a:noFill/>
                  </a:tcPr>
                </a:tc>
                <a:extLst>
                  <a:ext uri="{0D108BD9-81ED-4DB2-BD59-A6C34878D82A}">
                    <a16:rowId xmlns:a16="http://schemas.microsoft.com/office/drawing/2014/main" val="10004"/>
                  </a:ext>
                </a:extLst>
              </a:tr>
              <a:tr h="370840">
                <a:tc>
                  <a:txBody>
                    <a:bodyPr/>
                    <a:lstStyle/>
                    <a:p>
                      <a:pPr algn="ctr"/>
                      <a:r>
                        <a:rPr lang="en-US" sz="2400" dirty="0">
                          <a:latin typeface="Courier New"/>
                          <a:cs typeface="Courier New"/>
                        </a:rPr>
                        <a:t>signal(Q);</a:t>
                      </a:r>
                      <a:endParaRPr lang="ru-RU" sz="2400" dirty="0">
                        <a:latin typeface="Courier New"/>
                        <a:cs typeface="Courier New"/>
                      </a:endParaRPr>
                    </a:p>
                  </a:txBody>
                  <a:tcP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681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The First Definition</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Прямоугольник 1"/>
          <p:cNvSpPr/>
          <p:nvPr/>
        </p:nvSpPr>
        <p:spPr>
          <a:xfrm>
            <a:off x="0" y="1556792"/>
            <a:ext cx="9144000" cy="954107"/>
          </a:xfrm>
          <a:prstGeom prst="rect">
            <a:avLst/>
          </a:prstGeom>
        </p:spPr>
        <p:txBody>
          <a:bodyPr wrap="square">
            <a:spAutoFit/>
          </a:bodyPr>
          <a:lstStyle/>
          <a:p>
            <a:r>
              <a:rPr lang="en-US" sz="2800" dirty="0"/>
              <a:t>is a set of processing elements that are able to work cooperatively to solve computational problems quickly.</a:t>
            </a:r>
            <a:endParaRPr lang="ru-RU" sz="2800" dirty="0"/>
          </a:p>
        </p:txBody>
      </p:sp>
      <p:sp>
        <p:nvSpPr>
          <p:cNvPr id="8" name="Прямоугольник 7"/>
          <p:cNvSpPr/>
          <p:nvPr/>
        </p:nvSpPr>
        <p:spPr>
          <a:xfrm>
            <a:off x="179512" y="836712"/>
            <a:ext cx="3198311" cy="523220"/>
          </a:xfrm>
          <a:prstGeom prst="rect">
            <a:avLst/>
          </a:prstGeom>
        </p:spPr>
        <p:txBody>
          <a:bodyPr wrap="none">
            <a:spAutoFit/>
          </a:bodyPr>
          <a:lstStyle/>
          <a:p>
            <a:r>
              <a:rPr lang="en-US" sz="2800" b="1" dirty="0"/>
              <a:t>A </a:t>
            </a:r>
            <a:r>
              <a:rPr lang="en-US" sz="2800" b="1" i="1" dirty="0"/>
              <a:t>parallel computer</a:t>
            </a:r>
            <a:r>
              <a:rPr lang="en-US" sz="2800" b="1" dirty="0"/>
              <a:t> </a:t>
            </a:r>
            <a:endParaRPr lang="ru-RU" sz="2800" b="1" dirty="0"/>
          </a:p>
        </p:txBody>
      </p:sp>
      <p:grpSp>
        <p:nvGrpSpPr>
          <p:cNvPr id="12" name="Группа 11"/>
          <p:cNvGrpSpPr/>
          <p:nvPr/>
        </p:nvGrpSpPr>
        <p:grpSpPr>
          <a:xfrm>
            <a:off x="539552" y="1628800"/>
            <a:ext cx="4032448" cy="2127141"/>
            <a:chOff x="539552" y="1628800"/>
            <a:chExt cx="4032448" cy="2127141"/>
          </a:xfrm>
        </p:grpSpPr>
        <p:sp>
          <p:nvSpPr>
            <p:cNvPr id="7" name="Прямоугольник 6"/>
            <p:cNvSpPr/>
            <p:nvPr/>
          </p:nvSpPr>
          <p:spPr>
            <a:xfrm>
              <a:off x="899592" y="2924944"/>
              <a:ext cx="3384376" cy="830997"/>
            </a:xfrm>
            <a:prstGeom prst="rect">
              <a:avLst/>
            </a:prstGeom>
          </p:spPr>
          <p:txBody>
            <a:bodyPr wrap="square">
              <a:spAutoFit/>
            </a:bodyPr>
            <a:lstStyle/>
            <a:p>
              <a:r>
                <a:rPr lang="en-US" sz="2400" dirty="0"/>
                <a:t>computers, processors, nodes, cores</a:t>
              </a:r>
              <a:r>
                <a:rPr lang="ru-RU" sz="2400" dirty="0"/>
                <a:t>…</a:t>
              </a:r>
              <a:r>
                <a:rPr lang="en-US" sz="2400" dirty="0"/>
                <a:t> </a:t>
              </a:r>
              <a:endParaRPr lang="ru-RU" sz="2400" dirty="0"/>
            </a:p>
          </p:txBody>
        </p:sp>
        <p:sp>
          <p:nvSpPr>
            <p:cNvPr id="9" name="Овал 8"/>
            <p:cNvSpPr/>
            <p:nvPr/>
          </p:nvSpPr>
          <p:spPr>
            <a:xfrm>
              <a:off x="539552" y="1628800"/>
              <a:ext cx="4032448" cy="504056"/>
            </a:xfrm>
            <a:prstGeom prst="ellipse">
              <a:avLst/>
            </a:prstGeom>
            <a:no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11" name="Прямая соединительная линия 10"/>
            <p:cNvCxnSpPr/>
            <p:nvPr/>
          </p:nvCxnSpPr>
          <p:spPr>
            <a:xfrm>
              <a:off x="2483768" y="2132856"/>
              <a:ext cx="0" cy="86409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13" name="Овал 12"/>
          <p:cNvSpPr/>
          <p:nvPr/>
        </p:nvSpPr>
        <p:spPr>
          <a:xfrm>
            <a:off x="0" y="2060848"/>
            <a:ext cx="2123728"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4" name="Овал 13"/>
          <p:cNvSpPr/>
          <p:nvPr/>
        </p:nvSpPr>
        <p:spPr>
          <a:xfrm>
            <a:off x="7020272" y="2060848"/>
            <a:ext cx="1152128" cy="504056"/>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grpSp>
        <p:nvGrpSpPr>
          <p:cNvPr id="18" name="Группа 17"/>
          <p:cNvGrpSpPr/>
          <p:nvPr/>
        </p:nvGrpSpPr>
        <p:grpSpPr>
          <a:xfrm>
            <a:off x="5508104" y="2564904"/>
            <a:ext cx="3635896" cy="1191037"/>
            <a:chOff x="5508104" y="2564904"/>
            <a:chExt cx="3635896" cy="1191037"/>
          </a:xfrm>
        </p:grpSpPr>
        <p:sp>
          <p:nvSpPr>
            <p:cNvPr id="15" name="TextBox 14"/>
            <p:cNvSpPr txBox="1"/>
            <p:nvPr/>
          </p:nvSpPr>
          <p:spPr>
            <a:xfrm>
              <a:off x="5508104" y="2924944"/>
              <a:ext cx="3635896" cy="830997"/>
            </a:xfrm>
            <a:prstGeom prst="rect">
              <a:avLst/>
            </a:prstGeom>
            <a:noFill/>
          </p:spPr>
          <p:txBody>
            <a:bodyPr wrap="square" rtlCol="0">
              <a:spAutoFit/>
            </a:bodyPr>
            <a:lstStyle/>
            <a:p>
              <a:r>
                <a:rPr lang="en-US" sz="2400" dirty="0"/>
                <a:t>We should care about performance and efficiency</a:t>
              </a:r>
              <a:endParaRPr lang="ru-RU" sz="2400" dirty="0"/>
            </a:p>
          </p:txBody>
        </p:sp>
        <p:cxnSp>
          <p:nvCxnSpPr>
            <p:cNvPr id="17" name="Прямая соединительная линия 16"/>
            <p:cNvCxnSpPr>
              <a:stCxn id="14" idx="4"/>
            </p:cNvCxnSpPr>
            <p:nvPr/>
          </p:nvCxnSpPr>
          <p:spPr>
            <a:xfrm>
              <a:off x="7596336" y="2564904"/>
              <a:ext cx="0" cy="43204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19" name="TextBox 18"/>
          <p:cNvSpPr txBox="1"/>
          <p:nvPr/>
        </p:nvSpPr>
        <p:spPr>
          <a:xfrm>
            <a:off x="-2381" y="4725144"/>
            <a:ext cx="9146381" cy="1200328"/>
          </a:xfrm>
          <a:prstGeom prst="rect">
            <a:avLst/>
          </a:prstGeom>
          <a:noFill/>
        </p:spPr>
        <p:txBody>
          <a:bodyPr wrap="square" rtlCol="0">
            <a:spAutoFit/>
          </a:bodyPr>
          <a:lstStyle/>
          <a:p>
            <a:r>
              <a:rPr lang="en-US" sz="2400" b="1" dirty="0"/>
              <a:t>Parallel computing</a:t>
            </a:r>
            <a:r>
              <a:rPr lang="en-US" sz="2400" dirty="0"/>
              <a:t> is using multiple processors in parallel to solve problems faster than with a single processor </a:t>
            </a:r>
          </a:p>
          <a:p>
            <a:endParaRPr lang="ru-RU" sz="2400" dirty="0"/>
          </a:p>
        </p:txBody>
      </p:sp>
    </p:spTree>
    <p:extLst>
      <p:ext uri="{BB962C8B-B14F-4D97-AF65-F5344CB8AC3E}">
        <p14:creationId xmlns:p14="http://schemas.microsoft.com/office/powerpoint/2010/main" val="13178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heckerboard(across)">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Synchronization problems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40</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3539431"/>
          </a:xfrm>
          <a:prstGeom prst="rect">
            <a:avLst/>
          </a:prstGeom>
        </p:spPr>
        <p:txBody>
          <a:bodyPr wrap="square">
            <a:spAutoFit/>
          </a:bodyPr>
          <a:lstStyle/>
          <a:p>
            <a:pPr marL="342900" indent="-342900">
              <a:buFont typeface="Arial"/>
              <a:buChar char="•"/>
            </a:pPr>
            <a:r>
              <a:rPr lang="en-US" sz="2800" b="1" dirty="0">
                <a:solidFill>
                  <a:srgbClr val="1F497D"/>
                </a:solidFill>
              </a:rPr>
              <a:t>Starvation(=indefinite blocking) </a:t>
            </a:r>
            <a:endParaRPr lang="en-US" sz="2800" dirty="0"/>
          </a:p>
          <a:p>
            <a:pPr marL="800100" lvl="1" indent="-342900">
              <a:buFont typeface="Arial"/>
              <a:buChar char="•"/>
            </a:pPr>
            <a:r>
              <a:rPr lang="en-US" sz="2400" dirty="0"/>
              <a:t>Related to deadlocks (but different)</a:t>
            </a:r>
          </a:p>
          <a:p>
            <a:pPr marL="800100" lvl="1" indent="-342900">
              <a:buFont typeface="Arial"/>
              <a:buChar char="•"/>
            </a:pPr>
            <a:r>
              <a:rPr lang="en-US" sz="2400" dirty="0"/>
              <a:t>Occurs when a process waits indefinitely in the semaphore queue </a:t>
            </a:r>
          </a:p>
          <a:p>
            <a:pPr marL="800100" lvl="1" indent="-342900">
              <a:buFont typeface="Arial"/>
              <a:buChar char="•"/>
            </a:pPr>
            <a:r>
              <a:rPr lang="en-US" sz="2400" dirty="0"/>
              <a:t>For example, assume a LIFO semaphore queue </a:t>
            </a:r>
          </a:p>
          <a:p>
            <a:pPr marL="1257300" lvl="2" indent="-342900">
              <a:buFont typeface="Arial"/>
              <a:buChar char="•"/>
            </a:pPr>
            <a:r>
              <a:rPr lang="en-US" sz="2000" dirty="0"/>
              <a:t>Process pushed first into it might not get a chance to execute </a:t>
            </a:r>
            <a:r>
              <a:rPr lang="en-US" sz="2400" dirty="0"/>
              <a:t> </a:t>
            </a:r>
          </a:p>
          <a:p>
            <a:pPr marL="342900" indent="-342900">
              <a:buFont typeface="Arial"/>
              <a:buChar char="•"/>
            </a:pPr>
            <a:r>
              <a:rPr lang="en-US" sz="2800" b="1" dirty="0">
                <a:solidFill>
                  <a:srgbClr val="1F497D"/>
                </a:solidFill>
              </a:rPr>
              <a:t>Priority Inversion </a:t>
            </a:r>
            <a:endParaRPr lang="en-US" sz="2400" dirty="0"/>
          </a:p>
          <a:p>
            <a:pPr marL="800100" lvl="1" indent="-342900">
              <a:buFont typeface="Arial"/>
              <a:buChar char="•"/>
            </a:pPr>
            <a:r>
              <a:rPr lang="en-US" sz="2400" dirty="0"/>
              <a:t>A situation when a higher-priority process needs to wait for a lower-priority process that holds a lock</a:t>
            </a:r>
            <a:endParaRPr lang="ru-RU" sz="2400" dirty="0"/>
          </a:p>
        </p:txBody>
      </p:sp>
    </p:spTree>
    <p:extLst>
      <p:ext uri="{BB962C8B-B14F-4D97-AF65-F5344CB8AC3E}">
        <p14:creationId xmlns:p14="http://schemas.microsoft.com/office/powerpoint/2010/main" val="4127763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Classical Problems of Synchronization</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41</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4401205"/>
          </a:xfrm>
          <a:prstGeom prst="rect">
            <a:avLst/>
          </a:prstGeom>
        </p:spPr>
        <p:txBody>
          <a:bodyPr wrap="square">
            <a:spAutoFit/>
          </a:bodyPr>
          <a:lstStyle/>
          <a:p>
            <a:r>
              <a:rPr lang="en-US" sz="2800" dirty="0"/>
              <a:t>Classical problems used to test newly-proposed synchronization schemes</a:t>
            </a:r>
          </a:p>
          <a:p>
            <a:endParaRPr lang="ru-RU" sz="2800" dirty="0"/>
          </a:p>
          <a:p>
            <a:pPr marL="457200" indent="-457200">
              <a:buFont typeface="Arial"/>
              <a:buChar char="•"/>
            </a:pPr>
            <a:r>
              <a:rPr lang="en-US" sz="2800" dirty="0"/>
              <a:t>Bounded-Buffer Problem (Producer-Consumer Problem)</a:t>
            </a:r>
          </a:p>
          <a:p>
            <a:pPr marL="457200" indent="-457200">
              <a:buFont typeface="Arial"/>
              <a:buChar char="•"/>
            </a:pPr>
            <a:endParaRPr lang="en-US" sz="2800" dirty="0"/>
          </a:p>
          <a:p>
            <a:pPr marL="457200" indent="-457200">
              <a:buFont typeface="Arial"/>
              <a:buChar char="•"/>
            </a:pPr>
            <a:r>
              <a:rPr lang="en-US" sz="2800" dirty="0"/>
              <a:t>Readers and Writers Problem</a:t>
            </a:r>
          </a:p>
          <a:p>
            <a:pPr marL="457200" indent="-457200">
              <a:buFont typeface="Arial"/>
              <a:buChar char="•"/>
            </a:pPr>
            <a:endParaRPr lang="en-US" sz="2800" dirty="0"/>
          </a:p>
          <a:p>
            <a:pPr marL="457200" indent="-457200">
              <a:buFont typeface="Arial"/>
              <a:buChar char="•"/>
            </a:pPr>
            <a:r>
              <a:rPr lang="en-US" sz="2800" dirty="0"/>
              <a:t>Dining-Philosophers Problem</a:t>
            </a:r>
          </a:p>
          <a:p>
            <a:pPr marL="457200" indent="-457200">
              <a:buFont typeface="Arial"/>
              <a:buChar char="•"/>
            </a:pPr>
            <a:endParaRPr lang="en-US" sz="2800" dirty="0"/>
          </a:p>
          <a:p>
            <a:pPr marL="457200" indent="-457200">
              <a:buFont typeface="Arial"/>
              <a:buChar char="•"/>
            </a:pPr>
            <a:r>
              <a:rPr lang="en-US" sz="2800" dirty="0"/>
              <a:t>Sleeping-Barber Problem</a:t>
            </a:r>
            <a:endParaRPr lang="ru-RU" sz="2400" dirty="0"/>
          </a:p>
        </p:txBody>
      </p:sp>
    </p:spTree>
    <p:extLst>
      <p:ext uri="{BB962C8B-B14F-4D97-AF65-F5344CB8AC3E}">
        <p14:creationId xmlns:p14="http://schemas.microsoft.com/office/powerpoint/2010/main" val="79135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a:solidFill>
                  <a:schemeClr val="bg1"/>
                </a:solidFill>
              </a:rPr>
              <a:t>Solution</a:t>
            </a:r>
            <a:r>
              <a:rPr lang="en-US" dirty="0">
                <a:solidFill>
                  <a:schemeClr val="bg1"/>
                </a:solidFill>
              </a:rPr>
              <a:t> of the  Bounded-Buffer Problem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28435" y="2060848"/>
            <a:ext cx="9144000" cy="523220"/>
          </a:xfrm>
          <a:prstGeom prst="rect">
            <a:avLst/>
          </a:prstGeom>
        </p:spPr>
        <p:txBody>
          <a:bodyPr wrap="square">
            <a:spAutoFit/>
          </a:bodyPr>
          <a:lstStyle/>
          <a:p>
            <a:pPr marL="457200" indent="-457200">
              <a:buFont typeface="Arial"/>
              <a:buChar char="•"/>
            </a:pPr>
            <a:r>
              <a:rPr lang="en-US" sz="2800" b="1" dirty="0">
                <a:solidFill>
                  <a:srgbClr val="1F497D"/>
                </a:solidFill>
              </a:rPr>
              <a:t>Shared data structure</a:t>
            </a:r>
            <a:endParaRPr lang="ru-RU" sz="2400" b="1" dirty="0">
              <a:solidFill>
                <a:srgbClr val="1F497D"/>
              </a:solidFill>
            </a:endParaRPr>
          </a:p>
        </p:txBody>
      </p:sp>
      <p:graphicFrame>
        <p:nvGraphicFramePr>
          <p:cNvPr id="10" name="Схема 9"/>
          <p:cNvGraphicFramePr/>
          <p:nvPr>
            <p:extLst>
              <p:ext uri="{D42A27DB-BD31-4B8C-83A1-F6EECF244321}">
                <p14:modId xmlns:p14="http://schemas.microsoft.com/office/powerpoint/2010/main" val="2317102116"/>
              </p:ext>
            </p:extLst>
          </p:nvPr>
        </p:nvGraphicFramePr>
        <p:xfrm>
          <a:off x="1475656" y="-7790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Прямоугольник 6"/>
          <p:cNvSpPr/>
          <p:nvPr/>
        </p:nvSpPr>
        <p:spPr>
          <a:xfrm>
            <a:off x="-13981" y="2780928"/>
            <a:ext cx="9135120" cy="2677656"/>
          </a:xfrm>
          <a:prstGeom prst="rect">
            <a:avLst/>
          </a:prstGeom>
        </p:spPr>
        <p:txBody>
          <a:bodyPr wrap="square">
            <a:spAutoFit/>
          </a:bodyPr>
          <a:lstStyle/>
          <a:p>
            <a:r>
              <a:rPr lang="fr-FR" sz="2400" b="1" dirty="0">
                <a:latin typeface="Courier New"/>
                <a:cs typeface="Courier New"/>
              </a:rPr>
              <a:t>int n;</a:t>
            </a:r>
          </a:p>
          <a:p>
            <a:r>
              <a:rPr lang="en-US" sz="2400" b="1" dirty="0">
                <a:latin typeface="Courier New"/>
                <a:cs typeface="Courier New"/>
              </a:rPr>
              <a:t>semaphore </a:t>
            </a:r>
            <a:r>
              <a:rPr lang="en-US" sz="2400" b="1" dirty="0" err="1">
                <a:latin typeface="Courier New"/>
                <a:cs typeface="Courier New"/>
              </a:rPr>
              <a:t>mutex</a:t>
            </a:r>
            <a:r>
              <a:rPr lang="en-US" sz="2400" b="1" dirty="0">
                <a:latin typeface="Courier New"/>
                <a:cs typeface="Courier New"/>
              </a:rPr>
              <a:t> = 1; //Guards the access to the 					buffer pool</a:t>
            </a:r>
          </a:p>
          <a:p>
            <a:r>
              <a:rPr lang="en-US" sz="2400" b="1" dirty="0">
                <a:latin typeface="Courier New"/>
                <a:cs typeface="Courier New"/>
              </a:rPr>
              <a:t>semaphore empty = n; // Counts the number of 					empty buffers</a:t>
            </a:r>
          </a:p>
          <a:p>
            <a:r>
              <a:rPr lang="en-US" sz="2400" b="1" dirty="0">
                <a:latin typeface="Courier New"/>
                <a:cs typeface="Courier New"/>
              </a:rPr>
              <a:t>semaphore full = 0; // Counts the number of full 					buffers</a:t>
            </a:r>
            <a:endParaRPr lang="ru-RU" sz="2400" b="1" dirty="0">
              <a:latin typeface="Courier New"/>
              <a:cs typeface="Courier New"/>
            </a:endParaRPr>
          </a:p>
        </p:txBody>
      </p:sp>
    </p:spTree>
    <p:extLst>
      <p:ext uri="{BB962C8B-B14F-4D97-AF65-F5344CB8AC3E}">
        <p14:creationId xmlns:p14="http://schemas.microsoft.com/office/powerpoint/2010/main" val="1086284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a:solidFill>
                  <a:schemeClr val="bg1"/>
                </a:solidFill>
              </a:rPr>
              <a:t>Solution</a:t>
            </a:r>
            <a:r>
              <a:rPr lang="en-US" dirty="0">
                <a:solidFill>
                  <a:schemeClr val="bg1"/>
                </a:solidFill>
              </a:rPr>
              <a:t> of the  Bounded-Buffer Problem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43</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523220"/>
          </a:xfrm>
          <a:prstGeom prst="rect">
            <a:avLst/>
          </a:prstGeom>
        </p:spPr>
        <p:txBody>
          <a:bodyPr wrap="square">
            <a:spAutoFit/>
          </a:bodyPr>
          <a:lstStyle/>
          <a:p>
            <a:pPr marL="457200" indent="-457200">
              <a:buFont typeface="Arial"/>
              <a:buChar char="•"/>
            </a:pPr>
            <a:r>
              <a:rPr lang="en-US" sz="2800" b="1" dirty="0">
                <a:solidFill>
                  <a:srgbClr val="1F497D"/>
                </a:solidFill>
              </a:rPr>
              <a:t>The structure of the producer process</a:t>
            </a:r>
            <a:endParaRPr lang="ru-RU" sz="2400" b="1" dirty="0">
              <a:solidFill>
                <a:srgbClr val="1F497D"/>
              </a:solidFill>
            </a:endParaRPr>
          </a:p>
        </p:txBody>
      </p:sp>
      <p:sp>
        <p:nvSpPr>
          <p:cNvPr id="7" name="Прямоугольник 6"/>
          <p:cNvSpPr/>
          <p:nvPr/>
        </p:nvSpPr>
        <p:spPr>
          <a:xfrm>
            <a:off x="-14312" y="1268760"/>
            <a:ext cx="9135120" cy="4524315"/>
          </a:xfrm>
          <a:prstGeom prst="rect">
            <a:avLst/>
          </a:prstGeom>
        </p:spPr>
        <p:txBody>
          <a:bodyPr wrap="square">
            <a:spAutoFit/>
          </a:bodyPr>
          <a:lstStyle/>
          <a:p>
            <a:r>
              <a:rPr lang="en-US" sz="2400" dirty="0">
                <a:latin typeface="Courier New"/>
                <a:cs typeface="Courier New"/>
              </a:rPr>
              <a:t>while (true) {</a:t>
            </a:r>
          </a:p>
          <a:p>
            <a:r>
              <a:rPr lang="en-US" sz="2400" dirty="0">
                <a:latin typeface="Courier New"/>
                <a:cs typeface="Courier New"/>
              </a:rPr>
              <a:t>		... </a:t>
            </a:r>
          </a:p>
          <a:p>
            <a:r>
              <a:rPr lang="en-US" sz="2400" dirty="0">
                <a:latin typeface="Courier New"/>
                <a:cs typeface="Courier New"/>
              </a:rPr>
              <a:t>		/* produce an item in </a:t>
            </a:r>
            <a:r>
              <a:rPr lang="en-US" sz="2400" dirty="0" err="1">
                <a:latin typeface="Courier New"/>
                <a:cs typeface="Courier New"/>
              </a:rPr>
              <a:t>next_produced</a:t>
            </a:r>
            <a:r>
              <a:rPr lang="en-US" sz="2400" dirty="0">
                <a:latin typeface="Courier New"/>
                <a:cs typeface="Courier New"/>
              </a:rPr>
              <a:t> */</a:t>
            </a:r>
          </a:p>
          <a:p>
            <a:r>
              <a:rPr lang="en-US" sz="2400" dirty="0">
                <a:latin typeface="Courier New"/>
                <a:cs typeface="Courier New"/>
              </a:rPr>
              <a:t>		</a:t>
            </a:r>
            <a:r>
              <a:rPr lang="ru-RU" sz="2400" dirty="0">
                <a:latin typeface="Courier New"/>
                <a:cs typeface="Courier New"/>
              </a:rPr>
              <a:t>...</a:t>
            </a:r>
          </a:p>
          <a:p>
            <a:r>
              <a:rPr lang="en-US" sz="2400" dirty="0">
                <a:latin typeface="Courier New"/>
                <a:cs typeface="Courier New"/>
              </a:rPr>
              <a:t>	</a:t>
            </a:r>
            <a:r>
              <a:rPr lang="en-US" sz="2400" b="1" dirty="0">
                <a:solidFill>
                  <a:srgbClr val="1F497D"/>
                </a:solidFill>
                <a:latin typeface="Courier New"/>
                <a:cs typeface="Courier New"/>
              </a:rPr>
              <a:t>wait(empty)</a:t>
            </a:r>
            <a:r>
              <a:rPr lang="en-US" sz="2400" dirty="0">
                <a:latin typeface="Courier New"/>
                <a:cs typeface="Courier New"/>
              </a:rPr>
              <a:t>; </a:t>
            </a:r>
            <a:r>
              <a:rPr lang="en-US" sz="2000" dirty="0">
                <a:latin typeface="Courier New"/>
                <a:cs typeface="Courier New"/>
              </a:rPr>
              <a:t>/</a:t>
            </a:r>
            <a:r>
              <a:rPr lang="en-US" sz="2000" i="1" dirty="0">
                <a:latin typeface="Courier New"/>
                <a:cs typeface="Courier New"/>
              </a:rPr>
              <a:t>/suspend self if the buffer is full</a:t>
            </a:r>
          </a:p>
          <a:p>
            <a:r>
              <a:rPr lang="en-US" sz="2400" dirty="0">
                <a:latin typeface="Courier New"/>
                <a:cs typeface="Courier New"/>
              </a:rPr>
              <a:t>	</a:t>
            </a:r>
            <a:r>
              <a:rPr lang="en-US" sz="2400" b="1" dirty="0">
                <a:solidFill>
                  <a:srgbClr val="1F497D"/>
                </a:solidFill>
                <a:latin typeface="Courier New"/>
                <a:cs typeface="Courier New"/>
              </a:rPr>
              <a:t>wait(</a:t>
            </a:r>
            <a:r>
              <a:rPr lang="en-US" sz="2400" b="1" dirty="0" err="1">
                <a:solidFill>
                  <a:srgbClr val="1F497D"/>
                </a:solidFill>
                <a:latin typeface="Courier New"/>
                <a:cs typeface="Courier New"/>
              </a:rPr>
              <a:t>mutex</a:t>
            </a:r>
            <a:r>
              <a:rPr lang="en-US" sz="2400" b="1" dirty="0">
                <a:solidFill>
                  <a:srgbClr val="1F497D"/>
                </a:solidFill>
                <a:latin typeface="Courier New"/>
                <a:cs typeface="Courier New"/>
              </a:rPr>
              <a:t>); </a:t>
            </a:r>
            <a:r>
              <a:rPr lang="en-US" sz="2000" i="1" dirty="0">
                <a:latin typeface="Courier New"/>
                <a:cs typeface="Courier New"/>
              </a:rPr>
              <a:t>//get access to the buffer</a:t>
            </a:r>
          </a:p>
          <a:p>
            <a:r>
              <a:rPr lang="en-US" sz="2400" dirty="0">
                <a:latin typeface="Courier New"/>
                <a:cs typeface="Courier New"/>
              </a:rPr>
              <a:t>		... </a:t>
            </a:r>
          </a:p>
          <a:p>
            <a:r>
              <a:rPr lang="en-US" sz="2400" dirty="0">
                <a:latin typeface="Courier New"/>
                <a:cs typeface="Courier New"/>
              </a:rPr>
              <a:t>		/* add next produced to the buffer */</a:t>
            </a:r>
          </a:p>
          <a:p>
            <a:r>
              <a:rPr lang="en-US" sz="2400" dirty="0">
                <a:latin typeface="Courier New"/>
                <a:cs typeface="Courier New"/>
              </a:rPr>
              <a:t>		</a:t>
            </a:r>
            <a:r>
              <a:rPr lang="ru-RU" sz="2400" dirty="0">
                <a:latin typeface="Courier New"/>
                <a:cs typeface="Courier New"/>
              </a:rPr>
              <a:t>...</a:t>
            </a:r>
          </a:p>
          <a:p>
            <a:r>
              <a:rPr lang="en-US" sz="2400" dirty="0">
                <a:latin typeface="Courier New"/>
                <a:cs typeface="Courier New"/>
              </a:rPr>
              <a:t>	</a:t>
            </a:r>
            <a:r>
              <a:rPr lang="en-US" sz="2400" b="1" dirty="0">
                <a:solidFill>
                  <a:schemeClr val="accent4"/>
                </a:solidFill>
                <a:latin typeface="Courier New"/>
                <a:cs typeface="Courier New"/>
              </a:rPr>
              <a:t>signal(</a:t>
            </a:r>
            <a:r>
              <a:rPr lang="en-US" sz="2400" b="1" dirty="0" err="1">
                <a:solidFill>
                  <a:schemeClr val="accent4"/>
                </a:solidFill>
                <a:latin typeface="Courier New"/>
                <a:cs typeface="Courier New"/>
              </a:rPr>
              <a:t>mutex</a:t>
            </a:r>
            <a:r>
              <a:rPr lang="en-US" sz="2400" b="1" dirty="0">
                <a:solidFill>
                  <a:schemeClr val="accent4"/>
                </a:solidFill>
                <a:latin typeface="Courier New"/>
                <a:cs typeface="Courier New"/>
              </a:rPr>
              <a:t>)</a:t>
            </a:r>
            <a:r>
              <a:rPr lang="en-US" sz="2400" dirty="0">
                <a:latin typeface="Courier New"/>
                <a:cs typeface="Courier New"/>
              </a:rPr>
              <a:t>; //</a:t>
            </a:r>
            <a:r>
              <a:rPr lang="en-US" sz="2000" i="1" dirty="0">
                <a:latin typeface="Courier New"/>
                <a:cs typeface="Courier New"/>
              </a:rPr>
              <a:t>release the lock to the buffer</a:t>
            </a:r>
          </a:p>
          <a:p>
            <a:r>
              <a:rPr lang="en-US" sz="2400" dirty="0">
                <a:latin typeface="Courier New"/>
                <a:cs typeface="Courier New"/>
              </a:rPr>
              <a:t>	</a:t>
            </a:r>
            <a:r>
              <a:rPr lang="ru-RU" sz="2400" b="1" dirty="0" err="1">
                <a:solidFill>
                  <a:srgbClr val="8064A2"/>
                </a:solidFill>
                <a:latin typeface="Courier New"/>
                <a:cs typeface="Courier New"/>
              </a:rPr>
              <a:t>signal</a:t>
            </a:r>
            <a:r>
              <a:rPr lang="ru-RU" sz="2400" b="1" dirty="0">
                <a:solidFill>
                  <a:srgbClr val="8064A2"/>
                </a:solidFill>
                <a:latin typeface="Courier New"/>
                <a:cs typeface="Courier New"/>
              </a:rPr>
              <a:t>(</a:t>
            </a:r>
            <a:r>
              <a:rPr lang="ru-RU" sz="2400" b="1" dirty="0" err="1">
                <a:solidFill>
                  <a:srgbClr val="8064A2"/>
                </a:solidFill>
                <a:latin typeface="Courier New"/>
                <a:cs typeface="Courier New"/>
              </a:rPr>
              <a:t>full</a:t>
            </a:r>
            <a:r>
              <a:rPr lang="ru-RU" sz="2400" b="1" dirty="0">
                <a:solidFill>
                  <a:srgbClr val="8064A2"/>
                </a:solidFill>
                <a:latin typeface="Courier New"/>
                <a:cs typeface="Courier New"/>
              </a:rPr>
              <a:t>); </a:t>
            </a:r>
            <a:r>
              <a:rPr lang="ru-RU" sz="2400" dirty="0">
                <a:latin typeface="Courier New"/>
                <a:cs typeface="Courier New"/>
              </a:rPr>
              <a:t>//</a:t>
            </a:r>
          </a:p>
          <a:p>
            <a:r>
              <a:rPr lang="ru-RU" sz="2400" dirty="0">
                <a:latin typeface="Courier New"/>
                <a:cs typeface="Courier New"/>
              </a:rPr>
              <a:t>}</a:t>
            </a:r>
            <a:endParaRPr lang="ru-RU" sz="2400" b="1" dirty="0">
              <a:latin typeface="Courier New"/>
              <a:cs typeface="Courier New"/>
            </a:endParaRPr>
          </a:p>
        </p:txBody>
      </p:sp>
    </p:spTree>
    <p:extLst>
      <p:ext uri="{BB962C8B-B14F-4D97-AF65-F5344CB8AC3E}">
        <p14:creationId xmlns:p14="http://schemas.microsoft.com/office/powerpoint/2010/main" val="3644703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ru-RU" dirty="0">
                <a:solidFill>
                  <a:schemeClr val="bg1"/>
                </a:solidFill>
              </a:rPr>
              <a:t>Solution</a:t>
            </a:r>
            <a:r>
              <a:rPr lang="en-US" dirty="0">
                <a:solidFill>
                  <a:schemeClr val="bg1"/>
                </a:solidFill>
              </a:rPr>
              <a:t> of the  Bounded-Buffer Problem </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44</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523220"/>
          </a:xfrm>
          <a:prstGeom prst="rect">
            <a:avLst/>
          </a:prstGeom>
        </p:spPr>
        <p:txBody>
          <a:bodyPr wrap="square">
            <a:spAutoFit/>
          </a:bodyPr>
          <a:lstStyle/>
          <a:p>
            <a:pPr marL="457200" indent="-457200">
              <a:buFont typeface="Arial"/>
              <a:buChar char="•"/>
            </a:pPr>
            <a:r>
              <a:rPr lang="en-US" sz="2800" b="1" dirty="0">
                <a:solidFill>
                  <a:srgbClr val="1F497D"/>
                </a:solidFill>
              </a:rPr>
              <a:t>The structure of the consumer process</a:t>
            </a:r>
            <a:endParaRPr lang="ru-RU" sz="2400" b="1" dirty="0">
              <a:solidFill>
                <a:srgbClr val="1F497D"/>
              </a:solidFill>
            </a:endParaRPr>
          </a:p>
        </p:txBody>
      </p:sp>
      <p:sp>
        <p:nvSpPr>
          <p:cNvPr id="7" name="Прямоугольник 6"/>
          <p:cNvSpPr/>
          <p:nvPr/>
        </p:nvSpPr>
        <p:spPr>
          <a:xfrm>
            <a:off x="-14312" y="1268760"/>
            <a:ext cx="9135120" cy="4893647"/>
          </a:xfrm>
          <a:prstGeom prst="rect">
            <a:avLst/>
          </a:prstGeom>
        </p:spPr>
        <p:txBody>
          <a:bodyPr wrap="square">
            <a:spAutoFit/>
          </a:bodyPr>
          <a:lstStyle/>
          <a:p>
            <a:r>
              <a:rPr lang="en-US" sz="2400" dirty="0">
                <a:latin typeface="Courier New"/>
                <a:cs typeface="Courier New"/>
              </a:rPr>
              <a:t>while (true) {</a:t>
            </a:r>
          </a:p>
          <a:p>
            <a:r>
              <a:rPr lang="en-US" sz="2400" dirty="0">
                <a:latin typeface="Courier New"/>
                <a:cs typeface="Courier New"/>
              </a:rPr>
              <a:t>	</a:t>
            </a:r>
            <a:r>
              <a:rPr lang="en-US" sz="2400" b="1" dirty="0">
                <a:solidFill>
                  <a:srgbClr val="1F497D"/>
                </a:solidFill>
                <a:latin typeface="Courier New"/>
                <a:cs typeface="Courier New"/>
              </a:rPr>
              <a:t>wait(full)</a:t>
            </a:r>
            <a:r>
              <a:rPr lang="en-US" sz="2400" dirty="0">
                <a:latin typeface="Courier New"/>
                <a:cs typeface="Courier New"/>
              </a:rPr>
              <a:t>; </a:t>
            </a:r>
            <a:r>
              <a:rPr lang="en-US" sz="2000" i="1" dirty="0">
                <a:latin typeface="Courier New"/>
                <a:cs typeface="Courier New"/>
              </a:rPr>
              <a:t>//suspend self if the buffer is empty</a:t>
            </a:r>
          </a:p>
          <a:p>
            <a:r>
              <a:rPr lang="en-US" sz="2400" dirty="0">
                <a:latin typeface="Courier New"/>
                <a:cs typeface="Courier New"/>
              </a:rPr>
              <a:t>	</a:t>
            </a:r>
            <a:r>
              <a:rPr lang="en-US" sz="2400" b="1" dirty="0">
                <a:solidFill>
                  <a:srgbClr val="1F497D"/>
                </a:solidFill>
                <a:latin typeface="Courier New"/>
                <a:cs typeface="Courier New"/>
              </a:rPr>
              <a:t>wait(</a:t>
            </a:r>
            <a:r>
              <a:rPr lang="en-US" sz="2400" b="1" dirty="0" err="1">
                <a:solidFill>
                  <a:srgbClr val="1F497D"/>
                </a:solidFill>
                <a:latin typeface="Courier New"/>
                <a:cs typeface="Courier New"/>
              </a:rPr>
              <a:t>mutex</a:t>
            </a:r>
            <a:r>
              <a:rPr lang="en-US" sz="2400" b="1" dirty="0">
                <a:solidFill>
                  <a:srgbClr val="1F497D"/>
                </a:solidFill>
                <a:latin typeface="Courier New"/>
                <a:cs typeface="Courier New"/>
              </a:rPr>
              <a:t>);</a:t>
            </a:r>
            <a:r>
              <a:rPr lang="en-US" sz="2400" dirty="0">
                <a:latin typeface="Courier New"/>
                <a:cs typeface="Courier New"/>
              </a:rPr>
              <a:t> </a:t>
            </a:r>
            <a:r>
              <a:rPr lang="en-US" sz="2000" i="1" dirty="0">
                <a:latin typeface="Courier New"/>
                <a:cs typeface="Courier New"/>
              </a:rPr>
              <a:t>// get access to the buffer</a:t>
            </a:r>
          </a:p>
          <a:p>
            <a:r>
              <a:rPr lang="en-US" sz="2400" dirty="0">
                <a:latin typeface="Courier New"/>
                <a:cs typeface="Courier New"/>
              </a:rPr>
              <a:t>		... </a:t>
            </a:r>
          </a:p>
          <a:p>
            <a:r>
              <a:rPr lang="en-US" sz="2400" dirty="0">
                <a:latin typeface="Courier New"/>
                <a:cs typeface="Courier New"/>
              </a:rPr>
              <a:t>		/* remove an item from buffer to 				</a:t>
            </a:r>
            <a:r>
              <a:rPr lang="en-US" sz="2400" dirty="0" err="1">
                <a:latin typeface="Courier New"/>
                <a:cs typeface="Courier New"/>
              </a:rPr>
              <a:t>next_consumed</a:t>
            </a:r>
            <a:r>
              <a:rPr lang="en-US" sz="2400" dirty="0">
                <a:latin typeface="Courier New"/>
                <a:cs typeface="Courier New"/>
              </a:rPr>
              <a:t> */</a:t>
            </a:r>
          </a:p>
          <a:p>
            <a:r>
              <a:rPr lang="en-US" sz="2400" dirty="0">
                <a:latin typeface="Courier New"/>
                <a:cs typeface="Courier New"/>
              </a:rPr>
              <a:t>		</a:t>
            </a:r>
            <a:r>
              <a:rPr lang="ru-RU" sz="2400" dirty="0">
                <a:latin typeface="Courier New"/>
                <a:cs typeface="Courier New"/>
              </a:rPr>
              <a:t>...</a:t>
            </a:r>
          </a:p>
          <a:p>
            <a:r>
              <a:rPr lang="en-US" sz="2400" dirty="0">
                <a:latin typeface="Courier New"/>
                <a:cs typeface="Courier New"/>
              </a:rPr>
              <a:t>	</a:t>
            </a:r>
            <a:r>
              <a:rPr lang="en-US" sz="2400" b="1" dirty="0">
                <a:solidFill>
                  <a:schemeClr val="accent4"/>
                </a:solidFill>
                <a:latin typeface="Courier New"/>
                <a:cs typeface="Courier New"/>
              </a:rPr>
              <a:t>signal(</a:t>
            </a:r>
            <a:r>
              <a:rPr lang="en-US" sz="2400" b="1" dirty="0" err="1">
                <a:solidFill>
                  <a:schemeClr val="accent4"/>
                </a:solidFill>
                <a:latin typeface="Courier New"/>
                <a:cs typeface="Courier New"/>
              </a:rPr>
              <a:t>mutex</a:t>
            </a:r>
            <a:r>
              <a:rPr lang="en-US" sz="2400" b="1" dirty="0">
                <a:solidFill>
                  <a:schemeClr val="accent4"/>
                </a:solidFill>
                <a:latin typeface="Courier New"/>
                <a:cs typeface="Courier New"/>
              </a:rPr>
              <a:t>); </a:t>
            </a:r>
            <a:r>
              <a:rPr lang="en-US" sz="2000" i="1" dirty="0">
                <a:latin typeface="Courier New"/>
                <a:cs typeface="Courier New"/>
              </a:rPr>
              <a:t>// release the lock to the buffer</a:t>
            </a:r>
          </a:p>
          <a:p>
            <a:r>
              <a:rPr lang="en-US" sz="2400" dirty="0">
                <a:latin typeface="Courier New"/>
                <a:cs typeface="Courier New"/>
              </a:rPr>
              <a:t>	</a:t>
            </a:r>
            <a:r>
              <a:rPr lang="en-US" sz="2400" b="1" dirty="0">
                <a:solidFill>
                  <a:srgbClr val="8064A2"/>
                </a:solidFill>
                <a:latin typeface="Courier New"/>
                <a:cs typeface="Courier New"/>
              </a:rPr>
              <a:t>signal(empty);</a:t>
            </a:r>
          </a:p>
          <a:p>
            <a:r>
              <a:rPr lang="en-US" sz="2400" dirty="0">
                <a:latin typeface="Courier New"/>
                <a:cs typeface="Courier New"/>
              </a:rPr>
              <a:t>		... </a:t>
            </a:r>
          </a:p>
          <a:p>
            <a:r>
              <a:rPr lang="en-US" sz="2400" dirty="0">
                <a:latin typeface="Courier New"/>
                <a:cs typeface="Courier New"/>
              </a:rPr>
              <a:t>		/*consume the item in </a:t>
            </a:r>
            <a:r>
              <a:rPr lang="en-US" sz="2400" dirty="0" err="1">
                <a:latin typeface="Courier New"/>
                <a:cs typeface="Courier New"/>
              </a:rPr>
              <a:t>next_consumed</a:t>
            </a:r>
            <a:r>
              <a:rPr lang="en-US" sz="2400" dirty="0">
                <a:latin typeface="Courier New"/>
                <a:cs typeface="Courier New"/>
              </a:rPr>
              <a:t> */</a:t>
            </a:r>
          </a:p>
          <a:p>
            <a:r>
              <a:rPr lang="en-US" sz="2400" dirty="0">
                <a:latin typeface="Courier New"/>
                <a:cs typeface="Courier New"/>
              </a:rPr>
              <a:t>		</a:t>
            </a:r>
            <a:r>
              <a:rPr lang="ru-RU" sz="2400" dirty="0">
                <a:latin typeface="Courier New"/>
                <a:cs typeface="Courier New"/>
              </a:rPr>
              <a:t>... </a:t>
            </a:r>
            <a:endParaRPr lang="en-US" sz="2400" dirty="0">
              <a:latin typeface="Courier New"/>
              <a:cs typeface="Courier New"/>
            </a:endParaRPr>
          </a:p>
          <a:p>
            <a:r>
              <a:rPr lang="ru-RU" sz="2400" dirty="0">
                <a:latin typeface="Courier New"/>
                <a:cs typeface="Courier New"/>
              </a:rPr>
              <a:t>}</a:t>
            </a:r>
            <a:endParaRPr lang="ru-RU" sz="2400" b="1" dirty="0">
              <a:latin typeface="Courier New"/>
              <a:cs typeface="Courier New"/>
            </a:endParaRPr>
          </a:p>
        </p:txBody>
      </p:sp>
    </p:spTree>
    <p:extLst>
      <p:ext uri="{BB962C8B-B14F-4D97-AF65-F5344CB8AC3E}">
        <p14:creationId xmlns:p14="http://schemas.microsoft.com/office/powerpoint/2010/main" val="1454116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chemeClr val="bg1"/>
                </a:solidFill>
              </a:rPr>
              <a:t>Readers-Writers Problem</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45</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2" name="TextBox 1"/>
          <p:cNvSpPr txBox="1"/>
          <p:nvPr/>
        </p:nvSpPr>
        <p:spPr>
          <a:xfrm>
            <a:off x="4492625" y="396875"/>
            <a:ext cx="184666" cy="369332"/>
          </a:xfrm>
          <a:prstGeom prst="rect">
            <a:avLst/>
          </a:prstGeom>
          <a:noFill/>
        </p:spPr>
        <p:txBody>
          <a:bodyPr wrap="none" rtlCol="0">
            <a:spAutoFit/>
          </a:bodyPr>
          <a:lstStyle/>
          <a:p>
            <a:endParaRPr lang="ru-RU" dirty="0"/>
          </a:p>
        </p:txBody>
      </p:sp>
      <p:sp>
        <p:nvSpPr>
          <p:cNvPr id="9" name="TextBox 8"/>
          <p:cNvSpPr txBox="1"/>
          <p:nvPr/>
        </p:nvSpPr>
        <p:spPr>
          <a:xfrm>
            <a:off x="10397067" y="1473200"/>
            <a:ext cx="184666" cy="369332"/>
          </a:xfrm>
          <a:prstGeom prst="rect">
            <a:avLst/>
          </a:prstGeom>
          <a:noFill/>
        </p:spPr>
        <p:txBody>
          <a:bodyPr wrap="none" rtlCol="0">
            <a:spAutoFit/>
          </a:bodyPr>
          <a:lstStyle/>
          <a:p>
            <a:endParaRPr lang="ru-RU"/>
          </a:p>
        </p:txBody>
      </p:sp>
      <p:sp>
        <p:nvSpPr>
          <p:cNvPr id="8" name="Прямоугольник 7"/>
          <p:cNvSpPr/>
          <p:nvPr/>
        </p:nvSpPr>
        <p:spPr>
          <a:xfrm>
            <a:off x="0" y="692696"/>
            <a:ext cx="9144000" cy="4278094"/>
          </a:xfrm>
          <a:prstGeom prst="rect">
            <a:avLst/>
          </a:prstGeom>
        </p:spPr>
        <p:txBody>
          <a:bodyPr wrap="square">
            <a:spAutoFit/>
          </a:bodyPr>
          <a:lstStyle/>
          <a:p>
            <a:pPr marL="457200" indent="-457200">
              <a:buFont typeface="Arial"/>
              <a:buChar char="•"/>
            </a:pPr>
            <a:r>
              <a:rPr lang="en-US" sz="2800" dirty="0"/>
              <a:t>A data set is shared among a number of concurrent processes</a:t>
            </a:r>
          </a:p>
          <a:p>
            <a:pPr marL="914400" lvl="1" indent="-457200">
              <a:buFont typeface="Arial"/>
              <a:buChar char="•"/>
            </a:pPr>
            <a:r>
              <a:rPr lang="en-US" sz="2800" i="1" dirty="0"/>
              <a:t>Readers</a:t>
            </a:r>
            <a:r>
              <a:rPr lang="en-US" sz="2800" dirty="0"/>
              <a:t> – only read the data set; they do not perform any updates</a:t>
            </a:r>
          </a:p>
          <a:p>
            <a:pPr marL="914400" lvl="1" indent="-457200">
              <a:buFont typeface="Arial"/>
              <a:buChar char="•"/>
            </a:pPr>
            <a:r>
              <a:rPr lang="en-US" sz="2800" i="1" dirty="0"/>
              <a:t>Writers</a:t>
            </a:r>
            <a:r>
              <a:rPr lang="en-US" sz="2800" dirty="0"/>
              <a:t> – can both read and write</a:t>
            </a:r>
          </a:p>
          <a:p>
            <a:pPr marL="457200" indent="-457200">
              <a:buFont typeface="Arial"/>
              <a:buChar char="•"/>
            </a:pPr>
            <a:r>
              <a:rPr lang="en-US" sz="2800" dirty="0"/>
              <a:t>Problem – allow multiple readers to read at the same time. Only one single writer can access the shared data at the same time</a:t>
            </a:r>
          </a:p>
          <a:p>
            <a:pPr marL="457200" indent="-457200">
              <a:buFont typeface="Arial"/>
              <a:buChar char="•"/>
            </a:pPr>
            <a:endParaRPr lang="en-US" sz="2400" dirty="0">
              <a:solidFill>
                <a:srgbClr val="000000"/>
              </a:solidFill>
            </a:endParaRPr>
          </a:p>
          <a:p>
            <a:pPr marL="457200" indent="-457200">
              <a:buFont typeface="Arial"/>
              <a:buChar char="•"/>
            </a:pPr>
            <a:r>
              <a:rPr lang="en-US" sz="2400" b="1" dirty="0">
                <a:solidFill>
                  <a:schemeClr val="accent2"/>
                </a:solidFill>
              </a:rPr>
              <a:t>Solution: try find it by yourself </a:t>
            </a:r>
            <a:endParaRPr lang="ru-RU" sz="2400" b="1" dirty="0">
              <a:solidFill>
                <a:schemeClr val="accent2"/>
              </a:solidFill>
            </a:endParaRPr>
          </a:p>
        </p:txBody>
      </p:sp>
      <p:pic>
        <p:nvPicPr>
          <p:cNvPr id="10" name="Изображение 9" descr="foto_67167.jpg.png"/>
          <p:cNvPicPr>
            <a:picLocks noChangeAspect="1"/>
          </p:cNvPicPr>
          <p:nvPr/>
        </p:nvPicPr>
        <p:blipFill>
          <a:blip r:embed="rId2" cstate="print">
            <a:alphaModFix amt="85000"/>
            <a:extLst>
              <a:ext uri="{28A0092B-C50C-407E-A947-70E740481C1C}">
                <a14:useLocalDpi xmlns:a14="http://schemas.microsoft.com/office/drawing/2010/main" val="0"/>
              </a:ext>
            </a:extLst>
          </a:blip>
          <a:stretch>
            <a:fillRect/>
          </a:stretch>
        </p:blipFill>
        <p:spPr>
          <a:xfrm>
            <a:off x="4644008" y="3933056"/>
            <a:ext cx="2336372" cy="2276872"/>
          </a:xfrm>
          <a:prstGeom prst="rect">
            <a:avLst/>
          </a:prstGeom>
        </p:spPr>
      </p:pic>
      <p:pic>
        <p:nvPicPr>
          <p:cNvPr id="11" name="Изображение 10" descr="lesen-auf-buechern-26350.jpg"/>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32240" y="4005064"/>
            <a:ext cx="1481578" cy="2090936"/>
          </a:xfrm>
          <a:prstGeom prst="rect">
            <a:avLst/>
          </a:prstGeom>
        </p:spPr>
      </p:pic>
    </p:spTree>
    <p:extLst>
      <p:ext uri="{BB962C8B-B14F-4D97-AF65-F5344CB8AC3E}">
        <p14:creationId xmlns:p14="http://schemas.microsoft.com/office/powerpoint/2010/main" val="2874034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31F8AF3-CA10-4FF3-9E2D-4254071EA473}" type="datetime1">
              <a:rPr lang="en-US" smtClean="0"/>
              <a:pPr/>
              <a:t>9/17/2019</a:t>
            </a:fld>
            <a:endParaRPr lang="en-US" dirty="0"/>
          </a:p>
        </p:txBody>
      </p:sp>
      <p:sp>
        <p:nvSpPr>
          <p:cNvPr id="3" name="Нижний колонтитул 2"/>
          <p:cNvSpPr>
            <a:spLocks noGrp="1"/>
          </p:cNvSpPr>
          <p:nvPr>
            <p:ph type="ftr" sz="quarter" idx="12"/>
          </p:nvPr>
        </p:nvSpPr>
        <p:spPr/>
        <p:txBody>
          <a:bodyPr/>
          <a:lstStyle/>
          <a:p>
            <a:r>
              <a:rPr lang="en-US" dirty="0"/>
              <a:t>Saint-Petersburg</a:t>
            </a:r>
          </a:p>
        </p:txBody>
      </p:sp>
      <p:sp>
        <p:nvSpPr>
          <p:cNvPr id="6" name="Номер слайда 5"/>
          <p:cNvSpPr>
            <a:spLocks noGrp="1"/>
          </p:cNvSpPr>
          <p:nvPr>
            <p:ph type="sldNum" sz="quarter" idx="11"/>
          </p:nvPr>
        </p:nvSpPr>
        <p:spPr/>
        <p:txBody>
          <a:bodyPr/>
          <a:lstStyle/>
          <a:p>
            <a:pPr algn="r"/>
            <a:fld id="{D4C49B74-5DB2-4B03-B1D2-7F6A3C51C318}" type="slidenum">
              <a:rPr lang="en-US" smtClean="0"/>
              <a:pPr algn="r"/>
              <a:t>46</a:t>
            </a:fld>
            <a:endParaRPr lang="en-US" dirty="0"/>
          </a:p>
        </p:txBody>
      </p:sp>
      <p:sp>
        <p:nvSpPr>
          <p:cNvPr id="7" name="Заголовок 6"/>
          <p:cNvSpPr>
            <a:spLocks noGrp="1"/>
          </p:cNvSpPr>
          <p:nvPr>
            <p:ph type="ctrTitle"/>
          </p:nvPr>
        </p:nvSpPr>
        <p:spPr>
          <a:xfrm>
            <a:off x="882618" y="1196752"/>
            <a:ext cx="7577814" cy="2736304"/>
          </a:xfrm>
        </p:spPr>
        <p:txBody>
          <a:bodyPr>
            <a:normAutofit/>
          </a:bodyPr>
          <a:lstStyle/>
          <a:p>
            <a:pPr algn="ctr"/>
            <a:r>
              <a:rPr lang="da-DK" sz="5400" b="1" dirty="0"/>
              <a:t>Designing Parallel Programs</a:t>
            </a:r>
            <a:endParaRPr lang="ru-RU" sz="5400" b="1" dirty="0"/>
          </a:p>
        </p:txBody>
      </p:sp>
      <p:sp>
        <p:nvSpPr>
          <p:cNvPr id="8" name="Подзаголовок 7"/>
          <p:cNvSpPr>
            <a:spLocks noGrp="1"/>
          </p:cNvSpPr>
          <p:nvPr>
            <p:ph type="subTitle" idx="1"/>
          </p:nvPr>
        </p:nvSpPr>
        <p:spPr>
          <a:xfrm>
            <a:off x="0" y="4509120"/>
            <a:ext cx="9037874" cy="925223"/>
          </a:xfrm>
        </p:spPr>
        <p:txBody>
          <a:bodyPr>
            <a:normAutofit/>
          </a:bodyPr>
          <a:lstStyle/>
          <a:p>
            <a:pPr algn="ctr"/>
            <a:r>
              <a:rPr lang="en-US" dirty="0">
                <a:solidFill>
                  <a:schemeClr val="tx2"/>
                </a:solidFill>
              </a:rPr>
              <a:t>PhD </a:t>
            </a:r>
            <a:r>
              <a:rPr lang="en-US" dirty="0" err="1">
                <a:solidFill>
                  <a:schemeClr val="tx2"/>
                </a:solidFill>
              </a:rPr>
              <a:t>Katerina</a:t>
            </a:r>
            <a:r>
              <a:rPr lang="en-US" dirty="0">
                <a:solidFill>
                  <a:schemeClr val="tx2"/>
                </a:solidFill>
              </a:rPr>
              <a:t> </a:t>
            </a:r>
            <a:r>
              <a:rPr lang="en-US" dirty="0" err="1">
                <a:solidFill>
                  <a:schemeClr val="tx2"/>
                </a:solidFill>
              </a:rPr>
              <a:t>Bolgova</a:t>
            </a:r>
            <a:endParaRPr lang="en-US" dirty="0">
              <a:solidFill>
                <a:schemeClr val="tx2"/>
              </a:solidFill>
            </a:endParaRPr>
          </a:p>
          <a:p>
            <a:pPr algn="ctr"/>
            <a:r>
              <a:rPr lang="en-US" sz="2400" dirty="0" err="1">
                <a:solidFill>
                  <a:schemeClr val="tx2"/>
                </a:solidFill>
              </a:rPr>
              <a:t>eScience</a:t>
            </a:r>
            <a:r>
              <a:rPr lang="en-US" sz="2400" dirty="0">
                <a:solidFill>
                  <a:schemeClr val="tx2"/>
                </a:solidFill>
              </a:rPr>
              <a:t> Research Institute &amp; HPC Department</a:t>
            </a:r>
          </a:p>
        </p:txBody>
      </p:sp>
    </p:spTree>
    <p:extLst>
      <p:ext uri="{BB962C8B-B14F-4D97-AF65-F5344CB8AC3E}">
        <p14:creationId xmlns:p14="http://schemas.microsoft.com/office/powerpoint/2010/main" val="676068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223"/>
          <p:cNvGrpSpPr/>
          <p:nvPr/>
        </p:nvGrpSpPr>
        <p:grpSpPr>
          <a:xfrm>
            <a:off x="107504" y="3717032"/>
            <a:ext cx="4824536" cy="2304256"/>
            <a:chOff x="107504" y="3717032"/>
            <a:chExt cx="4824536" cy="2304256"/>
          </a:xfrm>
        </p:grpSpPr>
        <p:grpSp>
          <p:nvGrpSpPr>
            <p:cNvPr id="7" name="Группа 210"/>
            <p:cNvGrpSpPr/>
            <p:nvPr/>
          </p:nvGrpSpPr>
          <p:grpSpPr>
            <a:xfrm>
              <a:off x="3779912" y="3717032"/>
              <a:ext cx="1152128" cy="2304256"/>
              <a:chOff x="3491880" y="3717032"/>
              <a:chExt cx="1296144" cy="2304256"/>
            </a:xfrm>
          </p:grpSpPr>
          <p:sp>
            <p:nvSpPr>
              <p:cNvPr id="207" name="Прямоугольник 206"/>
              <p:cNvSpPr/>
              <p:nvPr/>
            </p:nvSpPr>
            <p:spPr>
              <a:xfrm>
                <a:off x="3491880" y="3717032"/>
                <a:ext cx="1296144" cy="2304256"/>
              </a:xfrm>
              <a:prstGeom prst="rect">
                <a:avLst/>
              </a:prstGeom>
              <a:solidFill>
                <a:schemeClr val="lt1">
                  <a:tint val="100000"/>
                  <a:shade val="100000"/>
                  <a:satMod val="100000"/>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8" name="TextBox 207"/>
              <p:cNvSpPr txBox="1"/>
              <p:nvPr/>
            </p:nvSpPr>
            <p:spPr>
              <a:xfrm>
                <a:off x="3923928" y="3717032"/>
                <a:ext cx="467478" cy="369332"/>
              </a:xfrm>
              <a:prstGeom prst="rect">
                <a:avLst/>
              </a:prstGeom>
              <a:noFill/>
            </p:spPr>
            <p:txBody>
              <a:bodyPr wrap="none" rtlCol="0">
                <a:spAutoFit/>
              </a:bodyPr>
              <a:lstStyle/>
              <a:p>
                <a:r>
                  <a:rPr lang="en-US" dirty="0">
                    <a:latin typeface="Courier New"/>
                    <a:cs typeface="Courier New"/>
                  </a:rPr>
                  <a:t>P</a:t>
                </a:r>
                <a:r>
                  <a:rPr lang="en-US" baseline="-25000" dirty="0">
                    <a:latin typeface="Courier New"/>
                    <a:cs typeface="Courier New"/>
                  </a:rPr>
                  <a:t>3</a:t>
                </a:r>
                <a:endParaRPr lang="ru-RU" baseline="-25000" dirty="0">
                  <a:latin typeface="Courier New"/>
                  <a:cs typeface="Courier New"/>
                </a:endParaRPr>
              </a:p>
            </p:txBody>
          </p:sp>
          <p:cxnSp>
            <p:nvCxnSpPr>
              <p:cNvPr id="210" name="Прямая соединительная линия 209"/>
              <p:cNvCxnSpPr/>
              <p:nvPr/>
            </p:nvCxnSpPr>
            <p:spPr>
              <a:xfrm>
                <a:off x="3491880" y="4149080"/>
                <a:ext cx="1296144"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Группа 211"/>
            <p:cNvGrpSpPr/>
            <p:nvPr/>
          </p:nvGrpSpPr>
          <p:grpSpPr>
            <a:xfrm>
              <a:off x="2555776" y="3717032"/>
              <a:ext cx="1152128" cy="2304256"/>
              <a:chOff x="3491880" y="3717032"/>
              <a:chExt cx="1296144" cy="2304256"/>
            </a:xfrm>
          </p:grpSpPr>
          <p:sp>
            <p:nvSpPr>
              <p:cNvPr id="213" name="Прямоугольник 212"/>
              <p:cNvSpPr/>
              <p:nvPr/>
            </p:nvSpPr>
            <p:spPr>
              <a:xfrm>
                <a:off x="3491880" y="3717032"/>
                <a:ext cx="1296144" cy="2304256"/>
              </a:xfrm>
              <a:prstGeom prst="rect">
                <a:avLst/>
              </a:prstGeom>
              <a:solidFill>
                <a:schemeClr val="lt1">
                  <a:tint val="100000"/>
                  <a:shade val="100000"/>
                  <a:satMod val="100000"/>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4" name="TextBox 213"/>
              <p:cNvSpPr txBox="1"/>
              <p:nvPr/>
            </p:nvSpPr>
            <p:spPr>
              <a:xfrm>
                <a:off x="3923928" y="3717032"/>
                <a:ext cx="467478" cy="369332"/>
              </a:xfrm>
              <a:prstGeom prst="rect">
                <a:avLst/>
              </a:prstGeom>
              <a:noFill/>
            </p:spPr>
            <p:txBody>
              <a:bodyPr wrap="none" rtlCol="0">
                <a:spAutoFit/>
              </a:bodyPr>
              <a:lstStyle/>
              <a:p>
                <a:r>
                  <a:rPr lang="en-US" dirty="0">
                    <a:latin typeface="Courier New"/>
                    <a:cs typeface="Courier New"/>
                  </a:rPr>
                  <a:t>P</a:t>
                </a:r>
                <a:r>
                  <a:rPr lang="en-US" baseline="-25000" dirty="0">
                    <a:latin typeface="Courier New"/>
                    <a:cs typeface="Courier New"/>
                  </a:rPr>
                  <a:t>2</a:t>
                </a:r>
                <a:endParaRPr lang="ru-RU" baseline="-25000" dirty="0">
                  <a:latin typeface="Courier New"/>
                  <a:cs typeface="Courier New"/>
                </a:endParaRPr>
              </a:p>
            </p:txBody>
          </p:sp>
          <p:cxnSp>
            <p:nvCxnSpPr>
              <p:cNvPr id="215" name="Прямая соединительная линия 214"/>
              <p:cNvCxnSpPr/>
              <p:nvPr/>
            </p:nvCxnSpPr>
            <p:spPr>
              <a:xfrm>
                <a:off x="3491880" y="4149080"/>
                <a:ext cx="1296144"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Группа 215"/>
            <p:cNvGrpSpPr/>
            <p:nvPr/>
          </p:nvGrpSpPr>
          <p:grpSpPr>
            <a:xfrm>
              <a:off x="1331640" y="3717032"/>
              <a:ext cx="1152128" cy="2304256"/>
              <a:chOff x="3491880" y="3717032"/>
              <a:chExt cx="1296144" cy="2304256"/>
            </a:xfrm>
          </p:grpSpPr>
          <p:sp>
            <p:nvSpPr>
              <p:cNvPr id="217" name="Прямоугольник 216"/>
              <p:cNvSpPr/>
              <p:nvPr/>
            </p:nvSpPr>
            <p:spPr>
              <a:xfrm>
                <a:off x="3491880" y="3717032"/>
                <a:ext cx="1296144" cy="2304256"/>
              </a:xfrm>
              <a:prstGeom prst="rect">
                <a:avLst/>
              </a:prstGeom>
              <a:solidFill>
                <a:schemeClr val="lt1">
                  <a:tint val="100000"/>
                  <a:shade val="100000"/>
                  <a:satMod val="100000"/>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8" name="TextBox 217"/>
              <p:cNvSpPr txBox="1"/>
              <p:nvPr/>
            </p:nvSpPr>
            <p:spPr>
              <a:xfrm>
                <a:off x="3923928" y="3717032"/>
                <a:ext cx="415536" cy="369332"/>
              </a:xfrm>
              <a:prstGeom prst="rect">
                <a:avLst/>
              </a:prstGeom>
              <a:noFill/>
            </p:spPr>
            <p:txBody>
              <a:bodyPr wrap="none" rtlCol="0">
                <a:spAutoFit/>
              </a:bodyPr>
              <a:lstStyle/>
              <a:p>
                <a:r>
                  <a:rPr lang="en-US" dirty="0">
                    <a:latin typeface="Courier New"/>
                    <a:cs typeface="Courier New"/>
                  </a:rPr>
                  <a:t>P</a:t>
                </a:r>
                <a:r>
                  <a:rPr lang="en-US" baseline="-25000" dirty="0">
                    <a:latin typeface="Courier New"/>
                    <a:cs typeface="Courier New"/>
                  </a:rPr>
                  <a:t>1</a:t>
                </a:r>
                <a:endParaRPr lang="ru-RU" baseline="-25000" dirty="0">
                  <a:latin typeface="Courier New"/>
                  <a:cs typeface="Courier New"/>
                </a:endParaRPr>
              </a:p>
            </p:txBody>
          </p:sp>
          <p:cxnSp>
            <p:nvCxnSpPr>
              <p:cNvPr id="219" name="Прямая соединительная линия 218"/>
              <p:cNvCxnSpPr/>
              <p:nvPr/>
            </p:nvCxnSpPr>
            <p:spPr>
              <a:xfrm>
                <a:off x="3491880" y="4149080"/>
                <a:ext cx="1296144" cy="0"/>
              </a:xfrm>
              <a:prstGeom prst="line">
                <a:avLst/>
              </a:prstGeom>
            </p:spPr>
            <p:style>
              <a:lnRef idx="1">
                <a:schemeClr val="dk1"/>
              </a:lnRef>
              <a:fillRef idx="0">
                <a:schemeClr val="dk1"/>
              </a:fillRef>
              <a:effectRef idx="0">
                <a:schemeClr val="dk1"/>
              </a:effectRef>
              <a:fontRef idx="minor">
                <a:schemeClr val="tx1"/>
              </a:fontRef>
            </p:style>
          </p:cxnSp>
        </p:grpSp>
        <p:grpSp>
          <p:nvGrpSpPr>
            <p:cNvPr id="10" name="Группа 219"/>
            <p:cNvGrpSpPr/>
            <p:nvPr/>
          </p:nvGrpSpPr>
          <p:grpSpPr>
            <a:xfrm>
              <a:off x="107504" y="3717032"/>
              <a:ext cx="1152128" cy="2304256"/>
              <a:chOff x="3491880" y="3717032"/>
              <a:chExt cx="1296144" cy="2304256"/>
            </a:xfrm>
          </p:grpSpPr>
          <p:sp>
            <p:nvSpPr>
              <p:cNvPr id="221" name="Прямоугольник 220"/>
              <p:cNvSpPr/>
              <p:nvPr/>
            </p:nvSpPr>
            <p:spPr>
              <a:xfrm>
                <a:off x="3491880" y="3717032"/>
                <a:ext cx="1296144" cy="2304256"/>
              </a:xfrm>
              <a:prstGeom prst="rect">
                <a:avLst/>
              </a:prstGeom>
              <a:solidFill>
                <a:schemeClr val="lt1">
                  <a:tint val="100000"/>
                  <a:shade val="100000"/>
                  <a:satMod val="100000"/>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22" name="TextBox 221"/>
              <p:cNvSpPr txBox="1"/>
              <p:nvPr/>
            </p:nvSpPr>
            <p:spPr>
              <a:xfrm>
                <a:off x="3923928" y="3717032"/>
                <a:ext cx="467478" cy="369332"/>
              </a:xfrm>
              <a:prstGeom prst="rect">
                <a:avLst/>
              </a:prstGeom>
              <a:noFill/>
            </p:spPr>
            <p:txBody>
              <a:bodyPr wrap="none" rtlCol="0">
                <a:spAutoFit/>
              </a:bodyPr>
              <a:lstStyle/>
              <a:p>
                <a:r>
                  <a:rPr lang="en-US" dirty="0">
                    <a:latin typeface="Courier New"/>
                    <a:cs typeface="Courier New"/>
                  </a:rPr>
                  <a:t>P</a:t>
                </a:r>
                <a:r>
                  <a:rPr lang="en-US" baseline="-25000" dirty="0">
                    <a:latin typeface="Courier New"/>
                    <a:cs typeface="Courier New"/>
                  </a:rPr>
                  <a:t>0</a:t>
                </a:r>
                <a:endParaRPr lang="ru-RU" baseline="-25000" dirty="0">
                  <a:latin typeface="Courier New"/>
                  <a:cs typeface="Courier New"/>
                </a:endParaRPr>
              </a:p>
            </p:txBody>
          </p:sp>
          <p:cxnSp>
            <p:nvCxnSpPr>
              <p:cNvPr id="223" name="Прямая соединительная линия 222"/>
              <p:cNvCxnSpPr/>
              <p:nvPr/>
            </p:nvCxnSpPr>
            <p:spPr>
              <a:xfrm>
                <a:off x="3491880" y="4149080"/>
                <a:ext cx="1296144" cy="0"/>
              </a:xfrm>
              <a:prstGeom prst="line">
                <a:avLst/>
              </a:prstGeom>
            </p:spPr>
            <p:style>
              <a:lnRef idx="1">
                <a:schemeClr val="dk1"/>
              </a:lnRef>
              <a:fillRef idx="0">
                <a:schemeClr val="dk1"/>
              </a:fillRef>
              <a:effectRef idx="0">
                <a:schemeClr val="dk1"/>
              </a:effectRef>
              <a:fontRef idx="minor">
                <a:schemeClr val="tx1"/>
              </a:fontRef>
            </p:style>
          </p:cxnSp>
        </p:grpSp>
      </p:grpSp>
      <p:sp>
        <p:nvSpPr>
          <p:cNvPr id="3" name="Заголовок 2"/>
          <p:cNvSpPr>
            <a:spLocks noGrp="1"/>
          </p:cNvSpPr>
          <p:nvPr>
            <p:ph type="title"/>
          </p:nvPr>
        </p:nvSpPr>
        <p:spPr>
          <a:xfrm>
            <a:off x="-183335" y="-391059"/>
            <a:ext cx="9144000" cy="809769"/>
          </a:xfrm>
        </p:spPr>
        <p:txBody>
          <a:bodyPr>
            <a:normAutofit/>
          </a:bodyPr>
          <a:lstStyle/>
          <a:p>
            <a:r>
              <a:rPr lang="fr-FR" dirty="0">
                <a:solidFill>
                  <a:srgbClr val="FFFFFF"/>
                </a:solidFill>
              </a:rPr>
              <a:t>Designing Parallel Programs</a:t>
            </a:r>
            <a:endParaRPr lang="ru-RU"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47</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a:p>
            <a:endParaRPr lang="en-US" dirty="0"/>
          </a:p>
        </p:txBody>
      </p:sp>
      <p:sp>
        <p:nvSpPr>
          <p:cNvPr id="11" name="Полилиния 10"/>
          <p:cNvSpPr/>
          <p:nvPr/>
        </p:nvSpPr>
        <p:spPr>
          <a:xfrm>
            <a:off x="3278343" y="1544845"/>
            <a:ext cx="2189169" cy="721430"/>
          </a:xfrm>
          <a:custGeom>
            <a:avLst/>
            <a:gdLst>
              <a:gd name="connsiteX0" fmla="*/ 0 w 2189169"/>
              <a:gd name="connsiteY0" fmla="*/ 0 h 721430"/>
              <a:gd name="connsiteX1" fmla="*/ 2189169 w 2189169"/>
              <a:gd name="connsiteY1" fmla="*/ 0 h 721430"/>
              <a:gd name="connsiteX2" fmla="*/ 2189169 w 2189169"/>
              <a:gd name="connsiteY2" fmla="*/ 721430 h 721430"/>
              <a:gd name="connsiteX3" fmla="*/ 0 w 2189169"/>
              <a:gd name="connsiteY3" fmla="*/ 721430 h 721430"/>
              <a:gd name="connsiteX4" fmla="*/ 0 w 2189169"/>
              <a:gd name="connsiteY4" fmla="*/ 0 h 72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169" h="721430">
                <a:moveTo>
                  <a:pt x="0" y="0"/>
                </a:moveTo>
                <a:lnTo>
                  <a:pt x="2189169" y="0"/>
                </a:lnTo>
                <a:lnTo>
                  <a:pt x="2189169" y="721430"/>
                </a:lnTo>
                <a:lnTo>
                  <a:pt x="0" y="721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ru-RU" sz="4300" kern="1200" dirty="0"/>
              <a:t> </a:t>
            </a:r>
          </a:p>
        </p:txBody>
      </p:sp>
      <p:sp>
        <p:nvSpPr>
          <p:cNvPr id="12" name="Овал 11"/>
          <p:cNvSpPr/>
          <p:nvPr/>
        </p:nvSpPr>
        <p:spPr>
          <a:xfrm>
            <a:off x="3275856" y="1325430"/>
            <a:ext cx="174138" cy="174138"/>
          </a:xfrm>
          <a:prstGeom prst="ellipse">
            <a:avLst/>
          </a:prstGeom>
          <a:blipFill rotWithShape="0">
            <a:blip r:embed="rId2"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Овал 12"/>
          <p:cNvSpPr/>
          <p:nvPr/>
        </p:nvSpPr>
        <p:spPr>
          <a:xfrm>
            <a:off x="3397753" y="1081636"/>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Овал 27"/>
          <p:cNvSpPr/>
          <p:nvPr/>
        </p:nvSpPr>
        <p:spPr>
          <a:xfrm>
            <a:off x="3690305" y="1130395"/>
            <a:ext cx="273646" cy="273646"/>
          </a:xfrm>
          <a:prstGeom prst="ellipse">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Овал 28"/>
          <p:cNvSpPr/>
          <p:nvPr/>
        </p:nvSpPr>
        <p:spPr>
          <a:xfrm>
            <a:off x="3934099" y="862222"/>
            <a:ext cx="174138" cy="174138"/>
          </a:xfrm>
          <a:prstGeom prst="ellipse">
            <a:avLst/>
          </a:pr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Овал 29"/>
          <p:cNvSpPr/>
          <p:nvPr/>
        </p:nvSpPr>
        <p:spPr>
          <a:xfrm>
            <a:off x="4251031" y="764704"/>
            <a:ext cx="174138" cy="174138"/>
          </a:xfrm>
          <a:prstGeom prst="ellipse">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Овал 30"/>
          <p:cNvSpPr/>
          <p:nvPr/>
        </p:nvSpPr>
        <p:spPr>
          <a:xfrm>
            <a:off x="4641102" y="935360"/>
            <a:ext cx="174138" cy="174138"/>
          </a:xfrm>
          <a:prstGeom prst="ellipse">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Овал 31"/>
          <p:cNvSpPr/>
          <p:nvPr/>
        </p:nvSpPr>
        <p:spPr>
          <a:xfrm>
            <a:off x="4884895" y="1057257"/>
            <a:ext cx="273646" cy="273646"/>
          </a:xfrm>
          <a:prstGeom prst="ellipse">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Овал 33"/>
          <p:cNvSpPr/>
          <p:nvPr/>
        </p:nvSpPr>
        <p:spPr>
          <a:xfrm>
            <a:off x="5139527" y="1325430"/>
            <a:ext cx="174138" cy="174138"/>
          </a:xfrm>
          <a:prstGeom prst="ellipse">
            <a:avLst/>
          </a:prstGeom>
          <a:solidFill>
            <a:srgbClr val="2ABD3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Овал 34"/>
          <p:cNvSpPr/>
          <p:nvPr/>
        </p:nvSpPr>
        <p:spPr>
          <a:xfrm>
            <a:off x="5285803" y="1593604"/>
            <a:ext cx="174138" cy="174138"/>
          </a:xfrm>
          <a:prstGeom prst="ellipse">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Овал 35"/>
          <p:cNvSpPr/>
          <p:nvPr/>
        </p:nvSpPr>
        <p:spPr>
          <a:xfrm>
            <a:off x="4104755" y="1081636"/>
            <a:ext cx="447784" cy="447784"/>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Овал 36"/>
          <p:cNvSpPr/>
          <p:nvPr/>
        </p:nvSpPr>
        <p:spPr>
          <a:xfrm>
            <a:off x="3351453" y="1646300"/>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Овал 37"/>
          <p:cNvSpPr/>
          <p:nvPr/>
        </p:nvSpPr>
        <p:spPr>
          <a:xfrm>
            <a:off x="3497729" y="1865715"/>
            <a:ext cx="273646" cy="273646"/>
          </a:xfrm>
          <a:prstGeom prst="ellipse">
            <a:avLst/>
          </a:prstGeom>
          <a:solidFill>
            <a:srgbClr val="8A23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Овал 38"/>
          <p:cNvSpPr/>
          <p:nvPr/>
        </p:nvSpPr>
        <p:spPr>
          <a:xfrm>
            <a:off x="3805393" y="1989140"/>
            <a:ext cx="398030" cy="398030"/>
          </a:xfrm>
          <a:prstGeom prst="ellipse">
            <a:avLst/>
          </a:pr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Овал 39"/>
          <p:cNvSpPr/>
          <p:nvPr/>
        </p:nvSpPr>
        <p:spPr>
          <a:xfrm>
            <a:off x="4264037" y="2168261"/>
            <a:ext cx="174138" cy="174138"/>
          </a:xfrm>
          <a:prstGeom prst="ellipse">
            <a:avLst/>
          </a:prstGeom>
          <a:blipFill rotWithShape="0">
            <a:blip r:embed="rId3"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Овал 40"/>
          <p:cNvSpPr/>
          <p:nvPr/>
        </p:nvSpPr>
        <p:spPr>
          <a:xfrm>
            <a:off x="4361555" y="1851329"/>
            <a:ext cx="273646" cy="2736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Овал 41"/>
          <p:cNvSpPr/>
          <p:nvPr/>
        </p:nvSpPr>
        <p:spPr>
          <a:xfrm>
            <a:off x="4605349" y="2192640"/>
            <a:ext cx="174138" cy="174138"/>
          </a:xfrm>
          <a:prstGeom prst="ellipse">
            <a:avLst/>
          </a:prstGeom>
          <a:solidFill>
            <a:srgbClr val="BD7CA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Овал 42"/>
          <p:cNvSpPr/>
          <p:nvPr/>
        </p:nvSpPr>
        <p:spPr>
          <a:xfrm>
            <a:off x="4851495" y="2006738"/>
            <a:ext cx="398030" cy="398030"/>
          </a:xfrm>
          <a:prstGeom prst="ellipse">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Овал 43"/>
          <p:cNvSpPr/>
          <p:nvPr/>
        </p:nvSpPr>
        <p:spPr>
          <a:xfrm>
            <a:off x="5274966" y="1995345"/>
            <a:ext cx="273646" cy="273646"/>
          </a:xfrm>
          <a:prstGeom prst="ellipse">
            <a:avLst/>
          </a:prstGeom>
          <a:solidFill>
            <a:srgbClr val="B9BD5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6" name="Группа 90"/>
          <p:cNvGrpSpPr/>
          <p:nvPr/>
        </p:nvGrpSpPr>
        <p:grpSpPr>
          <a:xfrm>
            <a:off x="6876256" y="692696"/>
            <a:ext cx="2272756" cy="1640064"/>
            <a:chOff x="6876256" y="692696"/>
            <a:chExt cx="2272756" cy="1640064"/>
          </a:xfrm>
        </p:grpSpPr>
        <p:sp>
          <p:nvSpPr>
            <p:cNvPr id="72" name="Полилиния 71"/>
            <p:cNvSpPr/>
            <p:nvPr/>
          </p:nvSpPr>
          <p:spPr>
            <a:xfrm>
              <a:off x="6878743" y="1472837"/>
              <a:ext cx="2189169" cy="721430"/>
            </a:xfrm>
            <a:custGeom>
              <a:avLst/>
              <a:gdLst>
                <a:gd name="connsiteX0" fmla="*/ 0 w 2189169"/>
                <a:gd name="connsiteY0" fmla="*/ 0 h 721430"/>
                <a:gd name="connsiteX1" fmla="*/ 2189169 w 2189169"/>
                <a:gd name="connsiteY1" fmla="*/ 0 h 721430"/>
                <a:gd name="connsiteX2" fmla="*/ 2189169 w 2189169"/>
                <a:gd name="connsiteY2" fmla="*/ 721430 h 721430"/>
                <a:gd name="connsiteX3" fmla="*/ 0 w 2189169"/>
                <a:gd name="connsiteY3" fmla="*/ 721430 h 721430"/>
                <a:gd name="connsiteX4" fmla="*/ 0 w 2189169"/>
                <a:gd name="connsiteY4" fmla="*/ 0 h 72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169" h="721430">
                  <a:moveTo>
                    <a:pt x="0" y="0"/>
                  </a:moveTo>
                  <a:lnTo>
                    <a:pt x="2189169" y="0"/>
                  </a:lnTo>
                  <a:lnTo>
                    <a:pt x="2189169" y="721430"/>
                  </a:lnTo>
                  <a:lnTo>
                    <a:pt x="0" y="721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ru-RU" sz="4300" kern="1200" dirty="0"/>
                <a:t> </a:t>
              </a:r>
            </a:p>
          </p:txBody>
        </p:sp>
        <p:sp>
          <p:nvSpPr>
            <p:cNvPr id="73" name="Овал 72"/>
            <p:cNvSpPr/>
            <p:nvPr/>
          </p:nvSpPr>
          <p:spPr>
            <a:xfrm>
              <a:off x="6876256" y="1253422"/>
              <a:ext cx="174138" cy="174138"/>
            </a:xfrm>
            <a:prstGeom prst="ellipse">
              <a:avLst/>
            </a:prstGeom>
            <a:blipFill rotWithShape="0">
              <a:blip r:embed="rId2"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4" name="Овал 73"/>
            <p:cNvSpPr/>
            <p:nvPr/>
          </p:nvSpPr>
          <p:spPr>
            <a:xfrm>
              <a:off x="6998153" y="1009628"/>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Овал 74"/>
            <p:cNvSpPr/>
            <p:nvPr/>
          </p:nvSpPr>
          <p:spPr>
            <a:xfrm>
              <a:off x="7290705" y="1058387"/>
              <a:ext cx="273646" cy="273646"/>
            </a:xfrm>
            <a:prstGeom prst="ellipse">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6" name="Овал 75"/>
            <p:cNvSpPr/>
            <p:nvPr/>
          </p:nvSpPr>
          <p:spPr>
            <a:xfrm>
              <a:off x="7534499" y="790214"/>
              <a:ext cx="174138" cy="174138"/>
            </a:xfrm>
            <a:prstGeom prst="ellipse">
              <a:avLst/>
            </a:pr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7" name="Овал 76"/>
            <p:cNvSpPr/>
            <p:nvPr/>
          </p:nvSpPr>
          <p:spPr>
            <a:xfrm>
              <a:off x="7851431" y="692696"/>
              <a:ext cx="174138" cy="174138"/>
            </a:xfrm>
            <a:prstGeom prst="ellipse">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8" name="Овал 77"/>
            <p:cNvSpPr/>
            <p:nvPr/>
          </p:nvSpPr>
          <p:spPr>
            <a:xfrm>
              <a:off x="8241502" y="863352"/>
              <a:ext cx="174138" cy="174138"/>
            </a:xfrm>
            <a:prstGeom prst="ellipse">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9" name="Овал 78"/>
            <p:cNvSpPr/>
            <p:nvPr/>
          </p:nvSpPr>
          <p:spPr>
            <a:xfrm>
              <a:off x="8485295" y="985249"/>
              <a:ext cx="273646" cy="273646"/>
            </a:xfrm>
            <a:prstGeom prst="ellipse">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0" name="Овал 79"/>
            <p:cNvSpPr/>
            <p:nvPr/>
          </p:nvSpPr>
          <p:spPr>
            <a:xfrm>
              <a:off x="8739927" y="1253422"/>
              <a:ext cx="174138" cy="174138"/>
            </a:xfrm>
            <a:prstGeom prst="ellipse">
              <a:avLst/>
            </a:prstGeom>
            <a:solidFill>
              <a:srgbClr val="2ABD3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1" name="Овал 80"/>
            <p:cNvSpPr/>
            <p:nvPr/>
          </p:nvSpPr>
          <p:spPr>
            <a:xfrm>
              <a:off x="8886203" y="1521596"/>
              <a:ext cx="174138" cy="174138"/>
            </a:xfrm>
            <a:prstGeom prst="ellipse">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2" name="Овал 81"/>
            <p:cNvSpPr/>
            <p:nvPr/>
          </p:nvSpPr>
          <p:spPr>
            <a:xfrm>
              <a:off x="7705155" y="1009628"/>
              <a:ext cx="447784" cy="447784"/>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3" name="Овал 82"/>
            <p:cNvSpPr/>
            <p:nvPr/>
          </p:nvSpPr>
          <p:spPr>
            <a:xfrm>
              <a:off x="6951853" y="1574292"/>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Овал 83"/>
            <p:cNvSpPr/>
            <p:nvPr/>
          </p:nvSpPr>
          <p:spPr>
            <a:xfrm>
              <a:off x="7098129" y="1793707"/>
              <a:ext cx="273646" cy="273646"/>
            </a:xfrm>
            <a:prstGeom prst="ellipse">
              <a:avLst/>
            </a:prstGeom>
            <a:solidFill>
              <a:srgbClr val="8A23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5" name="Овал 84"/>
            <p:cNvSpPr/>
            <p:nvPr/>
          </p:nvSpPr>
          <p:spPr>
            <a:xfrm>
              <a:off x="7405793" y="1917132"/>
              <a:ext cx="398030" cy="398030"/>
            </a:xfrm>
            <a:prstGeom prst="ellipse">
              <a:avLst/>
            </a:pr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6" name="Овал 85"/>
            <p:cNvSpPr/>
            <p:nvPr/>
          </p:nvSpPr>
          <p:spPr>
            <a:xfrm>
              <a:off x="7864437" y="2096253"/>
              <a:ext cx="174138" cy="174138"/>
            </a:xfrm>
            <a:prstGeom prst="ellipse">
              <a:avLst/>
            </a:prstGeom>
            <a:blipFill rotWithShape="0">
              <a:blip r:embed="rId3"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7" name="Овал 86"/>
            <p:cNvSpPr/>
            <p:nvPr/>
          </p:nvSpPr>
          <p:spPr>
            <a:xfrm>
              <a:off x="7961955" y="1779321"/>
              <a:ext cx="273646" cy="2736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Овал 87"/>
            <p:cNvSpPr/>
            <p:nvPr/>
          </p:nvSpPr>
          <p:spPr>
            <a:xfrm>
              <a:off x="8205749" y="2120632"/>
              <a:ext cx="174138" cy="174138"/>
            </a:xfrm>
            <a:prstGeom prst="ellipse">
              <a:avLst/>
            </a:prstGeom>
            <a:solidFill>
              <a:srgbClr val="BD7CA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9" name="Овал 88"/>
            <p:cNvSpPr/>
            <p:nvPr/>
          </p:nvSpPr>
          <p:spPr>
            <a:xfrm>
              <a:off x="8451895" y="1934730"/>
              <a:ext cx="398030" cy="398030"/>
            </a:xfrm>
            <a:prstGeom prst="ellipse">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0" name="Овал 89"/>
            <p:cNvSpPr/>
            <p:nvPr/>
          </p:nvSpPr>
          <p:spPr>
            <a:xfrm>
              <a:off x="8875366" y="1923337"/>
              <a:ext cx="273646" cy="273646"/>
            </a:xfrm>
            <a:prstGeom prst="ellipse">
              <a:avLst/>
            </a:prstGeom>
            <a:solidFill>
              <a:srgbClr val="B9BD5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17" name="Группа 133"/>
          <p:cNvGrpSpPr/>
          <p:nvPr/>
        </p:nvGrpSpPr>
        <p:grpSpPr>
          <a:xfrm>
            <a:off x="6963325" y="866834"/>
            <a:ext cx="2048864" cy="1340867"/>
            <a:chOff x="6963325" y="866834"/>
            <a:chExt cx="2048864" cy="1340867"/>
          </a:xfrm>
        </p:grpSpPr>
        <p:cxnSp>
          <p:nvCxnSpPr>
            <p:cNvPr id="93" name="Прямая соединительная линия 92"/>
            <p:cNvCxnSpPr>
              <a:stCxn id="74" idx="7"/>
              <a:endCxn id="76" idx="2"/>
            </p:cNvCxnSpPr>
            <p:nvPr/>
          </p:nvCxnSpPr>
          <p:spPr>
            <a:xfrm flipV="1">
              <a:off x="7146789" y="877283"/>
              <a:ext cx="387710" cy="157847"/>
            </a:xfrm>
            <a:prstGeom prst="line">
              <a:avLst/>
            </a:prstGeom>
          </p:spPr>
          <p:style>
            <a:lnRef idx="1">
              <a:schemeClr val="dk1"/>
            </a:lnRef>
            <a:fillRef idx="0">
              <a:schemeClr val="dk1"/>
            </a:fillRef>
            <a:effectRef idx="0">
              <a:schemeClr val="dk1"/>
            </a:effectRef>
            <a:fontRef idx="minor">
              <a:schemeClr val="tx1"/>
            </a:fontRef>
          </p:style>
        </p:cxnSp>
        <p:cxnSp>
          <p:nvCxnSpPr>
            <p:cNvPr id="95" name="Прямая соединительная линия 94"/>
            <p:cNvCxnSpPr>
              <a:stCxn id="75" idx="6"/>
              <a:endCxn id="82" idx="2"/>
            </p:cNvCxnSpPr>
            <p:nvPr/>
          </p:nvCxnSpPr>
          <p:spPr>
            <a:xfrm>
              <a:off x="7564351" y="1195210"/>
              <a:ext cx="140804" cy="38310"/>
            </a:xfrm>
            <a:prstGeom prst="line">
              <a:avLst/>
            </a:prstGeom>
          </p:spPr>
          <p:style>
            <a:lnRef idx="1">
              <a:schemeClr val="dk1"/>
            </a:lnRef>
            <a:fillRef idx="0">
              <a:schemeClr val="dk1"/>
            </a:fillRef>
            <a:effectRef idx="0">
              <a:schemeClr val="dk1"/>
            </a:effectRef>
            <a:fontRef idx="minor">
              <a:schemeClr val="tx1"/>
            </a:fontRef>
          </p:style>
        </p:cxnSp>
        <p:cxnSp>
          <p:nvCxnSpPr>
            <p:cNvPr id="99" name="Прямая соединительная линия 98"/>
            <p:cNvCxnSpPr>
              <a:stCxn id="82" idx="3"/>
              <a:endCxn id="85" idx="0"/>
            </p:cNvCxnSpPr>
            <p:nvPr/>
          </p:nvCxnSpPr>
          <p:spPr>
            <a:xfrm flipH="1">
              <a:off x="7604808" y="1391836"/>
              <a:ext cx="165923" cy="525296"/>
            </a:xfrm>
            <a:prstGeom prst="line">
              <a:avLst/>
            </a:prstGeom>
          </p:spPr>
          <p:style>
            <a:lnRef idx="1">
              <a:schemeClr val="dk1"/>
            </a:lnRef>
            <a:fillRef idx="0">
              <a:schemeClr val="dk1"/>
            </a:fillRef>
            <a:effectRef idx="0">
              <a:schemeClr val="dk1"/>
            </a:effectRef>
            <a:fontRef idx="minor">
              <a:schemeClr val="tx1"/>
            </a:fontRef>
          </p:style>
        </p:cxnSp>
        <p:cxnSp>
          <p:nvCxnSpPr>
            <p:cNvPr id="101" name="Прямая соединительная линия 100"/>
            <p:cNvCxnSpPr>
              <a:stCxn id="83" idx="6"/>
              <a:endCxn id="75" idx="3"/>
            </p:cNvCxnSpPr>
            <p:nvPr/>
          </p:nvCxnSpPr>
          <p:spPr>
            <a:xfrm flipV="1">
              <a:off x="7125991" y="1291958"/>
              <a:ext cx="204789" cy="369403"/>
            </a:xfrm>
            <a:prstGeom prst="line">
              <a:avLst/>
            </a:prstGeom>
          </p:spPr>
          <p:style>
            <a:lnRef idx="1">
              <a:schemeClr val="dk1"/>
            </a:lnRef>
            <a:fillRef idx="0">
              <a:schemeClr val="dk1"/>
            </a:fillRef>
            <a:effectRef idx="0">
              <a:schemeClr val="dk1"/>
            </a:effectRef>
            <a:fontRef idx="minor">
              <a:schemeClr val="tx1"/>
            </a:fontRef>
          </p:style>
        </p:cxnSp>
        <p:cxnSp>
          <p:nvCxnSpPr>
            <p:cNvPr id="103" name="Прямая соединительная линия 102"/>
            <p:cNvCxnSpPr>
              <a:stCxn id="77" idx="4"/>
              <a:endCxn id="82" idx="0"/>
            </p:cNvCxnSpPr>
            <p:nvPr/>
          </p:nvCxnSpPr>
          <p:spPr>
            <a:xfrm flipH="1">
              <a:off x="7929047" y="866834"/>
              <a:ext cx="9453" cy="142794"/>
            </a:xfrm>
            <a:prstGeom prst="line">
              <a:avLst/>
            </a:prstGeom>
          </p:spPr>
          <p:style>
            <a:lnRef idx="1">
              <a:schemeClr val="dk1"/>
            </a:lnRef>
            <a:fillRef idx="0">
              <a:schemeClr val="dk1"/>
            </a:fillRef>
            <a:effectRef idx="0">
              <a:schemeClr val="dk1"/>
            </a:effectRef>
            <a:fontRef idx="minor">
              <a:schemeClr val="tx1"/>
            </a:fontRef>
          </p:style>
        </p:cxnSp>
        <p:cxnSp>
          <p:nvCxnSpPr>
            <p:cNvPr id="105" name="Прямая соединительная линия 104"/>
            <p:cNvCxnSpPr>
              <a:stCxn id="85" idx="6"/>
              <a:endCxn id="86" idx="2"/>
            </p:cNvCxnSpPr>
            <p:nvPr/>
          </p:nvCxnSpPr>
          <p:spPr>
            <a:xfrm>
              <a:off x="7803823" y="2116147"/>
              <a:ext cx="60614" cy="67175"/>
            </a:xfrm>
            <a:prstGeom prst="line">
              <a:avLst/>
            </a:prstGeom>
          </p:spPr>
          <p:style>
            <a:lnRef idx="1">
              <a:schemeClr val="dk1"/>
            </a:lnRef>
            <a:fillRef idx="0">
              <a:schemeClr val="dk1"/>
            </a:fillRef>
            <a:effectRef idx="0">
              <a:schemeClr val="dk1"/>
            </a:effectRef>
            <a:fontRef idx="minor">
              <a:schemeClr val="tx1"/>
            </a:fontRef>
          </p:style>
        </p:cxnSp>
        <p:cxnSp>
          <p:nvCxnSpPr>
            <p:cNvPr id="107" name="Прямая соединительная линия 106"/>
            <p:cNvCxnSpPr>
              <a:stCxn id="87" idx="6"/>
              <a:endCxn id="89" idx="1"/>
            </p:cNvCxnSpPr>
            <p:nvPr/>
          </p:nvCxnSpPr>
          <p:spPr>
            <a:xfrm>
              <a:off x="8235601" y="1916144"/>
              <a:ext cx="274584" cy="76876"/>
            </a:xfrm>
            <a:prstGeom prst="line">
              <a:avLst/>
            </a:prstGeom>
          </p:spPr>
          <p:style>
            <a:lnRef idx="1">
              <a:schemeClr val="dk1"/>
            </a:lnRef>
            <a:fillRef idx="0">
              <a:schemeClr val="dk1"/>
            </a:fillRef>
            <a:effectRef idx="0">
              <a:schemeClr val="dk1"/>
            </a:effectRef>
            <a:fontRef idx="minor">
              <a:schemeClr val="tx1"/>
            </a:fontRef>
          </p:style>
        </p:cxnSp>
        <p:cxnSp>
          <p:nvCxnSpPr>
            <p:cNvPr id="109" name="Прямая соединительная линия 108"/>
            <p:cNvCxnSpPr>
              <a:stCxn id="88" idx="6"/>
              <a:endCxn id="89" idx="2"/>
            </p:cNvCxnSpPr>
            <p:nvPr/>
          </p:nvCxnSpPr>
          <p:spPr>
            <a:xfrm flipV="1">
              <a:off x="8379887" y="2133745"/>
              <a:ext cx="72008" cy="73956"/>
            </a:xfrm>
            <a:prstGeom prst="line">
              <a:avLst/>
            </a:prstGeom>
          </p:spPr>
          <p:style>
            <a:lnRef idx="1">
              <a:schemeClr val="dk1"/>
            </a:lnRef>
            <a:fillRef idx="0">
              <a:schemeClr val="dk1"/>
            </a:fillRef>
            <a:effectRef idx="0">
              <a:schemeClr val="dk1"/>
            </a:effectRef>
            <a:fontRef idx="minor">
              <a:schemeClr val="tx1"/>
            </a:fontRef>
          </p:style>
        </p:cxnSp>
        <p:cxnSp>
          <p:nvCxnSpPr>
            <p:cNvPr id="111" name="Прямая соединительная линия 110"/>
            <p:cNvCxnSpPr>
              <a:stCxn id="78" idx="5"/>
            </p:cNvCxnSpPr>
            <p:nvPr/>
          </p:nvCxnSpPr>
          <p:spPr>
            <a:xfrm>
              <a:off x="8390138" y="1011988"/>
              <a:ext cx="158258" cy="65135"/>
            </a:xfrm>
            <a:prstGeom prst="line">
              <a:avLst/>
            </a:prstGeom>
          </p:spPr>
          <p:style>
            <a:lnRef idx="1">
              <a:schemeClr val="dk1"/>
            </a:lnRef>
            <a:fillRef idx="0">
              <a:schemeClr val="dk1"/>
            </a:fillRef>
            <a:effectRef idx="0">
              <a:schemeClr val="dk1"/>
            </a:effectRef>
            <a:fontRef idx="minor">
              <a:schemeClr val="tx1"/>
            </a:fontRef>
          </p:style>
        </p:cxnSp>
        <p:cxnSp>
          <p:nvCxnSpPr>
            <p:cNvPr id="115" name="Прямая соединительная линия 114"/>
            <p:cNvCxnSpPr>
              <a:stCxn id="84" idx="7"/>
              <a:endCxn id="75" idx="4"/>
            </p:cNvCxnSpPr>
            <p:nvPr/>
          </p:nvCxnSpPr>
          <p:spPr>
            <a:xfrm flipV="1">
              <a:off x="7331700" y="1332033"/>
              <a:ext cx="95828" cy="501749"/>
            </a:xfrm>
            <a:prstGeom prst="line">
              <a:avLst/>
            </a:prstGeom>
          </p:spPr>
          <p:style>
            <a:lnRef idx="1">
              <a:schemeClr val="dk1"/>
            </a:lnRef>
            <a:fillRef idx="0">
              <a:schemeClr val="dk1"/>
            </a:fillRef>
            <a:effectRef idx="0">
              <a:schemeClr val="dk1"/>
            </a:effectRef>
            <a:fontRef idx="minor">
              <a:schemeClr val="tx1"/>
            </a:fontRef>
          </p:style>
        </p:cxnSp>
        <p:cxnSp>
          <p:nvCxnSpPr>
            <p:cNvPr id="117" name="Прямая соединительная линия 116"/>
            <p:cNvCxnSpPr>
              <a:stCxn id="73" idx="4"/>
              <a:endCxn id="83" idx="1"/>
            </p:cNvCxnSpPr>
            <p:nvPr/>
          </p:nvCxnSpPr>
          <p:spPr>
            <a:xfrm>
              <a:off x="6963325" y="1427560"/>
              <a:ext cx="14030" cy="172234"/>
            </a:xfrm>
            <a:prstGeom prst="line">
              <a:avLst/>
            </a:prstGeom>
          </p:spPr>
          <p:style>
            <a:lnRef idx="1">
              <a:schemeClr val="dk1"/>
            </a:lnRef>
            <a:fillRef idx="0">
              <a:schemeClr val="dk1"/>
            </a:fillRef>
            <a:effectRef idx="0">
              <a:schemeClr val="dk1"/>
            </a:effectRef>
            <a:fontRef idx="minor">
              <a:schemeClr val="tx1"/>
            </a:fontRef>
          </p:style>
        </p:cxnSp>
        <p:cxnSp>
          <p:nvCxnSpPr>
            <p:cNvPr id="119" name="Прямая соединительная линия 118"/>
            <p:cNvCxnSpPr>
              <a:stCxn id="89" idx="0"/>
              <a:endCxn id="81" idx="3"/>
            </p:cNvCxnSpPr>
            <p:nvPr/>
          </p:nvCxnSpPr>
          <p:spPr>
            <a:xfrm flipV="1">
              <a:off x="8650910" y="1670232"/>
              <a:ext cx="260795" cy="264498"/>
            </a:xfrm>
            <a:prstGeom prst="line">
              <a:avLst/>
            </a:prstGeom>
          </p:spPr>
          <p:style>
            <a:lnRef idx="1">
              <a:schemeClr val="dk1"/>
            </a:lnRef>
            <a:fillRef idx="0">
              <a:schemeClr val="dk1"/>
            </a:fillRef>
            <a:effectRef idx="0">
              <a:schemeClr val="dk1"/>
            </a:effectRef>
            <a:fontRef idx="minor">
              <a:schemeClr val="tx1"/>
            </a:fontRef>
          </p:style>
        </p:cxnSp>
        <p:cxnSp>
          <p:nvCxnSpPr>
            <p:cNvPr id="121" name="Прямая соединительная линия 120"/>
            <p:cNvCxnSpPr>
              <a:stCxn id="81" idx="4"/>
              <a:endCxn id="90" idx="0"/>
            </p:cNvCxnSpPr>
            <p:nvPr/>
          </p:nvCxnSpPr>
          <p:spPr>
            <a:xfrm>
              <a:off x="8973272" y="1695734"/>
              <a:ext cx="38917" cy="227603"/>
            </a:xfrm>
            <a:prstGeom prst="line">
              <a:avLst/>
            </a:prstGeom>
          </p:spPr>
          <p:style>
            <a:lnRef idx="1">
              <a:schemeClr val="dk1"/>
            </a:lnRef>
            <a:fillRef idx="0">
              <a:schemeClr val="dk1"/>
            </a:fillRef>
            <a:effectRef idx="0">
              <a:schemeClr val="dk1"/>
            </a:effectRef>
            <a:fontRef idx="minor">
              <a:schemeClr val="tx1"/>
            </a:fontRef>
          </p:style>
        </p:cxnSp>
        <p:cxnSp>
          <p:nvCxnSpPr>
            <p:cNvPr id="123" name="Прямая соединительная линия 122"/>
            <p:cNvCxnSpPr>
              <a:stCxn id="79" idx="5"/>
              <a:endCxn id="80" idx="1"/>
            </p:cNvCxnSpPr>
            <p:nvPr/>
          </p:nvCxnSpPr>
          <p:spPr>
            <a:xfrm>
              <a:off x="8718866" y="1218820"/>
              <a:ext cx="46563" cy="60104"/>
            </a:xfrm>
            <a:prstGeom prst="line">
              <a:avLst/>
            </a:prstGeom>
          </p:spPr>
          <p:style>
            <a:lnRef idx="1">
              <a:schemeClr val="dk1"/>
            </a:lnRef>
            <a:fillRef idx="0">
              <a:schemeClr val="dk1"/>
            </a:fillRef>
            <a:effectRef idx="0">
              <a:schemeClr val="dk1"/>
            </a:effectRef>
            <a:fontRef idx="minor">
              <a:schemeClr val="tx1"/>
            </a:fontRef>
          </p:style>
        </p:cxnSp>
        <p:cxnSp>
          <p:nvCxnSpPr>
            <p:cNvPr id="125" name="Прямая соединительная линия 124"/>
            <p:cNvCxnSpPr>
              <a:stCxn id="80" idx="5"/>
              <a:endCxn id="81" idx="1"/>
            </p:cNvCxnSpPr>
            <p:nvPr/>
          </p:nvCxnSpPr>
          <p:spPr>
            <a:xfrm>
              <a:off x="8888563" y="1402058"/>
              <a:ext cx="23142" cy="145040"/>
            </a:xfrm>
            <a:prstGeom prst="line">
              <a:avLst/>
            </a:prstGeom>
          </p:spPr>
          <p:style>
            <a:lnRef idx="1">
              <a:schemeClr val="dk1"/>
            </a:lnRef>
            <a:fillRef idx="0">
              <a:schemeClr val="dk1"/>
            </a:fillRef>
            <a:effectRef idx="0">
              <a:schemeClr val="dk1"/>
            </a:effectRef>
            <a:fontRef idx="minor">
              <a:schemeClr val="tx1"/>
            </a:fontRef>
          </p:style>
        </p:cxnSp>
        <p:cxnSp>
          <p:nvCxnSpPr>
            <p:cNvPr id="128" name="Прямая соединительная линия 127"/>
            <p:cNvCxnSpPr>
              <a:stCxn id="82" idx="7"/>
              <a:endCxn id="78" idx="2"/>
            </p:cNvCxnSpPr>
            <p:nvPr/>
          </p:nvCxnSpPr>
          <p:spPr>
            <a:xfrm flipV="1">
              <a:off x="8087363" y="950421"/>
              <a:ext cx="154139" cy="124783"/>
            </a:xfrm>
            <a:prstGeom prst="line">
              <a:avLst/>
            </a:prstGeom>
          </p:spPr>
          <p:style>
            <a:lnRef idx="1">
              <a:schemeClr val="dk1"/>
            </a:lnRef>
            <a:fillRef idx="0">
              <a:schemeClr val="dk1"/>
            </a:fillRef>
            <a:effectRef idx="0">
              <a:schemeClr val="dk1"/>
            </a:effectRef>
            <a:fontRef idx="minor">
              <a:schemeClr val="tx1"/>
            </a:fontRef>
          </p:style>
        </p:cxnSp>
      </p:grpSp>
      <p:grpSp>
        <p:nvGrpSpPr>
          <p:cNvPr id="19" name="Группа 165"/>
          <p:cNvGrpSpPr/>
          <p:nvPr/>
        </p:nvGrpSpPr>
        <p:grpSpPr>
          <a:xfrm>
            <a:off x="6012160" y="3573016"/>
            <a:ext cx="2952328" cy="2520280"/>
            <a:chOff x="6012160" y="3573016"/>
            <a:chExt cx="2952328" cy="2520280"/>
          </a:xfrm>
        </p:grpSpPr>
        <p:grpSp>
          <p:nvGrpSpPr>
            <p:cNvPr id="20" name="Группа 161"/>
            <p:cNvGrpSpPr/>
            <p:nvPr/>
          </p:nvGrpSpPr>
          <p:grpSpPr>
            <a:xfrm>
              <a:off x="6948264" y="3573016"/>
              <a:ext cx="1080120" cy="864096"/>
              <a:chOff x="3275856" y="2636912"/>
              <a:chExt cx="1080120" cy="864096"/>
            </a:xfrm>
          </p:grpSpPr>
          <p:sp>
            <p:nvSpPr>
              <p:cNvPr id="157" name="Овал 156"/>
              <p:cNvSpPr/>
              <p:nvPr/>
            </p:nvSpPr>
            <p:spPr>
              <a:xfrm>
                <a:off x="3275856" y="2636912"/>
                <a:ext cx="1080120" cy="864096"/>
              </a:xfrm>
              <a:prstGeom prst="ellipse">
                <a:avLst/>
              </a:prstGeom>
              <a:solidFill>
                <a:schemeClr val="accent3">
                  <a:tint val="100000"/>
                  <a:shade val="100000"/>
                  <a:satMod val="100000"/>
                  <a:alpha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41" name="Овал 140"/>
              <p:cNvSpPr/>
              <p:nvPr/>
            </p:nvSpPr>
            <p:spPr>
              <a:xfrm>
                <a:off x="3347864" y="2852936"/>
                <a:ext cx="273646" cy="273646"/>
              </a:xfrm>
              <a:prstGeom prst="ellipse">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2" name="Овал 141"/>
              <p:cNvSpPr/>
              <p:nvPr/>
            </p:nvSpPr>
            <p:spPr>
              <a:xfrm>
                <a:off x="4109830" y="3038838"/>
                <a:ext cx="174138" cy="174138"/>
              </a:xfrm>
              <a:prstGeom prst="ellipse">
                <a:avLst/>
              </a:pr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8" name="Овал 147"/>
              <p:cNvSpPr/>
              <p:nvPr/>
            </p:nvSpPr>
            <p:spPr>
              <a:xfrm>
                <a:off x="3635896" y="2852936"/>
                <a:ext cx="447784" cy="447784"/>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21" name="Группа 162"/>
            <p:cNvGrpSpPr/>
            <p:nvPr/>
          </p:nvGrpSpPr>
          <p:grpSpPr>
            <a:xfrm>
              <a:off x="7956376" y="4365104"/>
              <a:ext cx="1008112" cy="936104"/>
              <a:chOff x="5004048" y="4581128"/>
              <a:chExt cx="1008112" cy="936104"/>
            </a:xfrm>
          </p:grpSpPr>
          <p:sp>
            <p:nvSpPr>
              <p:cNvPr id="161" name="Овал 160"/>
              <p:cNvSpPr/>
              <p:nvPr/>
            </p:nvSpPr>
            <p:spPr>
              <a:xfrm>
                <a:off x="5004048" y="4581128"/>
                <a:ext cx="1008112" cy="936104"/>
              </a:xfrm>
              <a:prstGeom prst="ellipse">
                <a:avLst/>
              </a:prstGeom>
              <a:solidFill>
                <a:schemeClr val="accent6">
                  <a:tint val="100000"/>
                  <a:shade val="100000"/>
                  <a:satMod val="100000"/>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43" name="Овал 142"/>
              <p:cNvSpPr/>
              <p:nvPr/>
            </p:nvSpPr>
            <p:spPr>
              <a:xfrm>
                <a:off x="5220072" y="5271086"/>
                <a:ext cx="174138" cy="174138"/>
              </a:xfrm>
              <a:prstGeom prst="ellipse">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4" name="Овал 143"/>
              <p:cNvSpPr/>
              <p:nvPr/>
            </p:nvSpPr>
            <p:spPr>
              <a:xfrm>
                <a:off x="5148064" y="4869160"/>
                <a:ext cx="174138" cy="174138"/>
              </a:xfrm>
              <a:prstGeom prst="ellipse">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5" name="Овал 144"/>
              <p:cNvSpPr/>
              <p:nvPr/>
            </p:nvSpPr>
            <p:spPr>
              <a:xfrm>
                <a:off x="5364088" y="4739530"/>
                <a:ext cx="273646" cy="273646"/>
              </a:xfrm>
              <a:prstGeom prst="ellipse">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6" name="Овал 145"/>
              <p:cNvSpPr/>
              <p:nvPr/>
            </p:nvSpPr>
            <p:spPr>
              <a:xfrm>
                <a:off x="5694006" y="5157192"/>
                <a:ext cx="174138" cy="174138"/>
              </a:xfrm>
              <a:prstGeom prst="ellipse">
                <a:avLst/>
              </a:prstGeom>
              <a:solidFill>
                <a:srgbClr val="2ABD3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7" name="Овал 146"/>
              <p:cNvSpPr/>
              <p:nvPr/>
            </p:nvSpPr>
            <p:spPr>
              <a:xfrm>
                <a:off x="5724128" y="4869160"/>
                <a:ext cx="174138" cy="174138"/>
              </a:xfrm>
              <a:prstGeom prst="ellipse">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0" name="Овал 149"/>
              <p:cNvSpPr/>
              <p:nvPr/>
            </p:nvSpPr>
            <p:spPr>
              <a:xfrm>
                <a:off x="5364088" y="5099570"/>
                <a:ext cx="273646" cy="273646"/>
              </a:xfrm>
              <a:prstGeom prst="ellipse">
                <a:avLst/>
              </a:prstGeom>
              <a:solidFill>
                <a:srgbClr val="8A23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22" name="Группа 164"/>
            <p:cNvGrpSpPr/>
            <p:nvPr/>
          </p:nvGrpSpPr>
          <p:grpSpPr>
            <a:xfrm>
              <a:off x="6012160" y="4365104"/>
              <a:ext cx="1080120" cy="936104"/>
              <a:chOff x="2051720" y="4149080"/>
              <a:chExt cx="1080120" cy="936104"/>
            </a:xfrm>
          </p:grpSpPr>
          <p:sp>
            <p:nvSpPr>
              <p:cNvPr id="158" name="Овал 157"/>
              <p:cNvSpPr/>
              <p:nvPr/>
            </p:nvSpPr>
            <p:spPr>
              <a:xfrm>
                <a:off x="2051720" y="4149080"/>
                <a:ext cx="1080120" cy="936104"/>
              </a:xfrm>
              <a:prstGeom prst="ellipse">
                <a:avLst/>
              </a:prstGeom>
              <a:solidFill>
                <a:schemeClr val="accent4">
                  <a:tint val="100000"/>
                  <a:shade val="100000"/>
                  <a:satMod val="100000"/>
                  <a:alpha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9" name="Овал 138"/>
              <p:cNvSpPr/>
              <p:nvPr/>
            </p:nvSpPr>
            <p:spPr>
              <a:xfrm>
                <a:off x="2381638" y="4839038"/>
                <a:ext cx="174138" cy="174138"/>
              </a:xfrm>
              <a:prstGeom prst="ellipse">
                <a:avLst/>
              </a:prstGeom>
              <a:blipFill rotWithShape="0">
                <a:blip r:embed="rId2"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0" name="Овал 139"/>
              <p:cNvSpPr/>
              <p:nvPr/>
            </p:nvSpPr>
            <p:spPr>
              <a:xfrm>
                <a:off x="2813686" y="4293096"/>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Овал 148"/>
              <p:cNvSpPr/>
              <p:nvPr/>
            </p:nvSpPr>
            <p:spPr>
              <a:xfrm>
                <a:off x="2229238" y="4406990"/>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1" name="Овал 150"/>
              <p:cNvSpPr/>
              <p:nvPr/>
            </p:nvSpPr>
            <p:spPr>
              <a:xfrm>
                <a:off x="2411760" y="4437112"/>
                <a:ext cx="398030" cy="398030"/>
              </a:xfrm>
              <a:prstGeom prst="ellipse">
                <a:avLst/>
              </a:pr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2" name="Овал 151"/>
              <p:cNvSpPr/>
              <p:nvPr/>
            </p:nvSpPr>
            <p:spPr>
              <a:xfrm>
                <a:off x="2771800" y="4767030"/>
                <a:ext cx="174138" cy="174138"/>
              </a:xfrm>
              <a:prstGeom prst="ellipse">
                <a:avLst/>
              </a:prstGeom>
              <a:blipFill rotWithShape="0">
                <a:blip r:embed="rId3"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23" name="Группа 163"/>
            <p:cNvGrpSpPr/>
            <p:nvPr/>
          </p:nvGrpSpPr>
          <p:grpSpPr>
            <a:xfrm>
              <a:off x="7020272" y="5157192"/>
              <a:ext cx="936104" cy="936104"/>
              <a:chOff x="3045234" y="5013176"/>
              <a:chExt cx="936104" cy="936104"/>
            </a:xfrm>
          </p:grpSpPr>
          <p:sp>
            <p:nvSpPr>
              <p:cNvPr id="160" name="Овал 159"/>
              <p:cNvSpPr/>
              <p:nvPr/>
            </p:nvSpPr>
            <p:spPr>
              <a:xfrm>
                <a:off x="3045234" y="5013176"/>
                <a:ext cx="936104" cy="936104"/>
              </a:xfrm>
              <a:prstGeom prst="ellipse">
                <a:avLst/>
              </a:prstGeom>
              <a:solidFill>
                <a:schemeClr val="accent5">
                  <a:tint val="100000"/>
                  <a:shade val="100000"/>
                  <a:satMod val="100000"/>
                  <a:alpha val="2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53" name="Овал 152"/>
              <p:cNvSpPr/>
              <p:nvPr/>
            </p:nvSpPr>
            <p:spPr>
              <a:xfrm>
                <a:off x="3419872" y="5085184"/>
                <a:ext cx="273646" cy="2736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Овал 153"/>
              <p:cNvSpPr/>
              <p:nvPr/>
            </p:nvSpPr>
            <p:spPr>
              <a:xfrm>
                <a:off x="3779912" y="5517232"/>
                <a:ext cx="174138" cy="174138"/>
              </a:xfrm>
              <a:prstGeom prst="ellipse">
                <a:avLst/>
              </a:prstGeom>
              <a:solidFill>
                <a:srgbClr val="BD7CA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5" name="Овал 154"/>
              <p:cNvSpPr/>
              <p:nvPr/>
            </p:nvSpPr>
            <p:spPr>
              <a:xfrm>
                <a:off x="3347864" y="5373216"/>
                <a:ext cx="398030" cy="398030"/>
              </a:xfrm>
              <a:prstGeom prst="ellipse">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6" name="Овал 155"/>
              <p:cNvSpPr/>
              <p:nvPr/>
            </p:nvSpPr>
            <p:spPr>
              <a:xfrm>
                <a:off x="3059832" y="5301208"/>
                <a:ext cx="273646" cy="273646"/>
              </a:xfrm>
              <a:prstGeom prst="ellipse">
                <a:avLst/>
              </a:prstGeom>
              <a:solidFill>
                <a:srgbClr val="B9BD5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grpSp>
        <p:nvGrpSpPr>
          <p:cNvPr id="24" name="Группа 175"/>
          <p:cNvGrpSpPr/>
          <p:nvPr/>
        </p:nvGrpSpPr>
        <p:grpSpPr>
          <a:xfrm>
            <a:off x="6552220" y="4005064"/>
            <a:ext cx="1908212" cy="1620180"/>
            <a:chOff x="6552220" y="4005064"/>
            <a:chExt cx="1908212" cy="1620180"/>
          </a:xfrm>
        </p:grpSpPr>
        <p:cxnSp>
          <p:nvCxnSpPr>
            <p:cNvPr id="169" name="Скругленная соединительная линия 168"/>
            <p:cNvCxnSpPr>
              <a:stCxn id="158" idx="0"/>
              <a:endCxn id="157" idx="2"/>
            </p:cNvCxnSpPr>
            <p:nvPr/>
          </p:nvCxnSpPr>
          <p:spPr>
            <a:xfrm rot="5400000" flipH="1" flipV="1">
              <a:off x="6570222" y="3987062"/>
              <a:ext cx="360040" cy="396044"/>
            </a:xfrm>
            <a:prstGeom prst="curvedConnector2">
              <a:avLst/>
            </a:prstGeom>
          </p:spPr>
          <p:style>
            <a:lnRef idx="2">
              <a:schemeClr val="dk1"/>
            </a:lnRef>
            <a:fillRef idx="0">
              <a:schemeClr val="dk1"/>
            </a:fillRef>
            <a:effectRef idx="1">
              <a:schemeClr val="dk1"/>
            </a:effectRef>
            <a:fontRef idx="minor">
              <a:schemeClr val="tx1"/>
            </a:fontRef>
          </p:style>
        </p:cxnSp>
        <p:cxnSp>
          <p:nvCxnSpPr>
            <p:cNvPr id="171" name="Скругленная соединительная линия 170"/>
            <p:cNvCxnSpPr>
              <a:stCxn id="157" idx="6"/>
              <a:endCxn id="161" idx="0"/>
            </p:cNvCxnSpPr>
            <p:nvPr/>
          </p:nvCxnSpPr>
          <p:spPr>
            <a:xfrm>
              <a:off x="8028384" y="4005064"/>
              <a:ext cx="432048" cy="360040"/>
            </a:xfrm>
            <a:prstGeom prst="curvedConnector2">
              <a:avLst/>
            </a:prstGeom>
          </p:spPr>
          <p:style>
            <a:lnRef idx="2">
              <a:schemeClr val="dk1"/>
            </a:lnRef>
            <a:fillRef idx="0">
              <a:schemeClr val="dk1"/>
            </a:fillRef>
            <a:effectRef idx="1">
              <a:schemeClr val="dk1"/>
            </a:effectRef>
            <a:fontRef idx="minor">
              <a:schemeClr val="tx1"/>
            </a:fontRef>
          </p:style>
        </p:cxnSp>
        <p:cxnSp>
          <p:nvCxnSpPr>
            <p:cNvPr id="173" name="Скругленная соединительная линия 172"/>
            <p:cNvCxnSpPr>
              <a:stCxn id="161" idx="4"/>
              <a:endCxn id="160" idx="6"/>
            </p:cNvCxnSpPr>
            <p:nvPr/>
          </p:nvCxnSpPr>
          <p:spPr>
            <a:xfrm rot="5400000">
              <a:off x="8046386" y="5211198"/>
              <a:ext cx="324036" cy="504056"/>
            </a:xfrm>
            <a:prstGeom prst="curvedConnector2">
              <a:avLst/>
            </a:prstGeom>
          </p:spPr>
          <p:style>
            <a:lnRef idx="2">
              <a:schemeClr val="dk1"/>
            </a:lnRef>
            <a:fillRef idx="0">
              <a:schemeClr val="dk1"/>
            </a:fillRef>
            <a:effectRef idx="1">
              <a:schemeClr val="dk1"/>
            </a:effectRef>
            <a:fontRef idx="minor">
              <a:schemeClr val="tx1"/>
            </a:fontRef>
          </p:style>
        </p:cxnSp>
        <p:cxnSp>
          <p:nvCxnSpPr>
            <p:cNvPr id="175" name="Скругленная соединительная линия 174"/>
            <p:cNvCxnSpPr>
              <a:stCxn id="160" idx="2"/>
              <a:endCxn id="158" idx="4"/>
            </p:cNvCxnSpPr>
            <p:nvPr/>
          </p:nvCxnSpPr>
          <p:spPr>
            <a:xfrm rot="10800000">
              <a:off x="6552220" y="5301208"/>
              <a:ext cx="468052" cy="324036"/>
            </a:xfrm>
            <a:prstGeom prst="curvedConnector2">
              <a:avLst/>
            </a:prstGeom>
          </p:spPr>
          <p:style>
            <a:lnRef idx="2">
              <a:schemeClr val="dk1"/>
            </a:lnRef>
            <a:fillRef idx="0">
              <a:schemeClr val="dk1"/>
            </a:fillRef>
            <a:effectRef idx="1">
              <a:schemeClr val="dk1"/>
            </a:effectRef>
            <a:fontRef idx="minor">
              <a:schemeClr val="tx1"/>
            </a:fontRef>
          </p:style>
        </p:cxnSp>
      </p:grpSp>
      <p:grpSp>
        <p:nvGrpSpPr>
          <p:cNvPr id="26" name="Группа 180"/>
          <p:cNvGrpSpPr/>
          <p:nvPr/>
        </p:nvGrpSpPr>
        <p:grpSpPr>
          <a:xfrm>
            <a:off x="179512" y="4437112"/>
            <a:ext cx="1080120" cy="864096"/>
            <a:chOff x="3275856" y="2636912"/>
            <a:chExt cx="1080120" cy="864096"/>
          </a:xfrm>
        </p:grpSpPr>
        <p:sp>
          <p:nvSpPr>
            <p:cNvPr id="203" name="Овал 202"/>
            <p:cNvSpPr/>
            <p:nvPr/>
          </p:nvSpPr>
          <p:spPr>
            <a:xfrm>
              <a:off x="3275856" y="2636912"/>
              <a:ext cx="1080120" cy="864096"/>
            </a:xfrm>
            <a:prstGeom prst="ellipse">
              <a:avLst/>
            </a:prstGeom>
            <a:solidFill>
              <a:schemeClr val="accent3">
                <a:tint val="100000"/>
                <a:shade val="100000"/>
                <a:satMod val="100000"/>
                <a:alpha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04" name="Овал 203"/>
            <p:cNvSpPr/>
            <p:nvPr/>
          </p:nvSpPr>
          <p:spPr>
            <a:xfrm>
              <a:off x="3347864" y="2852936"/>
              <a:ext cx="273646" cy="273646"/>
            </a:xfrm>
            <a:prstGeom prst="ellipse">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5" name="Овал 204"/>
            <p:cNvSpPr/>
            <p:nvPr/>
          </p:nvSpPr>
          <p:spPr>
            <a:xfrm>
              <a:off x="4109830" y="3038838"/>
              <a:ext cx="174138" cy="174138"/>
            </a:xfrm>
            <a:prstGeom prst="ellipse">
              <a:avLst/>
            </a:pr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6" name="Овал 205"/>
            <p:cNvSpPr/>
            <p:nvPr/>
          </p:nvSpPr>
          <p:spPr>
            <a:xfrm>
              <a:off x="3635896" y="2852936"/>
              <a:ext cx="447784" cy="447784"/>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27" name="Группа 181"/>
          <p:cNvGrpSpPr/>
          <p:nvPr/>
        </p:nvGrpSpPr>
        <p:grpSpPr>
          <a:xfrm>
            <a:off x="3851920" y="4437112"/>
            <a:ext cx="1008112" cy="936104"/>
            <a:chOff x="5004048" y="4581128"/>
            <a:chExt cx="1008112" cy="936104"/>
          </a:xfrm>
        </p:grpSpPr>
        <p:sp>
          <p:nvSpPr>
            <p:cNvPr id="196" name="Овал 195"/>
            <p:cNvSpPr/>
            <p:nvPr/>
          </p:nvSpPr>
          <p:spPr>
            <a:xfrm>
              <a:off x="5004048" y="4581128"/>
              <a:ext cx="1008112" cy="936104"/>
            </a:xfrm>
            <a:prstGeom prst="ellipse">
              <a:avLst/>
            </a:prstGeom>
            <a:solidFill>
              <a:schemeClr val="accent6">
                <a:tint val="100000"/>
                <a:shade val="100000"/>
                <a:satMod val="100000"/>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97" name="Овал 196"/>
            <p:cNvSpPr/>
            <p:nvPr/>
          </p:nvSpPr>
          <p:spPr>
            <a:xfrm>
              <a:off x="5220072" y="5271086"/>
              <a:ext cx="174138" cy="174138"/>
            </a:xfrm>
            <a:prstGeom prst="ellipse">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8" name="Овал 197"/>
            <p:cNvSpPr/>
            <p:nvPr/>
          </p:nvSpPr>
          <p:spPr>
            <a:xfrm>
              <a:off x="5148064" y="4869160"/>
              <a:ext cx="174138" cy="174138"/>
            </a:xfrm>
            <a:prstGeom prst="ellipse">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9" name="Овал 198"/>
            <p:cNvSpPr/>
            <p:nvPr/>
          </p:nvSpPr>
          <p:spPr>
            <a:xfrm>
              <a:off x="5364088" y="4739530"/>
              <a:ext cx="273646" cy="273646"/>
            </a:xfrm>
            <a:prstGeom prst="ellipse">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0" name="Овал 199"/>
            <p:cNvSpPr/>
            <p:nvPr/>
          </p:nvSpPr>
          <p:spPr>
            <a:xfrm>
              <a:off x="5694006" y="5157192"/>
              <a:ext cx="174138" cy="174138"/>
            </a:xfrm>
            <a:prstGeom prst="ellipse">
              <a:avLst/>
            </a:prstGeom>
            <a:solidFill>
              <a:srgbClr val="2ABD3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1" name="Овал 200"/>
            <p:cNvSpPr/>
            <p:nvPr/>
          </p:nvSpPr>
          <p:spPr>
            <a:xfrm>
              <a:off x="5724128" y="4869160"/>
              <a:ext cx="174138" cy="174138"/>
            </a:xfrm>
            <a:prstGeom prst="ellipse">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2" name="Овал 201"/>
            <p:cNvSpPr/>
            <p:nvPr/>
          </p:nvSpPr>
          <p:spPr>
            <a:xfrm>
              <a:off x="5364088" y="5099570"/>
              <a:ext cx="273646" cy="273646"/>
            </a:xfrm>
            <a:prstGeom prst="ellipse">
              <a:avLst/>
            </a:prstGeom>
            <a:solidFill>
              <a:srgbClr val="8A23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33" name="Группа 182"/>
          <p:cNvGrpSpPr/>
          <p:nvPr/>
        </p:nvGrpSpPr>
        <p:grpSpPr>
          <a:xfrm>
            <a:off x="2599570" y="4437112"/>
            <a:ext cx="1080120" cy="936104"/>
            <a:chOff x="2051720" y="4149080"/>
            <a:chExt cx="1080120" cy="936104"/>
          </a:xfrm>
        </p:grpSpPr>
        <p:sp>
          <p:nvSpPr>
            <p:cNvPr id="190" name="Овал 189"/>
            <p:cNvSpPr/>
            <p:nvPr/>
          </p:nvSpPr>
          <p:spPr>
            <a:xfrm>
              <a:off x="2051720" y="4149080"/>
              <a:ext cx="1080120" cy="936104"/>
            </a:xfrm>
            <a:prstGeom prst="ellipse">
              <a:avLst/>
            </a:prstGeom>
            <a:solidFill>
              <a:schemeClr val="accent4">
                <a:tint val="100000"/>
                <a:shade val="100000"/>
                <a:satMod val="100000"/>
                <a:alpha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91" name="Овал 190"/>
            <p:cNvSpPr/>
            <p:nvPr/>
          </p:nvSpPr>
          <p:spPr>
            <a:xfrm>
              <a:off x="2381638" y="4839038"/>
              <a:ext cx="174138" cy="174138"/>
            </a:xfrm>
            <a:prstGeom prst="ellipse">
              <a:avLst/>
            </a:prstGeom>
            <a:blipFill rotWithShape="0">
              <a:blip r:embed="rId2"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2" name="Овал 191"/>
            <p:cNvSpPr/>
            <p:nvPr/>
          </p:nvSpPr>
          <p:spPr>
            <a:xfrm>
              <a:off x="2813686" y="4293096"/>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3" name="Овал 192"/>
            <p:cNvSpPr/>
            <p:nvPr/>
          </p:nvSpPr>
          <p:spPr>
            <a:xfrm>
              <a:off x="2229238" y="4406990"/>
              <a:ext cx="174138" cy="1741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 name="Овал 193"/>
            <p:cNvSpPr/>
            <p:nvPr/>
          </p:nvSpPr>
          <p:spPr>
            <a:xfrm>
              <a:off x="2411760" y="4437112"/>
              <a:ext cx="398030" cy="398030"/>
            </a:xfrm>
            <a:prstGeom prst="ellipse">
              <a:avLst/>
            </a:pr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5" name="Овал 194"/>
            <p:cNvSpPr/>
            <p:nvPr/>
          </p:nvSpPr>
          <p:spPr>
            <a:xfrm>
              <a:off x="2771800" y="4767030"/>
              <a:ext cx="174138" cy="174138"/>
            </a:xfrm>
            <a:prstGeom prst="ellipse">
              <a:avLst/>
            </a:prstGeom>
            <a:blipFill rotWithShape="0">
              <a:blip r:embed="rId3" cstate="print"/>
              <a:tile tx="0" ty="0" sx="100000" sy="100000" flip="none" algn="tl"/>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48" name="Группа 183"/>
          <p:cNvGrpSpPr/>
          <p:nvPr/>
        </p:nvGrpSpPr>
        <p:grpSpPr>
          <a:xfrm>
            <a:off x="1475656" y="4437112"/>
            <a:ext cx="936104" cy="936104"/>
            <a:chOff x="3045234" y="5013176"/>
            <a:chExt cx="936104" cy="936104"/>
          </a:xfrm>
        </p:grpSpPr>
        <p:sp>
          <p:nvSpPr>
            <p:cNvPr id="185" name="Овал 184"/>
            <p:cNvSpPr/>
            <p:nvPr/>
          </p:nvSpPr>
          <p:spPr>
            <a:xfrm>
              <a:off x="3045234" y="5013176"/>
              <a:ext cx="936104" cy="936104"/>
            </a:xfrm>
            <a:prstGeom prst="ellipse">
              <a:avLst/>
            </a:prstGeom>
            <a:solidFill>
              <a:schemeClr val="accent5">
                <a:tint val="100000"/>
                <a:shade val="100000"/>
                <a:satMod val="100000"/>
                <a:alpha val="23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86" name="Овал 185"/>
            <p:cNvSpPr/>
            <p:nvPr/>
          </p:nvSpPr>
          <p:spPr>
            <a:xfrm>
              <a:off x="3419872" y="5085184"/>
              <a:ext cx="273646" cy="27364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7" name="Овал 186"/>
            <p:cNvSpPr/>
            <p:nvPr/>
          </p:nvSpPr>
          <p:spPr>
            <a:xfrm>
              <a:off x="3779912" y="5517232"/>
              <a:ext cx="174138" cy="174138"/>
            </a:xfrm>
            <a:prstGeom prst="ellipse">
              <a:avLst/>
            </a:prstGeom>
            <a:solidFill>
              <a:srgbClr val="BD7CA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8" name="Овал 187"/>
            <p:cNvSpPr/>
            <p:nvPr/>
          </p:nvSpPr>
          <p:spPr>
            <a:xfrm>
              <a:off x="3347864" y="5373216"/>
              <a:ext cx="398030" cy="398030"/>
            </a:xfrm>
            <a:prstGeom prst="ellipse">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9" name="Овал 188"/>
            <p:cNvSpPr/>
            <p:nvPr/>
          </p:nvSpPr>
          <p:spPr>
            <a:xfrm>
              <a:off x="3059832" y="5301208"/>
              <a:ext cx="273646" cy="273646"/>
            </a:xfrm>
            <a:prstGeom prst="ellipse">
              <a:avLst/>
            </a:prstGeom>
            <a:solidFill>
              <a:srgbClr val="B9BD5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grpSp>
        <p:nvGrpSpPr>
          <p:cNvPr id="162" name="Группа 161"/>
          <p:cNvGrpSpPr/>
          <p:nvPr/>
        </p:nvGrpSpPr>
        <p:grpSpPr>
          <a:xfrm>
            <a:off x="35496" y="773883"/>
            <a:ext cx="1863029" cy="1863029"/>
            <a:chOff x="35496" y="773883"/>
            <a:chExt cx="1863029" cy="1863029"/>
          </a:xfrm>
        </p:grpSpPr>
        <p:sp>
          <p:nvSpPr>
            <p:cNvPr id="47" name="Полилиния 46"/>
            <p:cNvSpPr/>
            <p:nvPr/>
          </p:nvSpPr>
          <p:spPr>
            <a:xfrm>
              <a:off x="35496" y="773883"/>
              <a:ext cx="1863029" cy="1863029"/>
            </a:xfrm>
            <a:custGeom>
              <a:avLst/>
              <a:gdLst>
                <a:gd name="connsiteX0" fmla="*/ 0 w 1863029"/>
                <a:gd name="connsiteY0" fmla="*/ 931515 h 1863029"/>
                <a:gd name="connsiteX1" fmla="*/ 931515 w 1863029"/>
                <a:gd name="connsiteY1" fmla="*/ 0 h 1863029"/>
                <a:gd name="connsiteX2" fmla="*/ 1863030 w 1863029"/>
                <a:gd name="connsiteY2" fmla="*/ 931515 h 1863029"/>
                <a:gd name="connsiteX3" fmla="*/ 931515 w 1863029"/>
                <a:gd name="connsiteY3" fmla="*/ 1863030 h 1863029"/>
                <a:gd name="connsiteX4" fmla="*/ 0 w 1863029"/>
                <a:gd name="connsiteY4" fmla="*/ 931515 h 1863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029" h="1863029">
                  <a:moveTo>
                    <a:pt x="0" y="931515"/>
                  </a:moveTo>
                  <a:cubicBezTo>
                    <a:pt x="0" y="417053"/>
                    <a:pt x="417053" y="0"/>
                    <a:pt x="931515" y="0"/>
                  </a:cubicBezTo>
                  <a:cubicBezTo>
                    <a:pt x="1445977" y="0"/>
                    <a:pt x="1863030" y="417053"/>
                    <a:pt x="1863030" y="931515"/>
                  </a:cubicBezTo>
                  <a:cubicBezTo>
                    <a:pt x="1863030" y="1445977"/>
                    <a:pt x="1445977" y="1863030"/>
                    <a:pt x="931515" y="1863030"/>
                  </a:cubicBezTo>
                  <a:cubicBezTo>
                    <a:pt x="417053" y="1863030"/>
                    <a:pt x="0" y="1445977"/>
                    <a:pt x="0" y="93151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834" tIns="272834" rIns="272834" bIns="272834" numCol="1" spcCol="1270" anchor="ctr" anchorCtr="0">
              <a:noAutofit/>
            </a:bodyPr>
            <a:lstStyle/>
            <a:p>
              <a:pPr lvl="0" algn="ctr" defTabSz="1911350">
                <a:lnSpc>
                  <a:spcPct val="90000"/>
                </a:lnSpc>
                <a:spcBef>
                  <a:spcPct val="0"/>
                </a:spcBef>
                <a:spcAft>
                  <a:spcPct val="35000"/>
                </a:spcAft>
              </a:pPr>
              <a:r>
                <a:rPr lang="ru-RU" sz="4300" kern="1200" dirty="0"/>
                <a:t> </a:t>
              </a:r>
            </a:p>
          </p:txBody>
        </p:sp>
        <p:sp>
          <p:nvSpPr>
            <p:cNvPr id="159" name="TextBox 158"/>
            <p:cNvSpPr txBox="1"/>
            <p:nvPr/>
          </p:nvSpPr>
          <p:spPr>
            <a:xfrm>
              <a:off x="467544" y="1475492"/>
              <a:ext cx="1032655" cy="369332"/>
            </a:xfrm>
            <a:prstGeom prst="rect">
              <a:avLst/>
            </a:prstGeom>
            <a:noFill/>
          </p:spPr>
          <p:txBody>
            <a:bodyPr wrap="none" rtlCol="0">
              <a:spAutoFit/>
            </a:bodyPr>
            <a:lstStyle/>
            <a:p>
              <a:r>
                <a:rPr lang="en-US" b="1" i="1" dirty="0">
                  <a:solidFill>
                    <a:schemeClr val="bg1"/>
                  </a:solidFill>
                </a:rPr>
                <a:t>Problem</a:t>
              </a:r>
              <a:endParaRPr lang="ru-RU" b="1" i="1" dirty="0">
                <a:solidFill>
                  <a:schemeClr val="bg1"/>
                </a:solidFill>
              </a:endParaRPr>
            </a:p>
          </p:txBody>
        </p:sp>
      </p:grpSp>
      <p:grpSp>
        <p:nvGrpSpPr>
          <p:cNvPr id="164" name="Группа 163"/>
          <p:cNvGrpSpPr/>
          <p:nvPr/>
        </p:nvGrpSpPr>
        <p:grpSpPr>
          <a:xfrm>
            <a:off x="1835696" y="958622"/>
            <a:ext cx="1410836" cy="1534274"/>
            <a:chOff x="1835696" y="958622"/>
            <a:chExt cx="1410836" cy="1534274"/>
          </a:xfrm>
        </p:grpSpPr>
        <p:grpSp>
          <p:nvGrpSpPr>
            <p:cNvPr id="14" name="Группа 47"/>
            <p:cNvGrpSpPr/>
            <p:nvPr/>
          </p:nvGrpSpPr>
          <p:grpSpPr>
            <a:xfrm>
              <a:off x="1835696" y="958622"/>
              <a:ext cx="1307715" cy="1534274"/>
              <a:chOff x="2051720" y="958622"/>
              <a:chExt cx="1307715" cy="1534274"/>
            </a:xfrm>
          </p:grpSpPr>
          <p:sp>
            <p:nvSpPr>
              <p:cNvPr id="45" name="Нашивка 44"/>
              <p:cNvSpPr/>
              <p:nvPr/>
            </p:nvSpPr>
            <p:spPr>
              <a:xfrm>
                <a:off x="2555776"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Нашивка 45"/>
              <p:cNvSpPr/>
              <p:nvPr/>
            </p:nvSpPr>
            <p:spPr>
              <a:xfrm>
                <a:off x="2051720"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63" name="Прямоугольник 162"/>
            <p:cNvSpPr/>
            <p:nvPr/>
          </p:nvSpPr>
          <p:spPr>
            <a:xfrm>
              <a:off x="1907704" y="1988840"/>
              <a:ext cx="1338828" cy="369332"/>
            </a:xfrm>
            <a:prstGeom prst="rect">
              <a:avLst/>
            </a:prstGeom>
          </p:spPr>
          <p:txBody>
            <a:bodyPr wrap="none">
              <a:spAutoFit/>
            </a:bodyPr>
            <a:lstStyle/>
            <a:p>
              <a:r>
                <a:rPr lang="en-US" b="1" i="1" dirty="0"/>
                <a:t>partitioning</a:t>
              </a:r>
            </a:p>
          </p:txBody>
        </p:sp>
      </p:grpSp>
      <p:grpSp>
        <p:nvGrpSpPr>
          <p:cNvPr id="166" name="Группа 165"/>
          <p:cNvGrpSpPr/>
          <p:nvPr/>
        </p:nvGrpSpPr>
        <p:grpSpPr>
          <a:xfrm>
            <a:off x="5282106" y="1035130"/>
            <a:ext cx="1741182" cy="1534274"/>
            <a:chOff x="5220072" y="836712"/>
            <a:chExt cx="1741182" cy="1534274"/>
          </a:xfrm>
        </p:grpSpPr>
        <p:grpSp>
          <p:nvGrpSpPr>
            <p:cNvPr id="15" name="Группа 68"/>
            <p:cNvGrpSpPr/>
            <p:nvPr/>
          </p:nvGrpSpPr>
          <p:grpSpPr>
            <a:xfrm>
              <a:off x="5496533" y="836712"/>
              <a:ext cx="1307715" cy="1534274"/>
              <a:chOff x="2051720" y="958622"/>
              <a:chExt cx="1307715" cy="1534274"/>
            </a:xfrm>
          </p:grpSpPr>
          <p:sp>
            <p:nvSpPr>
              <p:cNvPr id="70" name="Нашивка 69"/>
              <p:cNvSpPr/>
              <p:nvPr/>
            </p:nvSpPr>
            <p:spPr>
              <a:xfrm>
                <a:off x="2555776"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Нашивка 70"/>
              <p:cNvSpPr/>
              <p:nvPr/>
            </p:nvSpPr>
            <p:spPr>
              <a:xfrm>
                <a:off x="2051720"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65" name="Прямоугольник 164"/>
            <p:cNvSpPr/>
            <p:nvPr/>
          </p:nvSpPr>
          <p:spPr>
            <a:xfrm>
              <a:off x="5220072" y="836712"/>
              <a:ext cx="1741182" cy="369332"/>
            </a:xfrm>
            <a:prstGeom prst="rect">
              <a:avLst/>
            </a:prstGeom>
          </p:spPr>
          <p:txBody>
            <a:bodyPr wrap="none">
              <a:spAutoFit/>
            </a:bodyPr>
            <a:lstStyle/>
            <a:p>
              <a:r>
                <a:rPr lang="en-US" b="1" i="1" dirty="0"/>
                <a:t>communication</a:t>
              </a:r>
              <a:endParaRPr lang="ru-RU" b="1" i="1" dirty="0"/>
            </a:p>
          </p:txBody>
        </p:sp>
      </p:grpSp>
      <p:grpSp>
        <p:nvGrpSpPr>
          <p:cNvPr id="168" name="Группа 167"/>
          <p:cNvGrpSpPr/>
          <p:nvPr/>
        </p:nvGrpSpPr>
        <p:grpSpPr>
          <a:xfrm>
            <a:off x="7452320" y="2561716"/>
            <a:ext cx="1659429" cy="1307715"/>
            <a:chOff x="7452320" y="2561716"/>
            <a:chExt cx="1659429" cy="1307715"/>
          </a:xfrm>
        </p:grpSpPr>
        <p:grpSp>
          <p:nvGrpSpPr>
            <p:cNvPr id="25" name="Группа 176"/>
            <p:cNvGrpSpPr/>
            <p:nvPr/>
          </p:nvGrpSpPr>
          <p:grpSpPr>
            <a:xfrm rot="5400000">
              <a:off x="7573983" y="2448437"/>
              <a:ext cx="1307715" cy="1534274"/>
              <a:chOff x="2051720" y="958622"/>
              <a:chExt cx="1307715" cy="1534274"/>
            </a:xfrm>
          </p:grpSpPr>
          <p:sp>
            <p:nvSpPr>
              <p:cNvPr id="178" name="Нашивка 177"/>
              <p:cNvSpPr/>
              <p:nvPr/>
            </p:nvSpPr>
            <p:spPr>
              <a:xfrm>
                <a:off x="2555776"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9" name="Нашивка 178"/>
              <p:cNvSpPr/>
              <p:nvPr/>
            </p:nvSpPr>
            <p:spPr>
              <a:xfrm>
                <a:off x="2051720"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67" name="Прямоугольник 166"/>
            <p:cNvSpPr/>
            <p:nvPr/>
          </p:nvSpPr>
          <p:spPr>
            <a:xfrm>
              <a:off x="7452320" y="2996952"/>
              <a:ext cx="1659429" cy="369332"/>
            </a:xfrm>
            <a:prstGeom prst="rect">
              <a:avLst/>
            </a:prstGeom>
          </p:spPr>
          <p:txBody>
            <a:bodyPr wrap="none">
              <a:spAutoFit/>
            </a:bodyPr>
            <a:lstStyle/>
            <a:p>
              <a:r>
                <a:rPr lang="en-US" b="1" i="1" dirty="0"/>
                <a:t>agglomeration</a:t>
              </a:r>
              <a:endParaRPr lang="ru-RU" b="1" i="1" dirty="0"/>
            </a:p>
          </p:txBody>
        </p:sp>
      </p:grpSp>
      <p:grpSp>
        <p:nvGrpSpPr>
          <p:cNvPr id="172" name="Группа 171"/>
          <p:cNvGrpSpPr/>
          <p:nvPr/>
        </p:nvGrpSpPr>
        <p:grpSpPr>
          <a:xfrm>
            <a:off x="4920469" y="4077072"/>
            <a:ext cx="1307715" cy="1534274"/>
            <a:chOff x="4920469" y="4077072"/>
            <a:chExt cx="1307715" cy="1534274"/>
          </a:xfrm>
        </p:grpSpPr>
        <p:grpSp>
          <p:nvGrpSpPr>
            <p:cNvPr id="18" name="Группа 134"/>
            <p:cNvGrpSpPr/>
            <p:nvPr/>
          </p:nvGrpSpPr>
          <p:grpSpPr>
            <a:xfrm rot="10800000">
              <a:off x="4920469" y="4077072"/>
              <a:ext cx="1307715" cy="1534274"/>
              <a:chOff x="2051720" y="958622"/>
              <a:chExt cx="1307715" cy="1534274"/>
            </a:xfrm>
          </p:grpSpPr>
          <p:sp>
            <p:nvSpPr>
              <p:cNvPr id="136" name="Нашивка 135"/>
              <p:cNvSpPr/>
              <p:nvPr/>
            </p:nvSpPr>
            <p:spPr>
              <a:xfrm>
                <a:off x="2555776"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7" name="Нашивка 136"/>
              <p:cNvSpPr/>
              <p:nvPr/>
            </p:nvSpPr>
            <p:spPr>
              <a:xfrm>
                <a:off x="2051720" y="958622"/>
                <a:ext cx="803659" cy="1534274"/>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70" name="Прямоугольник 169"/>
            <p:cNvSpPr/>
            <p:nvPr/>
          </p:nvSpPr>
          <p:spPr>
            <a:xfrm>
              <a:off x="4982711" y="4653136"/>
              <a:ext cx="1066318" cy="369332"/>
            </a:xfrm>
            <a:prstGeom prst="rect">
              <a:avLst/>
            </a:prstGeom>
          </p:spPr>
          <p:txBody>
            <a:bodyPr wrap="none">
              <a:spAutoFit/>
            </a:bodyPr>
            <a:lstStyle/>
            <a:p>
              <a:r>
                <a:rPr lang="en-US" b="1" i="1" dirty="0"/>
                <a:t>mapping</a:t>
              </a:r>
              <a:endParaRPr lang="ru-RU" b="1" i="1" dirty="0"/>
            </a:p>
          </p:txBody>
        </p:sp>
      </p:grpSp>
      <p:sp>
        <p:nvSpPr>
          <p:cNvPr id="49" name="Прямоугольник 48"/>
          <p:cNvSpPr/>
          <p:nvPr/>
        </p:nvSpPr>
        <p:spPr>
          <a:xfrm>
            <a:off x="996967" y="2630407"/>
            <a:ext cx="619913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PCAM Methodology</a:t>
            </a:r>
            <a:endParaRPr lang="ru-RU"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687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fr-FR" dirty="0">
                <a:solidFill>
                  <a:srgbClr val="FFFFFF"/>
                </a:solidFill>
              </a:rPr>
              <a:t>Designing Parallel Programs</a:t>
            </a:r>
          </a:p>
        </p:txBody>
      </p:sp>
      <p:sp>
        <p:nvSpPr>
          <p:cNvPr id="4" name="Прямоугольник 3"/>
          <p:cNvSpPr/>
          <p:nvPr/>
        </p:nvSpPr>
        <p:spPr>
          <a:xfrm>
            <a:off x="827584" y="1124744"/>
            <a:ext cx="2537874" cy="369332"/>
          </a:xfrm>
          <a:prstGeom prst="rect">
            <a:avLst/>
          </a:prstGeom>
        </p:spPr>
        <p:txBody>
          <a:bodyPr wrap="none">
            <a:spAutoFit/>
          </a:bodyPr>
          <a:lstStyle/>
          <a:p>
            <a:r>
              <a:rPr lang="en-US" b="1" dirty="0"/>
              <a:t>Domain Decomposition</a:t>
            </a:r>
            <a:endParaRPr lang="ru-RU" dirty="0"/>
          </a:p>
        </p:txBody>
      </p:sp>
      <p:cxnSp>
        <p:nvCxnSpPr>
          <p:cNvPr id="6" name="Прямая соединительная линия 5"/>
          <p:cNvCxnSpPr/>
          <p:nvPr/>
        </p:nvCxnSpPr>
        <p:spPr>
          <a:xfrm>
            <a:off x="4572000" y="1124744"/>
            <a:ext cx="0" cy="50405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5508104" y="1124744"/>
            <a:ext cx="2802370" cy="369332"/>
          </a:xfrm>
          <a:prstGeom prst="rect">
            <a:avLst/>
          </a:prstGeom>
        </p:spPr>
        <p:txBody>
          <a:bodyPr wrap="none">
            <a:spAutoFit/>
          </a:bodyPr>
          <a:lstStyle/>
          <a:p>
            <a:r>
              <a:rPr lang="en-US" b="1" dirty="0"/>
              <a:t>Functional Decomposition</a:t>
            </a:r>
            <a:endParaRPr lang="ru-RU" dirty="0"/>
          </a:p>
        </p:txBody>
      </p:sp>
      <p:grpSp>
        <p:nvGrpSpPr>
          <p:cNvPr id="45" name="Группа 44"/>
          <p:cNvGrpSpPr/>
          <p:nvPr/>
        </p:nvGrpSpPr>
        <p:grpSpPr>
          <a:xfrm>
            <a:off x="107520" y="2060848"/>
            <a:ext cx="4392472" cy="3384376"/>
            <a:chOff x="107520" y="1268760"/>
            <a:chExt cx="4392472" cy="3384376"/>
          </a:xfrm>
        </p:grpSpPr>
        <p:grpSp>
          <p:nvGrpSpPr>
            <p:cNvPr id="17" name="Группа 16"/>
            <p:cNvGrpSpPr/>
            <p:nvPr/>
          </p:nvGrpSpPr>
          <p:grpSpPr>
            <a:xfrm>
              <a:off x="611560" y="1268760"/>
              <a:ext cx="3312368" cy="864096"/>
              <a:chOff x="323528" y="1268760"/>
              <a:chExt cx="3312368" cy="864096"/>
            </a:xfrm>
          </p:grpSpPr>
          <p:sp>
            <p:nvSpPr>
              <p:cNvPr id="10" name="Прямоугольник 9"/>
              <p:cNvSpPr/>
              <p:nvPr/>
            </p:nvSpPr>
            <p:spPr>
              <a:xfrm>
                <a:off x="323528" y="1268760"/>
                <a:ext cx="3312368"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i="1" dirty="0"/>
                  <a:t>Problem Data Set</a:t>
                </a:r>
                <a:endParaRPr lang="ru-RU" sz="2000" b="1" i="1" dirty="0"/>
              </a:p>
            </p:txBody>
          </p:sp>
          <p:cxnSp>
            <p:nvCxnSpPr>
              <p:cNvPr id="12" name="Прямая соединительная линия 11"/>
              <p:cNvCxnSpPr>
                <a:stCxn id="10" idx="0"/>
                <a:endCxn id="10" idx="2"/>
              </p:cNvCxnSpPr>
              <p:nvPr/>
            </p:nvCxnSpPr>
            <p:spPr>
              <a:xfrm>
                <a:off x="1979712" y="1268760"/>
                <a:ext cx="0" cy="8640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2843808" y="1268760"/>
                <a:ext cx="0" cy="8640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187624" y="1268760"/>
                <a:ext cx="0" cy="8640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23" name="Группа 22"/>
            <p:cNvGrpSpPr/>
            <p:nvPr/>
          </p:nvGrpSpPr>
          <p:grpSpPr>
            <a:xfrm>
              <a:off x="107520" y="3276106"/>
              <a:ext cx="1034730" cy="1368152"/>
              <a:chOff x="107520" y="3276106"/>
              <a:chExt cx="1034730" cy="1368152"/>
            </a:xfrm>
          </p:grpSpPr>
          <p:sp>
            <p:nvSpPr>
              <p:cNvPr id="15" name="Прямоугольник 14"/>
              <p:cNvSpPr/>
              <p:nvPr/>
            </p:nvSpPr>
            <p:spPr>
              <a:xfrm>
                <a:off x="179512" y="3356992"/>
                <a:ext cx="864096"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21" name="Прямоугольник 20"/>
              <p:cNvSpPr/>
              <p:nvPr/>
            </p:nvSpPr>
            <p:spPr>
              <a:xfrm>
                <a:off x="107520" y="3276106"/>
                <a:ext cx="103473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TextBox 21"/>
              <p:cNvSpPr txBox="1"/>
              <p:nvPr/>
            </p:nvSpPr>
            <p:spPr>
              <a:xfrm>
                <a:off x="467544" y="4257170"/>
                <a:ext cx="394660" cy="369332"/>
              </a:xfrm>
              <a:prstGeom prst="rect">
                <a:avLst/>
              </a:prstGeom>
              <a:noFill/>
            </p:spPr>
            <p:txBody>
              <a:bodyPr wrap="none" rtlCol="0">
                <a:spAutoFit/>
              </a:bodyPr>
              <a:lstStyle/>
              <a:p>
                <a:r>
                  <a:rPr lang="en-US" i="1" dirty="0"/>
                  <a:t>P</a:t>
                </a:r>
                <a:r>
                  <a:rPr lang="en-US" i="1" baseline="-25000" dirty="0"/>
                  <a:t>0</a:t>
                </a:r>
                <a:endParaRPr lang="ru-RU" i="1" baseline="-25000" dirty="0"/>
              </a:p>
            </p:txBody>
          </p:sp>
        </p:grpSp>
        <p:grpSp>
          <p:nvGrpSpPr>
            <p:cNvPr id="24" name="Группа 23"/>
            <p:cNvGrpSpPr/>
            <p:nvPr/>
          </p:nvGrpSpPr>
          <p:grpSpPr>
            <a:xfrm>
              <a:off x="1233014" y="3284984"/>
              <a:ext cx="1034730" cy="1368152"/>
              <a:chOff x="107520" y="3276106"/>
              <a:chExt cx="1034730" cy="1368152"/>
            </a:xfrm>
          </p:grpSpPr>
          <p:sp>
            <p:nvSpPr>
              <p:cNvPr id="25" name="Прямоугольник 24"/>
              <p:cNvSpPr/>
              <p:nvPr/>
            </p:nvSpPr>
            <p:spPr>
              <a:xfrm>
                <a:off x="179512" y="3356992"/>
                <a:ext cx="864096"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26" name="Прямоугольник 25"/>
              <p:cNvSpPr/>
              <p:nvPr/>
            </p:nvSpPr>
            <p:spPr>
              <a:xfrm>
                <a:off x="107520" y="3276106"/>
                <a:ext cx="103473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467544" y="4257170"/>
                <a:ext cx="386644" cy="369332"/>
              </a:xfrm>
              <a:prstGeom prst="rect">
                <a:avLst/>
              </a:prstGeom>
              <a:noFill/>
            </p:spPr>
            <p:txBody>
              <a:bodyPr wrap="none" rtlCol="0">
                <a:spAutoFit/>
              </a:bodyPr>
              <a:lstStyle/>
              <a:p>
                <a:r>
                  <a:rPr lang="en-US" i="1" dirty="0"/>
                  <a:t>P</a:t>
                </a:r>
                <a:r>
                  <a:rPr lang="en-US" i="1" baseline="-25000" dirty="0"/>
                  <a:t>1</a:t>
                </a:r>
                <a:endParaRPr lang="ru-RU" i="1" baseline="-25000" dirty="0"/>
              </a:p>
            </p:txBody>
          </p:sp>
        </p:grpSp>
        <p:grpSp>
          <p:nvGrpSpPr>
            <p:cNvPr id="28" name="Группа 27"/>
            <p:cNvGrpSpPr/>
            <p:nvPr/>
          </p:nvGrpSpPr>
          <p:grpSpPr>
            <a:xfrm>
              <a:off x="2339752" y="3284984"/>
              <a:ext cx="1034730" cy="1368152"/>
              <a:chOff x="107520" y="3276106"/>
              <a:chExt cx="1034730" cy="1368152"/>
            </a:xfrm>
          </p:grpSpPr>
          <p:sp>
            <p:nvSpPr>
              <p:cNvPr id="29" name="Прямоугольник 28"/>
              <p:cNvSpPr/>
              <p:nvPr/>
            </p:nvSpPr>
            <p:spPr>
              <a:xfrm>
                <a:off x="179512" y="3356992"/>
                <a:ext cx="864096"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0" name="Прямоугольник 29"/>
              <p:cNvSpPr/>
              <p:nvPr/>
            </p:nvSpPr>
            <p:spPr>
              <a:xfrm>
                <a:off x="107520" y="3276106"/>
                <a:ext cx="103473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p:cNvSpPr txBox="1"/>
              <p:nvPr/>
            </p:nvSpPr>
            <p:spPr>
              <a:xfrm>
                <a:off x="467544" y="4257170"/>
                <a:ext cx="393056" cy="369332"/>
              </a:xfrm>
              <a:prstGeom prst="rect">
                <a:avLst/>
              </a:prstGeom>
              <a:noFill/>
            </p:spPr>
            <p:txBody>
              <a:bodyPr wrap="none" rtlCol="0">
                <a:spAutoFit/>
              </a:bodyPr>
              <a:lstStyle/>
              <a:p>
                <a:r>
                  <a:rPr lang="en-US" i="1" dirty="0"/>
                  <a:t>P</a:t>
                </a:r>
                <a:r>
                  <a:rPr lang="en-US" i="1" baseline="-25000" dirty="0"/>
                  <a:t>2</a:t>
                </a:r>
                <a:endParaRPr lang="ru-RU" i="1" baseline="-25000" dirty="0"/>
              </a:p>
            </p:txBody>
          </p:sp>
        </p:grpSp>
        <p:grpSp>
          <p:nvGrpSpPr>
            <p:cNvPr id="32" name="Группа 31"/>
            <p:cNvGrpSpPr/>
            <p:nvPr/>
          </p:nvGrpSpPr>
          <p:grpSpPr>
            <a:xfrm>
              <a:off x="3465262" y="3284984"/>
              <a:ext cx="1034730" cy="1368152"/>
              <a:chOff x="107520" y="3276106"/>
              <a:chExt cx="1034730" cy="1368152"/>
            </a:xfrm>
          </p:grpSpPr>
          <p:sp>
            <p:nvSpPr>
              <p:cNvPr id="33" name="Прямоугольник 32"/>
              <p:cNvSpPr/>
              <p:nvPr/>
            </p:nvSpPr>
            <p:spPr>
              <a:xfrm>
                <a:off x="179512" y="3356992"/>
                <a:ext cx="864096"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4" name="Прямоугольник 33"/>
              <p:cNvSpPr/>
              <p:nvPr/>
            </p:nvSpPr>
            <p:spPr>
              <a:xfrm>
                <a:off x="107520" y="3276106"/>
                <a:ext cx="1034730"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467544" y="4257170"/>
                <a:ext cx="386644" cy="369332"/>
              </a:xfrm>
              <a:prstGeom prst="rect">
                <a:avLst/>
              </a:prstGeom>
              <a:noFill/>
            </p:spPr>
            <p:txBody>
              <a:bodyPr wrap="none" rtlCol="0">
                <a:spAutoFit/>
              </a:bodyPr>
              <a:lstStyle/>
              <a:p>
                <a:r>
                  <a:rPr lang="en-US" i="1" dirty="0"/>
                  <a:t>P</a:t>
                </a:r>
                <a:r>
                  <a:rPr lang="en-US" i="1" baseline="-25000" dirty="0"/>
                  <a:t>3</a:t>
                </a:r>
                <a:endParaRPr lang="ru-RU" i="1" baseline="-25000" dirty="0"/>
              </a:p>
            </p:txBody>
          </p:sp>
        </p:grpSp>
      </p:grpSp>
      <p:grpSp>
        <p:nvGrpSpPr>
          <p:cNvPr id="2" name="Группа 1">
            <a:extLst>
              <a:ext uri="{FF2B5EF4-FFF2-40B4-BE49-F238E27FC236}">
                <a16:creationId xmlns:a16="http://schemas.microsoft.com/office/drawing/2014/main" id="{5B62CA00-AE72-4501-9B8F-766A7F209BA9}"/>
              </a:ext>
            </a:extLst>
          </p:cNvPr>
          <p:cNvGrpSpPr/>
          <p:nvPr/>
        </p:nvGrpSpPr>
        <p:grpSpPr>
          <a:xfrm>
            <a:off x="5220072" y="2049736"/>
            <a:ext cx="3312368" cy="875208"/>
            <a:chOff x="5220072" y="2049736"/>
            <a:chExt cx="3312368" cy="875208"/>
          </a:xfrm>
        </p:grpSpPr>
        <p:grpSp>
          <p:nvGrpSpPr>
            <p:cNvPr id="84" name="Группа 83"/>
            <p:cNvGrpSpPr/>
            <p:nvPr/>
          </p:nvGrpSpPr>
          <p:grpSpPr>
            <a:xfrm>
              <a:off x="7164288" y="2049736"/>
              <a:ext cx="1368152" cy="868858"/>
              <a:chOff x="7164288" y="2704158"/>
              <a:chExt cx="1368152" cy="868858"/>
            </a:xfrm>
          </p:grpSpPr>
          <p:sp>
            <p:nvSpPr>
              <p:cNvPr id="83" name="Прямоугольник 82"/>
              <p:cNvSpPr/>
              <p:nvPr/>
            </p:nvSpPr>
            <p:spPr>
              <a:xfrm>
                <a:off x="8172400" y="2704158"/>
                <a:ext cx="360040" cy="86885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2" name="Прямоугольник 81"/>
              <p:cNvSpPr/>
              <p:nvPr/>
            </p:nvSpPr>
            <p:spPr>
              <a:xfrm>
                <a:off x="7164288" y="3140968"/>
                <a:ext cx="1008112" cy="4320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grpSp>
            <p:nvGrpSpPr>
              <p:cNvPr id="81" name="Группа 80"/>
              <p:cNvGrpSpPr/>
              <p:nvPr/>
            </p:nvGrpSpPr>
            <p:grpSpPr>
              <a:xfrm>
                <a:off x="7164288" y="2708920"/>
                <a:ext cx="1368152" cy="864096"/>
                <a:chOff x="7164288" y="1700808"/>
                <a:chExt cx="1368152" cy="864096"/>
              </a:xfrm>
            </p:grpSpPr>
            <p:cxnSp>
              <p:nvCxnSpPr>
                <p:cNvPr id="70" name="Прямая соединительная линия 69"/>
                <p:cNvCxnSpPr/>
                <p:nvPr/>
              </p:nvCxnSpPr>
              <p:spPr>
                <a:xfrm flipH="1">
                  <a:off x="7164288" y="2564904"/>
                  <a:ext cx="1368152"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p:nvPr/>
              </p:nvCxnSpPr>
              <p:spPr>
                <a:xfrm flipV="1">
                  <a:off x="7164288" y="2132856"/>
                  <a:ext cx="0" cy="4320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p:cNvCxnSpPr/>
                <p:nvPr/>
              </p:nvCxnSpPr>
              <p:spPr>
                <a:xfrm>
                  <a:off x="7164288" y="2132856"/>
                  <a:ext cx="1008112"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p:nvPr/>
              </p:nvCxnSpPr>
              <p:spPr>
                <a:xfrm flipV="1">
                  <a:off x="8172400" y="1700808"/>
                  <a:ext cx="0" cy="4320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a:off x="8172400" y="1700808"/>
                  <a:ext cx="360040"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8532440" y="1700808"/>
                  <a:ext cx="0" cy="86409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7" name="Прямоугольник 46"/>
            <p:cNvSpPr/>
            <p:nvPr/>
          </p:nvSpPr>
          <p:spPr>
            <a:xfrm>
              <a:off x="6156176" y="2060848"/>
              <a:ext cx="100811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Прямоугольник 47"/>
            <p:cNvSpPr/>
            <p:nvPr/>
          </p:nvSpPr>
          <p:spPr>
            <a:xfrm>
              <a:off x="5220072" y="2060848"/>
              <a:ext cx="93610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9" name="Прямоугольник 48"/>
            <p:cNvSpPr/>
            <p:nvPr/>
          </p:nvSpPr>
          <p:spPr>
            <a:xfrm>
              <a:off x="5220072" y="2492896"/>
              <a:ext cx="93610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51" name="Прямоугольник 50"/>
            <p:cNvSpPr/>
            <p:nvPr/>
          </p:nvSpPr>
          <p:spPr>
            <a:xfrm>
              <a:off x="7164288" y="2060848"/>
              <a:ext cx="1008112"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2" name="Прямоугольник 51"/>
            <p:cNvSpPr/>
            <p:nvPr/>
          </p:nvSpPr>
          <p:spPr>
            <a:xfrm>
              <a:off x="5773246" y="2276872"/>
              <a:ext cx="2091856" cy="400110"/>
            </a:xfrm>
            <a:prstGeom prst="rect">
              <a:avLst/>
            </a:prstGeom>
          </p:spPr>
          <p:txBody>
            <a:bodyPr wrap="none">
              <a:spAutoFit/>
            </a:bodyPr>
            <a:lstStyle/>
            <a:p>
              <a:pPr algn="ctr"/>
              <a:r>
                <a:rPr lang="en-US" sz="2000" b="1" i="1" dirty="0">
                  <a:solidFill>
                    <a:schemeClr val="bg1"/>
                  </a:solidFill>
                </a:rPr>
                <a:t>Problem Data Set</a:t>
              </a:r>
              <a:endParaRPr lang="ru-RU" sz="2000" b="1" i="1" dirty="0">
                <a:solidFill>
                  <a:schemeClr val="bg1"/>
                </a:solidFill>
              </a:endParaRPr>
            </a:p>
          </p:txBody>
        </p:sp>
      </p:grpSp>
      <p:grpSp>
        <p:nvGrpSpPr>
          <p:cNvPr id="85" name="Группа 84"/>
          <p:cNvGrpSpPr/>
          <p:nvPr/>
        </p:nvGrpSpPr>
        <p:grpSpPr>
          <a:xfrm rot="5400000">
            <a:off x="4466369" y="4182703"/>
            <a:ext cx="1368152" cy="868858"/>
            <a:chOff x="7164288" y="2704158"/>
            <a:chExt cx="1368152" cy="868858"/>
          </a:xfrm>
        </p:grpSpPr>
        <p:sp>
          <p:nvSpPr>
            <p:cNvPr id="86" name="Прямоугольник 85"/>
            <p:cNvSpPr/>
            <p:nvPr/>
          </p:nvSpPr>
          <p:spPr>
            <a:xfrm>
              <a:off x="8172400" y="2704158"/>
              <a:ext cx="360040" cy="86885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7" name="Прямоугольник 86"/>
            <p:cNvSpPr/>
            <p:nvPr/>
          </p:nvSpPr>
          <p:spPr>
            <a:xfrm>
              <a:off x="7164288" y="3140968"/>
              <a:ext cx="1008112" cy="4320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grpSp>
          <p:nvGrpSpPr>
            <p:cNvPr id="88" name="Группа 80"/>
            <p:cNvGrpSpPr/>
            <p:nvPr/>
          </p:nvGrpSpPr>
          <p:grpSpPr>
            <a:xfrm>
              <a:off x="7164288" y="2708920"/>
              <a:ext cx="1368152" cy="864096"/>
              <a:chOff x="7164288" y="1700808"/>
              <a:chExt cx="1368152" cy="864096"/>
            </a:xfrm>
          </p:grpSpPr>
          <p:cxnSp>
            <p:nvCxnSpPr>
              <p:cNvPr id="89" name="Прямая соединительная линия 88"/>
              <p:cNvCxnSpPr/>
              <p:nvPr/>
            </p:nvCxnSpPr>
            <p:spPr>
              <a:xfrm flipH="1">
                <a:off x="7164288" y="2564904"/>
                <a:ext cx="1368152"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flipV="1">
                <a:off x="7164288" y="2132856"/>
                <a:ext cx="0" cy="4320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a:off x="7164288" y="2132856"/>
                <a:ext cx="1008112"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V="1">
                <a:off x="8172400" y="1700808"/>
                <a:ext cx="0" cy="4320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a:off x="8172400" y="1700808"/>
                <a:ext cx="360040"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a:off x="8532440" y="1700808"/>
                <a:ext cx="0" cy="86409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5" name="Прямоугольник 94"/>
          <p:cNvSpPr/>
          <p:nvPr/>
        </p:nvSpPr>
        <p:spPr>
          <a:xfrm>
            <a:off x="8028384" y="4437112"/>
            <a:ext cx="100811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Прямоугольник 95"/>
          <p:cNvSpPr/>
          <p:nvPr/>
        </p:nvSpPr>
        <p:spPr>
          <a:xfrm>
            <a:off x="5921102" y="4869160"/>
            <a:ext cx="93610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97" name="Прямоугольник 96"/>
          <p:cNvSpPr/>
          <p:nvPr/>
        </p:nvSpPr>
        <p:spPr>
          <a:xfrm>
            <a:off x="5921102" y="4365104"/>
            <a:ext cx="1008112"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98" name="Прямоугольник 97"/>
          <p:cNvSpPr/>
          <p:nvPr/>
        </p:nvSpPr>
        <p:spPr>
          <a:xfrm rot="5400000">
            <a:off x="6984268" y="4617132"/>
            <a:ext cx="93610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99" name="Прямоугольник 98"/>
          <p:cNvSpPr/>
          <p:nvPr/>
        </p:nvSpPr>
        <p:spPr>
          <a:xfrm>
            <a:off x="4644008" y="3861048"/>
            <a:ext cx="1080120" cy="18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TextBox 99"/>
          <p:cNvSpPr txBox="1"/>
          <p:nvPr/>
        </p:nvSpPr>
        <p:spPr>
          <a:xfrm>
            <a:off x="4969428" y="5301208"/>
            <a:ext cx="394660" cy="369332"/>
          </a:xfrm>
          <a:prstGeom prst="rect">
            <a:avLst/>
          </a:prstGeom>
          <a:noFill/>
        </p:spPr>
        <p:txBody>
          <a:bodyPr wrap="none" rtlCol="0">
            <a:spAutoFit/>
          </a:bodyPr>
          <a:lstStyle/>
          <a:p>
            <a:r>
              <a:rPr lang="en-US" i="1" dirty="0"/>
              <a:t>P</a:t>
            </a:r>
            <a:r>
              <a:rPr lang="en-US" i="1" baseline="-25000" dirty="0"/>
              <a:t>0</a:t>
            </a:r>
            <a:endParaRPr lang="ru-RU" i="1" baseline="-25000" dirty="0"/>
          </a:p>
        </p:txBody>
      </p:sp>
      <p:sp>
        <p:nvSpPr>
          <p:cNvPr id="101" name="Прямоугольник 100"/>
          <p:cNvSpPr/>
          <p:nvPr/>
        </p:nvSpPr>
        <p:spPr>
          <a:xfrm>
            <a:off x="5796136" y="4221088"/>
            <a:ext cx="1224136"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p:cNvSpPr txBox="1"/>
          <p:nvPr/>
        </p:nvSpPr>
        <p:spPr>
          <a:xfrm>
            <a:off x="6228184" y="5301208"/>
            <a:ext cx="386644" cy="369332"/>
          </a:xfrm>
          <a:prstGeom prst="rect">
            <a:avLst/>
          </a:prstGeom>
          <a:noFill/>
        </p:spPr>
        <p:txBody>
          <a:bodyPr wrap="none" rtlCol="0">
            <a:spAutoFit/>
          </a:bodyPr>
          <a:lstStyle/>
          <a:p>
            <a:r>
              <a:rPr lang="en-US" i="1" dirty="0"/>
              <a:t>P</a:t>
            </a:r>
            <a:r>
              <a:rPr lang="en-US" i="1" baseline="-25000" dirty="0"/>
              <a:t>1</a:t>
            </a:r>
            <a:endParaRPr lang="ru-RU" i="1" baseline="-25000" dirty="0"/>
          </a:p>
        </p:txBody>
      </p:sp>
      <p:sp>
        <p:nvSpPr>
          <p:cNvPr id="103" name="Прямоугольник 102"/>
          <p:cNvSpPr/>
          <p:nvPr/>
        </p:nvSpPr>
        <p:spPr>
          <a:xfrm>
            <a:off x="7132538" y="4221088"/>
            <a:ext cx="648072"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TextBox 103"/>
          <p:cNvSpPr txBox="1"/>
          <p:nvPr/>
        </p:nvSpPr>
        <p:spPr>
          <a:xfrm>
            <a:off x="7236296" y="5301208"/>
            <a:ext cx="393056" cy="369332"/>
          </a:xfrm>
          <a:prstGeom prst="rect">
            <a:avLst/>
          </a:prstGeom>
          <a:noFill/>
        </p:spPr>
        <p:txBody>
          <a:bodyPr wrap="none" rtlCol="0">
            <a:spAutoFit/>
          </a:bodyPr>
          <a:lstStyle/>
          <a:p>
            <a:r>
              <a:rPr lang="en-US" i="1" dirty="0"/>
              <a:t>P</a:t>
            </a:r>
            <a:r>
              <a:rPr lang="en-US" i="1" baseline="-25000" dirty="0"/>
              <a:t>2</a:t>
            </a:r>
            <a:endParaRPr lang="ru-RU" i="1" baseline="-25000" dirty="0"/>
          </a:p>
        </p:txBody>
      </p:sp>
      <p:sp>
        <p:nvSpPr>
          <p:cNvPr id="105" name="Прямоугольник 104"/>
          <p:cNvSpPr/>
          <p:nvPr/>
        </p:nvSpPr>
        <p:spPr>
          <a:xfrm>
            <a:off x="7920880" y="4221088"/>
            <a:ext cx="1187624"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TextBox 105"/>
          <p:cNvSpPr txBox="1"/>
          <p:nvPr/>
        </p:nvSpPr>
        <p:spPr>
          <a:xfrm>
            <a:off x="8388424" y="5301208"/>
            <a:ext cx="386644" cy="369332"/>
          </a:xfrm>
          <a:prstGeom prst="rect">
            <a:avLst/>
          </a:prstGeom>
          <a:noFill/>
        </p:spPr>
        <p:txBody>
          <a:bodyPr wrap="none" rtlCol="0">
            <a:spAutoFit/>
          </a:bodyPr>
          <a:lstStyle/>
          <a:p>
            <a:r>
              <a:rPr lang="en-US" i="1" dirty="0"/>
              <a:t>P</a:t>
            </a:r>
            <a:r>
              <a:rPr lang="en-US" i="1" baseline="-25000" dirty="0"/>
              <a:t>3</a:t>
            </a:r>
            <a:endParaRPr lang="ru-RU" i="1" baseline="-25000" dirty="0"/>
          </a:p>
        </p:txBody>
      </p:sp>
      <p:sp>
        <p:nvSpPr>
          <p:cNvPr id="111" name="Стрелка вниз 110"/>
          <p:cNvSpPr/>
          <p:nvPr/>
        </p:nvSpPr>
        <p:spPr>
          <a:xfrm>
            <a:off x="2123728" y="3068960"/>
            <a:ext cx="432048" cy="79208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14" name="Стрелка вниз 113"/>
          <p:cNvSpPr/>
          <p:nvPr/>
        </p:nvSpPr>
        <p:spPr>
          <a:xfrm>
            <a:off x="6804248" y="3068960"/>
            <a:ext cx="432048" cy="79208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15" name="Дата 3"/>
          <p:cNvSpPr>
            <a:spLocks noGrp="1"/>
          </p:cNvSpPr>
          <p:nvPr>
            <p:ph type="dt" sz="half" idx="10"/>
          </p:nvPr>
        </p:nvSpPr>
        <p:spPr>
          <a:xfrm>
            <a:off x="457200" y="6245225"/>
            <a:ext cx="2133600" cy="476250"/>
          </a:xfrm>
        </p:spPr>
        <p:txBody>
          <a:bodyPr/>
          <a:lstStyle/>
          <a:p>
            <a:fld id="{539BB2B5-DDBB-4ECA-A9B9-D51CBEE8C899}" type="datetime1">
              <a:rPr lang="en-US" smtClean="0"/>
              <a:pPr/>
              <a:t>9/17/2019</a:t>
            </a:fld>
            <a:endParaRPr lang="en-US"/>
          </a:p>
        </p:txBody>
      </p:sp>
      <p:sp>
        <p:nvSpPr>
          <p:cNvPr id="116" name="Номер слайда 4"/>
          <p:cNvSpPr>
            <a:spLocks noGrp="1"/>
          </p:cNvSpPr>
          <p:nvPr>
            <p:ph type="sldNum" sz="quarter" idx="11"/>
          </p:nvPr>
        </p:nvSpPr>
        <p:spPr>
          <a:xfrm>
            <a:off x="6553200" y="6245225"/>
            <a:ext cx="755104" cy="476250"/>
          </a:xfrm>
        </p:spPr>
        <p:txBody>
          <a:bodyPr/>
          <a:lstStyle/>
          <a:p>
            <a:pPr algn="r"/>
            <a:fld id="{D4C49B74-5DB2-4B03-B1D2-7F6A3C51C318}" type="slidenum">
              <a:rPr lang="en-US" smtClean="0"/>
              <a:pPr algn="r"/>
              <a:t>48</a:t>
            </a:fld>
            <a:endParaRPr lang="en-US" dirty="0"/>
          </a:p>
        </p:txBody>
      </p:sp>
      <p:sp>
        <p:nvSpPr>
          <p:cNvPr id="117" name="Нижний колонтитул 5"/>
          <p:cNvSpPr>
            <a:spLocks noGrp="1"/>
          </p:cNvSpPr>
          <p:nvPr>
            <p:ph type="ftr" sz="quarter" idx="12"/>
          </p:nvPr>
        </p:nvSpPr>
        <p:spPr>
          <a:xfrm>
            <a:off x="3124200" y="6245225"/>
            <a:ext cx="2895600" cy="476250"/>
          </a:xfrm>
        </p:spPr>
        <p:txBody>
          <a:bodyPr/>
          <a:lstStyle/>
          <a:p>
            <a:r>
              <a:rPr lang="en-US" dirty="0"/>
              <a:t>Saint-Petersburg</a:t>
            </a:r>
          </a:p>
          <a:p>
            <a:endParaRPr lang="en-US" dirty="0"/>
          </a:p>
        </p:txBody>
      </p:sp>
      <p:sp>
        <p:nvSpPr>
          <p:cNvPr id="119" name="Прямоугольник 118"/>
          <p:cNvSpPr/>
          <p:nvPr/>
        </p:nvSpPr>
        <p:spPr>
          <a:xfrm>
            <a:off x="3563888" y="673532"/>
            <a:ext cx="3254318" cy="523220"/>
          </a:xfrm>
          <a:prstGeom prst="rect">
            <a:avLst/>
          </a:prstGeom>
        </p:spPr>
        <p:txBody>
          <a:bodyPr wrap="square">
            <a:spAutoFit/>
          </a:bodyPr>
          <a:lstStyle/>
          <a:p>
            <a:r>
              <a:rPr lang="en-US" sz="2800" b="1" u="sng" dirty="0"/>
              <a:t>Partitioning</a:t>
            </a:r>
          </a:p>
        </p:txBody>
      </p:sp>
    </p:spTree>
    <p:extLst>
      <p:ext uri="{BB962C8B-B14F-4D97-AF65-F5344CB8AC3E}">
        <p14:creationId xmlns:p14="http://schemas.microsoft.com/office/powerpoint/2010/main" val="494410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fr-FR" dirty="0">
                <a:solidFill>
                  <a:srgbClr val="FFFFFF"/>
                </a:solidFill>
              </a:rPr>
              <a:t>Partitioning Design Checklist</a:t>
            </a:r>
          </a:p>
        </p:txBody>
      </p:sp>
      <p:sp>
        <p:nvSpPr>
          <p:cNvPr id="115" name="Дата 3"/>
          <p:cNvSpPr>
            <a:spLocks noGrp="1"/>
          </p:cNvSpPr>
          <p:nvPr>
            <p:ph type="dt" sz="half" idx="10"/>
          </p:nvPr>
        </p:nvSpPr>
        <p:spPr>
          <a:xfrm>
            <a:off x="457200" y="6245225"/>
            <a:ext cx="2133600" cy="476250"/>
          </a:xfrm>
        </p:spPr>
        <p:txBody>
          <a:bodyPr/>
          <a:lstStyle/>
          <a:p>
            <a:fld id="{539BB2B5-DDBB-4ECA-A9B9-D51CBEE8C899}" type="datetime1">
              <a:rPr lang="en-US" smtClean="0"/>
              <a:pPr/>
              <a:t>9/17/2019</a:t>
            </a:fld>
            <a:endParaRPr lang="en-US"/>
          </a:p>
        </p:txBody>
      </p:sp>
      <p:sp>
        <p:nvSpPr>
          <p:cNvPr id="116" name="Номер слайда 4"/>
          <p:cNvSpPr>
            <a:spLocks noGrp="1"/>
          </p:cNvSpPr>
          <p:nvPr>
            <p:ph type="sldNum" sz="quarter" idx="11"/>
          </p:nvPr>
        </p:nvSpPr>
        <p:spPr>
          <a:xfrm>
            <a:off x="6553200" y="6245225"/>
            <a:ext cx="755104" cy="476250"/>
          </a:xfrm>
        </p:spPr>
        <p:txBody>
          <a:bodyPr/>
          <a:lstStyle/>
          <a:p>
            <a:pPr algn="r"/>
            <a:fld id="{D4C49B74-5DB2-4B03-B1D2-7F6A3C51C318}" type="slidenum">
              <a:rPr lang="en-US" smtClean="0"/>
              <a:pPr algn="r"/>
              <a:t>49</a:t>
            </a:fld>
            <a:endParaRPr lang="en-US" dirty="0"/>
          </a:p>
        </p:txBody>
      </p:sp>
      <p:sp>
        <p:nvSpPr>
          <p:cNvPr id="117" name="Нижний колонтитул 5"/>
          <p:cNvSpPr>
            <a:spLocks noGrp="1"/>
          </p:cNvSpPr>
          <p:nvPr>
            <p:ph type="ftr" sz="quarter" idx="12"/>
          </p:nvPr>
        </p:nvSpPr>
        <p:spPr>
          <a:xfrm>
            <a:off x="3124200" y="6245225"/>
            <a:ext cx="2895600" cy="476250"/>
          </a:xfrm>
        </p:spPr>
        <p:txBody>
          <a:bodyPr/>
          <a:lstStyle/>
          <a:p>
            <a:r>
              <a:rPr lang="en-US" dirty="0"/>
              <a:t>Saint-Petersburg</a:t>
            </a:r>
          </a:p>
          <a:p>
            <a:endParaRPr lang="en-US" dirty="0"/>
          </a:p>
        </p:txBody>
      </p:sp>
      <p:sp>
        <p:nvSpPr>
          <p:cNvPr id="71" name="TextBox 70"/>
          <p:cNvSpPr txBox="1"/>
          <p:nvPr/>
        </p:nvSpPr>
        <p:spPr>
          <a:xfrm>
            <a:off x="107504" y="755300"/>
            <a:ext cx="9144000" cy="4154984"/>
          </a:xfrm>
          <a:prstGeom prst="rect">
            <a:avLst/>
          </a:prstGeom>
          <a:noFill/>
        </p:spPr>
        <p:txBody>
          <a:bodyPr wrap="square" rtlCol="0">
            <a:spAutoFit/>
          </a:bodyPr>
          <a:lstStyle/>
          <a:p>
            <a:pPr marL="457200" indent="-457200">
              <a:buFont typeface="+mj-lt"/>
              <a:buAutoNum type="arabicPeriod"/>
            </a:pPr>
            <a:r>
              <a:rPr lang="en-US" sz="2400" dirty="0"/>
              <a:t>Does your partition define at least an order of magnitude more tasks than there are processors in your target computer? </a:t>
            </a:r>
          </a:p>
          <a:p>
            <a:pPr marL="457200" indent="-457200">
              <a:buFont typeface="+mj-lt"/>
              <a:buAutoNum type="arabicPeriod"/>
            </a:pPr>
            <a:endParaRPr lang="en-US" sz="2400" dirty="0"/>
          </a:p>
          <a:p>
            <a:pPr marL="457200" indent="-457200">
              <a:buFont typeface="+mj-lt"/>
              <a:buAutoNum type="arabicPeriod"/>
            </a:pPr>
            <a:r>
              <a:rPr lang="en-US" sz="2400" dirty="0"/>
              <a:t>Does your partition avoid redundant computation and storage requirements? </a:t>
            </a:r>
          </a:p>
          <a:p>
            <a:pPr marL="457200" indent="-457200">
              <a:buFont typeface="+mj-lt"/>
              <a:buAutoNum type="arabicPeriod"/>
            </a:pPr>
            <a:endParaRPr lang="en-US" sz="2400" dirty="0"/>
          </a:p>
          <a:p>
            <a:pPr marL="457200" indent="-457200">
              <a:buFont typeface="+mj-lt"/>
              <a:buAutoNum type="arabicPeriod"/>
            </a:pPr>
            <a:r>
              <a:rPr lang="en-US" sz="2400" dirty="0"/>
              <a:t>Are tasks of comparable size?</a:t>
            </a:r>
          </a:p>
          <a:p>
            <a:pPr marL="457200" indent="-457200">
              <a:buFont typeface="+mj-lt"/>
              <a:buAutoNum type="arabicPeriod"/>
            </a:pPr>
            <a:endParaRPr lang="en-US" sz="2400" dirty="0"/>
          </a:p>
          <a:p>
            <a:pPr marL="457200" indent="-457200">
              <a:buFont typeface="+mj-lt"/>
              <a:buAutoNum type="arabicPeriod"/>
            </a:pPr>
            <a:r>
              <a:rPr lang="en-US" sz="2400" dirty="0"/>
              <a:t>Does the number of tasks scale with problem size? </a:t>
            </a:r>
          </a:p>
          <a:p>
            <a:pPr marL="457200" indent="-457200">
              <a:buFont typeface="+mj-lt"/>
              <a:buAutoNum type="arabicPeriod"/>
            </a:pPr>
            <a:endParaRPr lang="en-US" sz="2400" dirty="0"/>
          </a:p>
          <a:p>
            <a:pPr marL="457200" indent="-457200">
              <a:buFont typeface="+mj-lt"/>
              <a:buAutoNum type="arabicPeriod"/>
            </a:pPr>
            <a:r>
              <a:rPr lang="en-US" sz="2400" dirty="0"/>
              <a:t>Have you identified several alternative partitions? </a:t>
            </a:r>
          </a:p>
        </p:txBody>
      </p:sp>
    </p:spTree>
    <p:extLst>
      <p:ext uri="{BB962C8B-B14F-4D97-AF65-F5344CB8AC3E}">
        <p14:creationId xmlns:p14="http://schemas.microsoft.com/office/powerpoint/2010/main" val="173628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pt-BR" dirty="0">
                <a:solidFill>
                  <a:srgbClr val="FFFFFF"/>
                </a:solidFill>
              </a:rPr>
              <a:t>Processor Development</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5</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pic>
        <p:nvPicPr>
          <p:cNvPr id="2" name="Изображение 1"/>
          <p:cNvPicPr>
            <a:picLocks noChangeAspect="1"/>
          </p:cNvPicPr>
          <p:nvPr/>
        </p:nvPicPr>
        <p:blipFill>
          <a:blip r:embed="rId2" cstate="print"/>
          <a:stretch>
            <a:fillRect/>
          </a:stretch>
        </p:blipFill>
        <p:spPr>
          <a:xfrm>
            <a:off x="1043608" y="1747034"/>
            <a:ext cx="6912768" cy="3880368"/>
          </a:xfrm>
          <a:prstGeom prst="rect">
            <a:avLst/>
          </a:prstGeom>
        </p:spPr>
      </p:pic>
      <p:sp>
        <p:nvSpPr>
          <p:cNvPr id="7" name="Прямоугольник 6"/>
          <p:cNvSpPr/>
          <p:nvPr/>
        </p:nvSpPr>
        <p:spPr>
          <a:xfrm>
            <a:off x="0" y="620688"/>
            <a:ext cx="9144000" cy="707886"/>
          </a:xfrm>
          <a:prstGeom prst="rect">
            <a:avLst/>
          </a:prstGeom>
        </p:spPr>
        <p:txBody>
          <a:bodyPr wrap="square">
            <a:spAutoFit/>
          </a:bodyPr>
          <a:lstStyle/>
          <a:p>
            <a:r>
              <a:rPr lang="en-US" sz="2000" dirty="0"/>
              <a:t>Gordon Moore (co-founder of Intel) predicted in 1965 that the transistor density of semiconductor chips would double roughly every 18 months (</a:t>
            </a:r>
            <a:r>
              <a:rPr lang="en-US" sz="2000" b="1" dirty="0"/>
              <a:t> “Moore’s Law”) </a:t>
            </a:r>
            <a:endParaRPr lang="en-US" sz="2000" dirty="0"/>
          </a:p>
        </p:txBody>
      </p:sp>
      <p:sp>
        <p:nvSpPr>
          <p:cNvPr id="8" name="Прямоугольник 7"/>
          <p:cNvSpPr/>
          <p:nvPr/>
        </p:nvSpPr>
        <p:spPr>
          <a:xfrm>
            <a:off x="-32146" y="1268760"/>
            <a:ext cx="8964488" cy="461665"/>
          </a:xfrm>
          <a:prstGeom prst="rect">
            <a:avLst/>
          </a:prstGeom>
        </p:spPr>
        <p:txBody>
          <a:bodyPr wrap="square">
            <a:spAutoFit/>
          </a:bodyPr>
          <a:lstStyle/>
          <a:p>
            <a:r>
              <a:rPr lang="en-US" sz="2400" b="1" dirty="0"/>
              <a:t>Microprocessors have become smaller, denser, and more powerful!</a:t>
            </a:r>
            <a:endParaRPr lang="ru-RU" sz="2400" b="1" dirty="0"/>
          </a:p>
        </p:txBody>
      </p:sp>
      <p:sp>
        <p:nvSpPr>
          <p:cNvPr id="9" name="Прямоугольник 8"/>
          <p:cNvSpPr/>
          <p:nvPr/>
        </p:nvSpPr>
        <p:spPr>
          <a:xfrm>
            <a:off x="2248534" y="5445224"/>
            <a:ext cx="4646925"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You can run, but</a:t>
            </a:r>
            <a:r>
              <a:rPr lang="ru-RU"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86051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fr-FR" dirty="0">
                <a:solidFill>
                  <a:srgbClr val="FFFFFF"/>
                </a:solidFill>
              </a:rPr>
              <a:t>Designing PP.</a:t>
            </a:r>
            <a:r>
              <a:rPr lang="en-US" dirty="0">
                <a:solidFill>
                  <a:srgbClr val="FFFFFF"/>
                </a:solidFill>
              </a:rPr>
              <a:t> Communication</a:t>
            </a:r>
            <a:endParaRPr lang="fr-FR"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50</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a:p>
            <a:endParaRPr lang="en-US" dirty="0"/>
          </a:p>
        </p:txBody>
      </p:sp>
      <p:sp>
        <p:nvSpPr>
          <p:cNvPr id="2" name="TextBox 1"/>
          <p:cNvSpPr txBox="1"/>
          <p:nvPr/>
        </p:nvSpPr>
        <p:spPr>
          <a:xfrm>
            <a:off x="36512" y="620688"/>
            <a:ext cx="9144000" cy="4832092"/>
          </a:xfrm>
          <a:prstGeom prst="rect">
            <a:avLst/>
          </a:prstGeom>
          <a:noFill/>
        </p:spPr>
        <p:txBody>
          <a:bodyPr wrap="square" rtlCol="0">
            <a:spAutoFit/>
          </a:bodyPr>
          <a:lstStyle/>
          <a:p>
            <a:pPr marL="342900" indent="-342900">
              <a:buFont typeface="Arial"/>
              <a:buChar char="•"/>
            </a:pPr>
            <a:r>
              <a:rPr lang="en-US" sz="2400" dirty="0"/>
              <a:t>The need for communications between tasks depends on your problem:</a:t>
            </a:r>
          </a:p>
          <a:p>
            <a:pPr marL="800100" lvl="1" indent="-342900">
              <a:buFont typeface="Arial"/>
              <a:buChar char="•"/>
            </a:pPr>
            <a:r>
              <a:rPr lang="en-US" sz="2400" i="1" dirty="0"/>
              <a:t>Most</a:t>
            </a:r>
            <a:r>
              <a:rPr lang="en-US" sz="2400" dirty="0"/>
              <a:t> parallel applications do require tasks to share data with each other</a:t>
            </a:r>
          </a:p>
          <a:p>
            <a:pPr marL="800100" lvl="1" indent="-342900">
              <a:buFont typeface="Arial"/>
              <a:buChar char="•"/>
            </a:pPr>
            <a:r>
              <a:rPr lang="en-US" sz="2400" i="1" dirty="0"/>
              <a:t>Embarrassingly parallel problems </a:t>
            </a:r>
            <a:r>
              <a:rPr lang="en-US" sz="2400" dirty="0"/>
              <a:t>tend to require little or no communication of results between tasks</a:t>
            </a:r>
          </a:p>
          <a:p>
            <a:pPr marL="800100" lvl="1" indent="-342900">
              <a:buFont typeface="Arial"/>
              <a:buChar char="•"/>
            </a:pPr>
            <a:endParaRPr lang="en-US" sz="2000" dirty="0"/>
          </a:p>
          <a:p>
            <a:pPr marL="342900" indent="-342900">
              <a:buFont typeface="Arial"/>
              <a:buChar char="•"/>
            </a:pPr>
            <a:r>
              <a:rPr lang="en-US" sz="2400" b="1" dirty="0"/>
              <a:t>Some factors to consider:</a:t>
            </a:r>
          </a:p>
          <a:p>
            <a:pPr marL="800100" lvl="1" indent="-342900">
              <a:buFont typeface="Arial"/>
              <a:buChar char="•"/>
            </a:pPr>
            <a:r>
              <a:rPr lang="en-US" sz="2400" dirty="0"/>
              <a:t>Cost of communications</a:t>
            </a:r>
          </a:p>
          <a:p>
            <a:pPr marL="800100" lvl="1" indent="-342900">
              <a:buFont typeface="Arial"/>
              <a:buChar char="•"/>
            </a:pPr>
            <a:r>
              <a:rPr lang="en-US" sz="2400" dirty="0"/>
              <a:t>Latency and Bandwidth</a:t>
            </a:r>
            <a:endParaRPr lang="ru-RU" sz="2400" dirty="0"/>
          </a:p>
          <a:p>
            <a:pPr marL="800100" lvl="1" indent="-342900">
              <a:buFont typeface="Arial"/>
              <a:buChar char="•"/>
            </a:pPr>
            <a:r>
              <a:rPr lang="en-US" sz="2400" dirty="0"/>
              <a:t>Visibility of communications</a:t>
            </a:r>
          </a:p>
          <a:p>
            <a:pPr marL="800100" lvl="1" indent="-342900">
              <a:buFont typeface="Arial"/>
              <a:buChar char="•"/>
            </a:pPr>
            <a:r>
              <a:rPr lang="fr-FR" sz="2400" dirty="0"/>
              <a:t>Synchronous and asynchronous communications</a:t>
            </a:r>
          </a:p>
          <a:p>
            <a:pPr marL="800100" lvl="1" indent="-342900">
              <a:buFont typeface="Arial"/>
              <a:buChar char="•"/>
            </a:pPr>
            <a:r>
              <a:rPr lang="ru-RU" sz="2400" dirty="0"/>
              <a:t>…</a:t>
            </a:r>
          </a:p>
        </p:txBody>
      </p:sp>
      <p:pic>
        <p:nvPicPr>
          <p:cNvPr id="4100" name="Picture 4" descr="Tips to Sharpen Your Communication Skills">
            <a:extLst>
              <a:ext uri="{FF2B5EF4-FFF2-40B4-BE49-F238E27FC236}">
                <a16:creationId xmlns:a16="http://schemas.microsoft.com/office/drawing/2014/main" id="{8042CF9E-E6D0-484D-8404-B4BDCE6795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2708920"/>
            <a:ext cx="2585864" cy="172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23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fr-FR" dirty="0">
                <a:solidFill>
                  <a:srgbClr val="FFFFFF"/>
                </a:solidFill>
              </a:rPr>
              <a:t>Communication Design Checklist</a:t>
            </a:r>
          </a:p>
        </p:txBody>
      </p:sp>
      <p:sp>
        <p:nvSpPr>
          <p:cNvPr id="115" name="Дата 3"/>
          <p:cNvSpPr>
            <a:spLocks noGrp="1"/>
          </p:cNvSpPr>
          <p:nvPr>
            <p:ph type="dt" sz="half" idx="10"/>
          </p:nvPr>
        </p:nvSpPr>
        <p:spPr>
          <a:xfrm>
            <a:off x="457200" y="6245225"/>
            <a:ext cx="2133600" cy="476250"/>
          </a:xfrm>
        </p:spPr>
        <p:txBody>
          <a:bodyPr/>
          <a:lstStyle/>
          <a:p>
            <a:fld id="{539BB2B5-DDBB-4ECA-A9B9-D51CBEE8C899}" type="datetime1">
              <a:rPr lang="en-US" smtClean="0"/>
              <a:pPr/>
              <a:t>9/17/2019</a:t>
            </a:fld>
            <a:endParaRPr lang="en-US"/>
          </a:p>
        </p:txBody>
      </p:sp>
      <p:sp>
        <p:nvSpPr>
          <p:cNvPr id="116" name="Номер слайда 4"/>
          <p:cNvSpPr>
            <a:spLocks noGrp="1"/>
          </p:cNvSpPr>
          <p:nvPr>
            <p:ph type="sldNum" sz="quarter" idx="11"/>
          </p:nvPr>
        </p:nvSpPr>
        <p:spPr>
          <a:xfrm>
            <a:off x="6553200" y="6245225"/>
            <a:ext cx="755104" cy="476250"/>
          </a:xfrm>
        </p:spPr>
        <p:txBody>
          <a:bodyPr/>
          <a:lstStyle/>
          <a:p>
            <a:pPr algn="r"/>
            <a:fld id="{D4C49B74-5DB2-4B03-B1D2-7F6A3C51C318}" type="slidenum">
              <a:rPr lang="en-US" smtClean="0"/>
              <a:pPr algn="r"/>
              <a:t>51</a:t>
            </a:fld>
            <a:endParaRPr lang="en-US" dirty="0"/>
          </a:p>
        </p:txBody>
      </p:sp>
      <p:sp>
        <p:nvSpPr>
          <p:cNvPr id="117" name="Нижний колонтитул 5"/>
          <p:cNvSpPr>
            <a:spLocks noGrp="1"/>
          </p:cNvSpPr>
          <p:nvPr>
            <p:ph type="ftr" sz="quarter" idx="12"/>
          </p:nvPr>
        </p:nvSpPr>
        <p:spPr>
          <a:xfrm>
            <a:off x="3124200" y="6245225"/>
            <a:ext cx="2895600" cy="476250"/>
          </a:xfrm>
        </p:spPr>
        <p:txBody>
          <a:bodyPr/>
          <a:lstStyle/>
          <a:p>
            <a:r>
              <a:rPr lang="en-US" dirty="0"/>
              <a:t>Saint-Petersburg</a:t>
            </a:r>
          </a:p>
          <a:p>
            <a:endParaRPr lang="en-US" dirty="0"/>
          </a:p>
        </p:txBody>
      </p:sp>
      <p:sp>
        <p:nvSpPr>
          <p:cNvPr id="71" name="TextBox 70"/>
          <p:cNvSpPr txBox="1"/>
          <p:nvPr/>
        </p:nvSpPr>
        <p:spPr>
          <a:xfrm>
            <a:off x="107504" y="755300"/>
            <a:ext cx="9144000" cy="4154984"/>
          </a:xfrm>
          <a:prstGeom prst="rect">
            <a:avLst/>
          </a:prstGeom>
          <a:noFill/>
        </p:spPr>
        <p:txBody>
          <a:bodyPr wrap="square" rtlCol="0">
            <a:spAutoFit/>
          </a:bodyPr>
          <a:lstStyle/>
          <a:p>
            <a:pPr marL="457200" indent="-457200">
              <a:buFont typeface="+mj-lt"/>
              <a:buAutoNum type="arabicPeriod"/>
            </a:pPr>
            <a:r>
              <a:rPr lang="en-US" sz="2400" dirty="0"/>
              <a:t>Do all tasks perform about the same number of communication operations? </a:t>
            </a:r>
          </a:p>
          <a:p>
            <a:pPr marL="457200" indent="-457200">
              <a:buFont typeface="+mj-lt"/>
              <a:buAutoNum type="arabicPeriod"/>
            </a:pPr>
            <a:endParaRPr lang="en-US" sz="2400" dirty="0"/>
          </a:p>
          <a:p>
            <a:pPr marL="457200" indent="-457200">
              <a:buFont typeface="+mj-lt"/>
              <a:buAutoNum type="arabicPeriod"/>
            </a:pPr>
            <a:r>
              <a:rPr lang="en-US" sz="2400" dirty="0"/>
              <a:t>Does each task communicate only with a small number of neighbors? </a:t>
            </a:r>
          </a:p>
          <a:p>
            <a:pPr marL="457200" indent="-457200">
              <a:buFont typeface="+mj-lt"/>
              <a:buAutoNum type="arabicPeriod"/>
            </a:pPr>
            <a:endParaRPr lang="en-US" sz="2400" dirty="0"/>
          </a:p>
          <a:p>
            <a:pPr marL="457200" indent="-457200">
              <a:buFont typeface="+mj-lt"/>
              <a:buAutoNum type="arabicPeriod"/>
            </a:pPr>
            <a:r>
              <a:rPr lang="en-US" sz="2400" dirty="0"/>
              <a:t>Are communication operations able to proceed concurrently? </a:t>
            </a:r>
          </a:p>
          <a:p>
            <a:pPr marL="457200" indent="-457200">
              <a:buFont typeface="+mj-lt"/>
              <a:buAutoNum type="arabicPeriod"/>
            </a:pPr>
            <a:endParaRPr lang="en-US" sz="2400" dirty="0"/>
          </a:p>
          <a:p>
            <a:pPr marL="457200" indent="-457200">
              <a:buFont typeface="+mj-lt"/>
              <a:buAutoNum type="arabicPeriod"/>
            </a:pPr>
            <a:r>
              <a:rPr lang="en-US" sz="2400" dirty="0"/>
              <a:t>Is the computation associated with different tasks able to proceed concurrently? </a:t>
            </a:r>
            <a:br>
              <a:rPr lang="en-US" sz="2400" dirty="0"/>
            </a:br>
            <a:endParaRPr lang="en-US" sz="2400" dirty="0"/>
          </a:p>
        </p:txBody>
      </p:sp>
    </p:spTree>
    <p:extLst>
      <p:ext uri="{BB962C8B-B14F-4D97-AF65-F5344CB8AC3E}">
        <p14:creationId xmlns:p14="http://schemas.microsoft.com/office/powerpoint/2010/main" val="2287461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fr-FR" dirty="0">
                <a:solidFill>
                  <a:srgbClr val="FFFFFF"/>
                </a:solidFill>
              </a:rPr>
              <a:t>Designing Parallel Programs</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52</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a:p>
            <a:endParaRPr lang="en-US" dirty="0"/>
          </a:p>
        </p:txBody>
      </p:sp>
      <p:pic>
        <p:nvPicPr>
          <p:cNvPr id="5122" name="Picture 2" descr="https://www.inprotec-ag.de/tl_files/images/inhalt/schema_spruehagglomeration.jpg">
            <a:extLst>
              <a:ext uri="{FF2B5EF4-FFF2-40B4-BE49-F238E27FC236}">
                <a16:creationId xmlns:a16="http://schemas.microsoft.com/office/drawing/2014/main" id="{4D017281-7AF7-4E61-B383-27F36F59A5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77" t="18519" r="8989" b="18519"/>
          <a:stretch/>
        </p:blipFill>
        <p:spPr bwMode="auto">
          <a:xfrm>
            <a:off x="4067944" y="732249"/>
            <a:ext cx="3509629" cy="1011249"/>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 y="764704"/>
            <a:ext cx="9144000" cy="5078313"/>
          </a:xfrm>
          <a:prstGeom prst="rect">
            <a:avLst/>
          </a:prstGeom>
        </p:spPr>
        <p:txBody>
          <a:bodyPr wrap="square">
            <a:spAutoFit/>
          </a:bodyPr>
          <a:lstStyle/>
          <a:p>
            <a:pPr marL="342900" indent="-342900">
              <a:buFont typeface="Arial"/>
              <a:buChar char="•"/>
            </a:pPr>
            <a:r>
              <a:rPr lang="en-US" sz="2800" b="1" i="1" dirty="0"/>
              <a:t>Agglomeration</a:t>
            </a:r>
          </a:p>
          <a:p>
            <a:pPr marL="342900" indent="-342900">
              <a:buFont typeface="Arial"/>
              <a:buChar char="•"/>
            </a:pPr>
            <a:endParaRPr lang="en-US" sz="2400" b="1" dirty="0"/>
          </a:p>
          <a:p>
            <a:pPr marL="1257300" lvl="2" indent="-342900">
              <a:buFont typeface="Arial"/>
              <a:buChar char="•"/>
            </a:pPr>
            <a:r>
              <a:rPr lang="en-US" sz="2400" dirty="0"/>
              <a:t>Tasks are combined into larger tasks to improve performance or to reduce development costs (if necessary). </a:t>
            </a:r>
          </a:p>
          <a:p>
            <a:endParaRPr lang="en-US" sz="2400" i="1" dirty="0"/>
          </a:p>
          <a:p>
            <a:endParaRPr lang="en-US" sz="2400" i="1" dirty="0"/>
          </a:p>
          <a:p>
            <a:endParaRPr lang="en-US" sz="2400" i="1" dirty="0"/>
          </a:p>
          <a:p>
            <a:pPr marL="342900" indent="-342900">
              <a:buFont typeface="Arial"/>
              <a:buChar char="•"/>
            </a:pPr>
            <a:r>
              <a:rPr lang="en-US" sz="2800" b="1" i="1" dirty="0"/>
              <a:t>Mapping</a:t>
            </a:r>
          </a:p>
          <a:p>
            <a:pPr marL="342900" indent="-342900">
              <a:buFont typeface="Arial"/>
              <a:buChar char="•"/>
            </a:pPr>
            <a:endParaRPr lang="en-US" sz="2800" b="1" i="1" dirty="0"/>
          </a:p>
          <a:p>
            <a:pPr marL="1257300" lvl="2" indent="-342900">
              <a:buFont typeface="Arial"/>
              <a:buChar char="•"/>
            </a:pPr>
            <a:r>
              <a:rPr lang="en-US" sz="2400" u="sng" dirty="0"/>
              <a:t>Main goals</a:t>
            </a:r>
            <a:r>
              <a:rPr lang="en-US" sz="2400" dirty="0"/>
              <a:t>:  </a:t>
            </a:r>
            <a:r>
              <a:rPr lang="en-US" sz="2400" i="1" dirty="0"/>
              <a:t>maximizing</a:t>
            </a:r>
            <a:r>
              <a:rPr lang="en-US" sz="2400" dirty="0"/>
              <a:t> processor utilization and </a:t>
            </a:r>
            <a:r>
              <a:rPr lang="en-US" sz="2400" i="1" dirty="0"/>
              <a:t>minimizing</a:t>
            </a:r>
            <a:r>
              <a:rPr lang="en-US" sz="2400" dirty="0"/>
              <a:t> communication costs. </a:t>
            </a:r>
          </a:p>
          <a:p>
            <a:pPr marL="1257300" lvl="2" indent="-342900">
              <a:buFont typeface="Arial"/>
              <a:buChar char="•"/>
            </a:pPr>
            <a:r>
              <a:rPr lang="en-US" sz="2400" dirty="0"/>
              <a:t>Mapping can be specified statically or determined at runtime by load-balancing algorithms.</a:t>
            </a:r>
          </a:p>
        </p:txBody>
      </p:sp>
      <p:pic>
        <p:nvPicPr>
          <p:cNvPr id="5124" name="Picture 4" descr="https://akvo.org/wp-content/uploads/2017/04/From-the-book-User-Story-Mapping-by-Jeff-Patton.png">
            <a:extLst>
              <a:ext uri="{FF2B5EF4-FFF2-40B4-BE49-F238E27FC236}">
                <a16:creationId xmlns:a16="http://schemas.microsoft.com/office/drawing/2014/main" id="{C6B63E9D-46E3-4BFB-85A8-ED30BE800B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2927909"/>
            <a:ext cx="3240360" cy="143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1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pt-BR" dirty="0">
                <a:solidFill>
                  <a:srgbClr val="FFFFFF"/>
                </a:solidFill>
              </a:rPr>
              <a:t>Processor Development</a:t>
            </a:r>
            <a:r>
              <a:rPr lang="ru-RU" dirty="0">
                <a:solidFill>
                  <a:srgbClr val="FFFFFF"/>
                </a:solidFill>
              </a:rPr>
              <a:t> (</a:t>
            </a:r>
            <a:r>
              <a:rPr lang="en-US" dirty="0">
                <a:solidFill>
                  <a:srgbClr val="FFFFFF"/>
                </a:solidFill>
              </a:rPr>
              <a:t>cont.</a:t>
            </a:r>
            <a:r>
              <a:rPr lang="ru-RU" dirty="0">
                <a:solidFill>
                  <a:srgbClr val="FFFFFF"/>
                </a:solidFill>
              </a:rPr>
              <a:t>)</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6</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7" name="Прямоугольник 6"/>
          <p:cNvSpPr/>
          <p:nvPr/>
        </p:nvSpPr>
        <p:spPr>
          <a:xfrm>
            <a:off x="19777" y="620689"/>
            <a:ext cx="3760135"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but you can't hide</a:t>
            </a:r>
          </a:p>
        </p:txBody>
      </p:sp>
      <p:pic>
        <p:nvPicPr>
          <p:cNvPr id="2" name="Изображение 1" descr="CPU-Scal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080" y="764704"/>
            <a:ext cx="5309191" cy="5290905"/>
          </a:xfrm>
          <a:prstGeom prst="rect">
            <a:avLst/>
          </a:prstGeom>
        </p:spPr>
      </p:pic>
      <p:sp>
        <p:nvSpPr>
          <p:cNvPr id="12" name="TextBox 11"/>
          <p:cNvSpPr txBox="1"/>
          <p:nvPr/>
        </p:nvSpPr>
        <p:spPr>
          <a:xfrm>
            <a:off x="0" y="2204864"/>
            <a:ext cx="3779912" cy="2308324"/>
          </a:xfrm>
          <a:prstGeom prst="rect">
            <a:avLst/>
          </a:prstGeom>
          <a:noFill/>
        </p:spPr>
        <p:txBody>
          <a:bodyPr wrap="square" rtlCol="0">
            <a:spAutoFit/>
          </a:bodyPr>
          <a:lstStyle/>
          <a:p>
            <a:pPr marL="285750" indent="-285750">
              <a:buFont typeface="Arial"/>
              <a:buChar char="•"/>
            </a:pPr>
            <a:r>
              <a:rPr lang="en-US" sz="2400" dirty="0"/>
              <a:t>Clock rates stopped increasing in ~2005 because of limits on power consumption</a:t>
            </a:r>
          </a:p>
          <a:p>
            <a:pPr marL="285750" indent="-285750">
              <a:buFont typeface="Arial"/>
              <a:buChar char="•"/>
            </a:pPr>
            <a:r>
              <a:rPr lang="en-US" sz="2400" dirty="0"/>
              <a:t>More power = More  heat</a:t>
            </a:r>
          </a:p>
          <a:p>
            <a:pPr marL="285750" indent="-285750">
              <a:buFont typeface="Arial"/>
              <a:buChar char="•"/>
            </a:pPr>
            <a:r>
              <a:rPr lang="en-US" sz="2400" dirty="0"/>
              <a:t>Technological limits</a:t>
            </a:r>
            <a:endParaRPr lang="ru-RU" sz="2400" dirty="0"/>
          </a:p>
        </p:txBody>
      </p:sp>
      <p:pic>
        <p:nvPicPr>
          <p:cNvPr id="13" name="Изображение 12" descr="4238756432_omg_answer_2_xlarge.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581128"/>
            <a:ext cx="2051720" cy="1535859"/>
          </a:xfrm>
          <a:prstGeom prst="rect">
            <a:avLst/>
          </a:prstGeom>
        </p:spPr>
      </p:pic>
    </p:spTree>
    <p:extLst>
      <p:ext uri="{BB962C8B-B14F-4D97-AF65-F5344CB8AC3E}">
        <p14:creationId xmlns:p14="http://schemas.microsoft.com/office/powerpoint/2010/main" val="4767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Who Needs Computational Power?</a:t>
            </a:r>
            <a:r>
              <a:rPr lang="ru-RU" dirty="0">
                <a:solidFill>
                  <a:srgbClr val="FFFFFF"/>
                </a:solidFill>
              </a:rPr>
              <a:t> </a:t>
            </a:r>
            <a:endParaRPr lang="en-US"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dirty="0"/>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7</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pic>
        <p:nvPicPr>
          <p:cNvPr id="13" name="Изображение 12" descr="clearingupth.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0688"/>
            <a:ext cx="3216496" cy="2232248"/>
          </a:xfrm>
          <a:prstGeom prst="rect">
            <a:avLst/>
          </a:prstGeom>
        </p:spPr>
      </p:pic>
      <p:pic>
        <p:nvPicPr>
          <p:cNvPr id="14" name="Изображение 13" descr="1q0b2-500x47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652" y="548680"/>
            <a:ext cx="2593508" cy="2448272"/>
          </a:xfrm>
          <a:prstGeom prst="rect">
            <a:avLst/>
          </a:prstGeom>
        </p:spPr>
      </p:pic>
      <p:pic>
        <p:nvPicPr>
          <p:cNvPr id="15" name="Изображение 14" descr="_SCIVIS3.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184" y="620688"/>
            <a:ext cx="2912914" cy="2271380"/>
          </a:xfrm>
          <a:prstGeom prst="rect">
            <a:avLst/>
          </a:prstGeom>
        </p:spPr>
      </p:pic>
      <p:pic>
        <p:nvPicPr>
          <p:cNvPr id="16" name="Изображение 15" descr="NAM_500_M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429000"/>
            <a:ext cx="3168352" cy="2376264"/>
          </a:xfrm>
          <a:prstGeom prst="rect">
            <a:avLst/>
          </a:prstGeom>
        </p:spPr>
      </p:pic>
      <p:pic>
        <p:nvPicPr>
          <p:cNvPr id="17" name="Изображение 16" descr="splash-planets.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3848" y="3501008"/>
            <a:ext cx="3096344" cy="2016224"/>
          </a:xfrm>
          <a:prstGeom prst="rect">
            <a:avLst/>
          </a:prstGeom>
        </p:spPr>
      </p:pic>
      <p:pic>
        <p:nvPicPr>
          <p:cNvPr id="18" name="Изображение 17" descr="RUSH-HOUR.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4209" y="3501008"/>
            <a:ext cx="2592288" cy="2147897"/>
          </a:xfrm>
          <a:prstGeom prst="rect">
            <a:avLst/>
          </a:prstGeom>
        </p:spPr>
      </p:pic>
      <p:sp>
        <p:nvSpPr>
          <p:cNvPr id="19" name="TextBox 18"/>
          <p:cNvSpPr txBox="1"/>
          <p:nvPr/>
        </p:nvSpPr>
        <p:spPr>
          <a:xfrm>
            <a:off x="179512" y="2780928"/>
            <a:ext cx="2056973" cy="400110"/>
          </a:xfrm>
          <a:prstGeom prst="rect">
            <a:avLst/>
          </a:prstGeom>
          <a:noFill/>
        </p:spPr>
        <p:txBody>
          <a:bodyPr wrap="none" rtlCol="0">
            <a:spAutoFit/>
          </a:bodyPr>
          <a:lstStyle/>
          <a:p>
            <a:pPr marL="285750" indent="-285750">
              <a:buFont typeface="Arial"/>
              <a:buChar char="•"/>
            </a:pPr>
            <a:r>
              <a:rPr lang="en-US" sz="2000" dirty="0"/>
              <a:t>climate change</a:t>
            </a:r>
            <a:endParaRPr lang="ru-RU" sz="2000" dirty="0"/>
          </a:p>
        </p:txBody>
      </p:sp>
      <p:sp>
        <p:nvSpPr>
          <p:cNvPr id="20" name="TextBox 19"/>
          <p:cNvSpPr txBox="1"/>
          <p:nvPr/>
        </p:nvSpPr>
        <p:spPr>
          <a:xfrm>
            <a:off x="3275856" y="2812678"/>
            <a:ext cx="1749197" cy="707886"/>
          </a:xfrm>
          <a:prstGeom prst="rect">
            <a:avLst/>
          </a:prstGeom>
          <a:noFill/>
        </p:spPr>
        <p:txBody>
          <a:bodyPr wrap="none" rtlCol="0">
            <a:spAutoFit/>
          </a:bodyPr>
          <a:lstStyle/>
          <a:p>
            <a:pPr marL="342900" indent="-342900">
              <a:buFont typeface="Arial"/>
              <a:buChar char="•"/>
            </a:pPr>
            <a:r>
              <a:rPr lang="de-DE" sz="2000" dirty="0"/>
              <a:t>drug design</a:t>
            </a:r>
            <a:br>
              <a:rPr lang="de-DE" sz="2000" dirty="0"/>
            </a:br>
            <a:endParaRPr lang="de-DE" sz="2000" dirty="0"/>
          </a:p>
        </p:txBody>
      </p:sp>
      <p:sp>
        <p:nvSpPr>
          <p:cNvPr id="21" name="TextBox 20"/>
          <p:cNvSpPr txBox="1"/>
          <p:nvPr/>
        </p:nvSpPr>
        <p:spPr>
          <a:xfrm>
            <a:off x="6442988" y="2821488"/>
            <a:ext cx="2915816" cy="1015663"/>
          </a:xfrm>
          <a:prstGeom prst="rect">
            <a:avLst/>
          </a:prstGeom>
          <a:noFill/>
        </p:spPr>
        <p:txBody>
          <a:bodyPr wrap="square" rtlCol="0">
            <a:spAutoFit/>
          </a:bodyPr>
          <a:lstStyle/>
          <a:p>
            <a:pPr marL="342900" indent="-342900">
              <a:buFont typeface="Arial"/>
              <a:buChar char="•"/>
            </a:pPr>
            <a:r>
              <a:rPr lang="en-US" sz="2000" dirty="0"/>
              <a:t>modeling of the human genome</a:t>
            </a:r>
            <a:br>
              <a:rPr lang="en-US" sz="2000" dirty="0"/>
            </a:br>
            <a:endParaRPr lang="en-US" sz="2000" dirty="0"/>
          </a:p>
        </p:txBody>
      </p:sp>
      <p:sp>
        <p:nvSpPr>
          <p:cNvPr id="22" name="TextBox 21"/>
          <p:cNvSpPr txBox="1"/>
          <p:nvPr/>
        </p:nvSpPr>
        <p:spPr>
          <a:xfrm>
            <a:off x="179512" y="5759380"/>
            <a:ext cx="2634054" cy="707886"/>
          </a:xfrm>
          <a:prstGeom prst="rect">
            <a:avLst/>
          </a:prstGeom>
          <a:noFill/>
        </p:spPr>
        <p:txBody>
          <a:bodyPr wrap="none" rtlCol="0">
            <a:spAutoFit/>
          </a:bodyPr>
          <a:lstStyle/>
          <a:p>
            <a:pPr marL="342900" indent="-342900">
              <a:buFont typeface="Arial"/>
              <a:buChar char="•"/>
            </a:pPr>
            <a:r>
              <a:rPr lang="en-US" sz="2000" dirty="0"/>
              <a:t>weather forecasting </a:t>
            </a:r>
          </a:p>
          <a:p>
            <a:pPr marL="342900" indent="-342900">
              <a:buFont typeface="Arial"/>
              <a:buChar char="•"/>
            </a:pPr>
            <a:endParaRPr lang="ru-RU" sz="2000" dirty="0"/>
          </a:p>
        </p:txBody>
      </p:sp>
      <p:sp>
        <p:nvSpPr>
          <p:cNvPr id="23" name="TextBox 22"/>
          <p:cNvSpPr txBox="1"/>
          <p:nvPr/>
        </p:nvSpPr>
        <p:spPr>
          <a:xfrm>
            <a:off x="3275856" y="5725889"/>
            <a:ext cx="2787943" cy="400110"/>
          </a:xfrm>
          <a:prstGeom prst="rect">
            <a:avLst/>
          </a:prstGeom>
          <a:noFill/>
        </p:spPr>
        <p:txBody>
          <a:bodyPr wrap="none" rtlCol="0">
            <a:spAutoFit/>
          </a:bodyPr>
          <a:lstStyle/>
          <a:p>
            <a:pPr marL="285750" indent="-285750">
              <a:buFont typeface="Arial"/>
              <a:buChar char="•"/>
            </a:pPr>
            <a:r>
              <a:rPr lang="en-US" sz="2000" dirty="0"/>
              <a:t>planetary movements</a:t>
            </a:r>
            <a:endParaRPr lang="ru-RU" sz="2000" dirty="0"/>
          </a:p>
        </p:txBody>
      </p:sp>
      <p:sp>
        <p:nvSpPr>
          <p:cNvPr id="24" name="TextBox 23"/>
          <p:cNvSpPr txBox="1"/>
          <p:nvPr/>
        </p:nvSpPr>
        <p:spPr>
          <a:xfrm>
            <a:off x="6372200" y="5724748"/>
            <a:ext cx="2146742" cy="400110"/>
          </a:xfrm>
          <a:prstGeom prst="rect">
            <a:avLst/>
          </a:prstGeom>
          <a:noFill/>
        </p:spPr>
        <p:txBody>
          <a:bodyPr wrap="none" rtlCol="0">
            <a:spAutoFit/>
          </a:bodyPr>
          <a:lstStyle/>
          <a:p>
            <a:pPr marL="285750" indent="-285750">
              <a:buFont typeface="Arial"/>
              <a:buChar char="•"/>
            </a:pPr>
            <a:r>
              <a:rPr lang="en-US" sz="2000" dirty="0"/>
              <a:t>rush hour traffic</a:t>
            </a:r>
            <a:endParaRPr lang="ru-RU" sz="2000" dirty="0"/>
          </a:p>
        </p:txBody>
      </p:sp>
      <p:sp>
        <p:nvSpPr>
          <p:cNvPr id="25" name="Прямоугольник 24"/>
          <p:cNvSpPr/>
          <p:nvPr/>
        </p:nvSpPr>
        <p:spPr>
          <a:xfrm>
            <a:off x="8460228" y="5373216"/>
            <a:ext cx="79229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81740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s-ES_tradnl" dirty="0">
                <a:solidFill>
                  <a:srgbClr val="FFFFFF"/>
                </a:solidFill>
              </a:rPr>
              <a:t>Why Parallel Computing?</a:t>
            </a: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8</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9" name="Прямоугольник 8"/>
          <p:cNvSpPr/>
          <p:nvPr/>
        </p:nvSpPr>
        <p:spPr>
          <a:xfrm>
            <a:off x="11588" y="620688"/>
            <a:ext cx="9132412" cy="4739759"/>
          </a:xfrm>
          <a:prstGeom prst="rect">
            <a:avLst/>
          </a:prstGeom>
        </p:spPr>
        <p:txBody>
          <a:bodyPr wrap="square">
            <a:spAutoFit/>
          </a:bodyPr>
          <a:lstStyle/>
          <a:p>
            <a:r>
              <a:rPr lang="en-US" sz="2200" dirty="0"/>
              <a:t> </a:t>
            </a:r>
          </a:p>
          <a:p>
            <a:pPr marL="285750" indent="-285750">
              <a:buFont typeface="Arial"/>
              <a:buChar char="•"/>
            </a:pPr>
            <a:r>
              <a:rPr lang="en-US" sz="2400" dirty="0"/>
              <a:t>Moore's law isn't true any longer: It’s impossible to make reliable low-cost processors that run significantly faster.</a:t>
            </a:r>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r>
              <a:rPr lang="en-US" sz="2400" dirty="0"/>
              <a:t>Lots of computer systems that we use every day are parallel systems.</a:t>
            </a:r>
          </a:p>
          <a:p>
            <a:pPr marL="742950" lvl="1" indent="-285750">
              <a:buFont typeface="Arial"/>
              <a:buChar char="•"/>
            </a:pPr>
            <a:endParaRPr lang="en-US" sz="2400" dirty="0"/>
          </a:p>
          <a:p>
            <a:pPr marL="285750" indent="-285750">
              <a:buFont typeface="Arial"/>
              <a:buChar char="•"/>
            </a:pPr>
            <a:r>
              <a:rPr lang="en-US" sz="2400" dirty="0"/>
              <a:t>If we want to take advantage of the processing power of these systems, we need parallel computing </a:t>
            </a:r>
          </a:p>
          <a:p>
            <a:pPr marL="285750" indent="-285750">
              <a:buFont typeface="Arial"/>
              <a:buChar char="•"/>
            </a:pPr>
            <a:endParaRPr lang="en-US" sz="2400" dirty="0"/>
          </a:p>
          <a:p>
            <a:pPr marL="285750" indent="-285750">
              <a:buFont typeface="Arial"/>
              <a:buChar char="•"/>
            </a:pPr>
            <a:r>
              <a:rPr lang="en-US" sz="2400" dirty="0"/>
              <a:t>Parallel computing makes it possible to</a:t>
            </a:r>
          </a:p>
          <a:p>
            <a:pPr marL="742950" lvl="1" indent="-285750">
              <a:buFont typeface="Arial"/>
              <a:buChar char="•"/>
            </a:pPr>
            <a:r>
              <a:rPr lang="en-US" sz="2000" dirty="0"/>
              <a:t>solve problems that are too large to fit in the memory of one processor </a:t>
            </a:r>
          </a:p>
          <a:p>
            <a:pPr marL="742950" lvl="1" indent="-285750">
              <a:buFont typeface="Arial"/>
              <a:buChar char="•"/>
            </a:pPr>
            <a:r>
              <a:rPr lang="en-US" sz="2000" dirty="0"/>
              <a:t>solve problems that take too long to solve on a single processor</a:t>
            </a:r>
            <a:endParaRPr lang="ru-RU" sz="2000" dirty="0"/>
          </a:p>
        </p:txBody>
      </p:sp>
      <p:sp>
        <p:nvSpPr>
          <p:cNvPr id="2" name="Стрелка вниз 1"/>
          <p:cNvSpPr/>
          <p:nvPr/>
        </p:nvSpPr>
        <p:spPr>
          <a:xfrm>
            <a:off x="3779912" y="1844824"/>
            <a:ext cx="432048" cy="5040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9144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lstStyle/>
          <a:p>
            <a:r>
              <a:rPr lang="en-US" dirty="0">
                <a:solidFill>
                  <a:srgbClr val="FFFFFF"/>
                </a:solidFill>
              </a:rPr>
              <a:t>Parallel Computer Memory Architectures</a:t>
            </a:r>
            <a:endParaRPr lang="es-ES_tradnl"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9/17/2019</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9</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8" name="TextBox 7"/>
          <p:cNvSpPr txBox="1"/>
          <p:nvPr/>
        </p:nvSpPr>
        <p:spPr>
          <a:xfrm>
            <a:off x="0" y="1052736"/>
            <a:ext cx="8045792" cy="255454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285750" indent="-285750">
              <a:buFont typeface="Wingdings" charset="2"/>
              <a:buChar char="§"/>
            </a:pPr>
            <a:r>
              <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Shared Memory</a:t>
            </a:r>
          </a:p>
          <a:p>
            <a:pPr marL="285750" indent="-285750">
              <a:buFont typeface="Wingdings" charset="2"/>
              <a:buChar char="§"/>
            </a:pP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285750" indent="-285750">
              <a:buFont typeface="Wingdings" charset="2"/>
              <a:buChar char="§"/>
            </a:pPr>
            <a:r>
              <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Distributed Memory</a:t>
            </a:r>
          </a:p>
          <a:p>
            <a:pPr marL="285750" indent="-285750">
              <a:buFont typeface="Wingdings" charset="2"/>
              <a:buChar char="§"/>
            </a:pP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285750" indent="-285750">
              <a:buFont typeface="Wingdings" charset="2"/>
              <a:buChar char="§"/>
            </a:pPr>
            <a:r>
              <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Hybrid Distributed-Shared Memory</a:t>
            </a:r>
            <a:endParaRPr lang="ru-RU"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098985368"/>
      </p:ext>
    </p:extLst>
  </p:cSld>
  <p:clrMapOvr>
    <a:masterClrMapping/>
  </p:clrMapOvr>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BB2780C3CC07BD4BAA623FF9571645580400D1570604EA743043A2641365C0E91715" ma:contentTypeVersion="28" ma:contentTypeDescription="Create a new document." ma:contentTypeScope="" ma:versionID="91c327331e5971e62f2a5301ad123600"/>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1A16154E-A0DF-4D27-AFD4-D3380C43446C}">
  <ds:schemaRefs>
    <ds:schemaRef ds:uri="http://schemas.microsoft.com/sharepoint/v3/contenttype/forms"/>
  </ds:schemaRefs>
</ds:datastoreItem>
</file>

<file path=customXml/itemProps2.xml><?xml version="1.0" encoding="utf-8"?>
<ds:datastoreItem xmlns:ds="http://schemas.openxmlformats.org/officeDocument/2006/customXml" ds:itemID="{E7518E80-7D8A-40BC-8871-3E8AF93FA3D9}">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FFB1C781-CD00-44A1-B706-8C1032A9F4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DesignTemplate</Template>
  <TotalTime>0</TotalTime>
  <Words>2565</Words>
  <Application>Microsoft Office PowerPoint</Application>
  <PresentationFormat>Экран (4:3)</PresentationFormat>
  <Paragraphs>671</Paragraphs>
  <Slides>52</Slides>
  <Notes>5</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60" baseType="lpstr">
      <vt:lpstr>MS PGothic</vt:lpstr>
      <vt:lpstr>Arial</vt:lpstr>
      <vt:lpstr>Calibri</vt:lpstr>
      <vt:lpstr>Corbel</vt:lpstr>
      <vt:lpstr>Courier New</vt:lpstr>
      <vt:lpstr>Wingdings</vt:lpstr>
      <vt:lpstr>DesignTemplate</vt:lpstr>
      <vt:lpstr>Equation</vt:lpstr>
      <vt:lpstr>Parallel Algorithms of Data Analysis and Synthesis (PA)  Introduction</vt:lpstr>
      <vt:lpstr>Serial Computing</vt:lpstr>
      <vt:lpstr>What is Parallel Computing?</vt:lpstr>
      <vt:lpstr>The First Definition</vt:lpstr>
      <vt:lpstr>Processor Development</vt:lpstr>
      <vt:lpstr>Processor Development (cont.)</vt:lpstr>
      <vt:lpstr>Who Needs Computational Power? </vt:lpstr>
      <vt:lpstr>Why Parallel Computing?</vt:lpstr>
      <vt:lpstr>Parallel Computer Memory Architectures</vt:lpstr>
      <vt:lpstr>Shared Memory</vt:lpstr>
      <vt:lpstr>Shared Memory</vt:lpstr>
      <vt:lpstr>Shared Memory</vt:lpstr>
      <vt:lpstr>Distributed Memory</vt:lpstr>
      <vt:lpstr>Distributed Memory</vt:lpstr>
      <vt:lpstr>Speedup</vt:lpstr>
      <vt:lpstr>Speedup</vt:lpstr>
      <vt:lpstr>But…</vt:lpstr>
      <vt:lpstr>Overhead of Parallelism </vt:lpstr>
      <vt:lpstr>Overhead of Parallelism </vt:lpstr>
      <vt:lpstr>Measuring speedup is not always easy </vt:lpstr>
      <vt:lpstr>Amdahl’s Law </vt:lpstr>
      <vt:lpstr>Amdahl’s Law </vt:lpstr>
      <vt:lpstr>Back to Speedup</vt:lpstr>
      <vt:lpstr>And now…</vt:lpstr>
      <vt:lpstr>Some Definitions We Need</vt:lpstr>
      <vt:lpstr>Threads vs. Processes</vt:lpstr>
      <vt:lpstr>Interprocess Communication </vt:lpstr>
      <vt:lpstr>The Consumer-Producer Problem</vt:lpstr>
      <vt:lpstr>Producer &amp; Consumer</vt:lpstr>
      <vt:lpstr>Updating of Shared Variable</vt:lpstr>
      <vt:lpstr>Possible Execution Interleaving</vt:lpstr>
      <vt:lpstr>Race Condition</vt:lpstr>
      <vt:lpstr>The Critical-Section Problem</vt:lpstr>
      <vt:lpstr>The Critical-Section Problem</vt:lpstr>
      <vt:lpstr>The Critical-Section Problem</vt:lpstr>
      <vt:lpstr>Types of solutions to CS problem</vt:lpstr>
      <vt:lpstr>Semaphores</vt:lpstr>
      <vt:lpstr>Semaphores</vt:lpstr>
      <vt:lpstr>Synchronization problems</vt:lpstr>
      <vt:lpstr>Synchronization problems</vt:lpstr>
      <vt:lpstr>Classical Problems of Synchronization</vt:lpstr>
      <vt:lpstr>Solution of the  Bounded-Buffer Problem </vt:lpstr>
      <vt:lpstr>Solution of the  Bounded-Buffer Problem </vt:lpstr>
      <vt:lpstr>Solution of the  Bounded-Buffer Problem </vt:lpstr>
      <vt:lpstr>Readers-Writers Problem</vt:lpstr>
      <vt:lpstr>Designing Parallel Programs</vt:lpstr>
      <vt:lpstr>Designing Parallel Programs</vt:lpstr>
      <vt:lpstr>Designing Parallel Programs</vt:lpstr>
      <vt:lpstr>Partitioning Design Checklist</vt:lpstr>
      <vt:lpstr>Designing PP. Communication</vt:lpstr>
      <vt:lpstr>Communication Design Checklist</vt:lpstr>
      <vt:lpstr>Designing Parallel Programs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2011-10-31T10:59:39Z</dcterms:created>
  <dcterms:modified xsi:type="dcterms:W3CDTF">2019-09-17T18:14:05Z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