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Заголовок и текст">
    <p:bg>
      <p:bgPr>
        <a:solidFill>
          <a:schemeClr val="bg1">
            <a:shade val="85000"/>
          </a:schemeClr>
        </a:solidFill>
        <a:effectLst/>
      </p:bgPr>
    </p:bg>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lvl1pPr>
              <a:defRPr>
                <a:solidFill>
                  <a:schemeClr val="tx2">
                    <a:lumMod val="75000"/>
                  </a:schemeClr>
                </a:solidFill>
              </a:defRPr>
            </a:lvl1pPr>
          </a:lstStyle>
          <a:p>
            <a:pPr algn="l"/>
            <a:r>
              <a:rPr lang="ru-RU" dirty="0"/>
              <a:t>Образец заголовка</a:t>
            </a:r>
            <a:endParaRPr lang="en-US" dirty="0"/>
          </a:p>
        </p:txBody>
      </p:sp>
      <p:sp>
        <p:nvSpPr>
          <p:cNvPr id="13" name="Прямоугольник 12"/>
          <p:cNvSpPr/>
          <p:nvPr userDrawn="1"/>
        </p:nvSpPr>
        <p:spPr>
          <a:xfrm>
            <a:off x="-1" y="6145823"/>
            <a:ext cx="9144001" cy="712177"/>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2" cstate="print"/>
          <a:stretch>
            <a:fillRect/>
          </a:stretch>
        </p:blipFill>
        <p:spPr>
          <a:xfrm>
            <a:off x="7869114" y="6176963"/>
            <a:ext cx="1142633" cy="623922"/>
          </a:xfrm>
          <a:prstGeom prst="rect">
            <a:avLst/>
          </a:prstGeom>
        </p:spPr>
      </p:pic>
      <p:sp>
        <p:nvSpPr>
          <p:cNvPr id="8" name="Date Placeholder 7"/>
          <p:cNvSpPr>
            <a:spLocks noGrp="1"/>
          </p:cNvSpPr>
          <p:nvPr>
            <p:ph type="dt" sz="half" idx="10"/>
          </p:nvPr>
        </p:nvSpPr>
        <p:spPr>
          <a:xfrm>
            <a:off x="457200" y="6245225"/>
            <a:ext cx="2133600" cy="476250"/>
          </a:xfrm>
          <a:prstGeom prst="rect">
            <a:avLst/>
          </a:prstGeom>
        </p:spPr>
        <p:txBody>
          <a:bodyPr/>
          <a:lstStyle>
            <a:lvl1pPr>
              <a:defRPr sz="1200">
                <a:solidFill>
                  <a:schemeClr val="bg1"/>
                </a:solidFill>
              </a:defRPr>
            </a:lvl1pPr>
          </a:lstStyle>
          <a:p>
            <a:fld id="{539BB2B5-DDBB-4ECA-A9B9-D51CBEE8C899}" type="datetime1">
              <a:rPr lang="en-US" smtClean="0"/>
              <a:pPr/>
              <a:t>11/8/2018</a:t>
            </a:fld>
            <a:endParaRPr lang="en-US"/>
          </a:p>
        </p:txBody>
      </p:sp>
      <p:sp>
        <p:nvSpPr>
          <p:cNvPr id="10" name="Slide Number Placeholder 9"/>
          <p:cNvSpPr>
            <a:spLocks noGrp="1"/>
          </p:cNvSpPr>
          <p:nvPr>
            <p:ph type="sldNum" sz="quarter" idx="11"/>
          </p:nvPr>
        </p:nvSpPr>
        <p:spPr>
          <a:xfrm>
            <a:off x="6553200" y="6245225"/>
            <a:ext cx="755104" cy="476250"/>
          </a:xfrm>
          <a:prstGeom prst="rect">
            <a:avLst/>
          </a:prstGeom>
        </p:spPr>
        <p:txBody>
          <a:bodyPr/>
          <a:lstStyle>
            <a:lvl1pPr>
              <a:defRPr sz="1200">
                <a:solidFill>
                  <a:schemeClr val="bg1"/>
                </a:solidFill>
              </a:defRPr>
            </a:lvl1pPr>
          </a:lstStyle>
          <a:p>
            <a:pPr algn="r"/>
            <a:fld id="{D4C49B74-5DB2-4B03-B1D2-7F6A3C51C318}" type="slidenum">
              <a:rPr lang="en-US" smtClean="0"/>
              <a:pPr algn="r"/>
              <a:t>‹#›</a:t>
            </a:fld>
            <a:endParaRPr lang="en-US" dirty="0"/>
          </a:p>
        </p:txBody>
      </p:sp>
      <p:sp>
        <p:nvSpPr>
          <p:cNvPr id="11" name="Footer Placeholder 10"/>
          <p:cNvSpPr>
            <a:spLocks noGrp="1"/>
          </p:cNvSpPr>
          <p:nvPr>
            <p:ph type="ftr" sz="quarter" idx="12"/>
          </p:nvPr>
        </p:nvSpPr>
        <p:spPr>
          <a:xfrm>
            <a:off x="3124200" y="6245225"/>
            <a:ext cx="2895600" cy="476250"/>
          </a:xfrm>
          <a:prstGeom prst="rect">
            <a:avLst/>
          </a:prstGeom>
        </p:spPr>
        <p:txBody>
          <a:bodyPr/>
          <a:lstStyle>
            <a:lvl1pPr>
              <a:defRPr sz="1200">
                <a:solidFill>
                  <a:schemeClr val="bg1"/>
                </a:solidFill>
              </a:defRPr>
            </a:lvl1pPr>
          </a:lstStyle>
          <a:p>
            <a:r>
              <a:rPr lang="ru-RU"/>
              <a:t>Санкт-Петербург</a:t>
            </a:r>
            <a:endParaRPr lang="en-US"/>
          </a:p>
        </p:txBody>
      </p:sp>
      <p:sp>
        <p:nvSpPr>
          <p:cNvPr id="15" name="Прямоугольник 14"/>
          <p:cNvSpPr/>
          <p:nvPr userDrawn="1"/>
        </p:nvSpPr>
        <p:spPr>
          <a:xfrm>
            <a:off x="0" y="-4371"/>
            <a:ext cx="9144001" cy="625059"/>
          </a:xfrm>
          <a:prstGeom prst="rect">
            <a:avLst/>
          </a:prstGeom>
          <a:solidFill>
            <a:srgbClr val="44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FFE9395-1DBE-4B55-A73B-883CAFC4C4D3}"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FFE9395-1DBE-4B55-A73B-883CAFC4C4D3}" type="datetimeFigureOut">
              <a:rPr lang="ru-RU" smtClean="0"/>
              <a:t>08.11.2018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FFE9395-1DBE-4B55-A73B-883CAFC4C4D3}" type="datetimeFigureOut">
              <a:rPr lang="ru-RU" smtClean="0"/>
              <a:t>08.11.2018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FFE9395-1DBE-4B55-A73B-883CAFC4C4D3}" type="datetimeFigureOut">
              <a:rPr lang="ru-RU" smtClean="0"/>
              <a:t>08.11.2018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FFE9395-1DBE-4B55-A73B-883CAFC4C4D3}"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FFE9395-1DBE-4B55-A73B-883CAFC4C4D3}"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854093-0627-44F2-A537-DE9918AD281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E9395-1DBE-4B55-A73B-883CAFC4C4D3}" type="datetimeFigureOut">
              <a:rPr lang="ru-RU" smtClean="0"/>
              <a:t>08.11.2018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54093-0627-44F2-A537-DE9918AD281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9081"/>
            <a:ext cx="9144000" cy="809769"/>
          </a:xfrm>
        </p:spPr>
        <p:txBody>
          <a:bodyPr>
            <a:normAutofit/>
          </a:bodyPr>
          <a:lstStyle/>
          <a:p>
            <a:r>
              <a:rPr lang="en-US" dirty="0">
                <a:solidFill>
                  <a:srgbClr val="FFFFFF"/>
                </a:solidFill>
              </a:rPr>
              <a:t>The degree of objects similarity </a:t>
            </a:r>
            <a:endParaRPr lang="ru-RU" dirty="0">
              <a:solidFill>
                <a:srgbClr val="FFFFFF"/>
              </a:solidFill>
            </a:endParaRPr>
          </a:p>
        </p:txBody>
      </p:sp>
      <p:sp>
        <p:nvSpPr>
          <p:cNvPr id="4" name="Дата 3"/>
          <p:cNvSpPr>
            <a:spLocks noGrp="1"/>
          </p:cNvSpPr>
          <p:nvPr>
            <p:ph type="dt" sz="half" idx="10"/>
          </p:nvPr>
        </p:nvSpPr>
        <p:spPr/>
        <p:txBody>
          <a:bodyPr/>
          <a:lstStyle/>
          <a:p>
            <a:fld id="{539BB2B5-DDBB-4ECA-A9B9-D51CBEE8C899}" type="datetime1">
              <a:rPr lang="en-US" smtClean="0"/>
              <a:pPr/>
              <a:t>11/8/2018</a:t>
            </a:fld>
            <a:endParaRPr lang="en-US"/>
          </a:p>
        </p:txBody>
      </p:sp>
      <p:sp>
        <p:nvSpPr>
          <p:cNvPr id="5" name="Номер слайда 4"/>
          <p:cNvSpPr>
            <a:spLocks noGrp="1"/>
          </p:cNvSpPr>
          <p:nvPr>
            <p:ph type="sldNum" sz="quarter" idx="11"/>
          </p:nvPr>
        </p:nvSpPr>
        <p:spPr/>
        <p:txBody>
          <a:bodyPr/>
          <a:lstStyle/>
          <a:p>
            <a:pPr algn="r"/>
            <a:fld id="{D4C49B74-5DB2-4B03-B1D2-7F6A3C51C318}" type="slidenum">
              <a:rPr lang="en-US" smtClean="0"/>
              <a:pPr algn="r"/>
              <a:t>1</a:t>
            </a:fld>
            <a:endParaRPr lang="en-US" dirty="0"/>
          </a:p>
        </p:txBody>
      </p:sp>
      <p:sp>
        <p:nvSpPr>
          <p:cNvPr id="6" name="Нижний колонтитул 5"/>
          <p:cNvSpPr>
            <a:spLocks noGrp="1"/>
          </p:cNvSpPr>
          <p:nvPr>
            <p:ph type="ftr" sz="quarter" idx="12"/>
          </p:nvPr>
        </p:nvSpPr>
        <p:spPr/>
        <p:txBody>
          <a:bodyPr/>
          <a:lstStyle/>
          <a:p>
            <a:r>
              <a:rPr lang="en-US" dirty="0"/>
              <a:t>Saint-Petersburg</a:t>
            </a:r>
          </a:p>
        </p:txBody>
      </p:sp>
      <p:sp>
        <p:nvSpPr>
          <p:cNvPr id="18" name="TextBox 17"/>
          <p:cNvSpPr txBox="1"/>
          <p:nvPr/>
        </p:nvSpPr>
        <p:spPr>
          <a:xfrm>
            <a:off x="-60067" y="715321"/>
            <a:ext cx="9144000" cy="1569660"/>
          </a:xfrm>
          <a:prstGeom prst="rect">
            <a:avLst/>
          </a:prstGeom>
          <a:noFill/>
        </p:spPr>
        <p:txBody>
          <a:bodyPr wrap="square" rtlCol="0">
            <a:spAutoFit/>
          </a:bodyPr>
          <a:lstStyle/>
          <a:p>
            <a:r>
              <a:rPr lang="en-US" sz="2400" dirty="0"/>
              <a:t>Consider you have a set of objects that can be described by set of properties (expressed numerically). You need to calculate degrees of objects similarity (closeness).</a:t>
            </a:r>
            <a:endParaRPr lang="en-US" sz="2400" b="1" dirty="0"/>
          </a:p>
          <a:p>
            <a:r>
              <a:rPr lang="en-US" sz="2400" b="1" dirty="0"/>
              <a:t>Input</a:t>
            </a:r>
            <a:r>
              <a:rPr lang="en-US" sz="2400" dirty="0"/>
              <a:t>:</a:t>
            </a:r>
          </a:p>
        </p:txBody>
      </p:sp>
      <p:sp>
        <p:nvSpPr>
          <p:cNvPr id="9" name="Rectangle 2">
            <a:extLst>
              <a:ext uri="{FF2B5EF4-FFF2-40B4-BE49-F238E27FC236}">
                <a16:creationId xmlns:a16="http://schemas.microsoft.com/office/drawing/2014/main" id="{D0261B3A-9C96-42CC-AE11-7E993D0752F5}"/>
              </a:ext>
            </a:extLst>
          </p:cNvPr>
          <p:cNvSpPr>
            <a:spLocks noChangeArrowheads="1"/>
          </p:cNvSpPr>
          <p:nvPr/>
        </p:nvSpPr>
        <p:spPr bwMode="auto">
          <a:xfrm>
            <a:off x="0" y="4046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8151D52B-4CCE-4C31-9456-DC0996001E57}"/>
              </a:ext>
            </a:extLst>
          </p:cNvPr>
          <p:cNvGraphicFramePr>
            <a:graphicFrameLocks noChangeAspect="1"/>
          </p:cNvGraphicFramePr>
          <p:nvPr>
            <p:extLst>
              <p:ext uri="{D42A27DB-BD31-4B8C-83A1-F6EECF244321}">
                <p14:modId xmlns:p14="http://schemas.microsoft.com/office/powerpoint/2010/main" val="2558963065"/>
              </p:ext>
            </p:extLst>
          </p:nvPr>
        </p:nvGraphicFramePr>
        <p:xfrm>
          <a:off x="323528" y="1988840"/>
          <a:ext cx="3536393" cy="1584176"/>
        </p:xfrm>
        <a:graphic>
          <a:graphicData uri="http://schemas.openxmlformats.org/presentationml/2006/ole">
            <mc:AlternateContent xmlns:mc="http://schemas.openxmlformats.org/markup-compatibility/2006">
              <mc:Choice xmlns:v="urn:schemas-microsoft-com:vml" Requires="v">
                <p:oleObj spid="_x0000_s1041" name="Equation" r:id="rId3" imgW="2108200" imgH="939800" progId="Equation.3">
                  <p:embed/>
                </p:oleObj>
              </mc:Choice>
              <mc:Fallback>
                <p:oleObj name="Equation" r:id="rId3" imgW="2108200" imgH="939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988840"/>
                        <a:ext cx="3536393" cy="1584176"/>
                      </a:xfrm>
                      <a:prstGeom prst="rect">
                        <a:avLst/>
                      </a:prstGeom>
                      <a:noFill/>
                    </p:spPr>
                  </p:pic>
                </p:oleObj>
              </mc:Fallback>
            </mc:AlternateContent>
          </a:graphicData>
        </a:graphic>
      </p:graphicFrame>
      <p:sp>
        <p:nvSpPr>
          <p:cNvPr id="11" name="Прямоугольник 10">
            <a:extLst>
              <a:ext uri="{FF2B5EF4-FFF2-40B4-BE49-F238E27FC236}">
                <a16:creationId xmlns:a16="http://schemas.microsoft.com/office/drawing/2014/main" id="{9DB8CEAA-11C7-4897-B4EB-77C70C867FA8}"/>
              </a:ext>
            </a:extLst>
          </p:cNvPr>
          <p:cNvSpPr/>
          <p:nvPr/>
        </p:nvSpPr>
        <p:spPr>
          <a:xfrm>
            <a:off x="4183448" y="1700808"/>
            <a:ext cx="4960551" cy="2000548"/>
          </a:xfrm>
          <a:prstGeom prst="rect">
            <a:avLst/>
          </a:prstGeom>
        </p:spPr>
        <p:txBody>
          <a:bodyPr wrap="square">
            <a:spAutoFit/>
          </a:bodyPr>
          <a:lstStyle/>
          <a:p>
            <a:r>
              <a:rPr lang="en-US" sz="2400" dirty="0"/>
              <a:t>It needs to calculate distance between each possible couple of Matrix rows. You can use any distance formula.</a:t>
            </a:r>
          </a:p>
          <a:p>
            <a:endParaRPr lang="en-US" sz="1000" dirty="0"/>
          </a:p>
          <a:p>
            <a:r>
              <a:rPr lang="en-US" sz="2400" dirty="0"/>
              <a:t>For instance: </a:t>
            </a:r>
            <a:endParaRPr lang="ru-RU" sz="2400" dirty="0"/>
          </a:p>
          <a:p>
            <a:endParaRPr lang="en-US" dirty="0"/>
          </a:p>
        </p:txBody>
      </p:sp>
      <p:graphicFrame>
        <p:nvGraphicFramePr>
          <p:cNvPr id="20" name="Объект 19">
            <a:extLst>
              <a:ext uri="{FF2B5EF4-FFF2-40B4-BE49-F238E27FC236}">
                <a16:creationId xmlns:a16="http://schemas.microsoft.com/office/drawing/2014/main" id="{90F1BDCB-2112-456F-9D3C-59B9A6F214C6}"/>
              </a:ext>
            </a:extLst>
          </p:cNvPr>
          <p:cNvGraphicFramePr>
            <a:graphicFrameLocks noChangeAspect="1"/>
          </p:cNvGraphicFramePr>
          <p:nvPr>
            <p:extLst>
              <p:ext uri="{D42A27DB-BD31-4B8C-83A1-F6EECF244321}">
                <p14:modId xmlns:p14="http://schemas.microsoft.com/office/powerpoint/2010/main" val="3102168948"/>
              </p:ext>
            </p:extLst>
          </p:nvPr>
        </p:nvGraphicFramePr>
        <p:xfrm>
          <a:off x="6048164" y="2777282"/>
          <a:ext cx="2520280" cy="815918"/>
        </p:xfrm>
        <a:graphic>
          <a:graphicData uri="http://schemas.openxmlformats.org/presentationml/2006/ole">
            <mc:AlternateContent xmlns:mc="http://schemas.openxmlformats.org/markup-compatibility/2006">
              <mc:Choice xmlns:v="urn:schemas-microsoft-com:vml" Requires="v">
                <p:oleObj spid="_x0000_s1042" name="Equation" r:id="rId5" imgW="1320227" imgH="431613" progId="Equation.3">
                  <p:embed/>
                </p:oleObj>
              </mc:Choice>
              <mc:Fallback>
                <p:oleObj name="Equation" r:id="rId5" imgW="1320227" imgH="431613"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164" y="2777282"/>
                        <a:ext cx="2520280" cy="815918"/>
                      </a:xfrm>
                      <a:prstGeom prst="rect">
                        <a:avLst/>
                      </a:prstGeom>
                      <a:noFill/>
                    </p:spPr>
                  </p:pic>
                </p:oleObj>
              </mc:Fallback>
            </mc:AlternateContent>
          </a:graphicData>
        </a:graphic>
      </p:graphicFrame>
      <p:cxnSp>
        <p:nvCxnSpPr>
          <p:cNvPr id="22" name="Прямая соединительная линия 21">
            <a:extLst>
              <a:ext uri="{FF2B5EF4-FFF2-40B4-BE49-F238E27FC236}">
                <a16:creationId xmlns:a16="http://schemas.microsoft.com/office/drawing/2014/main" id="{60DE106F-4000-453E-8358-75D5EFE52366}"/>
              </a:ext>
            </a:extLst>
          </p:cNvPr>
          <p:cNvCxnSpPr/>
          <p:nvPr/>
        </p:nvCxnSpPr>
        <p:spPr>
          <a:xfrm>
            <a:off x="38198" y="367842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Прямоугольник 22">
            <a:extLst>
              <a:ext uri="{FF2B5EF4-FFF2-40B4-BE49-F238E27FC236}">
                <a16:creationId xmlns:a16="http://schemas.microsoft.com/office/drawing/2014/main" id="{F85CFE00-0AF4-4E52-BC2B-4FC0960AC147}"/>
              </a:ext>
            </a:extLst>
          </p:cNvPr>
          <p:cNvSpPr/>
          <p:nvPr/>
        </p:nvSpPr>
        <p:spPr>
          <a:xfrm>
            <a:off x="0" y="3701356"/>
            <a:ext cx="1475657" cy="738664"/>
          </a:xfrm>
          <a:prstGeom prst="rect">
            <a:avLst/>
          </a:prstGeom>
        </p:spPr>
        <p:txBody>
          <a:bodyPr wrap="square">
            <a:spAutoFit/>
          </a:bodyPr>
          <a:lstStyle/>
          <a:p>
            <a:r>
              <a:rPr lang="en-US" sz="2400" u="sng" dirty="0"/>
              <a:t>Example</a:t>
            </a:r>
            <a:r>
              <a:rPr lang="en-US" sz="2400" dirty="0"/>
              <a:t>:</a:t>
            </a:r>
            <a:endParaRPr lang="ru-RU" sz="2400" dirty="0"/>
          </a:p>
          <a:p>
            <a:endParaRPr lang="en-US" dirty="0"/>
          </a:p>
        </p:txBody>
      </p:sp>
      <p:graphicFrame>
        <p:nvGraphicFramePr>
          <p:cNvPr id="25" name="Объект 24">
            <a:extLst>
              <a:ext uri="{FF2B5EF4-FFF2-40B4-BE49-F238E27FC236}">
                <a16:creationId xmlns:a16="http://schemas.microsoft.com/office/drawing/2014/main" id="{DCB19A88-70A5-4411-8B3F-E144557A08D9}"/>
              </a:ext>
            </a:extLst>
          </p:cNvPr>
          <p:cNvGraphicFramePr>
            <a:graphicFrameLocks noChangeAspect="1"/>
          </p:cNvGraphicFramePr>
          <p:nvPr>
            <p:extLst>
              <p:ext uri="{D42A27DB-BD31-4B8C-83A1-F6EECF244321}">
                <p14:modId xmlns:p14="http://schemas.microsoft.com/office/powerpoint/2010/main" val="948953140"/>
              </p:ext>
            </p:extLst>
          </p:nvPr>
        </p:nvGraphicFramePr>
        <p:xfrm>
          <a:off x="73" y="4227737"/>
          <a:ext cx="4350087" cy="1769527"/>
        </p:xfrm>
        <a:graphic>
          <a:graphicData uri="http://schemas.openxmlformats.org/presentationml/2006/ole">
            <mc:AlternateContent xmlns:mc="http://schemas.openxmlformats.org/markup-compatibility/2006">
              <mc:Choice xmlns:v="urn:schemas-microsoft-com:vml" Requires="v">
                <p:oleObj spid="_x0000_s1043" name="Equation" r:id="rId7" imgW="2806700" imgH="1143000" progId="Equation.3">
                  <p:embed/>
                </p:oleObj>
              </mc:Choice>
              <mc:Fallback>
                <p:oleObj name="Equation" r:id="rId7" imgW="2806700" imgH="11430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 y="4227737"/>
                        <a:ext cx="4350087" cy="1769527"/>
                      </a:xfrm>
                      <a:prstGeom prst="rect">
                        <a:avLst/>
                      </a:prstGeom>
                      <a:noFill/>
                    </p:spPr>
                  </p:pic>
                </p:oleObj>
              </mc:Fallback>
            </mc:AlternateContent>
          </a:graphicData>
        </a:graphic>
      </p:graphicFrame>
      <p:sp>
        <p:nvSpPr>
          <p:cNvPr id="26" name="Прямоугольник 25">
            <a:extLst>
              <a:ext uri="{FF2B5EF4-FFF2-40B4-BE49-F238E27FC236}">
                <a16:creationId xmlns:a16="http://schemas.microsoft.com/office/drawing/2014/main" id="{9CF7EF63-B224-4108-A6B9-2EB08B4F041F}"/>
              </a:ext>
            </a:extLst>
          </p:cNvPr>
          <p:cNvSpPr/>
          <p:nvPr/>
        </p:nvSpPr>
        <p:spPr>
          <a:xfrm>
            <a:off x="4511934" y="3573016"/>
            <a:ext cx="4572000" cy="2954655"/>
          </a:xfrm>
          <a:prstGeom prst="rect">
            <a:avLst/>
          </a:prstGeom>
        </p:spPr>
        <p:txBody>
          <a:bodyPr wrap="square">
            <a:spAutoFit/>
          </a:bodyPr>
          <a:lstStyle/>
          <a:p>
            <a:r>
              <a:rPr lang="en-US" sz="2400" b="1" dirty="0"/>
              <a:t>Task: </a:t>
            </a:r>
            <a:r>
              <a:rPr lang="en-US" sz="2400" dirty="0"/>
              <a:t>Implement this algorithm with CUDA (with global and shared memory). You can define row count divisible by 32 (or 16). You need to define kernel configuration and do speedup test with different task sizes. </a:t>
            </a:r>
            <a:endParaRPr lang="ru-RU" sz="2400" b="1" dirty="0"/>
          </a:p>
          <a:p>
            <a:endParaRPr lang="en-US" dirty="0"/>
          </a:p>
        </p:txBody>
      </p:sp>
      <p:cxnSp>
        <p:nvCxnSpPr>
          <p:cNvPr id="28" name="Прямая соединительная линия 27">
            <a:extLst>
              <a:ext uri="{FF2B5EF4-FFF2-40B4-BE49-F238E27FC236}">
                <a16:creationId xmlns:a16="http://schemas.microsoft.com/office/drawing/2014/main" id="{0B75F365-3CC6-43D7-897F-B04FB2A9A558}"/>
              </a:ext>
            </a:extLst>
          </p:cNvPr>
          <p:cNvCxnSpPr/>
          <p:nvPr/>
        </p:nvCxnSpPr>
        <p:spPr>
          <a:xfrm>
            <a:off x="4451869" y="3678427"/>
            <a:ext cx="0" cy="24613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72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106</Words>
  <Application>Microsoft Office PowerPoint</Application>
  <PresentationFormat>Экран (4:3)</PresentationFormat>
  <Paragraphs>11</Paragraphs>
  <Slides>1</Slides>
  <Notes>0</Notes>
  <HiddenSlides>0</HiddenSlides>
  <MMClips>0</MMClips>
  <ScaleCrop>false</ScaleCrop>
  <HeadingPairs>
    <vt:vector size="8" baseType="variant">
      <vt:variant>
        <vt:lpstr>Использованные шрифты</vt:lpstr>
      </vt:variant>
      <vt:variant>
        <vt:i4>2</vt:i4>
      </vt:variant>
      <vt:variant>
        <vt:lpstr>Тема</vt:lpstr>
      </vt:variant>
      <vt:variant>
        <vt:i4>1</vt:i4>
      </vt:variant>
      <vt:variant>
        <vt:lpstr>Внедренные серверы OLE</vt:lpstr>
      </vt:variant>
      <vt:variant>
        <vt:i4>1</vt:i4>
      </vt:variant>
      <vt:variant>
        <vt:lpstr>Заголовки слайдов</vt:lpstr>
      </vt:variant>
      <vt:variant>
        <vt:i4>1</vt:i4>
      </vt:variant>
    </vt:vector>
  </HeadingPairs>
  <TitlesOfParts>
    <vt:vector size="5" baseType="lpstr">
      <vt:lpstr>Arial</vt:lpstr>
      <vt:lpstr>Calibri</vt:lpstr>
      <vt:lpstr>Тема Office</vt:lpstr>
      <vt:lpstr>Microsoft Equation 3.0</vt:lpstr>
      <vt:lpstr>The degree of objects similarity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MatrixMatrix Multiplication in OpenMP</dc:title>
  <dc:creator>Bochenina</dc:creator>
  <cp:lastModifiedBy>Болгова Екатерина Владимировна</cp:lastModifiedBy>
  <cp:revision>7</cp:revision>
  <dcterms:created xsi:type="dcterms:W3CDTF">2018-10-20T12:11:12Z</dcterms:created>
  <dcterms:modified xsi:type="dcterms:W3CDTF">2018-11-08T19:53:15Z</dcterms:modified>
</cp:coreProperties>
</file>