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490" r:id="rId5"/>
    <p:sldId id="491" r:id="rId6"/>
    <p:sldId id="492" r:id="rId7"/>
    <p:sldId id="49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Стандартный раздел" id="{3B846DD5-1690-6542-AD47-8AA824BE4413}">
          <p14:sldIdLst>
            <p14:sldId id="259"/>
            <p14:sldId id="389"/>
            <p14:sldId id="433"/>
            <p14:sldId id="405"/>
            <p14:sldId id="438"/>
            <p14:sldId id="437"/>
            <p14:sldId id="434"/>
            <p14:sldId id="435"/>
            <p14:sldId id="439"/>
            <p14:sldId id="436"/>
            <p14:sldId id="440"/>
            <p14:sldId id="441"/>
            <p14:sldId id="442"/>
            <p14:sldId id="443"/>
          </p14:sldIdLst>
        </p14:section>
        <p14:section name="Раздел без заголовка" id="{68407A2E-582B-AC42-81D9-7AD20E2B7AE2}">
          <p14:sldIdLst>
            <p14:sldId id="444"/>
            <p14:sldId id="447"/>
            <p14:sldId id="448"/>
            <p14:sldId id="449"/>
            <p14:sldId id="450"/>
            <p14:sldId id="451"/>
            <p14:sldId id="452"/>
            <p14:sldId id="445"/>
            <p14:sldId id="453"/>
            <p14:sldId id="454"/>
            <p14:sldId id="455"/>
            <p14:sldId id="486"/>
            <p14:sldId id="446"/>
            <p14:sldId id="456"/>
            <p14:sldId id="457"/>
            <p14:sldId id="458"/>
            <p14:sldId id="460"/>
            <p14:sldId id="461"/>
            <p14:sldId id="462"/>
            <p14:sldId id="469"/>
            <p14:sldId id="464"/>
            <p14:sldId id="465"/>
            <p14:sldId id="463"/>
            <p14:sldId id="466"/>
            <p14:sldId id="467"/>
            <p14:sldId id="468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4"/>
            <p14:sldId id="487"/>
            <p14:sldId id="488"/>
            <p14:sldId id="48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FF1CE12-B100-0000-0000-000000000002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8" autoAdjust="0"/>
    <p:restoredTop sz="92231" autoAdjust="0"/>
  </p:normalViewPr>
  <p:slideViewPr>
    <p:cSldViewPr>
      <p:cViewPr varScale="1">
        <p:scale>
          <a:sx n="107" d="100"/>
          <a:sy n="107" d="100"/>
        </p:scale>
        <p:origin x="-1746" y="-90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131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12/8/2015</a:t>
            </a:fld>
            <a:endParaRPr lang="en-US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5625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12/8/2015</a:t>
            </a:fld>
            <a:endParaRPr lang="en-US" smtClean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42378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54287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941360F4-26D9-46D1-A501-E3A440870504}" type="datetime1">
              <a:rPr lang="en-US" smtClean="0"/>
              <a:pPr/>
              <a:t>12/8/2015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Санкт-Петербург</a:t>
            </a:r>
            <a:endParaRPr lang="en-US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12309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"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/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539BB2B5-DDBB-4ECA-A9B9-D51CBEE8C899}" type="datetime1">
              <a:rPr lang="en-US" smtClean="0"/>
              <a:pPr/>
              <a:t>12/8/2015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Санкт-Петербург</a:t>
            </a:r>
            <a:endParaRPr lang="en-US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0" y="-4371"/>
            <a:ext cx="9144001" cy="625059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/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3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05AEEA08-73E0-4C90-83C8-446963258D83}" type="datetime1">
              <a:rPr lang="en-US" smtClean="0"/>
              <a:pPr/>
              <a:t>12/8/2015</a:t>
            </a:fld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5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Санкт-Петербург</a:t>
            </a:r>
            <a:endParaRPr lang="en-US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0" y="-4371"/>
            <a:ext cx="9144001" cy="383885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1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95172027-24AB-4FD2-9553-57806210666A}" type="datetime1">
              <a:rPr lang="en-US" smtClean="0"/>
              <a:pPr/>
              <a:t>12/8/2015</a:t>
            </a:fld>
            <a:endParaRPr lang="en-US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Санкт-Петербург</a:t>
            </a:r>
            <a:endParaRPr lang="en-US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0" y="-4371"/>
            <a:ext cx="9144001" cy="383885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/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6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6B489BAA-AA53-4BA7-9049-0E65A89CC280}" type="datetime1">
              <a:rPr lang="en-US" smtClean="0"/>
              <a:pPr/>
              <a:t>12/8/2015</a:t>
            </a:fld>
            <a:endParaRPr lang="en-US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8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Санкт-Петербург</a:t>
            </a:r>
            <a:endParaRPr lang="en-US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0" y="-4371"/>
            <a:ext cx="9144001" cy="383885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/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4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6319D80-F12D-488D-9FC1-7E1FC9C69715}" type="datetime1">
              <a:rPr lang="en-US" smtClean="0"/>
              <a:pPr/>
              <a:t>12/8/2015</a:t>
            </a:fld>
            <a:endParaRPr lang="en-US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7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Санкт-Петербург</a:t>
            </a:r>
            <a:endParaRPr lang="en-US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0" y="-4371"/>
            <a:ext cx="9144001" cy="383885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/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5FB307E7-369F-4BD7-9F53-FE667DBFC2E0}" type="datetime1">
              <a:rPr lang="en-US" smtClean="0"/>
              <a:pPr/>
              <a:t>12/8/2015</a:t>
            </a:fld>
            <a:endParaRPr lang="en-US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8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Санкт-Петербург</a:t>
            </a:r>
            <a:endParaRPr lang="en-US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0" y="-4371"/>
            <a:ext cx="9144001" cy="383885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3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8F6A4A00-FCAF-4ED5-A78F-95E71504CA4E}" type="datetime1">
              <a:rPr lang="en-US" smtClean="0"/>
              <a:pPr/>
              <a:t>12/8/2015</a:t>
            </a:fld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5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Санкт-Петербург</a:t>
            </a:r>
            <a:endParaRPr lang="en-US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0" y="-4371"/>
            <a:ext cx="9144001" cy="625059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/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8AF3-CA10-4FF3-9E2D-4254071EA473}" type="datetime1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882618" y="1772816"/>
            <a:ext cx="7577814" cy="273630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5</a:t>
            </a:r>
            <a:r>
              <a:rPr lang="en-US" sz="5400" b="1" u="sng" baseline="30000" dirty="0" smtClean="0"/>
              <a:t>th </a:t>
            </a:r>
            <a:r>
              <a:rPr lang="en-US" sz="5400" b="1" dirty="0" smtClean="0"/>
              <a:t>Programming Task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 </a:t>
            </a:r>
            <a:r>
              <a:rPr lang="en-US" dirty="0" smtClean="0"/>
              <a:t>Matrix </a:t>
            </a:r>
            <a:r>
              <a:rPr lang="en-US" dirty="0" err="1" smtClean="0"/>
              <a:t>multuplication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xmlns="" val="389906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9036496" cy="80976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Matrix Multiplication Problem</a:t>
            </a:r>
            <a:endParaRPr lang="ru-RU" dirty="0" smtClean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Санкт-Петербург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0" y="620688"/>
            <a:ext cx="4932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 </a:t>
            </a:r>
            <a:r>
              <a:rPr lang="en-US" dirty="0" smtClean="0"/>
              <a:t>Matrix </a:t>
            </a:r>
            <a:r>
              <a:rPr lang="en-US" dirty="0" smtClean="0"/>
              <a:t>multiplication is a binary operation that takes a pair of matrices, and produces another matrix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Computing matrix products is both a central operation in many numerical algorithms and potentially time consuming, making it one of the most well-studied problems in numerical computing. Various algorithms have been devised for computing C = AB, especially for large matrices.</a:t>
            </a:r>
            <a:endParaRPr lang="en-US" dirty="0" smtClean="0"/>
          </a:p>
        </p:txBody>
      </p:sp>
      <p:pic>
        <p:nvPicPr>
          <p:cNvPr id="2050" name="Picture 2" descr="Matrix multiplication diagram 2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620688"/>
            <a:ext cx="2981325" cy="26193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139952" y="3212976"/>
            <a:ext cx="5004048" cy="30469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dirty="0" smtClean="0">
                <a:latin typeface="New Century Schoolbook" pitchFamily="18" charset="0"/>
              </a:rPr>
              <a:t>//Serial algorithm of Matrix Multiplication</a:t>
            </a:r>
          </a:p>
          <a:p>
            <a:r>
              <a:rPr lang="en-US" sz="1600" dirty="0" smtClean="0">
                <a:latin typeface="New Century Schoolbook" pitchFamily="18" charset="0"/>
              </a:rPr>
              <a:t>double A[Size</a:t>
            </a:r>
            <a:r>
              <a:rPr lang="en-US" sz="1600" dirty="0" smtClean="0">
                <a:latin typeface="New Century Schoolbook" pitchFamily="18" charset="0"/>
              </a:rPr>
              <a:t>][Size</a:t>
            </a:r>
            <a:r>
              <a:rPr lang="en-US" sz="1600" dirty="0" smtClean="0">
                <a:latin typeface="New Century Schoolbook" pitchFamily="18" charset="0"/>
              </a:rPr>
              <a:t>],   B[Size</a:t>
            </a:r>
            <a:r>
              <a:rPr lang="en-US" sz="1600" dirty="0" smtClean="0">
                <a:latin typeface="New Century Schoolbook" pitchFamily="18" charset="0"/>
              </a:rPr>
              <a:t>][Size</a:t>
            </a:r>
            <a:r>
              <a:rPr lang="en-US" sz="1600" dirty="0" smtClean="0">
                <a:latin typeface="New Century Schoolbook" pitchFamily="18" charset="0"/>
              </a:rPr>
              <a:t>]   C[Size</a:t>
            </a:r>
            <a:r>
              <a:rPr lang="en-US" sz="1600" dirty="0" smtClean="0">
                <a:latin typeface="New Century Schoolbook" pitchFamily="18" charset="0"/>
              </a:rPr>
              <a:t>][Size]; </a:t>
            </a:r>
            <a:endParaRPr lang="en-US" sz="1600" dirty="0" smtClean="0">
              <a:latin typeface="New Century Schoolbook" pitchFamily="18" charset="0"/>
            </a:endParaRPr>
          </a:p>
          <a:p>
            <a:r>
              <a:rPr lang="en-US" sz="1600" dirty="0" err="1" smtClean="0">
                <a:latin typeface="New Century Schoolbook" pitchFamily="18" charset="0"/>
              </a:rPr>
              <a:t>int</a:t>
            </a:r>
            <a:r>
              <a:rPr lang="en-US" sz="1600" dirty="0" smtClean="0">
                <a:latin typeface="New Century Schoolbook" pitchFamily="18" charset="0"/>
              </a:rPr>
              <a:t> </a:t>
            </a:r>
            <a:r>
              <a:rPr lang="en-US" sz="1600" dirty="0" err="1" smtClean="0">
                <a:latin typeface="New Century Schoolbook" pitchFamily="18" charset="0"/>
              </a:rPr>
              <a:t>i,j,k</a:t>
            </a:r>
            <a:r>
              <a:rPr lang="en-US" sz="1600" dirty="0" smtClean="0">
                <a:latin typeface="New Century Schoolbook" pitchFamily="18" charset="0"/>
              </a:rPr>
              <a:t>; </a:t>
            </a:r>
            <a:endParaRPr lang="en-US" sz="1600" dirty="0" smtClean="0">
              <a:latin typeface="New Century Schoolbook" pitchFamily="18" charset="0"/>
            </a:endParaRPr>
          </a:p>
          <a:p>
            <a:r>
              <a:rPr lang="en-US" sz="1600" dirty="0" smtClean="0">
                <a:latin typeface="New Century Schoolbook" pitchFamily="18" charset="0"/>
              </a:rPr>
              <a:t>... </a:t>
            </a:r>
          </a:p>
          <a:p>
            <a:r>
              <a:rPr lang="en-US" sz="1600" dirty="0" smtClean="0">
                <a:latin typeface="New Century Schoolbook" pitchFamily="18" charset="0"/>
              </a:rPr>
              <a:t>for </a:t>
            </a:r>
            <a:r>
              <a:rPr lang="en-US" sz="1600" dirty="0" smtClean="0">
                <a:latin typeface="New Century Schoolbook" pitchFamily="18" charset="0"/>
              </a:rPr>
              <a:t>(</a:t>
            </a:r>
            <a:r>
              <a:rPr lang="en-US" sz="1600" dirty="0" err="1" smtClean="0">
                <a:latin typeface="New Century Schoolbook" pitchFamily="18" charset="0"/>
              </a:rPr>
              <a:t>i</a:t>
            </a:r>
            <a:r>
              <a:rPr lang="en-US" sz="1600" dirty="0" smtClean="0">
                <a:latin typeface="New Century Schoolbook" pitchFamily="18" charset="0"/>
              </a:rPr>
              <a:t>=0; </a:t>
            </a:r>
            <a:r>
              <a:rPr lang="en-US" sz="1600" dirty="0" err="1" smtClean="0">
                <a:latin typeface="New Century Schoolbook" pitchFamily="18" charset="0"/>
              </a:rPr>
              <a:t>i</a:t>
            </a:r>
            <a:r>
              <a:rPr lang="en-US" sz="1600" dirty="0" smtClean="0">
                <a:latin typeface="New Century Schoolbook" pitchFamily="18" charset="0"/>
              </a:rPr>
              <a:t>&lt;Size; </a:t>
            </a:r>
            <a:r>
              <a:rPr lang="en-US" sz="1600" dirty="0" err="1" smtClean="0">
                <a:latin typeface="New Century Schoolbook" pitchFamily="18" charset="0"/>
              </a:rPr>
              <a:t>i</a:t>
            </a:r>
            <a:r>
              <a:rPr lang="en-US" sz="1600" dirty="0" smtClean="0">
                <a:latin typeface="New Century Schoolbook" pitchFamily="18" charset="0"/>
              </a:rPr>
              <a:t>++) {</a:t>
            </a:r>
          </a:p>
          <a:p>
            <a:r>
              <a:rPr lang="en-US" sz="1600" dirty="0" smtClean="0">
                <a:latin typeface="New Century Schoolbook" pitchFamily="18" charset="0"/>
              </a:rPr>
              <a:t>        </a:t>
            </a:r>
            <a:r>
              <a:rPr lang="en-US" sz="1600" dirty="0" smtClean="0">
                <a:latin typeface="New Century Schoolbook" pitchFamily="18" charset="0"/>
              </a:rPr>
              <a:t>for (j=0; j&lt;Size; j++){ </a:t>
            </a:r>
            <a:endParaRPr lang="en-US" sz="1600" dirty="0" smtClean="0">
              <a:latin typeface="New Century Schoolbook" pitchFamily="18" charset="0"/>
            </a:endParaRPr>
          </a:p>
          <a:p>
            <a:r>
              <a:rPr lang="en-US" sz="1600" dirty="0" smtClean="0">
                <a:latin typeface="New Century Schoolbook" pitchFamily="18" charset="0"/>
              </a:rPr>
              <a:t>	</a:t>
            </a:r>
            <a:r>
              <a:rPr lang="en-US" sz="1600" dirty="0" smtClean="0">
                <a:latin typeface="New Century Schoolbook" pitchFamily="18" charset="0"/>
              </a:rPr>
              <a:t>C[</a:t>
            </a:r>
            <a:r>
              <a:rPr lang="en-US" sz="1600" dirty="0" err="1" smtClean="0">
                <a:latin typeface="New Century Schoolbook" pitchFamily="18" charset="0"/>
              </a:rPr>
              <a:t>i</a:t>
            </a:r>
            <a:r>
              <a:rPr lang="en-US" sz="1600" dirty="0" smtClean="0">
                <a:latin typeface="New Century Schoolbook" pitchFamily="18" charset="0"/>
              </a:rPr>
              <a:t>][j] = 0; </a:t>
            </a:r>
            <a:endParaRPr lang="en-US" sz="1600" dirty="0" smtClean="0">
              <a:latin typeface="New Century Schoolbook" pitchFamily="18" charset="0"/>
            </a:endParaRPr>
          </a:p>
          <a:p>
            <a:r>
              <a:rPr lang="en-US" sz="1600" dirty="0" smtClean="0">
                <a:latin typeface="New Century Schoolbook" pitchFamily="18" charset="0"/>
              </a:rPr>
              <a:t>	</a:t>
            </a:r>
            <a:r>
              <a:rPr lang="en-US" sz="1600" dirty="0" smtClean="0">
                <a:latin typeface="New Century Schoolbook" pitchFamily="18" charset="0"/>
              </a:rPr>
              <a:t>for </a:t>
            </a:r>
            <a:r>
              <a:rPr lang="en-US" sz="1600" dirty="0" smtClean="0">
                <a:latin typeface="New Century Schoolbook" pitchFamily="18" charset="0"/>
              </a:rPr>
              <a:t>(k=0; k&lt;Size; k++){ </a:t>
            </a:r>
            <a:endParaRPr lang="en-US" sz="1600" dirty="0" smtClean="0">
              <a:latin typeface="New Century Schoolbook" pitchFamily="18" charset="0"/>
            </a:endParaRPr>
          </a:p>
          <a:p>
            <a:r>
              <a:rPr lang="en-US" sz="1600" dirty="0" smtClean="0">
                <a:latin typeface="New Century Schoolbook" pitchFamily="18" charset="0"/>
              </a:rPr>
              <a:t>	</a:t>
            </a:r>
            <a:r>
              <a:rPr lang="en-US" sz="1600" dirty="0" smtClean="0">
                <a:latin typeface="New Century Schoolbook" pitchFamily="18" charset="0"/>
              </a:rPr>
              <a:t>       C[</a:t>
            </a:r>
            <a:r>
              <a:rPr lang="en-US" sz="1600" dirty="0" err="1" smtClean="0">
                <a:latin typeface="New Century Schoolbook" pitchFamily="18" charset="0"/>
              </a:rPr>
              <a:t>i</a:t>
            </a:r>
            <a:r>
              <a:rPr lang="en-US" sz="1600" dirty="0" smtClean="0">
                <a:latin typeface="New Century Schoolbook" pitchFamily="18" charset="0"/>
              </a:rPr>
              <a:t>][j] </a:t>
            </a:r>
            <a:r>
              <a:rPr lang="en-US" sz="1600" dirty="0" smtClean="0">
                <a:latin typeface="New Century Schoolbook" pitchFamily="18" charset="0"/>
              </a:rPr>
              <a:t>+= A[</a:t>
            </a:r>
            <a:r>
              <a:rPr lang="en-US" sz="1600" dirty="0" err="1" smtClean="0">
                <a:latin typeface="New Century Schoolbook" pitchFamily="18" charset="0"/>
              </a:rPr>
              <a:t>i</a:t>
            </a:r>
            <a:r>
              <a:rPr lang="en-US" sz="1600" dirty="0" smtClean="0">
                <a:latin typeface="New Century Schoolbook" pitchFamily="18" charset="0"/>
              </a:rPr>
              <a:t>][k</a:t>
            </a:r>
            <a:r>
              <a:rPr lang="en-US" sz="1600" dirty="0" smtClean="0">
                <a:latin typeface="New Century Schoolbook" pitchFamily="18" charset="0"/>
              </a:rPr>
              <a:t>]*B[k</a:t>
            </a:r>
            <a:r>
              <a:rPr lang="en-US" sz="1600" dirty="0" smtClean="0">
                <a:latin typeface="New Century Schoolbook" pitchFamily="18" charset="0"/>
              </a:rPr>
              <a:t>][j]; </a:t>
            </a:r>
            <a:endParaRPr lang="en-US" sz="1600" dirty="0" smtClean="0">
              <a:latin typeface="New Century Schoolbook" pitchFamily="18" charset="0"/>
            </a:endParaRPr>
          </a:p>
          <a:p>
            <a:r>
              <a:rPr lang="en-US" sz="1600" dirty="0" smtClean="0">
                <a:latin typeface="New Century Schoolbook" pitchFamily="18" charset="0"/>
              </a:rPr>
              <a:t>	</a:t>
            </a:r>
            <a:r>
              <a:rPr lang="en-US" sz="1600" dirty="0" smtClean="0">
                <a:latin typeface="New Century Schoolbook" pitchFamily="18" charset="0"/>
              </a:rPr>
              <a:t>}</a:t>
            </a:r>
          </a:p>
          <a:p>
            <a:r>
              <a:rPr lang="en-US" sz="1600" dirty="0" smtClean="0">
                <a:latin typeface="New Century Schoolbook" pitchFamily="18" charset="0"/>
              </a:rPr>
              <a:t>        </a:t>
            </a:r>
            <a:r>
              <a:rPr lang="en-US" sz="1600" dirty="0" smtClean="0">
                <a:latin typeface="New Century Schoolbook" pitchFamily="18" charset="0"/>
              </a:rPr>
              <a:t>} </a:t>
            </a:r>
            <a:endParaRPr lang="en-US" sz="1600" dirty="0" smtClean="0">
              <a:latin typeface="New Century Schoolbook" pitchFamily="18" charset="0"/>
            </a:endParaRPr>
          </a:p>
          <a:p>
            <a:r>
              <a:rPr lang="en-US" sz="1600" dirty="0" smtClean="0">
                <a:latin typeface="New Century Schoolbook" pitchFamily="18" charset="0"/>
              </a:rPr>
              <a:t>}</a:t>
            </a:r>
            <a:endParaRPr lang="ru-RU" sz="1600" dirty="0"/>
          </a:p>
        </p:txBody>
      </p:sp>
      <p:pic>
        <p:nvPicPr>
          <p:cNvPr id="2054" name="Picture 6" descr="c_{ij}=\sum_{k=0}^{n-1} a_{ik}\cdot b_{kj},\;&#10;0 \le i &lt; m, \; 0 \le j &lt; 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581128"/>
            <a:ext cx="3657600" cy="657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2098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9036496" cy="80976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Problem Decomposition</a:t>
            </a:r>
            <a:endParaRPr lang="ru-RU" dirty="0" smtClean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Санкт-Петербург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87058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-3059" y="764704"/>
            <a:ext cx="716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3 ways of problem decomposition depending on dividing matrix: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861048"/>
            <a:ext cx="6515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should use the dividing matrices A by rows and B - by columns.</a:t>
            </a:r>
          </a:p>
          <a:p>
            <a:endParaRPr lang="ru-RU" dirty="0"/>
          </a:p>
        </p:txBody>
      </p:sp>
      <p:grpSp>
        <p:nvGrpSpPr>
          <p:cNvPr id="25" name="Группа 29"/>
          <p:cNvGrpSpPr/>
          <p:nvPr/>
        </p:nvGrpSpPr>
        <p:grpSpPr>
          <a:xfrm rot="5400000">
            <a:off x="2267744" y="4149080"/>
            <a:ext cx="288032" cy="864096"/>
            <a:chOff x="1259632" y="1412776"/>
            <a:chExt cx="288032" cy="864096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1259632" y="1412776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1259632" y="1700808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1259632" y="198884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Группа 30"/>
          <p:cNvGrpSpPr/>
          <p:nvPr/>
        </p:nvGrpSpPr>
        <p:grpSpPr>
          <a:xfrm rot="5400000">
            <a:off x="2267744" y="4869160"/>
            <a:ext cx="288032" cy="864096"/>
            <a:chOff x="1259632" y="1412776"/>
            <a:chExt cx="288032" cy="864096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1259632" y="1412776"/>
              <a:ext cx="288032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1259632" y="1700808"/>
              <a:ext cx="288032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1259632" y="1988840"/>
              <a:ext cx="288032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Группа 31"/>
          <p:cNvGrpSpPr/>
          <p:nvPr/>
        </p:nvGrpSpPr>
        <p:grpSpPr>
          <a:xfrm rot="5400000">
            <a:off x="2267744" y="4509120"/>
            <a:ext cx="288032" cy="864096"/>
            <a:chOff x="1259632" y="1412776"/>
            <a:chExt cx="288032" cy="8640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259632" y="1412776"/>
              <a:ext cx="288032" cy="2880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1259632" y="1700808"/>
              <a:ext cx="288032" cy="2880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1259632" y="1988840"/>
              <a:ext cx="288032" cy="2880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Группа 19"/>
          <p:cNvGrpSpPr/>
          <p:nvPr/>
        </p:nvGrpSpPr>
        <p:grpSpPr>
          <a:xfrm>
            <a:off x="3419872" y="4509120"/>
            <a:ext cx="288032" cy="864096"/>
            <a:chOff x="1259632" y="1412776"/>
            <a:chExt cx="288032" cy="864096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1259632" y="1412776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1259632" y="1700808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1259632" y="1988840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20"/>
          <p:cNvGrpSpPr/>
          <p:nvPr/>
        </p:nvGrpSpPr>
        <p:grpSpPr>
          <a:xfrm>
            <a:off x="4932040" y="4509120"/>
            <a:ext cx="288032" cy="864096"/>
            <a:chOff x="1259632" y="1412776"/>
            <a:chExt cx="288032" cy="864096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1259632" y="1412776"/>
              <a:ext cx="288032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1259632" y="1700808"/>
              <a:ext cx="288032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1259632" y="1988840"/>
              <a:ext cx="288032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87824" y="472514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ourier New"/>
                <a:cs typeface="Courier New"/>
              </a:rPr>
              <a:t>Х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0" y="4725144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/>
                <a:cs typeface="Courier New"/>
              </a:rPr>
              <a:t>=</a:t>
            </a:r>
            <a:endParaRPr lang="ru-RU" b="1" dirty="0">
              <a:latin typeface="Courier New"/>
              <a:cs typeface="Courier New"/>
            </a:endParaRPr>
          </a:p>
        </p:txBody>
      </p:sp>
      <p:grpSp>
        <p:nvGrpSpPr>
          <p:cNvPr id="37" name="Группа 30"/>
          <p:cNvGrpSpPr/>
          <p:nvPr/>
        </p:nvGrpSpPr>
        <p:grpSpPr>
          <a:xfrm>
            <a:off x="3851920" y="4509120"/>
            <a:ext cx="288032" cy="864096"/>
            <a:chOff x="1259632" y="1412776"/>
            <a:chExt cx="288032" cy="8640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259632" y="1412776"/>
              <a:ext cx="288032" cy="2880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1259632" y="1700808"/>
              <a:ext cx="288032" cy="2880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1259632" y="1988840"/>
              <a:ext cx="288032" cy="2880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1" name="Группа 30"/>
          <p:cNvGrpSpPr/>
          <p:nvPr/>
        </p:nvGrpSpPr>
        <p:grpSpPr>
          <a:xfrm>
            <a:off x="4283968" y="4509120"/>
            <a:ext cx="288032" cy="864096"/>
            <a:chOff x="1259632" y="1412776"/>
            <a:chExt cx="288032" cy="864096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1259632" y="1412776"/>
              <a:ext cx="288032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1259632" y="1700808"/>
              <a:ext cx="288032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1259632" y="1988840"/>
              <a:ext cx="288032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5" name="Группа 20"/>
          <p:cNvGrpSpPr/>
          <p:nvPr/>
        </p:nvGrpSpPr>
        <p:grpSpPr>
          <a:xfrm>
            <a:off x="5292080" y="4509120"/>
            <a:ext cx="288032" cy="864096"/>
            <a:chOff x="1259632" y="1412776"/>
            <a:chExt cx="288032" cy="864096"/>
          </a:xfrm>
        </p:grpSpPr>
        <p:sp>
          <p:nvSpPr>
            <p:cNvPr id="46" name="Прямоугольник 45"/>
            <p:cNvSpPr/>
            <p:nvPr/>
          </p:nvSpPr>
          <p:spPr>
            <a:xfrm>
              <a:off x="1259632" y="1412776"/>
              <a:ext cx="288032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1259632" y="1700808"/>
              <a:ext cx="288032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1259632" y="1988840"/>
              <a:ext cx="288032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9" name="Группа 20"/>
          <p:cNvGrpSpPr/>
          <p:nvPr/>
        </p:nvGrpSpPr>
        <p:grpSpPr>
          <a:xfrm>
            <a:off x="5652120" y="4509120"/>
            <a:ext cx="288032" cy="864096"/>
            <a:chOff x="1259632" y="1412776"/>
            <a:chExt cx="288032" cy="864096"/>
          </a:xfrm>
        </p:grpSpPr>
        <p:sp>
          <p:nvSpPr>
            <p:cNvPr id="50" name="Прямоугольник 49"/>
            <p:cNvSpPr/>
            <p:nvPr/>
          </p:nvSpPr>
          <p:spPr>
            <a:xfrm>
              <a:off x="1259632" y="1412776"/>
              <a:ext cx="288032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1259632" y="1700808"/>
              <a:ext cx="288032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1259632" y="1988840"/>
              <a:ext cx="288032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xmlns="" val="302098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9036496" cy="80976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Task</a:t>
            </a:r>
            <a:endParaRPr lang="ru-RU" dirty="0" smtClean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Санкт-Петербург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620688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Implement the serial version of the Matrix Multiplication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Chose (actually use) the problem decomposition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Define sub-problems and size of each sub-problem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Define information dependencies between sub-problems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Implement the parallel algorithm of matrix multiplication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Determine the speedup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302098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BB2780C3CC07BD4BAA623FF9571645580400D1570604EA743043A2641365C0E91715" ma:contentTypeVersion="28" ma:contentTypeDescription="Create a new document." ma:contentTypeScope="" ma:versionID="91c327331e5971e62f2a5301ad123600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7518E80-7D8A-40BC-8871-3E8AF93FA3D9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FFB1C781-CD00-44A1-B706-8C1032A9F44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A16154E-A0DF-4D27-AFD4-D3380C4344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0</TotalTime>
  <Words>133</Words>
  <Application>Microsoft Office PowerPoint</Application>
  <PresentationFormat>Экран (4:3)</PresentationFormat>
  <Paragraphs>41</Paragraphs>
  <Slides>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DesignTemplate</vt:lpstr>
      <vt:lpstr>5th Programming Task    Matrix multuplication</vt:lpstr>
      <vt:lpstr>The Matrix Multiplication Problem</vt:lpstr>
      <vt:lpstr>The Problem Decomposition</vt:lpstr>
      <vt:lpstr>The Task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2011-10-31T10:59:39Z</dcterms:created>
  <dcterms:modified xsi:type="dcterms:W3CDTF">2015-12-08T11:16:58Z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