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</p:sldMasterIdLst>
  <p:notesMasterIdLst>
    <p:notesMasterId r:id="rId83"/>
  </p:notesMasterIdLst>
  <p:handoutMasterIdLst>
    <p:handoutMasterId r:id="rId84"/>
  </p:handoutMasterIdLst>
  <p:sldIdLst>
    <p:sldId id="341" r:id="rId5"/>
    <p:sldId id="390" r:id="rId6"/>
    <p:sldId id="401" r:id="rId7"/>
    <p:sldId id="259" r:id="rId8"/>
    <p:sldId id="359" r:id="rId9"/>
    <p:sldId id="360" r:id="rId10"/>
    <p:sldId id="342" r:id="rId11"/>
    <p:sldId id="391" r:id="rId12"/>
    <p:sldId id="392" r:id="rId13"/>
    <p:sldId id="393" r:id="rId14"/>
    <p:sldId id="394" r:id="rId15"/>
    <p:sldId id="395" r:id="rId16"/>
    <p:sldId id="404" r:id="rId17"/>
    <p:sldId id="396" r:id="rId18"/>
    <p:sldId id="397" r:id="rId19"/>
    <p:sldId id="403" r:id="rId20"/>
    <p:sldId id="402" r:id="rId21"/>
    <p:sldId id="405" r:id="rId22"/>
    <p:sldId id="399" r:id="rId23"/>
    <p:sldId id="423" r:id="rId24"/>
    <p:sldId id="424" r:id="rId25"/>
    <p:sldId id="426" r:id="rId26"/>
    <p:sldId id="425" r:id="rId27"/>
    <p:sldId id="406" r:id="rId28"/>
    <p:sldId id="408" r:id="rId29"/>
    <p:sldId id="409" r:id="rId30"/>
    <p:sldId id="407" r:id="rId31"/>
    <p:sldId id="410" r:id="rId32"/>
    <p:sldId id="411" r:id="rId33"/>
    <p:sldId id="412" r:id="rId34"/>
    <p:sldId id="413" r:id="rId35"/>
    <p:sldId id="414" r:id="rId36"/>
    <p:sldId id="422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7" r:id="rId45"/>
    <p:sldId id="463" r:id="rId46"/>
    <p:sldId id="464" r:id="rId47"/>
    <p:sldId id="465" r:id="rId48"/>
    <p:sldId id="466" r:id="rId49"/>
    <p:sldId id="467" r:id="rId50"/>
    <p:sldId id="429" r:id="rId51"/>
    <p:sldId id="428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8" r:id="rId60"/>
    <p:sldId id="439" r:id="rId61"/>
    <p:sldId id="440" r:id="rId62"/>
    <p:sldId id="437" r:id="rId63"/>
    <p:sldId id="441" r:id="rId64"/>
    <p:sldId id="442" r:id="rId65"/>
    <p:sldId id="468" r:id="rId66"/>
    <p:sldId id="443" r:id="rId67"/>
    <p:sldId id="444" r:id="rId68"/>
    <p:sldId id="445" r:id="rId69"/>
    <p:sldId id="446" r:id="rId70"/>
    <p:sldId id="448" r:id="rId71"/>
    <p:sldId id="450" r:id="rId72"/>
    <p:sldId id="451" r:id="rId73"/>
    <p:sldId id="452" r:id="rId74"/>
    <p:sldId id="455" r:id="rId75"/>
    <p:sldId id="456" r:id="rId76"/>
    <p:sldId id="457" r:id="rId77"/>
    <p:sldId id="458" r:id="rId78"/>
    <p:sldId id="459" r:id="rId79"/>
    <p:sldId id="460" r:id="rId80"/>
    <p:sldId id="461" r:id="rId81"/>
    <p:sldId id="462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0" autoAdjust="0"/>
    <p:restoredTop sz="86410"/>
  </p:normalViewPr>
  <p:slideViewPr>
    <p:cSldViewPr>
      <p:cViewPr varScale="1">
        <p:scale>
          <a:sx n="95" d="100"/>
          <a:sy n="95" d="100"/>
        </p:scale>
        <p:origin x="1812" y="10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256AC-30AD-854F-9856-09C45D8A454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29A9D5D-C7CD-9245-AB3D-C5AA7401B72F}">
      <dgm:prSet phldrT="[Текст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The communication operations</a:t>
          </a:r>
          <a:endParaRPr lang="ru-RU" dirty="0"/>
        </a:p>
      </dgm:t>
    </dgm:pt>
    <dgm:pt modelId="{AD9B4BE3-0FC9-EE44-9BB5-504372903A1E}" type="parTrans" cxnId="{61465CF9-A8F7-A743-A59D-88F42F33CA16}">
      <dgm:prSet/>
      <dgm:spPr/>
      <dgm:t>
        <a:bodyPr/>
        <a:lstStyle/>
        <a:p>
          <a:endParaRPr lang="ru-RU"/>
        </a:p>
      </dgm:t>
    </dgm:pt>
    <dgm:pt modelId="{A36FB876-A013-2E49-B2A0-37C493EEB7C8}" type="sibTrans" cxnId="{61465CF9-A8F7-A743-A59D-88F42F33CA16}">
      <dgm:prSet/>
      <dgm:spPr/>
      <dgm:t>
        <a:bodyPr/>
        <a:lstStyle/>
        <a:p>
          <a:endParaRPr lang="ru-RU"/>
        </a:p>
      </dgm:t>
    </dgm:pt>
    <dgm:pt modelId="{4DC5456E-7FBD-6A44-9DA9-CE10BE0718F5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Point-to-Point</a:t>
          </a:r>
          <a:endParaRPr lang="ru-RU" dirty="0"/>
        </a:p>
      </dgm:t>
    </dgm:pt>
    <dgm:pt modelId="{60EC2E20-9F45-7742-B659-92830A976049}" type="parTrans" cxnId="{11A8D888-C477-B745-92D4-69B1301A01D0}">
      <dgm:prSet/>
      <dgm:spPr/>
      <dgm:t>
        <a:bodyPr/>
        <a:lstStyle/>
        <a:p>
          <a:endParaRPr lang="ru-RU"/>
        </a:p>
      </dgm:t>
    </dgm:pt>
    <dgm:pt modelId="{D26B718D-CEEE-944D-8ED8-C2F0602BCBC6}" type="sibTrans" cxnId="{11A8D888-C477-B745-92D4-69B1301A01D0}">
      <dgm:prSet/>
      <dgm:spPr/>
      <dgm:t>
        <a:bodyPr/>
        <a:lstStyle/>
        <a:p>
          <a:endParaRPr lang="ru-RU"/>
        </a:p>
      </dgm:t>
    </dgm:pt>
    <dgm:pt modelId="{DC435BF5-7A20-8A42-825A-A8137E5152B5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Collective</a:t>
          </a:r>
          <a:endParaRPr lang="ru-RU" dirty="0"/>
        </a:p>
      </dgm:t>
    </dgm:pt>
    <dgm:pt modelId="{95BB8A09-8860-A94F-B08A-F3820DF3ECE0}" type="parTrans" cxnId="{AB2DAAE6-F7AB-C144-8A50-FD218B48C709}">
      <dgm:prSet/>
      <dgm:spPr/>
      <dgm:t>
        <a:bodyPr/>
        <a:lstStyle/>
        <a:p>
          <a:endParaRPr lang="ru-RU"/>
        </a:p>
      </dgm:t>
    </dgm:pt>
    <dgm:pt modelId="{4BC616B8-F9F7-3047-9AF3-8ED8A2E77B7C}" type="sibTrans" cxnId="{AB2DAAE6-F7AB-C144-8A50-FD218B48C709}">
      <dgm:prSet/>
      <dgm:spPr/>
      <dgm:t>
        <a:bodyPr/>
        <a:lstStyle/>
        <a:p>
          <a:endParaRPr lang="ru-RU"/>
        </a:p>
      </dgm:t>
    </dgm:pt>
    <dgm:pt modelId="{353D5A2F-9B63-DA43-90AB-A52E46976F34}" type="pres">
      <dgm:prSet presAssocID="{A17256AC-30AD-854F-9856-09C45D8A45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3955B-6919-BB42-920B-AC44DD0947AE}" type="pres">
      <dgm:prSet presAssocID="{229A9D5D-C7CD-9245-AB3D-C5AA7401B72F}" presName="hierRoot1" presStyleCnt="0">
        <dgm:presLayoutVars>
          <dgm:hierBranch val="init"/>
        </dgm:presLayoutVars>
      </dgm:prSet>
      <dgm:spPr/>
    </dgm:pt>
    <dgm:pt modelId="{DD6F2631-7988-C840-9396-BD80B4E1456F}" type="pres">
      <dgm:prSet presAssocID="{229A9D5D-C7CD-9245-AB3D-C5AA7401B72F}" presName="rootComposite1" presStyleCnt="0"/>
      <dgm:spPr/>
    </dgm:pt>
    <dgm:pt modelId="{C3DAA4A8-CE41-8145-9E63-9812C8E4EB2E}" type="pres">
      <dgm:prSet presAssocID="{229A9D5D-C7CD-9245-AB3D-C5AA7401B72F}" presName="rootText1" presStyleLbl="node0" presStyleIdx="0" presStyleCnt="1" custScaleX="195424" custLinFactNeighborX="871" custLinFactNeighborY="-1795">
        <dgm:presLayoutVars>
          <dgm:chPref val="3"/>
        </dgm:presLayoutVars>
      </dgm:prSet>
      <dgm:spPr/>
    </dgm:pt>
    <dgm:pt modelId="{6234624C-2245-8842-9586-794A3C9609F6}" type="pres">
      <dgm:prSet presAssocID="{229A9D5D-C7CD-9245-AB3D-C5AA7401B72F}" presName="rootConnector1" presStyleLbl="node1" presStyleIdx="0" presStyleCnt="0"/>
      <dgm:spPr/>
    </dgm:pt>
    <dgm:pt modelId="{06614F09-F6BE-0F4D-8873-A21BEBE11420}" type="pres">
      <dgm:prSet presAssocID="{229A9D5D-C7CD-9245-AB3D-C5AA7401B72F}" presName="hierChild2" presStyleCnt="0"/>
      <dgm:spPr/>
    </dgm:pt>
    <dgm:pt modelId="{033244C4-A50E-F347-8B22-56F390D248A7}" type="pres">
      <dgm:prSet presAssocID="{60EC2E20-9F45-7742-B659-92830A976049}" presName="Name37" presStyleLbl="parChTrans1D2" presStyleIdx="0" presStyleCnt="2"/>
      <dgm:spPr/>
    </dgm:pt>
    <dgm:pt modelId="{7A1CC183-EDAE-E747-AE29-09F385F30CBB}" type="pres">
      <dgm:prSet presAssocID="{4DC5456E-7FBD-6A44-9DA9-CE10BE0718F5}" presName="hierRoot2" presStyleCnt="0">
        <dgm:presLayoutVars>
          <dgm:hierBranch val="init"/>
        </dgm:presLayoutVars>
      </dgm:prSet>
      <dgm:spPr/>
    </dgm:pt>
    <dgm:pt modelId="{41AF7570-AD4F-684C-AF09-5A7170EC66A2}" type="pres">
      <dgm:prSet presAssocID="{4DC5456E-7FBD-6A44-9DA9-CE10BE0718F5}" presName="rootComposite" presStyleCnt="0"/>
      <dgm:spPr/>
    </dgm:pt>
    <dgm:pt modelId="{F1A6AC46-348C-9649-A13A-536E1C80B34C}" type="pres">
      <dgm:prSet presAssocID="{4DC5456E-7FBD-6A44-9DA9-CE10BE0718F5}" presName="rootText" presStyleLbl="node2" presStyleIdx="0" presStyleCnt="2" custScaleX="137530" custLinFactNeighborX="-92468" custLinFactNeighborY="-4488">
        <dgm:presLayoutVars>
          <dgm:chPref val="3"/>
        </dgm:presLayoutVars>
      </dgm:prSet>
      <dgm:spPr/>
    </dgm:pt>
    <dgm:pt modelId="{215AD510-4C45-CB41-8BC1-00DD5AD05154}" type="pres">
      <dgm:prSet presAssocID="{4DC5456E-7FBD-6A44-9DA9-CE10BE0718F5}" presName="rootConnector" presStyleLbl="node2" presStyleIdx="0" presStyleCnt="2"/>
      <dgm:spPr/>
    </dgm:pt>
    <dgm:pt modelId="{419910B4-AAC8-3442-9C33-531300C074AB}" type="pres">
      <dgm:prSet presAssocID="{4DC5456E-7FBD-6A44-9DA9-CE10BE0718F5}" presName="hierChild4" presStyleCnt="0"/>
      <dgm:spPr/>
    </dgm:pt>
    <dgm:pt modelId="{D83014F1-BBDB-7842-A24A-A64BF7D8EE1B}" type="pres">
      <dgm:prSet presAssocID="{4DC5456E-7FBD-6A44-9DA9-CE10BE0718F5}" presName="hierChild5" presStyleCnt="0"/>
      <dgm:spPr/>
    </dgm:pt>
    <dgm:pt modelId="{C4D507DF-E26E-0146-A0B7-69B4CBE16131}" type="pres">
      <dgm:prSet presAssocID="{95BB8A09-8860-A94F-B08A-F3820DF3ECE0}" presName="Name37" presStyleLbl="parChTrans1D2" presStyleIdx="1" presStyleCnt="2"/>
      <dgm:spPr/>
    </dgm:pt>
    <dgm:pt modelId="{2B61EFB2-F95D-8949-837E-5A3029B9CE44}" type="pres">
      <dgm:prSet presAssocID="{DC435BF5-7A20-8A42-825A-A8137E5152B5}" presName="hierRoot2" presStyleCnt="0">
        <dgm:presLayoutVars>
          <dgm:hierBranch val="init"/>
        </dgm:presLayoutVars>
      </dgm:prSet>
      <dgm:spPr/>
    </dgm:pt>
    <dgm:pt modelId="{0EB558A3-A8CE-174E-9C89-85DD3F6B5D77}" type="pres">
      <dgm:prSet presAssocID="{DC435BF5-7A20-8A42-825A-A8137E5152B5}" presName="rootComposite" presStyleCnt="0"/>
      <dgm:spPr/>
    </dgm:pt>
    <dgm:pt modelId="{1C5F7414-571F-1C4F-B6C3-6E465B3A0422}" type="pres">
      <dgm:prSet presAssocID="{DC435BF5-7A20-8A42-825A-A8137E5152B5}" presName="rootText" presStyleLbl="node2" presStyleIdx="1" presStyleCnt="2" custScaleX="161694" custLinFactX="8466" custLinFactNeighborX="100000" custLinFactNeighborY="-4489">
        <dgm:presLayoutVars>
          <dgm:chPref val="3"/>
        </dgm:presLayoutVars>
      </dgm:prSet>
      <dgm:spPr/>
    </dgm:pt>
    <dgm:pt modelId="{2D4281E2-8CA0-2B46-B69C-EF69AF39BE6A}" type="pres">
      <dgm:prSet presAssocID="{DC435BF5-7A20-8A42-825A-A8137E5152B5}" presName="rootConnector" presStyleLbl="node2" presStyleIdx="1" presStyleCnt="2"/>
      <dgm:spPr/>
    </dgm:pt>
    <dgm:pt modelId="{F88DB37B-4954-E349-A197-93C2448457E0}" type="pres">
      <dgm:prSet presAssocID="{DC435BF5-7A20-8A42-825A-A8137E5152B5}" presName="hierChild4" presStyleCnt="0"/>
      <dgm:spPr/>
    </dgm:pt>
    <dgm:pt modelId="{ED7198B6-5F9A-5C4C-BE3D-C6FC7B0131BC}" type="pres">
      <dgm:prSet presAssocID="{DC435BF5-7A20-8A42-825A-A8137E5152B5}" presName="hierChild5" presStyleCnt="0"/>
      <dgm:spPr/>
    </dgm:pt>
    <dgm:pt modelId="{855F65D7-CF02-3549-B760-4BB37BB29B6A}" type="pres">
      <dgm:prSet presAssocID="{229A9D5D-C7CD-9245-AB3D-C5AA7401B72F}" presName="hierChild3" presStyleCnt="0"/>
      <dgm:spPr/>
    </dgm:pt>
  </dgm:ptLst>
  <dgm:cxnLst>
    <dgm:cxn modelId="{F49A1E00-0D32-5541-95C7-54077B160914}" type="presOf" srcId="{60EC2E20-9F45-7742-B659-92830A976049}" destId="{033244C4-A50E-F347-8B22-56F390D248A7}" srcOrd="0" destOrd="0" presId="urn:microsoft.com/office/officeart/2005/8/layout/orgChart1"/>
    <dgm:cxn modelId="{30707E0E-FABB-EA4C-AE39-2C9AE1088CCB}" type="presOf" srcId="{DC435BF5-7A20-8A42-825A-A8137E5152B5}" destId="{2D4281E2-8CA0-2B46-B69C-EF69AF39BE6A}" srcOrd="1" destOrd="0" presId="urn:microsoft.com/office/officeart/2005/8/layout/orgChart1"/>
    <dgm:cxn modelId="{1F15B126-CF25-9D44-99A0-32D8B83B279A}" type="presOf" srcId="{4DC5456E-7FBD-6A44-9DA9-CE10BE0718F5}" destId="{215AD510-4C45-CB41-8BC1-00DD5AD05154}" srcOrd="1" destOrd="0" presId="urn:microsoft.com/office/officeart/2005/8/layout/orgChart1"/>
    <dgm:cxn modelId="{242D4E46-1B88-784F-9757-5CAC959A6B3F}" type="presOf" srcId="{229A9D5D-C7CD-9245-AB3D-C5AA7401B72F}" destId="{6234624C-2245-8842-9586-794A3C9609F6}" srcOrd="1" destOrd="0" presId="urn:microsoft.com/office/officeart/2005/8/layout/orgChart1"/>
    <dgm:cxn modelId="{BE075884-69C6-8B42-A0F0-10A52D20C5E9}" type="presOf" srcId="{229A9D5D-C7CD-9245-AB3D-C5AA7401B72F}" destId="{C3DAA4A8-CE41-8145-9E63-9812C8E4EB2E}" srcOrd="0" destOrd="0" presId="urn:microsoft.com/office/officeart/2005/8/layout/orgChart1"/>
    <dgm:cxn modelId="{11A8D888-C477-B745-92D4-69B1301A01D0}" srcId="{229A9D5D-C7CD-9245-AB3D-C5AA7401B72F}" destId="{4DC5456E-7FBD-6A44-9DA9-CE10BE0718F5}" srcOrd="0" destOrd="0" parTransId="{60EC2E20-9F45-7742-B659-92830A976049}" sibTransId="{D26B718D-CEEE-944D-8ED8-C2F0602BCBC6}"/>
    <dgm:cxn modelId="{30917B98-7C04-694A-B70C-7EF8397C7EE7}" type="presOf" srcId="{4DC5456E-7FBD-6A44-9DA9-CE10BE0718F5}" destId="{F1A6AC46-348C-9649-A13A-536E1C80B34C}" srcOrd="0" destOrd="0" presId="urn:microsoft.com/office/officeart/2005/8/layout/orgChart1"/>
    <dgm:cxn modelId="{3491D09D-444E-ED48-8920-E17A6CB9437D}" type="presOf" srcId="{DC435BF5-7A20-8A42-825A-A8137E5152B5}" destId="{1C5F7414-571F-1C4F-B6C3-6E465B3A0422}" srcOrd="0" destOrd="0" presId="urn:microsoft.com/office/officeart/2005/8/layout/orgChart1"/>
    <dgm:cxn modelId="{7FA2E4A9-A3D4-B543-850B-0D826BFF4601}" type="presOf" srcId="{A17256AC-30AD-854F-9856-09C45D8A4545}" destId="{353D5A2F-9B63-DA43-90AB-A52E46976F34}" srcOrd="0" destOrd="0" presId="urn:microsoft.com/office/officeart/2005/8/layout/orgChart1"/>
    <dgm:cxn modelId="{BC2B0FBB-CD4E-C943-BD04-919CEED90964}" type="presOf" srcId="{95BB8A09-8860-A94F-B08A-F3820DF3ECE0}" destId="{C4D507DF-E26E-0146-A0B7-69B4CBE16131}" srcOrd="0" destOrd="0" presId="urn:microsoft.com/office/officeart/2005/8/layout/orgChart1"/>
    <dgm:cxn modelId="{AB2DAAE6-F7AB-C144-8A50-FD218B48C709}" srcId="{229A9D5D-C7CD-9245-AB3D-C5AA7401B72F}" destId="{DC435BF5-7A20-8A42-825A-A8137E5152B5}" srcOrd="1" destOrd="0" parTransId="{95BB8A09-8860-A94F-B08A-F3820DF3ECE0}" sibTransId="{4BC616B8-F9F7-3047-9AF3-8ED8A2E77B7C}"/>
    <dgm:cxn modelId="{61465CF9-A8F7-A743-A59D-88F42F33CA16}" srcId="{A17256AC-30AD-854F-9856-09C45D8A4545}" destId="{229A9D5D-C7CD-9245-AB3D-C5AA7401B72F}" srcOrd="0" destOrd="0" parTransId="{AD9B4BE3-0FC9-EE44-9BB5-504372903A1E}" sibTransId="{A36FB876-A013-2E49-B2A0-37C493EEB7C8}"/>
    <dgm:cxn modelId="{BCCF0755-EF82-6D47-8733-963B69C702E4}" type="presParOf" srcId="{353D5A2F-9B63-DA43-90AB-A52E46976F34}" destId="{7243955B-6919-BB42-920B-AC44DD0947AE}" srcOrd="0" destOrd="0" presId="urn:microsoft.com/office/officeart/2005/8/layout/orgChart1"/>
    <dgm:cxn modelId="{70F738AB-3ECD-3F43-8F01-11C428983C89}" type="presParOf" srcId="{7243955B-6919-BB42-920B-AC44DD0947AE}" destId="{DD6F2631-7988-C840-9396-BD80B4E1456F}" srcOrd="0" destOrd="0" presId="urn:microsoft.com/office/officeart/2005/8/layout/orgChart1"/>
    <dgm:cxn modelId="{FB05CEAC-8CA4-3D49-876D-2A8056D13A27}" type="presParOf" srcId="{DD6F2631-7988-C840-9396-BD80B4E1456F}" destId="{C3DAA4A8-CE41-8145-9E63-9812C8E4EB2E}" srcOrd="0" destOrd="0" presId="urn:microsoft.com/office/officeart/2005/8/layout/orgChart1"/>
    <dgm:cxn modelId="{E9CD6F91-1E99-404F-BACB-40DF4BC5747F}" type="presParOf" srcId="{DD6F2631-7988-C840-9396-BD80B4E1456F}" destId="{6234624C-2245-8842-9586-794A3C9609F6}" srcOrd="1" destOrd="0" presId="urn:microsoft.com/office/officeart/2005/8/layout/orgChart1"/>
    <dgm:cxn modelId="{78C65740-7B9C-C645-B6B1-28CD2786C041}" type="presParOf" srcId="{7243955B-6919-BB42-920B-AC44DD0947AE}" destId="{06614F09-F6BE-0F4D-8873-A21BEBE11420}" srcOrd="1" destOrd="0" presId="urn:microsoft.com/office/officeart/2005/8/layout/orgChart1"/>
    <dgm:cxn modelId="{4DE8A433-C1DF-5549-A293-411A407CE9F5}" type="presParOf" srcId="{06614F09-F6BE-0F4D-8873-A21BEBE11420}" destId="{033244C4-A50E-F347-8B22-56F390D248A7}" srcOrd="0" destOrd="0" presId="urn:microsoft.com/office/officeart/2005/8/layout/orgChart1"/>
    <dgm:cxn modelId="{8D676732-D4AB-BF40-8D5F-000053954C5F}" type="presParOf" srcId="{06614F09-F6BE-0F4D-8873-A21BEBE11420}" destId="{7A1CC183-EDAE-E747-AE29-09F385F30CBB}" srcOrd="1" destOrd="0" presId="urn:microsoft.com/office/officeart/2005/8/layout/orgChart1"/>
    <dgm:cxn modelId="{CD678CC6-D9B0-E048-8B82-43EAD0CDE6A3}" type="presParOf" srcId="{7A1CC183-EDAE-E747-AE29-09F385F30CBB}" destId="{41AF7570-AD4F-684C-AF09-5A7170EC66A2}" srcOrd="0" destOrd="0" presId="urn:microsoft.com/office/officeart/2005/8/layout/orgChart1"/>
    <dgm:cxn modelId="{B9F57810-936D-C645-BF8F-3F55219DF3B4}" type="presParOf" srcId="{41AF7570-AD4F-684C-AF09-5A7170EC66A2}" destId="{F1A6AC46-348C-9649-A13A-536E1C80B34C}" srcOrd="0" destOrd="0" presId="urn:microsoft.com/office/officeart/2005/8/layout/orgChart1"/>
    <dgm:cxn modelId="{3D7D9C2F-25C9-D84F-8B82-FA769180566D}" type="presParOf" srcId="{41AF7570-AD4F-684C-AF09-5A7170EC66A2}" destId="{215AD510-4C45-CB41-8BC1-00DD5AD05154}" srcOrd="1" destOrd="0" presId="urn:microsoft.com/office/officeart/2005/8/layout/orgChart1"/>
    <dgm:cxn modelId="{F80981EC-541D-634B-AF7B-8AD573DC9141}" type="presParOf" srcId="{7A1CC183-EDAE-E747-AE29-09F385F30CBB}" destId="{419910B4-AAC8-3442-9C33-531300C074AB}" srcOrd="1" destOrd="0" presId="urn:microsoft.com/office/officeart/2005/8/layout/orgChart1"/>
    <dgm:cxn modelId="{D209E7C0-99FF-2044-8D18-3520B558220F}" type="presParOf" srcId="{7A1CC183-EDAE-E747-AE29-09F385F30CBB}" destId="{D83014F1-BBDB-7842-A24A-A64BF7D8EE1B}" srcOrd="2" destOrd="0" presId="urn:microsoft.com/office/officeart/2005/8/layout/orgChart1"/>
    <dgm:cxn modelId="{39A40B38-1737-F24A-8724-9D3221F16863}" type="presParOf" srcId="{06614F09-F6BE-0F4D-8873-A21BEBE11420}" destId="{C4D507DF-E26E-0146-A0B7-69B4CBE16131}" srcOrd="2" destOrd="0" presId="urn:microsoft.com/office/officeart/2005/8/layout/orgChart1"/>
    <dgm:cxn modelId="{2BA9C551-BB71-9947-A014-A68F136F4803}" type="presParOf" srcId="{06614F09-F6BE-0F4D-8873-A21BEBE11420}" destId="{2B61EFB2-F95D-8949-837E-5A3029B9CE44}" srcOrd="3" destOrd="0" presId="urn:microsoft.com/office/officeart/2005/8/layout/orgChart1"/>
    <dgm:cxn modelId="{B54BCAD7-7178-E44E-8AD8-6F594FEC0E9E}" type="presParOf" srcId="{2B61EFB2-F95D-8949-837E-5A3029B9CE44}" destId="{0EB558A3-A8CE-174E-9C89-85DD3F6B5D77}" srcOrd="0" destOrd="0" presId="urn:microsoft.com/office/officeart/2005/8/layout/orgChart1"/>
    <dgm:cxn modelId="{D5DAE7DD-E871-CB47-AF61-CFE0885BAABF}" type="presParOf" srcId="{0EB558A3-A8CE-174E-9C89-85DD3F6B5D77}" destId="{1C5F7414-571F-1C4F-B6C3-6E465B3A0422}" srcOrd="0" destOrd="0" presId="urn:microsoft.com/office/officeart/2005/8/layout/orgChart1"/>
    <dgm:cxn modelId="{001A7967-5D3A-ED4B-9965-45B1EC5C7E99}" type="presParOf" srcId="{0EB558A3-A8CE-174E-9C89-85DD3F6B5D77}" destId="{2D4281E2-8CA0-2B46-B69C-EF69AF39BE6A}" srcOrd="1" destOrd="0" presId="urn:microsoft.com/office/officeart/2005/8/layout/orgChart1"/>
    <dgm:cxn modelId="{2A6C0D8F-52A0-D14D-BB9D-BC9EB992AA6A}" type="presParOf" srcId="{2B61EFB2-F95D-8949-837E-5A3029B9CE44}" destId="{F88DB37B-4954-E349-A197-93C2448457E0}" srcOrd="1" destOrd="0" presId="urn:microsoft.com/office/officeart/2005/8/layout/orgChart1"/>
    <dgm:cxn modelId="{2DA61242-FAAF-8C49-819C-4FDD22956CBC}" type="presParOf" srcId="{2B61EFB2-F95D-8949-837E-5A3029B9CE44}" destId="{ED7198B6-5F9A-5C4C-BE3D-C6FC7B0131BC}" srcOrd="2" destOrd="0" presId="urn:microsoft.com/office/officeart/2005/8/layout/orgChart1"/>
    <dgm:cxn modelId="{3001DD70-E04C-C24E-90D2-EAF2840FB386}" type="presParOf" srcId="{7243955B-6919-BB42-920B-AC44DD0947AE}" destId="{855F65D7-CF02-3549-B760-4BB37BB29B6A}" srcOrd="2" destOrd="0" presId="urn:microsoft.com/office/officeart/2005/8/layout/orgChart1"/>
  </dgm:cxnLst>
  <dgm:bg>
    <a:effectLst>
      <a:glow rad="101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256AC-30AD-854F-9856-09C45D8A454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29A9D5D-C7CD-9245-AB3D-C5AA7401B72F}">
      <dgm:prSet phldrT="[Текст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Collective communications</a:t>
          </a:r>
          <a:endParaRPr lang="ru-RU" dirty="0"/>
        </a:p>
      </dgm:t>
    </dgm:pt>
    <dgm:pt modelId="{AD9B4BE3-0FC9-EE44-9BB5-504372903A1E}" type="parTrans" cxnId="{61465CF9-A8F7-A743-A59D-88F42F33CA16}">
      <dgm:prSet/>
      <dgm:spPr/>
      <dgm:t>
        <a:bodyPr/>
        <a:lstStyle/>
        <a:p>
          <a:endParaRPr lang="ru-RU"/>
        </a:p>
      </dgm:t>
    </dgm:pt>
    <dgm:pt modelId="{A36FB876-A013-2E49-B2A0-37C493EEB7C8}" type="sibTrans" cxnId="{61465CF9-A8F7-A743-A59D-88F42F33CA16}">
      <dgm:prSet/>
      <dgm:spPr/>
      <dgm:t>
        <a:bodyPr/>
        <a:lstStyle/>
        <a:p>
          <a:endParaRPr lang="ru-RU"/>
        </a:p>
      </dgm:t>
    </dgm:pt>
    <dgm:pt modelId="{4DC5456E-7FBD-6A44-9DA9-CE10BE0718F5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Synchronization</a:t>
          </a:r>
          <a:endParaRPr lang="ru-RU" dirty="0"/>
        </a:p>
      </dgm:t>
    </dgm:pt>
    <dgm:pt modelId="{60EC2E20-9F45-7742-B659-92830A976049}" type="parTrans" cxnId="{11A8D888-C477-B745-92D4-69B1301A01D0}">
      <dgm:prSet/>
      <dgm:spPr/>
      <dgm:t>
        <a:bodyPr/>
        <a:lstStyle/>
        <a:p>
          <a:endParaRPr lang="ru-RU"/>
        </a:p>
      </dgm:t>
    </dgm:pt>
    <dgm:pt modelId="{D26B718D-CEEE-944D-8ED8-C2F0602BCBC6}" type="sibTrans" cxnId="{11A8D888-C477-B745-92D4-69B1301A01D0}">
      <dgm:prSet/>
      <dgm:spPr/>
      <dgm:t>
        <a:bodyPr/>
        <a:lstStyle/>
        <a:p>
          <a:endParaRPr lang="ru-RU"/>
        </a:p>
      </dgm:t>
    </dgm:pt>
    <dgm:pt modelId="{DC435BF5-7A20-8A42-825A-A8137E5152B5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Data Movement</a:t>
          </a:r>
          <a:endParaRPr lang="ru-RU" dirty="0"/>
        </a:p>
      </dgm:t>
    </dgm:pt>
    <dgm:pt modelId="{95BB8A09-8860-A94F-B08A-F3820DF3ECE0}" type="parTrans" cxnId="{AB2DAAE6-F7AB-C144-8A50-FD218B48C709}">
      <dgm:prSet/>
      <dgm:spPr/>
      <dgm:t>
        <a:bodyPr/>
        <a:lstStyle/>
        <a:p>
          <a:endParaRPr lang="ru-RU"/>
        </a:p>
      </dgm:t>
    </dgm:pt>
    <dgm:pt modelId="{4BC616B8-F9F7-3047-9AF3-8ED8A2E77B7C}" type="sibTrans" cxnId="{AB2DAAE6-F7AB-C144-8A50-FD218B48C709}">
      <dgm:prSet/>
      <dgm:spPr/>
      <dgm:t>
        <a:bodyPr/>
        <a:lstStyle/>
        <a:p>
          <a:endParaRPr lang="ru-RU"/>
        </a:p>
      </dgm:t>
    </dgm:pt>
    <dgm:pt modelId="{4370C4A8-7A33-42C2-9504-E811A621DD96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Collective Computation</a:t>
          </a:r>
          <a:endParaRPr lang="ru-RU" dirty="0"/>
        </a:p>
      </dgm:t>
    </dgm:pt>
    <dgm:pt modelId="{37E1633C-27E9-4959-9864-CEB733B85871}" type="parTrans" cxnId="{85EABA8A-C330-4DC6-A212-4A85E7FE88C1}">
      <dgm:prSet/>
      <dgm:spPr/>
      <dgm:t>
        <a:bodyPr/>
        <a:lstStyle/>
        <a:p>
          <a:endParaRPr lang="ru-RU"/>
        </a:p>
      </dgm:t>
    </dgm:pt>
    <dgm:pt modelId="{71F25AEB-DA5A-40A1-AC16-76AE282C0A08}" type="sibTrans" cxnId="{85EABA8A-C330-4DC6-A212-4A85E7FE88C1}">
      <dgm:prSet/>
      <dgm:spPr/>
      <dgm:t>
        <a:bodyPr/>
        <a:lstStyle/>
        <a:p>
          <a:endParaRPr lang="ru-RU"/>
        </a:p>
      </dgm:t>
    </dgm:pt>
    <dgm:pt modelId="{353D5A2F-9B63-DA43-90AB-A52E46976F34}" type="pres">
      <dgm:prSet presAssocID="{A17256AC-30AD-854F-9856-09C45D8A45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3955B-6919-BB42-920B-AC44DD0947AE}" type="pres">
      <dgm:prSet presAssocID="{229A9D5D-C7CD-9245-AB3D-C5AA7401B72F}" presName="hierRoot1" presStyleCnt="0">
        <dgm:presLayoutVars>
          <dgm:hierBranch val="init"/>
        </dgm:presLayoutVars>
      </dgm:prSet>
      <dgm:spPr/>
    </dgm:pt>
    <dgm:pt modelId="{DD6F2631-7988-C840-9396-BD80B4E1456F}" type="pres">
      <dgm:prSet presAssocID="{229A9D5D-C7CD-9245-AB3D-C5AA7401B72F}" presName="rootComposite1" presStyleCnt="0"/>
      <dgm:spPr/>
    </dgm:pt>
    <dgm:pt modelId="{C3DAA4A8-CE41-8145-9E63-9812C8E4EB2E}" type="pres">
      <dgm:prSet presAssocID="{229A9D5D-C7CD-9245-AB3D-C5AA7401B72F}" presName="rootText1" presStyleLbl="node0" presStyleIdx="0" presStyleCnt="1" custScaleX="195424" custLinFactNeighborX="871" custLinFactNeighborY="-1795">
        <dgm:presLayoutVars>
          <dgm:chPref val="3"/>
        </dgm:presLayoutVars>
      </dgm:prSet>
      <dgm:spPr/>
    </dgm:pt>
    <dgm:pt modelId="{6234624C-2245-8842-9586-794A3C9609F6}" type="pres">
      <dgm:prSet presAssocID="{229A9D5D-C7CD-9245-AB3D-C5AA7401B72F}" presName="rootConnector1" presStyleLbl="node1" presStyleIdx="0" presStyleCnt="0"/>
      <dgm:spPr/>
    </dgm:pt>
    <dgm:pt modelId="{06614F09-F6BE-0F4D-8873-A21BEBE11420}" type="pres">
      <dgm:prSet presAssocID="{229A9D5D-C7CD-9245-AB3D-C5AA7401B72F}" presName="hierChild2" presStyleCnt="0"/>
      <dgm:spPr/>
    </dgm:pt>
    <dgm:pt modelId="{033244C4-A50E-F347-8B22-56F390D248A7}" type="pres">
      <dgm:prSet presAssocID="{60EC2E20-9F45-7742-B659-92830A976049}" presName="Name37" presStyleLbl="parChTrans1D2" presStyleIdx="0" presStyleCnt="3"/>
      <dgm:spPr/>
    </dgm:pt>
    <dgm:pt modelId="{7A1CC183-EDAE-E747-AE29-09F385F30CBB}" type="pres">
      <dgm:prSet presAssocID="{4DC5456E-7FBD-6A44-9DA9-CE10BE0718F5}" presName="hierRoot2" presStyleCnt="0">
        <dgm:presLayoutVars>
          <dgm:hierBranch val="init"/>
        </dgm:presLayoutVars>
      </dgm:prSet>
      <dgm:spPr/>
    </dgm:pt>
    <dgm:pt modelId="{41AF7570-AD4F-684C-AF09-5A7170EC66A2}" type="pres">
      <dgm:prSet presAssocID="{4DC5456E-7FBD-6A44-9DA9-CE10BE0718F5}" presName="rootComposite" presStyleCnt="0"/>
      <dgm:spPr/>
    </dgm:pt>
    <dgm:pt modelId="{F1A6AC46-348C-9649-A13A-536E1C80B34C}" type="pres">
      <dgm:prSet presAssocID="{4DC5456E-7FBD-6A44-9DA9-CE10BE0718F5}" presName="rootText" presStyleLbl="node2" presStyleIdx="0" presStyleCnt="3" custScaleX="137530" custLinFactNeighborX="6928" custLinFactNeighborY="-10744">
        <dgm:presLayoutVars>
          <dgm:chPref val="3"/>
        </dgm:presLayoutVars>
      </dgm:prSet>
      <dgm:spPr/>
    </dgm:pt>
    <dgm:pt modelId="{215AD510-4C45-CB41-8BC1-00DD5AD05154}" type="pres">
      <dgm:prSet presAssocID="{4DC5456E-7FBD-6A44-9DA9-CE10BE0718F5}" presName="rootConnector" presStyleLbl="node2" presStyleIdx="0" presStyleCnt="3"/>
      <dgm:spPr/>
    </dgm:pt>
    <dgm:pt modelId="{419910B4-AAC8-3442-9C33-531300C074AB}" type="pres">
      <dgm:prSet presAssocID="{4DC5456E-7FBD-6A44-9DA9-CE10BE0718F5}" presName="hierChild4" presStyleCnt="0"/>
      <dgm:spPr/>
    </dgm:pt>
    <dgm:pt modelId="{D83014F1-BBDB-7842-A24A-A64BF7D8EE1B}" type="pres">
      <dgm:prSet presAssocID="{4DC5456E-7FBD-6A44-9DA9-CE10BE0718F5}" presName="hierChild5" presStyleCnt="0"/>
      <dgm:spPr/>
    </dgm:pt>
    <dgm:pt modelId="{C4D507DF-E26E-0146-A0B7-69B4CBE16131}" type="pres">
      <dgm:prSet presAssocID="{95BB8A09-8860-A94F-B08A-F3820DF3ECE0}" presName="Name37" presStyleLbl="parChTrans1D2" presStyleIdx="1" presStyleCnt="3"/>
      <dgm:spPr/>
    </dgm:pt>
    <dgm:pt modelId="{2B61EFB2-F95D-8949-837E-5A3029B9CE44}" type="pres">
      <dgm:prSet presAssocID="{DC435BF5-7A20-8A42-825A-A8137E5152B5}" presName="hierRoot2" presStyleCnt="0">
        <dgm:presLayoutVars>
          <dgm:hierBranch val="init"/>
        </dgm:presLayoutVars>
      </dgm:prSet>
      <dgm:spPr/>
    </dgm:pt>
    <dgm:pt modelId="{0EB558A3-A8CE-174E-9C89-85DD3F6B5D77}" type="pres">
      <dgm:prSet presAssocID="{DC435BF5-7A20-8A42-825A-A8137E5152B5}" presName="rootComposite" presStyleCnt="0"/>
      <dgm:spPr/>
    </dgm:pt>
    <dgm:pt modelId="{1C5F7414-571F-1C4F-B6C3-6E465B3A0422}" type="pres">
      <dgm:prSet presAssocID="{DC435BF5-7A20-8A42-825A-A8137E5152B5}" presName="rootText" presStyleLbl="node2" presStyleIdx="1" presStyleCnt="3" custScaleX="161694" custLinFactNeighborX="-237" custLinFactNeighborY="-10237">
        <dgm:presLayoutVars>
          <dgm:chPref val="3"/>
        </dgm:presLayoutVars>
      </dgm:prSet>
      <dgm:spPr/>
    </dgm:pt>
    <dgm:pt modelId="{2D4281E2-8CA0-2B46-B69C-EF69AF39BE6A}" type="pres">
      <dgm:prSet presAssocID="{DC435BF5-7A20-8A42-825A-A8137E5152B5}" presName="rootConnector" presStyleLbl="node2" presStyleIdx="1" presStyleCnt="3"/>
      <dgm:spPr/>
    </dgm:pt>
    <dgm:pt modelId="{F88DB37B-4954-E349-A197-93C2448457E0}" type="pres">
      <dgm:prSet presAssocID="{DC435BF5-7A20-8A42-825A-A8137E5152B5}" presName="hierChild4" presStyleCnt="0"/>
      <dgm:spPr/>
    </dgm:pt>
    <dgm:pt modelId="{ED7198B6-5F9A-5C4C-BE3D-C6FC7B0131BC}" type="pres">
      <dgm:prSet presAssocID="{DC435BF5-7A20-8A42-825A-A8137E5152B5}" presName="hierChild5" presStyleCnt="0"/>
      <dgm:spPr/>
    </dgm:pt>
    <dgm:pt modelId="{A8986A7E-19DF-462A-AF1D-9D1789AC5E0D}" type="pres">
      <dgm:prSet presAssocID="{37E1633C-27E9-4959-9864-CEB733B85871}" presName="Name37" presStyleLbl="parChTrans1D2" presStyleIdx="2" presStyleCnt="3"/>
      <dgm:spPr/>
    </dgm:pt>
    <dgm:pt modelId="{89504879-BF59-42E5-AC7E-5465BD212764}" type="pres">
      <dgm:prSet presAssocID="{4370C4A8-7A33-42C2-9504-E811A621DD96}" presName="hierRoot2" presStyleCnt="0">
        <dgm:presLayoutVars>
          <dgm:hierBranch val="init"/>
        </dgm:presLayoutVars>
      </dgm:prSet>
      <dgm:spPr/>
    </dgm:pt>
    <dgm:pt modelId="{6EC843DB-7D91-43F5-98A7-3C0B11B75A2C}" type="pres">
      <dgm:prSet presAssocID="{4370C4A8-7A33-42C2-9504-E811A621DD96}" presName="rootComposite" presStyleCnt="0"/>
      <dgm:spPr/>
    </dgm:pt>
    <dgm:pt modelId="{603560DF-2909-4C66-9A04-57C82C0B4783}" type="pres">
      <dgm:prSet presAssocID="{4370C4A8-7A33-42C2-9504-E811A621DD96}" presName="rootText" presStyleLbl="node2" presStyleIdx="2" presStyleCnt="3" custScaleX="157131" custLinFactNeighborX="-3505" custLinFactNeighborY="-9374">
        <dgm:presLayoutVars>
          <dgm:chPref val="3"/>
        </dgm:presLayoutVars>
      </dgm:prSet>
      <dgm:spPr/>
    </dgm:pt>
    <dgm:pt modelId="{F72A2E86-E475-4139-B36A-3F3AF862975F}" type="pres">
      <dgm:prSet presAssocID="{4370C4A8-7A33-42C2-9504-E811A621DD96}" presName="rootConnector" presStyleLbl="node2" presStyleIdx="2" presStyleCnt="3"/>
      <dgm:spPr/>
    </dgm:pt>
    <dgm:pt modelId="{E910B195-231F-4E64-B8EC-8BBF2C42F123}" type="pres">
      <dgm:prSet presAssocID="{4370C4A8-7A33-42C2-9504-E811A621DD96}" presName="hierChild4" presStyleCnt="0"/>
      <dgm:spPr/>
    </dgm:pt>
    <dgm:pt modelId="{42703336-812E-4831-85DA-8D2390D6FF4A}" type="pres">
      <dgm:prSet presAssocID="{4370C4A8-7A33-42C2-9504-E811A621DD96}" presName="hierChild5" presStyleCnt="0"/>
      <dgm:spPr/>
    </dgm:pt>
    <dgm:pt modelId="{855F65D7-CF02-3549-B760-4BB37BB29B6A}" type="pres">
      <dgm:prSet presAssocID="{229A9D5D-C7CD-9245-AB3D-C5AA7401B72F}" presName="hierChild3" presStyleCnt="0"/>
      <dgm:spPr/>
    </dgm:pt>
  </dgm:ptLst>
  <dgm:cxnLst>
    <dgm:cxn modelId="{1BD99A2D-3729-4C5A-AF15-39DCBB199216}" type="presOf" srcId="{DC435BF5-7A20-8A42-825A-A8137E5152B5}" destId="{2D4281E2-8CA0-2B46-B69C-EF69AF39BE6A}" srcOrd="1" destOrd="0" presId="urn:microsoft.com/office/officeart/2005/8/layout/orgChart1"/>
    <dgm:cxn modelId="{A041673F-B8CA-40B3-ADCF-8CBB110F1A45}" type="presOf" srcId="{DC435BF5-7A20-8A42-825A-A8137E5152B5}" destId="{1C5F7414-571F-1C4F-B6C3-6E465B3A0422}" srcOrd="0" destOrd="0" presId="urn:microsoft.com/office/officeart/2005/8/layout/orgChart1"/>
    <dgm:cxn modelId="{70D36969-E3C1-4F2B-A391-4E8ADA00E3DE}" type="presOf" srcId="{4370C4A8-7A33-42C2-9504-E811A621DD96}" destId="{F72A2E86-E475-4139-B36A-3F3AF862975F}" srcOrd="1" destOrd="0" presId="urn:microsoft.com/office/officeart/2005/8/layout/orgChart1"/>
    <dgm:cxn modelId="{1F934E71-92A9-4090-AEFA-FF25F282D28C}" type="presOf" srcId="{229A9D5D-C7CD-9245-AB3D-C5AA7401B72F}" destId="{C3DAA4A8-CE41-8145-9E63-9812C8E4EB2E}" srcOrd="0" destOrd="0" presId="urn:microsoft.com/office/officeart/2005/8/layout/orgChart1"/>
    <dgm:cxn modelId="{11A8D888-C477-B745-92D4-69B1301A01D0}" srcId="{229A9D5D-C7CD-9245-AB3D-C5AA7401B72F}" destId="{4DC5456E-7FBD-6A44-9DA9-CE10BE0718F5}" srcOrd="0" destOrd="0" parTransId="{60EC2E20-9F45-7742-B659-92830A976049}" sibTransId="{D26B718D-CEEE-944D-8ED8-C2F0602BCBC6}"/>
    <dgm:cxn modelId="{DD6E908A-87A1-49A2-9862-322C92AE14C9}" type="presOf" srcId="{60EC2E20-9F45-7742-B659-92830A976049}" destId="{033244C4-A50E-F347-8B22-56F390D248A7}" srcOrd="0" destOrd="0" presId="urn:microsoft.com/office/officeart/2005/8/layout/orgChart1"/>
    <dgm:cxn modelId="{85EABA8A-C330-4DC6-A212-4A85E7FE88C1}" srcId="{229A9D5D-C7CD-9245-AB3D-C5AA7401B72F}" destId="{4370C4A8-7A33-42C2-9504-E811A621DD96}" srcOrd="2" destOrd="0" parTransId="{37E1633C-27E9-4959-9864-CEB733B85871}" sibTransId="{71F25AEB-DA5A-40A1-AC16-76AE282C0A08}"/>
    <dgm:cxn modelId="{158A83B1-1641-4F70-93C3-533C99F764FD}" type="presOf" srcId="{4DC5456E-7FBD-6A44-9DA9-CE10BE0718F5}" destId="{215AD510-4C45-CB41-8BC1-00DD5AD05154}" srcOrd="1" destOrd="0" presId="urn:microsoft.com/office/officeart/2005/8/layout/orgChart1"/>
    <dgm:cxn modelId="{A93ECBB1-2A2E-4CC2-A4AE-14BBCC30976D}" type="presOf" srcId="{37E1633C-27E9-4959-9864-CEB733B85871}" destId="{A8986A7E-19DF-462A-AF1D-9D1789AC5E0D}" srcOrd="0" destOrd="0" presId="urn:microsoft.com/office/officeart/2005/8/layout/orgChart1"/>
    <dgm:cxn modelId="{978232C2-601F-468E-B15D-3ABDDBF60821}" type="presOf" srcId="{229A9D5D-C7CD-9245-AB3D-C5AA7401B72F}" destId="{6234624C-2245-8842-9586-794A3C9609F6}" srcOrd="1" destOrd="0" presId="urn:microsoft.com/office/officeart/2005/8/layout/orgChart1"/>
    <dgm:cxn modelId="{670EF0CE-D4D5-440E-B7D4-D602D0869893}" type="presOf" srcId="{4370C4A8-7A33-42C2-9504-E811A621DD96}" destId="{603560DF-2909-4C66-9A04-57C82C0B4783}" srcOrd="0" destOrd="0" presId="urn:microsoft.com/office/officeart/2005/8/layout/orgChart1"/>
    <dgm:cxn modelId="{AB575BD3-55C2-4C78-B8F7-55039F5A230B}" type="presOf" srcId="{A17256AC-30AD-854F-9856-09C45D8A4545}" destId="{353D5A2F-9B63-DA43-90AB-A52E46976F34}" srcOrd="0" destOrd="0" presId="urn:microsoft.com/office/officeart/2005/8/layout/orgChart1"/>
    <dgm:cxn modelId="{AB2DAAE6-F7AB-C144-8A50-FD218B48C709}" srcId="{229A9D5D-C7CD-9245-AB3D-C5AA7401B72F}" destId="{DC435BF5-7A20-8A42-825A-A8137E5152B5}" srcOrd="1" destOrd="0" parTransId="{95BB8A09-8860-A94F-B08A-F3820DF3ECE0}" sibTransId="{4BC616B8-F9F7-3047-9AF3-8ED8A2E77B7C}"/>
    <dgm:cxn modelId="{61465CF9-A8F7-A743-A59D-88F42F33CA16}" srcId="{A17256AC-30AD-854F-9856-09C45D8A4545}" destId="{229A9D5D-C7CD-9245-AB3D-C5AA7401B72F}" srcOrd="0" destOrd="0" parTransId="{AD9B4BE3-0FC9-EE44-9BB5-504372903A1E}" sibTransId="{A36FB876-A013-2E49-B2A0-37C493EEB7C8}"/>
    <dgm:cxn modelId="{132620FF-9E66-4E8B-A608-08150708EA4C}" type="presOf" srcId="{4DC5456E-7FBD-6A44-9DA9-CE10BE0718F5}" destId="{F1A6AC46-348C-9649-A13A-536E1C80B34C}" srcOrd="0" destOrd="0" presId="urn:microsoft.com/office/officeart/2005/8/layout/orgChart1"/>
    <dgm:cxn modelId="{D4BE3AFF-E276-416B-8216-EB8D0D650CA6}" type="presOf" srcId="{95BB8A09-8860-A94F-B08A-F3820DF3ECE0}" destId="{C4D507DF-E26E-0146-A0B7-69B4CBE16131}" srcOrd="0" destOrd="0" presId="urn:microsoft.com/office/officeart/2005/8/layout/orgChart1"/>
    <dgm:cxn modelId="{0FC2032E-01C7-4801-AD3E-F5032BD802AA}" type="presParOf" srcId="{353D5A2F-9B63-DA43-90AB-A52E46976F34}" destId="{7243955B-6919-BB42-920B-AC44DD0947AE}" srcOrd="0" destOrd="0" presId="urn:microsoft.com/office/officeart/2005/8/layout/orgChart1"/>
    <dgm:cxn modelId="{16022096-96D2-4B30-B1FA-62F590226E5B}" type="presParOf" srcId="{7243955B-6919-BB42-920B-AC44DD0947AE}" destId="{DD6F2631-7988-C840-9396-BD80B4E1456F}" srcOrd="0" destOrd="0" presId="urn:microsoft.com/office/officeart/2005/8/layout/orgChart1"/>
    <dgm:cxn modelId="{CE43A3E8-586F-4DDF-800A-130EF351B6AB}" type="presParOf" srcId="{DD6F2631-7988-C840-9396-BD80B4E1456F}" destId="{C3DAA4A8-CE41-8145-9E63-9812C8E4EB2E}" srcOrd="0" destOrd="0" presId="urn:microsoft.com/office/officeart/2005/8/layout/orgChart1"/>
    <dgm:cxn modelId="{BA9FE649-C390-4899-850B-ED662D0185A4}" type="presParOf" srcId="{DD6F2631-7988-C840-9396-BD80B4E1456F}" destId="{6234624C-2245-8842-9586-794A3C9609F6}" srcOrd="1" destOrd="0" presId="urn:microsoft.com/office/officeart/2005/8/layout/orgChart1"/>
    <dgm:cxn modelId="{D0F61285-0505-4D96-B009-BEB01C2BCF68}" type="presParOf" srcId="{7243955B-6919-BB42-920B-AC44DD0947AE}" destId="{06614F09-F6BE-0F4D-8873-A21BEBE11420}" srcOrd="1" destOrd="0" presId="urn:microsoft.com/office/officeart/2005/8/layout/orgChart1"/>
    <dgm:cxn modelId="{82ED95ED-3372-4C64-9C17-07C09C04794C}" type="presParOf" srcId="{06614F09-F6BE-0F4D-8873-A21BEBE11420}" destId="{033244C4-A50E-F347-8B22-56F390D248A7}" srcOrd="0" destOrd="0" presId="urn:microsoft.com/office/officeart/2005/8/layout/orgChart1"/>
    <dgm:cxn modelId="{5CF73C55-6A4A-4497-BDD9-D10D639A6D96}" type="presParOf" srcId="{06614F09-F6BE-0F4D-8873-A21BEBE11420}" destId="{7A1CC183-EDAE-E747-AE29-09F385F30CBB}" srcOrd="1" destOrd="0" presId="urn:microsoft.com/office/officeart/2005/8/layout/orgChart1"/>
    <dgm:cxn modelId="{019A0989-5AB7-415A-8BFA-04D74AA0A995}" type="presParOf" srcId="{7A1CC183-EDAE-E747-AE29-09F385F30CBB}" destId="{41AF7570-AD4F-684C-AF09-5A7170EC66A2}" srcOrd="0" destOrd="0" presId="urn:microsoft.com/office/officeart/2005/8/layout/orgChart1"/>
    <dgm:cxn modelId="{6D1CB09A-3597-49C0-942B-8A150E363502}" type="presParOf" srcId="{41AF7570-AD4F-684C-AF09-5A7170EC66A2}" destId="{F1A6AC46-348C-9649-A13A-536E1C80B34C}" srcOrd="0" destOrd="0" presId="urn:microsoft.com/office/officeart/2005/8/layout/orgChart1"/>
    <dgm:cxn modelId="{3ED0371F-4437-49FD-9D10-452071345374}" type="presParOf" srcId="{41AF7570-AD4F-684C-AF09-5A7170EC66A2}" destId="{215AD510-4C45-CB41-8BC1-00DD5AD05154}" srcOrd="1" destOrd="0" presId="urn:microsoft.com/office/officeart/2005/8/layout/orgChart1"/>
    <dgm:cxn modelId="{B505D018-34B3-4ADB-A65F-152B3C6D2F5B}" type="presParOf" srcId="{7A1CC183-EDAE-E747-AE29-09F385F30CBB}" destId="{419910B4-AAC8-3442-9C33-531300C074AB}" srcOrd="1" destOrd="0" presId="urn:microsoft.com/office/officeart/2005/8/layout/orgChart1"/>
    <dgm:cxn modelId="{99F3B021-120E-4779-BC08-CAAA6642EC44}" type="presParOf" srcId="{7A1CC183-EDAE-E747-AE29-09F385F30CBB}" destId="{D83014F1-BBDB-7842-A24A-A64BF7D8EE1B}" srcOrd="2" destOrd="0" presId="urn:microsoft.com/office/officeart/2005/8/layout/orgChart1"/>
    <dgm:cxn modelId="{8C2BB2E7-8CF6-4B11-A77D-A928D61D0A1B}" type="presParOf" srcId="{06614F09-F6BE-0F4D-8873-A21BEBE11420}" destId="{C4D507DF-E26E-0146-A0B7-69B4CBE16131}" srcOrd="2" destOrd="0" presId="urn:microsoft.com/office/officeart/2005/8/layout/orgChart1"/>
    <dgm:cxn modelId="{C393BC59-9CD0-4627-83EC-91F48B11E82B}" type="presParOf" srcId="{06614F09-F6BE-0F4D-8873-A21BEBE11420}" destId="{2B61EFB2-F95D-8949-837E-5A3029B9CE44}" srcOrd="3" destOrd="0" presId="urn:microsoft.com/office/officeart/2005/8/layout/orgChart1"/>
    <dgm:cxn modelId="{68F22334-D907-429D-BBF4-B412D61E9FD9}" type="presParOf" srcId="{2B61EFB2-F95D-8949-837E-5A3029B9CE44}" destId="{0EB558A3-A8CE-174E-9C89-85DD3F6B5D77}" srcOrd="0" destOrd="0" presId="urn:microsoft.com/office/officeart/2005/8/layout/orgChart1"/>
    <dgm:cxn modelId="{B4C0D4F7-1411-4896-85D3-32B221E7A7E9}" type="presParOf" srcId="{0EB558A3-A8CE-174E-9C89-85DD3F6B5D77}" destId="{1C5F7414-571F-1C4F-B6C3-6E465B3A0422}" srcOrd="0" destOrd="0" presId="urn:microsoft.com/office/officeart/2005/8/layout/orgChart1"/>
    <dgm:cxn modelId="{A65AF331-0B39-47FD-9DC4-C7CC5AABF998}" type="presParOf" srcId="{0EB558A3-A8CE-174E-9C89-85DD3F6B5D77}" destId="{2D4281E2-8CA0-2B46-B69C-EF69AF39BE6A}" srcOrd="1" destOrd="0" presId="urn:microsoft.com/office/officeart/2005/8/layout/orgChart1"/>
    <dgm:cxn modelId="{6C414604-1F1B-4929-8307-3555548CDB4D}" type="presParOf" srcId="{2B61EFB2-F95D-8949-837E-5A3029B9CE44}" destId="{F88DB37B-4954-E349-A197-93C2448457E0}" srcOrd="1" destOrd="0" presId="urn:microsoft.com/office/officeart/2005/8/layout/orgChart1"/>
    <dgm:cxn modelId="{1ABF4D23-F306-411F-8EB7-6F51767F3F33}" type="presParOf" srcId="{2B61EFB2-F95D-8949-837E-5A3029B9CE44}" destId="{ED7198B6-5F9A-5C4C-BE3D-C6FC7B0131BC}" srcOrd="2" destOrd="0" presId="urn:microsoft.com/office/officeart/2005/8/layout/orgChart1"/>
    <dgm:cxn modelId="{F24B1AD6-7AC0-4C45-9401-D0B200B8C935}" type="presParOf" srcId="{06614F09-F6BE-0F4D-8873-A21BEBE11420}" destId="{A8986A7E-19DF-462A-AF1D-9D1789AC5E0D}" srcOrd="4" destOrd="0" presId="urn:microsoft.com/office/officeart/2005/8/layout/orgChart1"/>
    <dgm:cxn modelId="{48A2A9B6-2306-4809-83E8-329310B0465B}" type="presParOf" srcId="{06614F09-F6BE-0F4D-8873-A21BEBE11420}" destId="{89504879-BF59-42E5-AC7E-5465BD212764}" srcOrd="5" destOrd="0" presId="urn:microsoft.com/office/officeart/2005/8/layout/orgChart1"/>
    <dgm:cxn modelId="{47939E13-4828-4493-841E-8A5C4160A0A6}" type="presParOf" srcId="{89504879-BF59-42E5-AC7E-5465BD212764}" destId="{6EC843DB-7D91-43F5-98A7-3C0B11B75A2C}" srcOrd="0" destOrd="0" presId="urn:microsoft.com/office/officeart/2005/8/layout/orgChart1"/>
    <dgm:cxn modelId="{7EE148F1-E050-4D40-A91C-B40DEDE52135}" type="presParOf" srcId="{6EC843DB-7D91-43F5-98A7-3C0B11B75A2C}" destId="{603560DF-2909-4C66-9A04-57C82C0B4783}" srcOrd="0" destOrd="0" presId="urn:microsoft.com/office/officeart/2005/8/layout/orgChart1"/>
    <dgm:cxn modelId="{C5BAAFBE-0C5E-4FAD-9390-F874A305CB26}" type="presParOf" srcId="{6EC843DB-7D91-43F5-98A7-3C0B11B75A2C}" destId="{F72A2E86-E475-4139-B36A-3F3AF862975F}" srcOrd="1" destOrd="0" presId="urn:microsoft.com/office/officeart/2005/8/layout/orgChart1"/>
    <dgm:cxn modelId="{300A8E77-A75F-4900-8343-46061024A647}" type="presParOf" srcId="{89504879-BF59-42E5-AC7E-5465BD212764}" destId="{E910B195-231F-4E64-B8EC-8BBF2C42F123}" srcOrd="1" destOrd="0" presId="urn:microsoft.com/office/officeart/2005/8/layout/orgChart1"/>
    <dgm:cxn modelId="{9F34EC4D-B0BE-460B-B75C-4866F7120AA0}" type="presParOf" srcId="{89504879-BF59-42E5-AC7E-5465BD212764}" destId="{42703336-812E-4831-85DA-8D2390D6FF4A}" srcOrd="2" destOrd="0" presId="urn:microsoft.com/office/officeart/2005/8/layout/orgChart1"/>
    <dgm:cxn modelId="{6E1D9346-D92A-4F6E-A624-16A623233BCA}" type="presParOf" srcId="{7243955B-6919-BB42-920B-AC44DD0947AE}" destId="{855F65D7-CF02-3549-B760-4BB37BB29B6A}" srcOrd="2" destOrd="0" presId="urn:microsoft.com/office/officeart/2005/8/layout/orgChart1"/>
  </dgm:cxnLst>
  <dgm:bg>
    <a:effectLst>
      <a:glow rad="101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507DF-E26E-0146-A0B7-69B4CBE16131}">
      <dsp:nvSpPr>
        <dsp:cNvPr id="0" name=""/>
        <dsp:cNvSpPr/>
      </dsp:nvSpPr>
      <dsp:spPr>
        <a:xfrm>
          <a:off x="4569942" y="680208"/>
          <a:ext cx="2542075" cy="255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49"/>
              </a:lnTo>
              <a:lnTo>
                <a:pt x="2542075" y="113049"/>
              </a:lnTo>
              <a:lnTo>
                <a:pt x="2542075" y="255893"/>
              </a:lnTo>
            </a:path>
          </a:pathLst>
        </a:custGeom>
        <a:noFill/>
        <a:ln w="12700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244C4-A50E-F347-8B22-56F390D248A7}">
      <dsp:nvSpPr>
        <dsp:cNvPr id="0" name=""/>
        <dsp:cNvSpPr/>
      </dsp:nvSpPr>
      <dsp:spPr>
        <a:xfrm>
          <a:off x="2057442" y="680208"/>
          <a:ext cx="2512500" cy="255899"/>
        </a:xfrm>
        <a:custGeom>
          <a:avLst/>
          <a:gdLst/>
          <a:ahLst/>
          <a:cxnLst/>
          <a:rect l="0" t="0" r="0" b="0"/>
          <a:pathLst>
            <a:path>
              <a:moveTo>
                <a:pt x="2512500" y="0"/>
              </a:moveTo>
              <a:lnTo>
                <a:pt x="2512500" y="113056"/>
              </a:lnTo>
              <a:lnTo>
                <a:pt x="0" y="113056"/>
              </a:lnTo>
              <a:lnTo>
                <a:pt x="0" y="255899"/>
              </a:lnTo>
            </a:path>
          </a:pathLst>
        </a:custGeom>
        <a:noFill/>
        <a:ln w="12700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AA4A8-CE41-8145-9E63-9812C8E4EB2E}">
      <dsp:nvSpPr>
        <dsp:cNvPr id="0" name=""/>
        <dsp:cNvSpPr/>
      </dsp:nvSpPr>
      <dsp:spPr>
        <a:xfrm>
          <a:off x="3240651" y="0"/>
          <a:ext cx="2658581" cy="680208"/>
        </a:xfrm>
        <a:prstGeom prst="rect">
          <a:avLst/>
        </a:prstGeom>
        <a:solidFill>
          <a:schemeClr val="accent4">
            <a:tint val="100000"/>
            <a:shade val="100000"/>
            <a:satMod val="100000"/>
          </a:schemeClr>
        </a:solidFill>
        <a:ln w="25400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communication operations</a:t>
          </a:r>
          <a:endParaRPr lang="ru-RU" sz="2300" kern="1200" dirty="0"/>
        </a:p>
      </dsp:txBody>
      <dsp:txXfrm>
        <a:off x="3240651" y="0"/>
        <a:ext cx="2658581" cy="680208"/>
      </dsp:txXfrm>
    </dsp:sp>
    <dsp:sp modelId="{F1A6AC46-348C-9649-A13A-536E1C80B34C}">
      <dsp:nvSpPr>
        <dsp:cNvPr id="0" name=""/>
        <dsp:cNvSpPr/>
      </dsp:nvSpPr>
      <dsp:spPr>
        <a:xfrm>
          <a:off x="1121951" y="936108"/>
          <a:ext cx="1870981" cy="680208"/>
        </a:xfrm>
        <a:prstGeom prst="rect">
          <a:avLst/>
        </a:prstGeom>
        <a:solidFill>
          <a:schemeClr val="accent1">
            <a:tint val="100000"/>
            <a:shade val="100000"/>
            <a:satMod val="100000"/>
          </a:schemeClr>
        </a:solidFill>
        <a:ln w="25400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Point-to-Point</a:t>
          </a:r>
          <a:endParaRPr lang="ru-RU" sz="2300" kern="1200" dirty="0"/>
        </a:p>
      </dsp:txBody>
      <dsp:txXfrm>
        <a:off x="1121951" y="936108"/>
        <a:ext cx="1870981" cy="680208"/>
      </dsp:txXfrm>
    </dsp:sp>
    <dsp:sp modelId="{1C5F7414-571F-1C4F-B6C3-6E465B3A0422}">
      <dsp:nvSpPr>
        <dsp:cNvPr id="0" name=""/>
        <dsp:cNvSpPr/>
      </dsp:nvSpPr>
      <dsp:spPr>
        <a:xfrm>
          <a:off x="6012161" y="936101"/>
          <a:ext cx="2199712" cy="680208"/>
        </a:xfrm>
        <a:prstGeom prst="rect">
          <a:avLst/>
        </a:prstGeom>
        <a:solidFill>
          <a:schemeClr val="accent1">
            <a:tint val="100000"/>
            <a:shade val="100000"/>
            <a:satMod val="100000"/>
          </a:schemeClr>
        </a:solidFill>
        <a:ln w="25400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Collective</a:t>
          </a:r>
          <a:endParaRPr lang="ru-RU" sz="2300" kern="1200" dirty="0"/>
        </a:p>
      </dsp:txBody>
      <dsp:txXfrm>
        <a:off x="6012161" y="936101"/>
        <a:ext cx="2199712" cy="680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86A7E-19DF-462A-AF1D-9D1789AC5E0D}">
      <dsp:nvSpPr>
        <dsp:cNvPr id="0" name=""/>
        <dsp:cNvSpPr/>
      </dsp:nvSpPr>
      <dsp:spPr>
        <a:xfrm>
          <a:off x="4571032" y="742804"/>
          <a:ext cx="2469616" cy="24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5"/>
              </a:lnTo>
              <a:lnTo>
                <a:pt x="2469616" y="87665"/>
              </a:lnTo>
              <a:lnTo>
                <a:pt x="2469616" y="243653"/>
              </a:lnTo>
            </a:path>
          </a:pathLst>
        </a:custGeom>
        <a:noFill/>
        <a:ln w="12700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507DF-E26E-0146-A0B7-69B4CBE16131}">
      <dsp:nvSpPr>
        <dsp:cNvPr id="0" name=""/>
        <dsp:cNvSpPr/>
      </dsp:nvSpPr>
      <dsp:spPr>
        <a:xfrm>
          <a:off x="4408975" y="742804"/>
          <a:ext cx="162057" cy="237243"/>
        </a:xfrm>
        <a:custGeom>
          <a:avLst/>
          <a:gdLst/>
          <a:ahLst/>
          <a:cxnLst/>
          <a:rect l="0" t="0" r="0" b="0"/>
          <a:pathLst>
            <a:path>
              <a:moveTo>
                <a:pt x="162057" y="0"/>
              </a:moveTo>
              <a:lnTo>
                <a:pt x="162057" y="81254"/>
              </a:lnTo>
              <a:lnTo>
                <a:pt x="0" y="81254"/>
              </a:lnTo>
              <a:lnTo>
                <a:pt x="0" y="237243"/>
              </a:lnTo>
            </a:path>
          </a:pathLst>
        </a:custGeom>
        <a:noFill/>
        <a:ln w="12700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244C4-A50E-F347-8B22-56F390D248A7}">
      <dsp:nvSpPr>
        <dsp:cNvPr id="0" name=""/>
        <dsp:cNvSpPr/>
      </dsp:nvSpPr>
      <dsp:spPr>
        <a:xfrm>
          <a:off x="1980791" y="742804"/>
          <a:ext cx="2590240" cy="233477"/>
        </a:xfrm>
        <a:custGeom>
          <a:avLst/>
          <a:gdLst/>
          <a:ahLst/>
          <a:cxnLst/>
          <a:rect l="0" t="0" r="0" b="0"/>
          <a:pathLst>
            <a:path>
              <a:moveTo>
                <a:pt x="2590240" y="0"/>
              </a:moveTo>
              <a:lnTo>
                <a:pt x="2590240" y="77488"/>
              </a:lnTo>
              <a:lnTo>
                <a:pt x="0" y="77488"/>
              </a:lnTo>
              <a:lnTo>
                <a:pt x="0" y="233477"/>
              </a:lnTo>
            </a:path>
          </a:pathLst>
        </a:custGeom>
        <a:noFill/>
        <a:ln w="12700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AA4A8-CE41-8145-9E63-9812C8E4EB2E}">
      <dsp:nvSpPr>
        <dsp:cNvPr id="0" name=""/>
        <dsp:cNvSpPr/>
      </dsp:nvSpPr>
      <dsp:spPr>
        <a:xfrm>
          <a:off x="3119414" y="0"/>
          <a:ext cx="2903236" cy="742804"/>
        </a:xfrm>
        <a:prstGeom prst="rect">
          <a:avLst/>
        </a:prstGeom>
        <a:solidFill>
          <a:schemeClr val="accent4">
            <a:tint val="100000"/>
            <a:shade val="100000"/>
            <a:satMod val="100000"/>
          </a:schemeClr>
        </a:solidFill>
        <a:ln w="25400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Collective communications</a:t>
          </a:r>
          <a:endParaRPr lang="ru-RU" sz="2300" kern="1200" dirty="0"/>
        </a:p>
      </dsp:txBody>
      <dsp:txXfrm>
        <a:off x="3119414" y="0"/>
        <a:ext cx="2903236" cy="742804"/>
      </dsp:txXfrm>
    </dsp:sp>
    <dsp:sp modelId="{F1A6AC46-348C-9649-A13A-536E1C80B34C}">
      <dsp:nvSpPr>
        <dsp:cNvPr id="0" name=""/>
        <dsp:cNvSpPr/>
      </dsp:nvSpPr>
      <dsp:spPr>
        <a:xfrm>
          <a:off x="959212" y="976282"/>
          <a:ext cx="2043157" cy="742804"/>
        </a:xfrm>
        <a:prstGeom prst="rect">
          <a:avLst/>
        </a:prstGeom>
        <a:solidFill>
          <a:schemeClr val="accent1">
            <a:tint val="100000"/>
            <a:shade val="100000"/>
            <a:satMod val="100000"/>
          </a:schemeClr>
        </a:solidFill>
        <a:ln w="25400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Synchronization</a:t>
          </a:r>
          <a:endParaRPr lang="ru-RU" sz="2300" kern="1200" dirty="0"/>
        </a:p>
      </dsp:txBody>
      <dsp:txXfrm>
        <a:off x="959212" y="976282"/>
        <a:ext cx="2043157" cy="742804"/>
      </dsp:txXfrm>
    </dsp:sp>
    <dsp:sp modelId="{1C5F7414-571F-1C4F-B6C3-6E465B3A0422}">
      <dsp:nvSpPr>
        <dsp:cNvPr id="0" name=""/>
        <dsp:cNvSpPr/>
      </dsp:nvSpPr>
      <dsp:spPr>
        <a:xfrm>
          <a:off x="3207904" y="980048"/>
          <a:ext cx="2402140" cy="742804"/>
        </a:xfrm>
        <a:prstGeom prst="rect">
          <a:avLst/>
        </a:prstGeom>
        <a:solidFill>
          <a:schemeClr val="accent1">
            <a:tint val="100000"/>
            <a:shade val="100000"/>
            <a:satMod val="100000"/>
          </a:schemeClr>
        </a:solidFill>
        <a:ln w="25400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Movement</a:t>
          </a:r>
          <a:endParaRPr lang="ru-RU" sz="2300" kern="1200" dirty="0"/>
        </a:p>
      </dsp:txBody>
      <dsp:txXfrm>
        <a:off x="3207904" y="980048"/>
        <a:ext cx="2402140" cy="742804"/>
      </dsp:txXfrm>
    </dsp:sp>
    <dsp:sp modelId="{603560DF-2909-4C66-9A04-57C82C0B4783}">
      <dsp:nvSpPr>
        <dsp:cNvPr id="0" name=""/>
        <dsp:cNvSpPr/>
      </dsp:nvSpPr>
      <dsp:spPr>
        <a:xfrm>
          <a:off x="5873473" y="986458"/>
          <a:ext cx="2334352" cy="742804"/>
        </a:xfrm>
        <a:prstGeom prst="rect">
          <a:avLst/>
        </a:prstGeom>
        <a:solidFill>
          <a:schemeClr val="accent1">
            <a:tint val="100000"/>
            <a:shade val="100000"/>
            <a:satMod val="100000"/>
          </a:schemeClr>
        </a:solidFill>
        <a:ln w="25400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Collective Computation</a:t>
          </a:r>
          <a:endParaRPr lang="ru-RU" sz="2300" kern="1200" dirty="0"/>
        </a:p>
      </dsp:txBody>
      <dsp:txXfrm>
        <a:off x="5873473" y="986458"/>
        <a:ext cx="2334352" cy="74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41360F4-26D9-46D1-A501-E3A440870504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123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"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5AEEA08-73E0-4C90-83C8-446963258D83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1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5172027-24AB-4FD2-9553-57806210666A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6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489BAA-AA53-4BA7-9049-0E65A89CC280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319D80-F12D-488D-9FC1-7E1FC9C69715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FB307E7-369F-4BD7-9F53-FE667DBFC2E0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F6A4A00-FCAF-4ED5-A78F-95E71504CA4E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1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gif"/><Relationship Id="rId4" Type="http://schemas.openxmlformats.org/officeDocument/2006/relationships/image" Target="../media/image1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gi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62068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 Parallel Computer Memory Architectures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00192" y="1052736"/>
            <a:ext cx="269734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Hybrid Shared-Distributed</a:t>
            </a:r>
          </a:p>
          <a:p>
            <a:pPr algn="ctr"/>
            <a:r>
              <a:rPr lang="en-US" dirty="0"/>
              <a:t> Memory</a:t>
            </a:r>
            <a:endParaRPr lang="ru-RU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179512" y="1052736"/>
            <a:ext cx="2701950" cy="644748"/>
            <a:chOff x="3563888" y="1196752"/>
            <a:chExt cx="2701950" cy="644748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3563888" y="1196752"/>
              <a:ext cx="2701950" cy="64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17466" y="1331476"/>
              <a:ext cx="21946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Distributed Memory</a:t>
              </a:r>
              <a:endParaRPr lang="ru-RU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3238202" y="1052736"/>
            <a:ext cx="2701950" cy="644748"/>
            <a:chOff x="683568" y="1196752"/>
            <a:chExt cx="2701950" cy="644748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683568" y="1196752"/>
              <a:ext cx="2701950" cy="64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5616" y="1331476"/>
              <a:ext cx="17171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Shared Memory</a:t>
              </a:r>
              <a:endParaRPr lang="ru-RU" dirty="0"/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107504" y="1052736"/>
            <a:ext cx="2877711" cy="644748"/>
            <a:chOff x="611560" y="1196752"/>
            <a:chExt cx="2877711" cy="644748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683568" y="1196752"/>
              <a:ext cx="2701950" cy="64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1560" y="1268760"/>
              <a:ext cx="2877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Distributed Memory</a:t>
              </a:r>
              <a:endParaRPr lang="ru-RU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79" name="Группа 178"/>
          <p:cNvGrpSpPr/>
          <p:nvPr/>
        </p:nvGrpSpPr>
        <p:grpSpPr>
          <a:xfrm>
            <a:off x="899592" y="2204864"/>
            <a:ext cx="7200800" cy="2160240"/>
            <a:chOff x="467544" y="2924944"/>
            <a:chExt cx="7200800" cy="2160240"/>
          </a:xfrm>
        </p:grpSpPr>
        <p:sp>
          <p:nvSpPr>
            <p:cNvPr id="155" name="Двойная стрелка влево/вправо 154"/>
            <p:cNvSpPr/>
            <p:nvPr/>
          </p:nvSpPr>
          <p:spPr>
            <a:xfrm rot="5400000">
              <a:off x="2831878" y="4233018"/>
              <a:ext cx="432048" cy="120157"/>
            </a:xfrm>
            <a:prstGeom prst="left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Двойная стрелка влево/вправо 155"/>
            <p:cNvSpPr/>
            <p:nvPr/>
          </p:nvSpPr>
          <p:spPr>
            <a:xfrm rot="5400000">
              <a:off x="4704086" y="4233018"/>
              <a:ext cx="432048" cy="120157"/>
            </a:xfrm>
            <a:prstGeom prst="left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1" name="Группа 110"/>
            <p:cNvGrpSpPr/>
            <p:nvPr/>
          </p:nvGrpSpPr>
          <p:grpSpPr>
            <a:xfrm>
              <a:off x="539552" y="2924944"/>
              <a:ext cx="1455481" cy="1152128"/>
              <a:chOff x="539552" y="2924944"/>
              <a:chExt cx="1455481" cy="1152128"/>
            </a:xfrm>
          </p:grpSpPr>
          <p:grpSp>
            <p:nvGrpSpPr>
              <p:cNvPr id="103" name="Группа 102"/>
              <p:cNvGrpSpPr/>
              <p:nvPr/>
            </p:nvGrpSpPr>
            <p:grpSpPr>
              <a:xfrm>
                <a:off x="616156" y="3573016"/>
                <a:ext cx="1302272" cy="369332"/>
                <a:chOff x="616156" y="3635732"/>
                <a:chExt cx="1302272" cy="369332"/>
              </a:xfrm>
            </p:grpSpPr>
            <p:sp>
              <p:nvSpPr>
                <p:cNvPr id="90" name="Прямоугольник 89"/>
                <p:cNvSpPr/>
                <p:nvPr/>
              </p:nvSpPr>
              <p:spPr>
                <a:xfrm>
                  <a:off x="616156" y="3635732"/>
                  <a:ext cx="1302272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92760" y="3635732"/>
                  <a:ext cx="1204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MEMORY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3" name="Прямоугольник 82"/>
              <p:cNvSpPr/>
              <p:nvPr/>
            </p:nvSpPr>
            <p:spPr>
              <a:xfrm>
                <a:off x="616156" y="3068960"/>
                <a:ext cx="1291548" cy="4701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83193" y="3131676"/>
                <a:ext cx="68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CPU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Прямоугольник 88"/>
              <p:cNvSpPr/>
              <p:nvPr/>
            </p:nvSpPr>
            <p:spPr>
              <a:xfrm>
                <a:off x="539552" y="2924944"/>
                <a:ext cx="1455481" cy="115212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2" name="Группа 111"/>
            <p:cNvGrpSpPr/>
            <p:nvPr/>
          </p:nvGrpSpPr>
          <p:grpSpPr>
            <a:xfrm>
              <a:off x="2324431" y="2924944"/>
              <a:ext cx="1455481" cy="1152128"/>
              <a:chOff x="539552" y="2924944"/>
              <a:chExt cx="1455481" cy="1152128"/>
            </a:xfrm>
          </p:grpSpPr>
          <p:grpSp>
            <p:nvGrpSpPr>
              <p:cNvPr id="113" name="Группа 102"/>
              <p:cNvGrpSpPr/>
              <p:nvPr/>
            </p:nvGrpSpPr>
            <p:grpSpPr>
              <a:xfrm>
                <a:off x="616156" y="3573016"/>
                <a:ext cx="1302272" cy="369332"/>
                <a:chOff x="616156" y="3635732"/>
                <a:chExt cx="1302272" cy="369332"/>
              </a:xfrm>
            </p:grpSpPr>
            <p:sp>
              <p:nvSpPr>
                <p:cNvPr id="157" name="Прямоугольник 156"/>
                <p:cNvSpPr/>
                <p:nvPr/>
              </p:nvSpPr>
              <p:spPr>
                <a:xfrm>
                  <a:off x="616156" y="3635732"/>
                  <a:ext cx="1302272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692760" y="3635732"/>
                  <a:ext cx="1204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MEMORY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5" name="Прямоугольник 114"/>
              <p:cNvSpPr/>
              <p:nvPr/>
            </p:nvSpPr>
            <p:spPr>
              <a:xfrm>
                <a:off x="616156" y="3068960"/>
                <a:ext cx="1291548" cy="4701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83193" y="3131676"/>
                <a:ext cx="68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CPU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Прямоугольник 150"/>
              <p:cNvSpPr/>
              <p:nvPr/>
            </p:nvSpPr>
            <p:spPr>
              <a:xfrm>
                <a:off x="539552" y="2924944"/>
                <a:ext cx="1455481" cy="115212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61" name="Группа 160"/>
            <p:cNvGrpSpPr/>
            <p:nvPr/>
          </p:nvGrpSpPr>
          <p:grpSpPr>
            <a:xfrm>
              <a:off x="4196639" y="2924944"/>
              <a:ext cx="1455481" cy="1152128"/>
              <a:chOff x="539552" y="2924944"/>
              <a:chExt cx="1455481" cy="1152128"/>
            </a:xfrm>
          </p:grpSpPr>
          <p:grpSp>
            <p:nvGrpSpPr>
              <p:cNvPr id="162" name="Группа 102"/>
              <p:cNvGrpSpPr/>
              <p:nvPr/>
            </p:nvGrpSpPr>
            <p:grpSpPr>
              <a:xfrm>
                <a:off x="616156" y="3573016"/>
                <a:ext cx="1302272" cy="369332"/>
                <a:chOff x="616156" y="3635732"/>
                <a:chExt cx="1302272" cy="369332"/>
              </a:xfrm>
            </p:grpSpPr>
            <p:sp>
              <p:nvSpPr>
                <p:cNvPr id="166" name="Прямоугольник 165"/>
                <p:cNvSpPr/>
                <p:nvPr/>
              </p:nvSpPr>
              <p:spPr>
                <a:xfrm>
                  <a:off x="616156" y="3635732"/>
                  <a:ext cx="1302272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692760" y="3635732"/>
                  <a:ext cx="1204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MEMORY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3" name="Прямоугольник 162"/>
              <p:cNvSpPr/>
              <p:nvPr/>
            </p:nvSpPr>
            <p:spPr>
              <a:xfrm>
                <a:off x="616156" y="3068960"/>
                <a:ext cx="1291548" cy="4701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983193" y="3131676"/>
                <a:ext cx="68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CPU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Прямоугольник 164"/>
              <p:cNvSpPr/>
              <p:nvPr/>
            </p:nvSpPr>
            <p:spPr>
              <a:xfrm>
                <a:off x="539552" y="2924944"/>
                <a:ext cx="1455481" cy="115212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68" name="Группа 167"/>
            <p:cNvGrpSpPr/>
            <p:nvPr/>
          </p:nvGrpSpPr>
          <p:grpSpPr>
            <a:xfrm>
              <a:off x="6140855" y="2924944"/>
              <a:ext cx="1455481" cy="1152128"/>
              <a:chOff x="539552" y="2924944"/>
              <a:chExt cx="1455481" cy="1152128"/>
            </a:xfrm>
          </p:grpSpPr>
          <p:grpSp>
            <p:nvGrpSpPr>
              <p:cNvPr id="169" name="Группа 102"/>
              <p:cNvGrpSpPr/>
              <p:nvPr/>
            </p:nvGrpSpPr>
            <p:grpSpPr>
              <a:xfrm>
                <a:off x="616156" y="3573016"/>
                <a:ext cx="1302272" cy="369332"/>
                <a:chOff x="616156" y="3635732"/>
                <a:chExt cx="1302272" cy="369332"/>
              </a:xfrm>
            </p:grpSpPr>
            <p:sp>
              <p:nvSpPr>
                <p:cNvPr id="173" name="Прямоугольник 172"/>
                <p:cNvSpPr/>
                <p:nvPr/>
              </p:nvSpPr>
              <p:spPr>
                <a:xfrm>
                  <a:off x="616156" y="3635732"/>
                  <a:ext cx="1302272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92760" y="3635732"/>
                  <a:ext cx="1204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MEMORY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0" name="Прямоугольник 169"/>
              <p:cNvSpPr/>
              <p:nvPr/>
            </p:nvSpPr>
            <p:spPr>
              <a:xfrm>
                <a:off x="616156" y="3068960"/>
                <a:ext cx="1291548" cy="4701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983193" y="3131676"/>
                <a:ext cx="68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CPU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Прямоугольник 171"/>
              <p:cNvSpPr/>
              <p:nvPr/>
            </p:nvSpPr>
            <p:spPr>
              <a:xfrm>
                <a:off x="539552" y="2924944"/>
                <a:ext cx="1455481" cy="115212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5" name="Двойная стрелка влево/вправо 174"/>
            <p:cNvSpPr/>
            <p:nvPr/>
          </p:nvSpPr>
          <p:spPr>
            <a:xfrm rot="5400000">
              <a:off x="1055537" y="4233018"/>
              <a:ext cx="432048" cy="120157"/>
            </a:xfrm>
            <a:prstGeom prst="left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Двойная стрелка влево/вправо 175"/>
            <p:cNvSpPr/>
            <p:nvPr/>
          </p:nvSpPr>
          <p:spPr>
            <a:xfrm rot="5400000">
              <a:off x="6672161" y="4233018"/>
              <a:ext cx="432048" cy="120157"/>
            </a:xfrm>
            <a:prstGeom prst="left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Двойная стрелка влево/вправо 176"/>
            <p:cNvSpPr/>
            <p:nvPr/>
          </p:nvSpPr>
          <p:spPr>
            <a:xfrm>
              <a:off x="467544" y="4365104"/>
              <a:ext cx="7200800" cy="720080"/>
            </a:xfrm>
            <a:prstGeom prst="leftRightArrow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i="1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87105" y="4547220"/>
              <a:ext cx="111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Network</a:t>
              </a:r>
              <a:endParaRPr lang="ru-RU" sz="2000" b="1" i="1" dirty="0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2123728" y="436510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MPP (</a:t>
            </a:r>
            <a:r>
              <a:rPr lang="en-US" sz="2400" b="1" i="1" dirty="0"/>
              <a:t>massively parallel processor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0" y="50131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300000"/>
              <a:buBlip>
                <a:blip r:embed="rId2"/>
              </a:buBlip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   Could we design PP with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</a:rPr>
              <a:t>OpenMP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 for Distributed Memory Systems? </a:t>
            </a:r>
            <a:endParaRPr lang="ru-RU" sz="2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Communicators Overview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20688"/>
            <a:ext cx="57961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Communicator objects connect groups of processes in the MPI session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Communicators are used to define which collection of processes may communicate with each other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Most MPI routines require specifying a communicator as an argument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MPI_COMM_WORLD</a:t>
            </a:r>
            <a:r>
              <a:rPr lang="en-US" sz="2000" dirty="0"/>
              <a:t> is the predefined communicator that includes all of your MPI processes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Within a communicator, every process has its own unique, integer identifier which is called </a:t>
            </a:r>
            <a:r>
              <a:rPr lang="en-US" sz="2000" b="1" i="1" dirty="0"/>
              <a:t>Rank</a:t>
            </a:r>
            <a:endParaRPr lang="ru-RU" sz="2000" b="1" i="1" dirty="0"/>
          </a:p>
        </p:txBody>
      </p:sp>
      <p:sp>
        <p:nvSpPr>
          <p:cNvPr id="9" name="Облако 8"/>
          <p:cNvSpPr/>
          <p:nvPr/>
        </p:nvSpPr>
        <p:spPr>
          <a:xfrm>
            <a:off x="5039544" y="3645024"/>
            <a:ext cx="4104456" cy="216024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220072" y="908720"/>
            <a:ext cx="2088232" cy="12961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020272" y="1556792"/>
            <a:ext cx="1944216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5580112" y="1052736"/>
            <a:ext cx="504063" cy="533938"/>
            <a:chOff x="5292081" y="2823054"/>
            <a:chExt cx="504063" cy="533938"/>
          </a:xfrm>
        </p:grpSpPr>
        <p:sp>
          <p:nvSpPr>
            <p:cNvPr id="11" name="Овал 10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970" y="2823054"/>
              <a:ext cx="343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6444208" y="1196752"/>
            <a:ext cx="504063" cy="533938"/>
            <a:chOff x="5292081" y="2823054"/>
            <a:chExt cx="504063" cy="533938"/>
          </a:xfrm>
        </p:grpSpPr>
        <p:sp>
          <p:nvSpPr>
            <p:cNvPr id="17" name="Овал 16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93970" y="28230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5940152" y="1628800"/>
            <a:ext cx="504063" cy="533938"/>
            <a:chOff x="5292081" y="2823054"/>
            <a:chExt cx="504063" cy="533938"/>
          </a:xfrm>
        </p:grpSpPr>
        <p:sp>
          <p:nvSpPr>
            <p:cNvPr id="20" name="Овал 19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93970" y="2823054"/>
              <a:ext cx="338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7524328" y="2564904"/>
            <a:ext cx="504063" cy="533938"/>
            <a:chOff x="5292081" y="2823054"/>
            <a:chExt cx="504063" cy="533938"/>
          </a:xfrm>
        </p:grpSpPr>
        <p:sp>
          <p:nvSpPr>
            <p:cNvPr id="23" name="Овал 22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089" y="2823054"/>
              <a:ext cx="343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7884368" y="1916832"/>
            <a:ext cx="504063" cy="533938"/>
            <a:chOff x="5292081" y="2823054"/>
            <a:chExt cx="504063" cy="533938"/>
          </a:xfrm>
        </p:grpSpPr>
        <p:sp>
          <p:nvSpPr>
            <p:cNvPr id="26" name="Овал 25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93970" y="28230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7236296" y="1988840"/>
            <a:ext cx="504063" cy="533938"/>
            <a:chOff x="5292081" y="2823054"/>
            <a:chExt cx="504063" cy="533938"/>
          </a:xfrm>
        </p:grpSpPr>
        <p:sp>
          <p:nvSpPr>
            <p:cNvPr id="29" name="Овал 28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93970" y="2823054"/>
              <a:ext cx="338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8172393" y="2420888"/>
            <a:ext cx="504063" cy="533938"/>
            <a:chOff x="5292081" y="2823054"/>
            <a:chExt cx="504063" cy="533938"/>
          </a:xfrm>
        </p:grpSpPr>
        <p:sp>
          <p:nvSpPr>
            <p:cNvPr id="32" name="Овал 31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93970" y="2823054"/>
              <a:ext cx="334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04169" y="1547500"/>
            <a:ext cx="102827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</a:rPr>
              <a:t>omm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</a:rPr>
              <a:t> 2</a:t>
            </a:r>
            <a:endParaRPr lang="ru-RU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9993" y="827420"/>
            <a:ext cx="102421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ru-RU" b="1" i="1" dirty="0" err="1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4F6228"/>
                </a:solidFill>
              </a:rPr>
              <a:t>C</a:t>
            </a:r>
            <a:r>
              <a:rPr lang="en-US" b="1" i="1" dirty="0" err="1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4F6228"/>
                </a:solidFill>
              </a:rPr>
              <a:t>omm</a:t>
            </a:r>
            <a:r>
              <a:rPr lang="en-US" b="1" i="1" dirty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4F6228"/>
                </a:solidFill>
              </a:rPr>
              <a:t> 1</a:t>
            </a:r>
            <a:endParaRPr lang="ru-RU" b="1" i="1" dirty="0">
              <a:ln w="10541" cmpd="sng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4F6228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5580112" y="4005064"/>
            <a:ext cx="504063" cy="533938"/>
            <a:chOff x="5292081" y="2823054"/>
            <a:chExt cx="504063" cy="533938"/>
          </a:xfrm>
        </p:grpSpPr>
        <p:sp>
          <p:nvSpPr>
            <p:cNvPr id="38" name="Овал 37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3970" y="2823054"/>
              <a:ext cx="343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6444208" y="4149080"/>
            <a:ext cx="504063" cy="533938"/>
            <a:chOff x="5292081" y="2823054"/>
            <a:chExt cx="504063" cy="533938"/>
          </a:xfrm>
        </p:grpSpPr>
        <p:sp>
          <p:nvSpPr>
            <p:cNvPr id="41" name="Овал 40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93970" y="2823054"/>
              <a:ext cx="354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5940152" y="4581128"/>
            <a:ext cx="504063" cy="533938"/>
            <a:chOff x="5292081" y="2823054"/>
            <a:chExt cx="504063" cy="533938"/>
          </a:xfrm>
        </p:grpSpPr>
        <p:sp>
          <p:nvSpPr>
            <p:cNvPr id="44" name="Овал 43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93970" y="2823054"/>
              <a:ext cx="334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7812360" y="4509120"/>
            <a:ext cx="504063" cy="533938"/>
            <a:chOff x="5292081" y="2823054"/>
            <a:chExt cx="504063" cy="533938"/>
          </a:xfrm>
        </p:grpSpPr>
        <p:sp>
          <p:nvSpPr>
            <p:cNvPr id="47" name="Овал 46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64089" y="2823054"/>
              <a:ext cx="338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8172400" y="3861048"/>
            <a:ext cx="504063" cy="533938"/>
            <a:chOff x="5292081" y="2823054"/>
            <a:chExt cx="504063" cy="533938"/>
          </a:xfrm>
        </p:grpSpPr>
        <p:sp>
          <p:nvSpPr>
            <p:cNvPr id="51" name="Овал 50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93970" y="28230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7524328" y="3933056"/>
            <a:ext cx="504063" cy="533938"/>
            <a:chOff x="5292081" y="2823054"/>
            <a:chExt cx="504063" cy="533938"/>
          </a:xfrm>
        </p:grpSpPr>
        <p:sp>
          <p:nvSpPr>
            <p:cNvPr id="54" name="Овал 53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93970" y="2823054"/>
              <a:ext cx="347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8460425" y="4365104"/>
            <a:ext cx="504063" cy="533938"/>
            <a:chOff x="5292081" y="2823054"/>
            <a:chExt cx="504063" cy="533938"/>
          </a:xfrm>
        </p:grpSpPr>
        <p:sp>
          <p:nvSpPr>
            <p:cNvPr id="57" name="Овал 56"/>
            <p:cNvSpPr/>
            <p:nvPr/>
          </p:nvSpPr>
          <p:spPr>
            <a:xfrm>
              <a:off x="5292081" y="2852936"/>
              <a:ext cx="504063" cy="504056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93970" y="2823054"/>
              <a:ext cx="335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84168" y="5157192"/>
            <a:ext cx="234295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b="1" dirty="0">
                <a:ln>
                  <a:solidFill>
                    <a:srgbClr val="660066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MPI_COMM_WORLD</a:t>
            </a:r>
            <a:endParaRPr lang="ru-RU" b="1" i="1" dirty="0">
              <a:ln>
                <a:solidFill>
                  <a:srgbClr val="660066"/>
                </a:solidFill>
              </a:ln>
              <a:solidFill>
                <a:schemeClr val="accent4">
                  <a:lumMod val="5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894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Initialization of  MPI environment </a:t>
            </a:r>
            <a:endParaRPr lang="ru-RU" sz="3200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07504" y="1127903"/>
            <a:ext cx="8928992" cy="611999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MPI_Init</a:t>
            </a:r>
            <a:r>
              <a:rPr lang="en-US" sz="2400" dirty="0">
                <a:latin typeface="Courier New" charset="0"/>
              </a:rPr>
              <a:t> ( </a:t>
            </a: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*</a:t>
            </a:r>
            <a:r>
              <a:rPr lang="en-US" sz="2400" dirty="0" err="1">
                <a:latin typeface="Courier New" charset="0"/>
              </a:rPr>
              <a:t>agrc</a:t>
            </a:r>
            <a:r>
              <a:rPr lang="en-US" sz="2400" dirty="0">
                <a:latin typeface="Courier New" charset="0"/>
              </a:rPr>
              <a:t>, char ***</a:t>
            </a:r>
            <a:r>
              <a:rPr lang="en-US" sz="2400" dirty="0" err="1">
                <a:latin typeface="Courier New" charset="0"/>
              </a:rPr>
              <a:t>argv</a:t>
            </a:r>
            <a:r>
              <a:rPr lang="en-US" sz="2400" dirty="0">
                <a:latin typeface="Courier New" charset="0"/>
              </a:rPr>
              <a:t> )</a:t>
            </a:r>
            <a:r>
              <a:rPr lang="ru-RU" sz="2400" dirty="0">
                <a:latin typeface="Courier New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4379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i="1" dirty="0"/>
              <a:t>Initialization of  the parallel code </a:t>
            </a:r>
            <a:r>
              <a:rPr lang="ru-RU" sz="2200" i="1" dirty="0"/>
              <a:t>: 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7504" y="3940473"/>
            <a:ext cx="8928992" cy="647999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int </a:t>
            </a:r>
            <a:r>
              <a:rPr lang="en-US" sz="2400" b="1">
                <a:latin typeface="Courier New" charset="0"/>
              </a:rPr>
              <a:t>MPI_Comm_size</a:t>
            </a:r>
            <a:r>
              <a:rPr lang="en-US" sz="2400">
                <a:latin typeface="Courier New" charset="0"/>
              </a:rPr>
              <a:t> ( MPI_Comm comm, int *size )</a:t>
            </a:r>
            <a:r>
              <a:rPr lang="ru-RU" sz="2400">
                <a:latin typeface="Courier New" charset="0"/>
              </a:rPr>
              <a:t>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1065" y="5373289"/>
            <a:ext cx="8965431" cy="64799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>
                <a:latin typeface="Courier New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ernard MT Condensed" charset="0"/>
                <a:ea typeface="Arial" charset="0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MPI_Comm_rank</a:t>
            </a:r>
            <a:r>
              <a:rPr lang="en-US" dirty="0"/>
              <a:t> ( 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*rank )</a:t>
            </a:r>
            <a:r>
              <a:rPr lang="ru-RU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6512" y="3429000"/>
            <a:ext cx="9249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i="1" dirty="0"/>
              <a:t>Definition of </a:t>
            </a:r>
            <a:r>
              <a:rPr lang="en-US" sz="2200" b="1" i="1" dirty="0"/>
              <a:t>the total number </a:t>
            </a:r>
            <a:r>
              <a:rPr lang="en-US" sz="2200" i="1" dirty="0"/>
              <a:t>of MPI processes in the specified communicator</a:t>
            </a:r>
            <a:r>
              <a:rPr lang="ru-RU" sz="2200" i="1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1571" y="4869233"/>
            <a:ext cx="93185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i="1" dirty="0"/>
              <a:t>Definition of </a:t>
            </a:r>
            <a:r>
              <a:rPr lang="en-US" sz="2200" b="1" i="1" dirty="0"/>
              <a:t>the rank </a:t>
            </a:r>
            <a:r>
              <a:rPr lang="en-US" sz="2200" i="1" dirty="0"/>
              <a:t>of the called MPI process within specified communicator</a:t>
            </a:r>
            <a:r>
              <a:rPr lang="ru-RU" sz="2200" i="1" dirty="0"/>
              <a:t>: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7504" y="2458959"/>
            <a:ext cx="8928992" cy="611999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US" sz="2400" b="1" dirty="0" err="1">
                <a:latin typeface="Courier New" charset="0"/>
              </a:rPr>
              <a:t>MPI_Initialized</a:t>
            </a:r>
            <a:r>
              <a:rPr lang="en-US" sz="2400" dirty="0">
                <a:latin typeface="Courier New" charset="0"/>
              </a:rPr>
              <a:t> (&amp;flag)</a:t>
            </a:r>
            <a:endParaRPr lang="ru-RU" sz="2400" dirty="0"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988840"/>
            <a:ext cx="6732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i="1" dirty="0"/>
              <a:t>This function shows whether </a:t>
            </a:r>
            <a:r>
              <a:rPr lang="en-US" sz="2200" i="1" dirty="0" err="1"/>
              <a:t>MPI_Init</a:t>
            </a:r>
            <a:r>
              <a:rPr lang="en-US" sz="2200" i="1" dirty="0"/>
              <a:t> has been called </a:t>
            </a:r>
            <a:r>
              <a:rPr lang="ru-RU" sz="2200" i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93893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Termination of  MPI environment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060848"/>
            <a:ext cx="916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   Time in Seconds since a fixed point in the past </a:t>
            </a:r>
            <a:r>
              <a:rPr lang="ru-RU" sz="2000" i="1" dirty="0"/>
              <a:t>: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7504" y="1052736"/>
            <a:ext cx="8928992" cy="575999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MPI</a:t>
            </a:r>
            <a:r>
              <a:rPr lang="ru-RU" sz="2400" b="1" dirty="0">
                <a:latin typeface="Courier New" charset="0"/>
              </a:rPr>
              <a:t>_</a:t>
            </a:r>
            <a:r>
              <a:rPr lang="en-US" sz="2400" b="1" dirty="0">
                <a:latin typeface="Courier New" charset="0"/>
              </a:rPr>
              <a:t>Finalize</a:t>
            </a:r>
            <a:r>
              <a:rPr lang="ru-RU" sz="2400" dirty="0">
                <a:latin typeface="Courier New" charset="0"/>
              </a:rPr>
              <a:t> (</a:t>
            </a:r>
            <a:r>
              <a:rPr lang="en-US" sz="2400" dirty="0">
                <a:latin typeface="Courier New" charset="0"/>
              </a:rPr>
              <a:t>void</a:t>
            </a:r>
            <a:r>
              <a:rPr lang="ru-RU" sz="2400" dirty="0">
                <a:latin typeface="Courier New" charset="0"/>
              </a:rPr>
              <a:t>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20688"/>
            <a:ext cx="43350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i="1" dirty="0"/>
              <a:t>Termination of  the parallel code </a:t>
            </a:r>
            <a:r>
              <a:rPr lang="ru-RU" sz="2200" i="1" dirty="0"/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5736" y="2564904"/>
            <a:ext cx="3744416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2000" dirty="0">
                <a:latin typeface="Courier New"/>
                <a:cs typeface="Courier New"/>
              </a:rPr>
              <a:t>double </a:t>
            </a:r>
            <a:r>
              <a:rPr lang="fi-FI" sz="2000" b="1" dirty="0">
                <a:latin typeface="Courier New"/>
                <a:cs typeface="Courier New"/>
              </a:rPr>
              <a:t>MPI_Wtime</a:t>
            </a:r>
            <a:r>
              <a:rPr lang="fi-FI" sz="2000" dirty="0">
                <a:latin typeface="Courier New"/>
                <a:cs typeface="Courier New"/>
              </a:rPr>
              <a:t>(void)</a:t>
            </a:r>
            <a:endParaRPr lang="ru-RU" sz="20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140968"/>
            <a:ext cx="5037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i="1" dirty="0"/>
              <a:t>Definition of  the Program Execution’s Time</a:t>
            </a:r>
            <a:endParaRPr lang="ru-RU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3789040"/>
            <a:ext cx="3744416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double t</a:t>
            </a:r>
            <a:r>
              <a:rPr lang="ru-RU" dirty="0">
                <a:latin typeface="Courier New"/>
                <a:cs typeface="Courier New"/>
              </a:rPr>
              <a:t>_</a:t>
            </a:r>
            <a:r>
              <a:rPr lang="en-US" dirty="0">
                <a:latin typeface="Courier New"/>
                <a:cs typeface="Courier New"/>
              </a:rPr>
              <a:t>1, t</a:t>
            </a:r>
            <a:r>
              <a:rPr lang="ru-RU" dirty="0">
                <a:latin typeface="Courier New"/>
                <a:cs typeface="Courier New"/>
              </a:rPr>
              <a:t>_</a:t>
            </a:r>
            <a:r>
              <a:rPr lang="en-US" dirty="0">
                <a:latin typeface="Courier New"/>
                <a:cs typeface="Courier New"/>
              </a:rPr>
              <a:t>2, </a:t>
            </a:r>
            <a:r>
              <a:rPr lang="en-US" dirty="0" err="1">
                <a:latin typeface="Courier New"/>
                <a:cs typeface="Courier New"/>
              </a:rPr>
              <a:t>dt</a:t>
            </a:r>
            <a:r>
              <a:rPr lang="en-US" dirty="0">
                <a:latin typeface="Courier New"/>
                <a:cs typeface="Courier New"/>
              </a:rPr>
              <a:t>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t</a:t>
            </a:r>
            <a:r>
              <a:rPr lang="ru-RU" dirty="0">
                <a:latin typeface="Courier New"/>
                <a:cs typeface="Courier New"/>
              </a:rPr>
              <a:t>_</a:t>
            </a:r>
            <a:r>
              <a:rPr lang="en-US" dirty="0">
                <a:latin typeface="Courier New"/>
                <a:cs typeface="Courier New"/>
              </a:rPr>
              <a:t>1 = </a:t>
            </a:r>
            <a:r>
              <a:rPr lang="fi-FI" b="1" dirty="0">
                <a:latin typeface="Courier New"/>
                <a:cs typeface="Courier New"/>
              </a:rPr>
              <a:t>MPI_Wtime</a:t>
            </a:r>
            <a:r>
              <a:rPr lang="en-US" dirty="0">
                <a:latin typeface="Courier New"/>
                <a:cs typeface="Courier New"/>
              </a:rPr>
              <a:t>(); </a:t>
            </a:r>
            <a:endParaRPr lang="ru-RU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...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t</a:t>
            </a:r>
            <a:r>
              <a:rPr lang="ru-RU" dirty="0">
                <a:latin typeface="Courier New"/>
                <a:cs typeface="Courier New"/>
              </a:rPr>
              <a:t>_</a:t>
            </a:r>
            <a:r>
              <a:rPr lang="en-US" dirty="0">
                <a:latin typeface="Courier New"/>
                <a:cs typeface="Courier New"/>
              </a:rPr>
              <a:t>2 = </a:t>
            </a:r>
            <a:r>
              <a:rPr lang="fi-FI" b="1" dirty="0">
                <a:latin typeface="Courier New"/>
                <a:cs typeface="Courier New"/>
              </a:rPr>
              <a:t>MPI_Wtime</a:t>
            </a:r>
            <a:r>
              <a:rPr lang="en-US" dirty="0">
                <a:latin typeface="Courier New"/>
                <a:cs typeface="Courier New"/>
              </a:rPr>
              <a:t>(); </a:t>
            </a:r>
            <a:endParaRPr lang="ru-RU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dt</a:t>
            </a:r>
            <a:r>
              <a:rPr lang="en-US" dirty="0">
                <a:latin typeface="Courier New"/>
                <a:cs typeface="Courier New"/>
              </a:rPr>
              <a:t> = t2 – t1; </a:t>
            </a:r>
          </a:p>
          <a:p>
            <a:endParaRPr lang="ru-RU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143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General Scheme of MPI Programs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35696" y="2972559"/>
            <a:ext cx="5832648" cy="240065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b="1" dirty="0" err="1">
                <a:latin typeface="Courier New" charset="0"/>
              </a:rPr>
              <a:t>MPI_Comm_rank</a:t>
            </a:r>
            <a:r>
              <a:rPr lang="en-US" dirty="0">
                <a:latin typeface="Courier New" charset="0"/>
              </a:rPr>
              <a:t>(MPI_COMM_WORLD, &amp;</a:t>
            </a:r>
            <a:r>
              <a:rPr lang="en-US" dirty="0" err="1">
                <a:latin typeface="Courier New" charset="0"/>
              </a:rPr>
              <a:t>ProcRank</a:t>
            </a:r>
            <a:r>
              <a:rPr lang="en-US" dirty="0">
                <a:latin typeface="Courier New" charset="0"/>
              </a:rPr>
              <a:t>);</a:t>
            </a:r>
          </a:p>
          <a:p>
            <a:pPr eaLnBrk="1" hangingPunct="1"/>
            <a:r>
              <a:rPr lang="en-US" dirty="0">
                <a:latin typeface="Courier New" charset="0"/>
              </a:rPr>
              <a:t>if ( </a:t>
            </a:r>
            <a:r>
              <a:rPr lang="en-US" dirty="0" err="1">
                <a:latin typeface="Courier New" charset="0"/>
              </a:rPr>
              <a:t>ProcRank</a:t>
            </a:r>
            <a:r>
              <a:rPr lang="en-US" dirty="0">
                <a:latin typeface="Courier New" charset="0"/>
              </a:rPr>
              <a:t> == 0 ) </a:t>
            </a:r>
          </a:p>
          <a:p>
            <a:pPr eaLnBrk="1" hangingPunct="1"/>
            <a:r>
              <a:rPr lang="en-US" dirty="0">
                <a:latin typeface="Courier New" charset="0"/>
              </a:rPr>
              <a:t>	DoProcess0();</a:t>
            </a:r>
          </a:p>
          <a:p>
            <a:pPr eaLnBrk="1" hangingPunct="1"/>
            <a:r>
              <a:rPr lang="en-US" dirty="0">
                <a:latin typeface="Courier New" charset="0"/>
              </a:rPr>
              <a:t>else if ( </a:t>
            </a:r>
            <a:r>
              <a:rPr lang="en-US" dirty="0" err="1">
                <a:latin typeface="Courier New" charset="0"/>
              </a:rPr>
              <a:t>ProcRank</a:t>
            </a:r>
            <a:r>
              <a:rPr lang="en-US" dirty="0">
                <a:latin typeface="Courier New" charset="0"/>
              </a:rPr>
              <a:t> == 1 ) </a:t>
            </a:r>
          </a:p>
          <a:p>
            <a:pPr eaLnBrk="1" hangingPunct="1"/>
            <a:r>
              <a:rPr lang="en-US" dirty="0">
                <a:latin typeface="Courier New" charset="0"/>
              </a:rPr>
              <a:t>	DoProcess1();</a:t>
            </a:r>
          </a:p>
          <a:p>
            <a:pPr eaLnBrk="1" hangingPunct="1"/>
            <a:r>
              <a:rPr lang="en-US" dirty="0">
                <a:latin typeface="Courier New" charset="0"/>
              </a:rPr>
              <a:t>else if</a:t>
            </a:r>
            <a:r>
              <a:rPr lang="ru-RU" dirty="0">
                <a:latin typeface="Courier New" charset="0"/>
              </a:rPr>
              <a:t> ( </a:t>
            </a:r>
            <a:r>
              <a:rPr lang="en-US" dirty="0" err="1">
                <a:latin typeface="Courier New" charset="0"/>
              </a:rPr>
              <a:t>ProcRank</a:t>
            </a:r>
            <a:r>
              <a:rPr lang="ru-RU" dirty="0">
                <a:latin typeface="Courier New" charset="0"/>
              </a:rPr>
              <a:t> == 2 ) </a:t>
            </a:r>
            <a:endParaRPr lang="en-US" dirty="0">
              <a:latin typeface="Courier New" charset="0"/>
            </a:endParaRPr>
          </a:p>
          <a:p>
            <a:pPr eaLnBrk="1" hangingPunct="1"/>
            <a:r>
              <a:rPr lang="en-US" dirty="0">
                <a:latin typeface="Courier New" charset="0"/>
              </a:rPr>
              <a:t>	</a:t>
            </a:r>
            <a:r>
              <a:rPr lang="en-US" dirty="0" err="1">
                <a:latin typeface="Courier New" charset="0"/>
              </a:rPr>
              <a:t>DoProcess</a:t>
            </a:r>
            <a:r>
              <a:rPr lang="ru-RU" dirty="0">
                <a:latin typeface="Courier New" charset="0"/>
              </a:rPr>
              <a:t>2();</a:t>
            </a:r>
            <a:endParaRPr lang="en-US" dirty="0">
              <a:latin typeface="Courier New" charset="0"/>
            </a:endParaRPr>
          </a:p>
          <a:p>
            <a:pPr eaLnBrk="1" hangingPunct="1"/>
            <a:r>
              <a:rPr lang="en-US" dirty="0">
                <a:latin typeface="Courier New" charset="0"/>
              </a:rPr>
              <a:t>		</a:t>
            </a:r>
            <a:r>
              <a:rPr lang="en-US" sz="2400" b="1" dirty="0">
                <a:latin typeface="Courier New" charset="0"/>
              </a:rPr>
              <a:t>...</a:t>
            </a:r>
            <a:endParaRPr lang="ru-RU" sz="2400" b="1" dirty="0"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764704"/>
            <a:ext cx="583685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err="1">
                <a:latin typeface="Courier New"/>
                <a:cs typeface="Courier New"/>
              </a:rPr>
              <a:t>MPI_Comm_rank</a:t>
            </a:r>
            <a:r>
              <a:rPr lang="ru-RU" dirty="0">
                <a:latin typeface="Courier New"/>
                <a:cs typeface="Courier New"/>
              </a:rPr>
              <a:t>(MPI_COMM_WORLD, &amp;</a:t>
            </a:r>
            <a:r>
              <a:rPr lang="ru-RU" dirty="0" err="1">
                <a:latin typeface="Courier New"/>
                <a:cs typeface="Courier New"/>
              </a:rPr>
              <a:t>ProcRank</a:t>
            </a:r>
            <a:r>
              <a:rPr lang="ru-RU" dirty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hu-HU" dirty="0">
                <a:latin typeface="Courier New"/>
                <a:cs typeface="Courier New"/>
              </a:rPr>
              <a:t>if ( ProcRank == 0 ) </a:t>
            </a:r>
          </a:p>
          <a:p>
            <a:r>
              <a:rPr lang="hu-HU" dirty="0">
                <a:latin typeface="Courier New"/>
                <a:cs typeface="Courier New"/>
              </a:rPr>
              <a:t>   DoManagerProcess();</a:t>
            </a:r>
          </a:p>
          <a:p>
            <a:r>
              <a:rPr lang="da-DK" dirty="0">
                <a:latin typeface="Courier New"/>
                <a:cs typeface="Courier New"/>
              </a:rPr>
              <a:t>else </a:t>
            </a:r>
          </a:p>
          <a:p>
            <a:r>
              <a:rPr lang="da-DK" dirty="0">
                <a:latin typeface="Courier New"/>
                <a:cs typeface="Courier New"/>
              </a:rPr>
              <a:t>   DoWorkerProcesses();</a:t>
            </a:r>
            <a:endParaRPr lang="ru-RU" dirty="0">
              <a:latin typeface="Courier New"/>
              <a:cs typeface="Courier New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99592" y="2204864"/>
            <a:ext cx="809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or</a:t>
            </a:r>
            <a:endParaRPr lang="ru-RU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39752" y="5313982"/>
            <a:ext cx="4523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SPMD-pattern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6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Message passing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28390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764704"/>
            <a:ext cx="46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926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All inter-process communications are  performed through sending/receiving messages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119964125"/>
              </p:ext>
            </p:extLst>
          </p:nvPr>
        </p:nvGraphicFramePr>
        <p:xfrm>
          <a:off x="0" y="1556792"/>
          <a:ext cx="9116186" cy="164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356992"/>
            <a:ext cx="4427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typically involve message passing between </a:t>
            </a:r>
            <a:r>
              <a:rPr lang="en-US" sz="2000" b="1" dirty="0"/>
              <a:t>two</a:t>
            </a:r>
            <a:r>
              <a:rPr lang="en-US" sz="2000" dirty="0"/>
              <a:t> specific processes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basic point-to-point communication operations are </a:t>
            </a:r>
            <a:r>
              <a:rPr lang="en-US" sz="2000" b="1" dirty="0"/>
              <a:t>‘send’</a:t>
            </a:r>
            <a:r>
              <a:rPr lang="en-US" sz="2000" dirty="0"/>
              <a:t> and </a:t>
            </a:r>
            <a:r>
              <a:rPr lang="en-US" sz="2000" b="1" dirty="0"/>
              <a:t>‘receive’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particularly useful in patterned or irregular communications</a:t>
            </a:r>
            <a:endParaRPr lang="ru-RU" sz="20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572000" y="3212976"/>
            <a:ext cx="0" cy="2808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0520" y="3356992"/>
            <a:ext cx="4427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must involve </a:t>
            </a:r>
            <a:r>
              <a:rPr lang="en-US" sz="2000" b="1" dirty="0"/>
              <a:t>all</a:t>
            </a:r>
            <a:r>
              <a:rPr lang="en-US" sz="2000" dirty="0"/>
              <a:t> processes within the scope of a communicator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types of collective operations: synchronization, </a:t>
            </a:r>
            <a:r>
              <a:rPr lang="fr-FR" sz="2000" dirty="0"/>
              <a:t>data movement, </a:t>
            </a:r>
            <a:r>
              <a:rPr lang="en-US" sz="2000" dirty="0"/>
              <a:t>collective computation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only with MPI predefined data types</a:t>
            </a:r>
          </a:p>
        </p:txBody>
      </p:sp>
    </p:spTree>
    <p:extLst>
      <p:ext uri="{BB962C8B-B14F-4D97-AF65-F5344CB8AC3E}">
        <p14:creationId xmlns:p14="http://schemas.microsoft.com/office/powerpoint/2010/main" val="274315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Point to Point Communications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1196752"/>
            <a:ext cx="9144000" cy="8156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charset="0"/>
              </a:rPr>
              <a:t>MPI_Send</a:t>
            </a:r>
            <a:r>
              <a:rPr lang="en-US" dirty="0">
                <a:latin typeface="Courier New" charset="0"/>
              </a:rPr>
              <a:t>(void *</a:t>
            </a:r>
            <a:r>
              <a:rPr lang="en-US" b="1" dirty="0" err="1">
                <a:latin typeface="Courier New" charset="0"/>
              </a:rPr>
              <a:t>buf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count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MPI_Datatype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type</a:t>
            </a:r>
            <a:r>
              <a:rPr lang="en-US" dirty="0">
                <a:latin typeface="Courier New" charset="0"/>
              </a:rPr>
              <a:t>, </a:t>
            </a:r>
            <a:endParaRPr lang="ru-RU" dirty="0">
              <a:latin typeface="Courier New" charset="0"/>
            </a:endParaRPr>
          </a:p>
          <a:p>
            <a:pPr eaLnBrk="1" hangingPunct="1"/>
            <a:r>
              <a:rPr lang="ru-RU" dirty="0">
                <a:latin typeface="Courier New" charset="0"/>
              </a:rPr>
              <a:t>  </a:t>
            </a:r>
            <a:r>
              <a:rPr lang="en-US" dirty="0">
                <a:latin typeface="Courier New" charset="0"/>
              </a:rPr>
              <a:t>				 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dest</a:t>
            </a:r>
            <a:r>
              <a:rPr lang="en-US" dirty="0">
                <a:latin typeface="Courier New" charset="0"/>
              </a:rPr>
              <a:t>,</a:t>
            </a:r>
            <a:r>
              <a:rPr lang="ru-RU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tag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MPI_Comm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comm</a:t>
            </a:r>
            <a:r>
              <a:rPr lang="en-US" dirty="0">
                <a:latin typeface="Courier New" charset="0"/>
              </a:rPr>
              <a:t>)</a:t>
            </a:r>
            <a:r>
              <a:rPr lang="en-US" sz="1100" dirty="0">
                <a:latin typeface="Courier New" charset="0"/>
              </a:rPr>
              <a:t>	</a:t>
            </a:r>
            <a:endParaRPr lang="ru-RU" sz="1100" dirty="0"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48680"/>
            <a:ext cx="92484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/>
              <a:t>Two main operations</a:t>
            </a:r>
            <a:r>
              <a:rPr lang="en-US" sz="2000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 Send message of </a:t>
            </a:r>
            <a:r>
              <a:rPr lang="en-US" b="1" i="1" dirty="0"/>
              <a:t>type</a:t>
            </a:r>
            <a:r>
              <a:rPr lang="en-US" dirty="0"/>
              <a:t> with </a:t>
            </a:r>
            <a:r>
              <a:rPr lang="en-US" b="1" i="1" dirty="0"/>
              <a:t>count</a:t>
            </a:r>
            <a:r>
              <a:rPr lang="en-US" dirty="0"/>
              <a:t> length from buffer </a:t>
            </a:r>
            <a:r>
              <a:rPr lang="en-US" b="1" i="1" dirty="0" err="1"/>
              <a:t>buf</a:t>
            </a:r>
            <a:r>
              <a:rPr lang="en-US" dirty="0"/>
              <a:t> to process with </a:t>
            </a:r>
            <a:r>
              <a:rPr lang="en-US" b="1" i="1" dirty="0" err="1"/>
              <a:t>dest</a:t>
            </a:r>
            <a:r>
              <a:rPr lang="en-US" dirty="0"/>
              <a:t> Rank:</a:t>
            </a:r>
            <a:endParaRPr lang="ru-RU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440801"/>
            <a:ext cx="9144000" cy="8156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charset="0"/>
              </a:rPr>
              <a:t>MPI_Recv</a:t>
            </a:r>
            <a:r>
              <a:rPr lang="en-US" dirty="0">
                <a:latin typeface="Courier New" charset="0"/>
              </a:rPr>
              <a:t>(void *</a:t>
            </a:r>
            <a:r>
              <a:rPr lang="en-US" b="1" dirty="0" err="1">
                <a:latin typeface="Courier New" charset="0"/>
              </a:rPr>
              <a:t>buf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count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MPI_Datatype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type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source</a:t>
            </a:r>
            <a:r>
              <a:rPr lang="en-US" dirty="0">
                <a:latin typeface="Courier New" charset="0"/>
              </a:rPr>
              <a:t>, 			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tag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MPI_Comm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comm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MPI_Status</a:t>
            </a:r>
            <a:r>
              <a:rPr lang="en-US" dirty="0">
                <a:latin typeface="Courier New" charset="0"/>
              </a:rPr>
              <a:t> *</a:t>
            </a:r>
            <a:r>
              <a:rPr lang="en-US" b="1" dirty="0">
                <a:latin typeface="Courier New" charset="0"/>
              </a:rPr>
              <a:t>status</a:t>
            </a:r>
            <a:r>
              <a:rPr lang="en-US" dirty="0">
                <a:latin typeface="Courier New" charset="0"/>
              </a:rPr>
              <a:t>)</a:t>
            </a:r>
            <a:r>
              <a:rPr lang="en-US" sz="1100" dirty="0">
                <a:latin typeface="Courier New" charset="0"/>
              </a:rPr>
              <a:t>		</a:t>
            </a:r>
            <a:endParaRPr lang="ru-RU" sz="1100" dirty="0">
              <a:latin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32856"/>
            <a:ext cx="924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  Receive message of </a:t>
            </a:r>
            <a:r>
              <a:rPr lang="en-US" b="1" i="1" dirty="0"/>
              <a:t>type</a:t>
            </a:r>
            <a:r>
              <a:rPr lang="en-US" dirty="0"/>
              <a:t> with </a:t>
            </a:r>
            <a:r>
              <a:rPr lang="en-US" b="1" i="1" dirty="0"/>
              <a:t>count</a:t>
            </a:r>
            <a:r>
              <a:rPr lang="en-US" dirty="0"/>
              <a:t> length to buffer </a:t>
            </a:r>
            <a:r>
              <a:rPr lang="en-US" b="1" i="1" dirty="0" err="1"/>
              <a:t>buf</a:t>
            </a:r>
            <a:r>
              <a:rPr lang="en-US" dirty="0"/>
              <a:t>  from process with </a:t>
            </a:r>
            <a:r>
              <a:rPr lang="en-US" b="1" i="1" dirty="0"/>
              <a:t>source </a:t>
            </a:r>
            <a:r>
              <a:rPr lang="en-US" dirty="0"/>
              <a:t>Rank: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3289265"/>
            <a:ext cx="9144000" cy="298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en-US" b="1" dirty="0"/>
              <a:t>Buffer: </a:t>
            </a:r>
            <a:r>
              <a:rPr lang="en-US" dirty="0"/>
              <a:t>Application address space that references the data that is to be sent or received. 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en-US" b="1" dirty="0"/>
              <a:t>Count: </a:t>
            </a:r>
            <a:r>
              <a:rPr lang="en-US" dirty="0"/>
              <a:t>Indicates the number of data elements of a particular type. 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en-US" b="1" dirty="0"/>
              <a:t>Data Type: </a:t>
            </a:r>
            <a:r>
              <a:rPr lang="en-US" dirty="0"/>
              <a:t>MPI predefined elementary data types or derived data types. 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en-US" b="1" dirty="0"/>
              <a:t>Destination</a:t>
            </a:r>
            <a:r>
              <a:rPr lang="en-US" dirty="0"/>
              <a:t>: Specified as the rank of the </a:t>
            </a:r>
            <a:r>
              <a:rPr lang="en-US" b="1" i="1" dirty="0"/>
              <a:t>receiving</a:t>
            </a:r>
            <a:r>
              <a:rPr lang="en-US" dirty="0"/>
              <a:t> process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Source:</a:t>
            </a:r>
            <a:r>
              <a:rPr lang="en-US" dirty="0"/>
              <a:t> Specified as the rank of the </a:t>
            </a:r>
            <a:r>
              <a:rPr lang="en-US" b="1" i="1" dirty="0"/>
              <a:t>sending</a:t>
            </a:r>
            <a:r>
              <a:rPr lang="en-US" dirty="0"/>
              <a:t> process. This may be set to the wild card 	</a:t>
            </a:r>
            <a:r>
              <a:rPr lang="en-US" b="1" i="1" dirty="0">
                <a:solidFill>
                  <a:schemeClr val="tx2"/>
                </a:solidFill>
              </a:rPr>
              <a:t>MPI_ANY_SOURCE </a:t>
            </a:r>
            <a:r>
              <a:rPr lang="en-US" dirty="0"/>
              <a:t> to receive a message from </a:t>
            </a:r>
            <a:r>
              <a:rPr lang="en-US" i="1" dirty="0"/>
              <a:t>any task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Tag:  </a:t>
            </a:r>
            <a:r>
              <a:rPr lang="en-US" dirty="0"/>
              <a:t>Unique identifier of a message. The wild card </a:t>
            </a:r>
            <a:r>
              <a:rPr lang="en-US" b="1" i="1" dirty="0">
                <a:solidFill>
                  <a:schemeClr val="tx2"/>
                </a:solidFill>
              </a:rPr>
              <a:t>MPI_ANY_TAG </a:t>
            </a:r>
            <a:r>
              <a:rPr lang="en-US" i="1" dirty="0"/>
              <a:t>(just for ‘receive’)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 receive any message regardless of its tag. 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en-US" b="1" dirty="0"/>
              <a:t>Communicator: </a:t>
            </a:r>
            <a:r>
              <a:rPr lang="en-US" dirty="0"/>
              <a:t>Indicates the communication context (</a:t>
            </a:r>
            <a:r>
              <a:rPr lang="en-US" b="1" i="1" dirty="0">
                <a:solidFill>
                  <a:schemeClr val="tx2"/>
                </a:solidFill>
              </a:rPr>
              <a:t>MPI_COMM_WORLD</a:t>
            </a:r>
            <a:r>
              <a:rPr lang="en-US" dirty="0"/>
              <a:t> is usually used).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en-US" b="1" dirty="0"/>
              <a:t>Status: </a:t>
            </a:r>
            <a:r>
              <a:rPr lang="en-US" dirty="0"/>
              <a:t>indicates the source of the message and the tag of the message.</a:t>
            </a:r>
            <a:r>
              <a:rPr lang="en-US" i="1" dirty="0"/>
              <a:t> (just for receive)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endParaRPr lang="en-US" spc="2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0" y="331889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-7937" y="205579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4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</a:t>
            </a:r>
            <a:r>
              <a:rPr lang="en-US" baseline="30000" dirty="0">
                <a:solidFill>
                  <a:srgbClr val="FFFFFF"/>
                </a:solidFill>
              </a:rPr>
              <a:t>st</a:t>
            </a:r>
            <a:r>
              <a:rPr lang="en-US" dirty="0">
                <a:solidFill>
                  <a:srgbClr val="FFFFFF"/>
                </a:solidFill>
              </a:rPr>
              <a:t> MPI-program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28390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92696"/>
            <a:ext cx="9122425" cy="55769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5600" indent="-355600">
              <a:lnSpc>
                <a:spcPct val="6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#</a:t>
            </a:r>
            <a:r>
              <a:rPr lang="ru-RU" dirty="0" err="1">
                <a:latin typeface="Courier New" charset="0"/>
                <a:cs typeface="Arial" charset="0"/>
              </a:rPr>
              <a:t>include</a:t>
            </a:r>
            <a:r>
              <a:rPr lang="ru-RU" dirty="0">
                <a:latin typeface="Courier New" charset="0"/>
                <a:cs typeface="Arial" charset="0"/>
              </a:rPr>
              <a:t> "</a:t>
            </a:r>
            <a:r>
              <a:rPr lang="ru-RU" dirty="0" err="1">
                <a:latin typeface="Courier New" charset="0"/>
                <a:cs typeface="Arial" charset="0"/>
              </a:rPr>
              <a:t>mpi.h</a:t>
            </a:r>
            <a:r>
              <a:rPr lang="ru-RU" dirty="0">
                <a:latin typeface="Courier New" charset="0"/>
                <a:cs typeface="Arial" charset="0"/>
              </a:rPr>
              <a:t>"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endParaRPr lang="en-US" dirty="0">
              <a:latin typeface="Courier New" charset="0"/>
              <a:cs typeface="Arial" charset="0"/>
            </a:endParaRP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b="1" dirty="0" err="1">
                <a:latin typeface="Courier New" charset="0"/>
                <a:cs typeface="Arial" charset="0"/>
              </a:rPr>
              <a:t>int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main</a:t>
            </a:r>
            <a:r>
              <a:rPr lang="ru-RU" dirty="0">
                <a:latin typeface="Courier New" charset="0"/>
                <a:cs typeface="Arial" charset="0"/>
              </a:rPr>
              <a:t>(</a:t>
            </a:r>
            <a:r>
              <a:rPr lang="ru-RU" dirty="0" err="1">
                <a:latin typeface="Courier New" charset="0"/>
                <a:cs typeface="Arial" charset="0"/>
              </a:rPr>
              <a:t>int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argc</a:t>
            </a:r>
            <a:r>
              <a:rPr lang="ru-RU" dirty="0">
                <a:latin typeface="Courier New" charset="0"/>
                <a:cs typeface="Arial" charset="0"/>
              </a:rPr>
              <a:t>, </a:t>
            </a:r>
            <a:r>
              <a:rPr lang="ru-RU" dirty="0" err="1">
                <a:latin typeface="Courier New" charset="0"/>
                <a:cs typeface="Arial" charset="0"/>
              </a:rPr>
              <a:t>char</a:t>
            </a:r>
            <a:r>
              <a:rPr lang="ru-RU" dirty="0">
                <a:latin typeface="Courier New" charset="0"/>
                <a:cs typeface="Arial" charset="0"/>
              </a:rPr>
              <a:t>* </a:t>
            </a:r>
            <a:r>
              <a:rPr lang="ru-RU" dirty="0" err="1">
                <a:latin typeface="Courier New" charset="0"/>
                <a:cs typeface="Arial" charset="0"/>
              </a:rPr>
              <a:t>argv</a:t>
            </a:r>
            <a:r>
              <a:rPr lang="ru-RU" dirty="0">
                <a:latin typeface="Courier New" charset="0"/>
                <a:cs typeface="Arial" charset="0"/>
              </a:rPr>
              <a:t>[]) {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</a:t>
            </a:r>
            <a:r>
              <a:rPr lang="ru-RU" b="1" dirty="0" err="1">
                <a:latin typeface="Courier New" charset="0"/>
                <a:cs typeface="Arial" charset="0"/>
              </a:rPr>
              <a:t>int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ProcNum</a:t>
            </a:r>
            <a:r>
              <a:rPr lang="ru-RU" dirty="0">
                <a:latin typeface="Courier New" charset="0"/>
                <a:cs typeface="Arial" charset="0"/>
              </a:rPr>
              <a:t>, </a:t>
            </a:r>
            <a:r>
              <a:rPr lang="ru-RU" dirty="0" err="1">
                <a:latin typeface="Courier New" charset="0"/>
                <a:cs typeface="Arial" charset="0"/>
              </a:rPr>
              <a:t>ProcRank</a:t>
            </a:r>
            <a:r>
              <a:rPr lang="ru-RU" dirty="0">
                <a:latin typeface="Courier New" charset="0"/>
                <a:cs typeface="Arial" charset="0"/>
              </a:rPr>
              <a:t>, </a:t>
            </a:r>
            <a:r>
              <a:rPr lang="ru-RU" dirty="0" err="1">
                <a:latin typeface="Courier New" charset="0"/>
                <a:cs typeface="Arial" charset="0"/>
              </a:rPr>
              <a:t>RecvRank</a:t>
            </a:r>
            <a:r>
              <a:rPr lang="ru-RU" dirty="0">
                <a:latin typeface="Courier New" charset="0"/>
                <a:cs typeface="Arial" charset="0"/>
              </a:rPr>
              <a:t>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</a:t>
            </a:r>
            <a:r>
              <a:rPr lang="ru-RU" dirty="0" err="1">
                <a:latin typeface="Courier New" charset="0"/>
                <a:cs typeface="Arial" charset="0"/>
              </a:rPr>
              <a:t>MPI_Status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Status</a:t>
            </a:r>
            <a:r>
              <a:rPr lang="ru-RU" dirty="0">
                <a:latin typeface="Courier New" charset="0"/>
                <a:cs typeface="Arial" charset="0"/>
              </a:rPr>
              <a:t>; </a:t>
            </a:r>
            <a:endParaRPr lang="en-US" dirty="0">
              <a:latin typeface="Courier New" charset="0"/>
              <a:cs typeface="Arial" charset="0"/>
            </a:endParaRP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latin typeface="Courier New" charset="0"/>
                <a:cs typeface="Arial" charset="0"/>
              </a:rPr>
              <a:t>  </a:t>
            </a:r>
            <a:r>
              <a:rPr lang="ru-RU" b="1" dirty="0" err="1">
                <a:latin typeface="Courier New" charset="0"/>
                <a:cs typeface="Arial" charset="0"/>
              </a:rPr>
              <a:t>MPI_Init</a:t>
            </a:r>
            <a:r>
              <a:rPr lang="ru-RU" dirty="0">
                <a:latin typeface="Courier New" charset="0"/>
                <a:cs typeface="Arial" charset="0"/>
              </a:rPr>
              <a:t>(&amp;</a:t>
            </a:r>
            <a:r>
              <a:rPr lang="ru-RU" dirty="0" err="1">
                <a:latin typeface="Courier New" charset="0"/>
                <a:cs typeface="Arial" charset="0"/>
              </a:rPr>
              <a:t>argc</a:t>
            </a:r>
            <a:r>
              <a:rPr lang="ru-RU" dirty="0">
                <a:latin typeface="Courier New" charset="0"/>
                <a:cs typeface="Arial" charset="0"/>
              </a:rPr>
              <a:t>, &amp;</a:t>
            </a:r>
            <a:r>
              <a:rPr lang="ru-RU" dirty="0" err="1">
                <a:latin typeface="Courier New" charset="0"/>
                <a:cs typeface="Arial" charset="0"/>
              </a:rPr>
              <a:t>argv</a:t>
            </a:r>
            <a:r>
              <a:rPr lang="ru-RU" dirty="0">
                <a:latin typeface="Courier New" charset="0"/>
                <a:cs typeface="Arial" charset="0"/>
              </a:rPr>
              <a:t>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</a:t>
            </a:r>
            <a:r>
              <a:rPr lang="ru-RU" b="1" dirty="0" err="1">
                <a:latin typeface="Courier New" charset="0"/>
                <a:cs typeface="Arial" charset="0"/>
              </a:rPr>
              <a:t>MPI_Comm_size</a:t>
            </a:r>
            <a:r>
              <a:rPr lang="ru-RU" dirty="0">
                <a:latin typeface="Courier New" charset="0"/>
                <a:cs typeface="Arial" charset="0"/>
              </a:rPr>
              <a:t>(MPI_COMM_WORLD, &amp;</a:t>
            </a:r>
            <a:r>
              <a:rPr lang="ru-RU" dirty="0" err="1">
                <a:latin typeface="Courier New" charset="0"/>
                <a:cs typeface="Arial" charset="0"/>
              </a:rPr>
              <a:t>ProcNum</a:t>
            </a:r>
            <a:r>
              <a:rPr lang="ru-RU" dirty="0">
                <a:latin typeface="Courier New" charset="0"/>
                <a:cs typeface="Arial" charset="0"/>
              </a:rPr>
              <a:t>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</a:t>
            </a:r>
            <a:r>
              <a:rPr lang="ru-RU" b="1" dirty="0" err="1">
                <a:latin typeface="Courier New" charset="0"/>
                <a:cs typeface="Arial" charset="0"/>
              </a:rPr>
              <a:t>MPI_Comm_rank</a:t>
            </a:r>
            <a:r>
              <a:rPr lang="ru-RU" dirty="0">
                <a:latin typeface="Courier New" charset="0"/>
                <a:cs typeface="Arial" charset="0"/>
              </a:rPr>
              <a:t>(MPI_COMM_WORLD, &amp;</a:t>
            </a:r>
            <a:r>
              <a:rPr lang="ru-RU" dirty="0" err="1">
                <a:latin typeface="Courier New" charset="0"/>
                <a:cs typeface="Arial" charset="0"/>
              </a:rPr>
              <a:t>ProcRank</a:t>
            </a:r>
            <a:r>
              <a:rPr lang="ru-RU" dirty="0">
                <a:latin typeface="Courier New" charset="0"/>
                <a:cs typeface="Arial" charset="0"/>
              </a:rPr>
              <a:t>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</a:t>
            </a:r>
            <a:endParaRPr lang="en-US" dirty="0">
              <a:latin typeface="Courier New" charset="0"/>
              <a:cs typeface="Arial" charset="0"/>
            </a:endParaRP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latin typeface="Courier New" charset="0"/>
                <a:cs typeface="Arial" charset="0"/>
              </a:rPr>
              <a:t>  </a:t>
            </a:r>
            <a:r>
              <a:rPr lang="ru-RU" dirty="0" err="1">
                <a:latin typeface="Courier New" charset="0"/>
                <a:cs typeface="Arial" charset="0"/>
              </a:rPr>
              <a:t>if</a:t>
            </a:r>
            <a:r>
              <a:rPr lang="ru-RU" dirty="0">
                <a:latin typeface="Courier New" charset="0"/>
                <a:cs typeface="Arial" charset="0"/>
              </a:rPr>
              <a:t> ( </a:t>
            </a:r>
            <a:r>
              <a:rPr lang="ru-RU" dirty="0" err="1">
                <a:latin typeface="Courier New" charset="0"/>
                <a:cs typeface="Arial" charset="0"/>
              </a:rPr>
              <a:t>ProcRank</a:t>
            </a:r>
            <a:r>
              <a:rPr lang="ru-RU" dirty="0">
                <a:latin typeface="Courier New" charset="0"/>
                <a:cs typeface="Arial" charset="0"/>
              </a:rPr>
              <a:t> == 0 ) { </a:t>
            </a:r>
            <a:r>
              <a:rPr lang="en-US" dirty="0">
                <a:latin typeface="Courier New" charset="0"/>
                <a:cs typeface="Arial" charset="0"/>
              </a:rPr>
              <a:t>		</a:t>
            </a:r>
            <a:r>
              <a:rPr lang="ru-RU" sz="1600" i="1" dirty="0">
                <a:latin typeface="Courier New" charset="0"/>
                <a:cs typeface="Arial" charset="0"/>
              </a:rPr>
              <a:t>// </a:t>
            </a:r>
            <a:r>
              <a:rPr lang="en-US" sz="1600" i="1" dirty="0">
                <a:latin typeface="Courier New" charset="0"/>
                <a:cs typeface="Arial" charset="0"/>
              </a:rPr>
              <a:t>Process with Rank=</a:t>
            </a:r>
            <a:r>
              <a:rPr lang="ru-RU" sz="1600" i="1" dirty="0">
                <a:latin typeface="Courier New" charset="0"/>
                <a:cs typeface="Arial" charset="0"/>
              </a:rPr>
              <a:t>0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   </a:t>
            </a:r>
            <a:r>
              <a:rPr lang="ru-RU" dirty="0" err="1">
                <a:latin typeface="Courier New" charset="0"/>
                <a:cs typeface="Arial" charset="0"/>
              </a:rPr>
              <a:t>printf</a:t>
            </a:r>
            <a:r>
              <a:rPr lang="ru-RU" dirty="0">
                <a:latin typeface="Courier New" charset="0"/>
                <a:cs typeface="Arial" charset="0"/>
              </a:rPr>
              <a:t> ("\</a:t>
            </a:r>
            <a:r>
              <a:rPr lang="ru-RU" dirty="0" err="1">
                <a:latin typeface="Courier New" charset="0"/>
                <a:cs typeface="Arial" charset="0"/>
              </a:rPr>
              <a:t>n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Hello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from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process</a:t>
            </a:r>
            <a:r>
              <a:rPr lang="ru-RU" dirty="0">
                <a:latin typeface="Courier New" charset="0"/>
                <a:cs typeface="Arial" charset="0"/>
              </a:rPr>
              <a:t> %3d", </a:t>
            </a:r>
            <a:r>
              <a:rPr lang="ru-RU" dirty="0" err="1">
                <a:latin typeface="Courier New" charset="0"/>
                <a:cs typeface="Arial" charset="0"/>
              </a:rPr>
              <a:t>ProcRank</a:t>
            </a:r>
            <a:r>
              <a:rPr lang="ru-RU" dirty="0">
                <a:latin typeface="Courier New" charset="0"/>
                <a:cs typeface="Arial" charset="0"/>
              </a:rPr>
              <a:t>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   </a:t>
            </a:r>
            <a:endParaRPr lang="en-US" dirty="0">
              <a:latin typeface="Courier New" charset="0"/>
              <a:cs typeface="Arial" charset="0"/>
            </a:endParaRP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latin typeface="Courier New" charset="0"/>
                <a:cs typeface="Arial" charset="0"/>
              </a:rPr>
              <a:t>	   </a:t>
            </a:r>
            <a:r>
              <a:rPr lang="ru-RU" dirty="0" err="1">
                <a:latin typeface="Courier New" charset="0"/>
                <a:cs typeface="Arial" charset="0"/>
              </a:rPr>
              <a:t>for</a:t>
            </a:r>
            <a:r>
              <a:rPr lang="ru-RU" dirty="0">
                <a:latin typeface="Courier New" charset="0"/>
                <a:cs typeface="Arial" charset="0"/>
              </a:rPr>
              <a:t> ( </a:t>
            </a:r>
            <a:r>
              <a:rPr lang="ru-RU" dirty="0" err="1">
                <a:latin typeface="Courier New" charset="0"/>
                <a:cs typeface="Arial" charset="0"/>
              </a:rPr>
              <a:t>int</a:t>
            </a:r>
            <a:r>
              <a:rPr lang="ru-RU" dirty="0">
                <a:latin typeface="Courier New" charset="0"/>
                <a:cs typeface="Arial" charset="0"/>
              </a:rPr>
              <a:t> i=1; </a:t>
            </a:r>
            <a:r>
              <a:rPr lang="ru-RU" dirty="0" err="1">
                <a:latin typeface="Courier New" charset="0"/>
                <a:cs typeface="Arial" charset="0"/>
              </a:rPr>
              <a:t>i</a:t>
            </a:r>
            <a:r>
              <a:rPr lang="ru-RU" dirty="0">
                <a:latin typeface="Courier New" charset="0"/>
                <a:cs typeface="Arial" charset="0"/>
              </a:rPr>
              <a:t> &lt; </a:t>
            </a:r>
            <a:r>
              <a:rPr lang="ru-RU" dirty="0" err="1">
                <a:latin typeface="Courier New" charset="0"/>
                <a:cs typeface="Arial" charset="0"/>
              </a:rPr>
              <a:t>ProcNum</a:t>
            </a:r>
            <a:r>
              <a:rPr lang="ru-RU" dirty="0">
                <a:latin typeface="Courier New" charset="0"/>
                <a:cs typeface="Arial" charset="0"/>
              </a:rPr>
              <a:t>; </a:t>
            </a:r>
            <a:r>
              <a:rPr lang="ru-RU" dirty="0" err="1">
                <a:latin typeface="Courier New" charset="0"/>
                <a:cs typeface="Arial" charset="0"/>
              </a:rPr>
              <a:t>i++</a:t>
            </a:r>
            <a:r>
              <a:rPr lang="ru-RU" dirty="0">
                <a:latin typeface="Courier New" charset="0"/>
                <a:cs typeface="Arial" charset="0"/>
              </a:rPr>
              <a:t> ) {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     </a:t>
            </a:r>
            <a:r>
              <a:rPr lang="en-US" dirty="0">
                <a:latin typeface="Courier New" charset="0"/>
                <a:cs typeface="Arial" charset="0"/>
              </a:rPr>
              <a:t> </a:t>
            </a:r>
            <a:r>
              <a:rPr lang="ru-RU" b="1" dirty="0" err="1">
                <a:latin typeface="Courier New" charset="0"/>
                <a:cs typeface="Arial" charset="0"/>
              </a:rPr>
              <a:t>MPI_Recv</a:t>
            </a:r>
            <a:r>
              <a:rPr lang="ru-RU" dirty="0">
                <a:latin typeface="Courier New" charset="0"/>
                <a:cs typeface="Arial" charset="0"/>
              </a:rPr>
              <a:t>(&amp;</a:t>
            </a:r>
            <a:r>
              <a:rPr lang="ru-RU" dirty="0" err="1">
                <a:latin typeface="Courier New" charset="0"/>
                <a:cs typeface="Arial" charset="0"/>
              </a:rPr>
              <a:t>RecvRank</a:t>
            </a:r>
            <a:r>
              <a:rPr lang="ru-RU" dirty="0">
                <a:latin typeface="Courier New" charset="0"/>
                <a:cs typeface="Arial" charset="0"/>
              </a:rPr>
              <a:t>, 1, MPI_INT, </a:t>
            </a:r>
            <a:r>
              <a:rPr lang="ru-RU" b="1" i="1" dirty="0">
                <a:solidFill>
                  <a:schemeClr val="tx2"/>
                </a:solidFill>
                <a:latin typeface="Courier New" charset="0"/>
                <a:cs typeface="Arial" charset="0"/>
              </a:rPr>
              <a:t>MPI_ANY_SOURCE</a:t>
            </a:r>
            <a:r>
              <a:rPr lang="ru-RU" dirty="0">
                <a:latin typeface="Courier New" charset="0"/>
                <a:cs typeface="Arial" charset="0"/>
              </a:rPr>
              <a:t>,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       </a:t>
            </a:r>
            <a:r>
              <a:rPr lang="en-US" dirty="0">
                <a:latin typeface="Courier New" charset="0"/>
                <a:cs typeface="Arial" charset="0"/>
              </a:rPr>
              <a:t>			</a:t>
            </a:r>
            <a:r>
              <a:rPr lang="ru-RU" b="1" i="1" dirty="0">
                <a:solidFill>
                  <a:schemeClr val="tx2"/>
                </a:solidFill>
                <a:latin typeface="Courier New" charset="0"/>
                <a:cs typeface="Arial" charset="0"/>
              </a:rPr>
              <a:t>MPI_ANY_TAG</a:t>
            </a:r>
            <a:r>
              <a:rPr lang="ru-RU" dirty="0">
                <a:latin typeface="Courier New" charset="0"/>
                <a:cs typeface="Arial" charset="0"/>
              </a:rPr>
              <a:t>, MPI_COMM_WORLD, &amp;</a:t>
            </a:r>
            <a:r>
              <a:rPr lang="ru-RU" dirty="0" err="1">
                <a:latin typeface="Courier New" charset="0"/>
                <a:cs typeface="Arial" charset="0"/>
              </a:rPr>
              <a:t>Status</a:t>
            </a:r>
            <a:r>
              <a:rPr lang="ru-RU" dirty="0">
                <a:latin typeface="Courier New" charset="0"/>
                <a:cs typeface="Arial" charset="0"/>
              </a:rPr>
              <a:t>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     </a:t>
            </a:r>
            <a:endParaRPr lang="en-US" dirty="0">
              <a:latin typeface="Courier New" charset="0"/>
              <a:cs typeface="Arial" charset="0"/>
            </a:endParaRP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latin typeface="Courier New" charset="0"/>
                <a:cs typeface="Arial" charset="0"/>
              </a:rPr>
              <a:t>		  </a:t>
            </a:r>
            <a:r>
              <a:rPr lang="ru-RU" dirty="0" err="1">
                <a:latin typeface="Courier New" charset="0"/>
                <a:cs typeface="Arial" charset="0"/>
              </a:rPr>
              <a:t>printf</a:t>
            </a:r>
            <a:r>
              <a:rPr lang="ru-RU" dirty="0">
                <a:latin typeface="Courier New" charset="0"/>
                <a:cs typeface="Arial" charset="0"/>
              </a:rPr>
              <a:t>("\</a:t>
            </a:r>
            <a:r>
              <a:rPr lang="ru-RU" dirty="0" err="1">
                <a:latin typeface="Courier New" charset="0"/>
                <a:cs typeface="Arial" charset="0"/>
              </a:rPr>
              <a:t>n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Hello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from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ru-RU" dirty="0" err="1">
                <a:latin typeface="Courier New" charset="0"/>
                <a:cs typeface="Arial" charset="0"/>
              </a:rPr>
              <a:t>process</a:t>
            </a:r>
            <a:r>
              <a:rPr lang="ru-RU" dirty="0">
                <a:latin typeface="Courier New" charset="0"/>
                <a:cs typeface="Arial" charset="0"/>
              </a:rPr>
              <a:t> %3d", </a:t>
            </a:r>
            <a:r>
              <a:rPr lang="ru-RU" dirty="0" err="1">
                <a:latin typeface="Courier New" charset="0"/>
                <a:cs typeface="Arial" charset="0"/>
              </a:rPr>
              <a:t>RecvRank</a:t>
            </a:r>
            <a:r>
              <a:rPr lang="ru-RU" dirty="0">
                <a:latin typeface="Courier New" charset="0"/>
                <a:cs typeface="Arial" charset="0"/>
              </a:rPr>
              <a:t>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    }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}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</a:t>
            </a:r>
            <a:r>
              <a:rPr lang="ru-RU" dirty="0" err="1">
                <a:latin typeface="Courier New" charset="0"/>
                <a:cs typeface="Arial" charset="0"/>
              </a:rPr>
              <a:t>else</a:t>
            </a:r>
            <a:r>
              <a:rPr lang="ru-RU" dirty="0">
                <a:latin typeface="Courier New" charset="0"/>
                <a:cs typeface="Arial" charset="0"/>
              </a:rPr>
              <a:t> </a:t>
            </a:r>
            <a:r>
              <a:rPr lang="en-US" dirty="0">
                <a:latin typeface="Courier New" charset="0"/>
                <a:cs typeface="Arial" charset="0"/>
              </a:rPr>
              <a:t>				</a:t>
            </a:r>
            <a:r>
              <a:rPr lang="ru-RU" sz="1600" i="1" dirty="0">
                <a:latin typeface="Courier New" charset="0"/>
                <a:cs typeface="Arial" charset="0"/>
              </a:rPr>
              <a:t>// </a:t>
            </a:r>
            <a:r>
              <a:rPr lang="en-US" sz="1600" i="1" dirty="0">
                <a:latin typeface="Courier New" charset="0"/>
                <a:cs typeface="Arial" charset="0"/>
              </a:rPr>
              <a:t>All other processes</a:t>
            </a:r>
            <a:endParaRPr lang="ru-RU" sz="1600" i="1" dirty="0">
              <a:latin typeface="Courier New" charset="0"/>
              <a:cs typeface="Arial" charset="0"/>
            </a:endParaRP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  </a:t>
            </a:r>
            <a:r>
              <a:rPr lang="ru-RU" b="1" dirty="0" err="1">
                <a:latin typeface="Courier New" charset="0"/>
                <a:cs typeface="Arial" charset="0"/>
              </a:rPr>
              <a:t>MPI_Send</a:t>
            </a:r>
            <a:r>
              <a:rPr lang="ru-RU" dirty="0">
                <a:latin typeface="Courier New" charset="0"/>
                <a:cs typeface="Arial" charset="0"/>
              </a:rPr>
              <a:t>(&amp;ProcRank,1,MPI_INT,0,0,MPI_COMM_WORLD);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</a:t>
            </a:r>
            <a:r>
              <a:rPr lang="ru-RU" b="1" dirty="0" err="1">
                <a:latin typeface="Courier New" charset="0"/>
                <a:cs typeface="Arial" charset="0"/>
              </a:rPr>
              <a:t>MPI_Finalize</a:t>
            </a:r>
            <a:r>
              <a:rPr lang="ru-RU" b="1" dirty="0">
                <a:latin typeface="Courier New" charset="0"/>
                <a:cs typeface="Arial" charset="0"/>
              </a:rPr>
              <a:t>()</a:t>
            </a:r>
            <a:r>
              <a:rPr lang="ru-RU" dirty="0">
                <a:latin typeface="Courier New" charset="0"/>
                <a:cs typeface="Arial" charset="0"/>
              </a:rPr>
              <a:t>; </a:t>
            </a:r>
            <a:r>
              <a:rPr lang="en-US" dirty="0">
                <a:latin typeface="Courier New" charset="0"/>
                <a:cs typeface="Arial" charset="0"/>
              </a:rPr>
              <a:t>			</a:t>
            </a:r>
            <a:r>
              <a:rPr lang="en-US" sz="1600" i="1" dirty="0">
                <a:latin typeface="Courier New" charset="0"/>
                <a:cs typeface="Arial" charset="0"/>
              </a:rPr>
              <a:t>// terminate parallel block</a:t>
            </a:r>
            <a:endParaRPr lang="ru-RU" sz="1600" i="1" dirty="0">
              <a:latin typeface="Courier New" charset="0"/>
              <a:cs typeface="Arial" charset="0"/>
            </a:endParaRP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 </a:t>
            </a:r>
            <a:r>
              <a:rPr lang="ru-RU" dirty="0" err="1">
                <a:latin typeface="Courier New" charset="0"/>
                <a:cs typeface="Arial" charset="0"/>
              </a:rPr>
              <a:t>return</a:t>
            </a:r>
            <a:r>
              <a:rPr lang="ru-RU" dirty="0">
                <a:latin typeface="Courier New" charset="0"/>
                <a:cs typeface="Arial" charset="0"/>
              </a:rPr>
              <a:t> 0;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</a:pPr>
            <a:r>
              <a:rPr lang="ru-RU" dirty="0">
                <a:latin typeface="Courier New" charset="0"/>
                <a:cs typeface="Arial" charset="0"/>
              </a:rPr>
              <a:t> } </a:t>
            </a:r>
            <a:endParaRPr lang="en-US" dirty="0">
              <a:latin typeface="Courier New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3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Receive Messages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endParaRPr lang="en-US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0" y="980728"/>
            <a:ext cx="9144000" cy="56938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charset="0"/>
              </a:rPr>
              <a:t>MPI_Recv</a:t>
            </a:r>
            <a:r>
              <a:rPr lang="en-US" dirty="0">
                <a:latin typeface="Courier New" charset="0"/>
              </a:rPr>
              <a:t>(</a:t>
            </a:r>
            <a:r>
              <a:rPr lang="ru-RU" dirty="0">
                <a:latin typeface="Courier New" charset="0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b="1" u="sng" dirty="0" err="1">
                <a:solidFill>
                  <a:schemeClr val="accent3">
                    <a:lumMod val="50000"/>
                  </a:schemeClr>
                </a:solidFill>
                <a:latin typeface="Courier New" charset="0"/>
              </a:rPr>
              <a:t>buf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charset="0"/>
              </a:rPr>
              <a:t>, </a:t>
            </a:r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  <a:latin typeface="Courier New" charset="0"/>
              </a:rPr>
              <a:t>count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charset="0"/>
              </a:rPr>
              <a:t>, </a:t>
            </a:r>
            <a:r>
              <a:rPr lang="en-US" b="1" u="sng" dirty="0">
                <a:solidFill>
                  <a:schemeClr val="accent3">
                    <a:lumMod val="50000"/>
                  </a:schemeClr>
                </a:solidFill>
                <a:latin typeface="Courier New" charset="0"/>
              </a:rPr>
              <a:t>type</a:t>
            </a:r>
            <a:r>
              <a:rPr lang="en-US" dirty="0">
                <a:latin typeface="Courier New" charset="0"/>
              </a:rPr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charset="0"/>
              </a:rPr>
              <a:t>source</a:t>
            </a:r>
            <a:r>
              <a:rPr lang="en-US" dirty="0">
                <a:latin typeface="Courier New" charset="0"/>
              </a:rPr>
              <a:t>, </a:t>
            </a:r>
            <a:r>
              <a:rPr lang="en-US" b="1" u="sng" dirty="0">
                <a:solidFill>
                  <a:schemeClr val="accent3">
                    <a:lumMod val="50000"/>
                  </a:schemeClr>
                </a:solidFill>
                <a:latin typeface="Courier New" charset="0"/>
              </a:rPr>
              <a:t>tag</a:t>
            </a:r>
            <a:r>
              <a:rPr lang="en-US" dirty="0">
                <a:latin typeface="Courier New" charset="0"/>
              </a:rPr>
              <a:t>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charset="0"/>
              </a:rPr>
              <a:t>comm</a:t>
            </a:r>
            <a:r>
              <a:rPr lang="en-US" dirty="0">
                <a:latin typeface="Courier New" charset="0"/>
              </a:rPr>
              <a:t>, *</a:t>
            </a:r>
            <a:r>
              <a:rPr lang="en-US" b="1" dirty="0">
                <a:latin typeface="Courier New" charset="0"/>
              </a:rPr>
              <a:t>status</a:t>
            </a:r>
            <a:r>
              <a:rPr lang="en-US" dirty="0">
                <a:latin typeface="Courier New" charset="0"/>
              </a:rPr>
              <a:t>)</a:t>
            </a:r>
            <a:r>
              <a:rPr lang="en-US" sz="1100" dirty="0">
                <a:latin typeface="Courier New" charset="0"/>
              </a:rPr>
              <a:t>		</a:t>
            </a:r>
            <a:endParaRPr lang="ru-RU" sz="1100" dirty="0">
              <a:latin typeface="Courier New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2339752" y="1302668"/>
            <a:ext cx="0" cy="360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03848" y="1306860"/>
            <a:ext cx="0" cy="360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139952" y="1312193"/>
            <a:ext cx="0" cy="360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83585" y="1312193"/>
            <a:ext cx="0" cy="360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320702" y="1676425"/>
            <a:ext cx="36724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816" y="162880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Message characteristics</a:t>
            </a:r>
            <a:endParaRPr lang="ru-RU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696966" y="1081311"/>
            <a:ext cx="7920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468591" y="1086644"/>
            <a:ext cx="50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104631" y="855786"/>
            <a:ext cx="0" cy="216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732240" y="855786"/>
            <a:ext cx="0" cy="216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09964" y="870620"/>
            <a:ext cx="1620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4008" y="54868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Process characteristics</a:t>
            </a:r>
            <a:endParaRPr lang="ru-RU" b="1" i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2060848"/>
            <a:ext cx="91440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 dirty="0"/>
              <a:t>The buffer memory should be sufficient to receive the message</a:t>
            </a:r>
          </a:p>
          <a:p>
            <a:pPr marL="285750" indent="-285750">
              <a:buFont typeface="Arial"/>
              <a:buChar char="•"/>
            </a:pPr>
            <a:r>
              <a:rPr lang="en-US" sz="1900" dirty="0"/>
              <a:t>Elements’ types of sending and receiving messages must be identical</a:t>
            </a:r>
          </a:p>
          <a:p>
            <a:pPr marL="285750" indent="-285750">
              <a:buFont typeface="Arial"/>
              <a:buChar char="•"/>
            </a:pPr>
            <a:r>
              <a:rPr lang="en-US" sz="1900" dirty="0"/>
              <a:t> When memory is insufficient, some parts of the message will be lost </a:t>
            </a:r>
          </a:p>
          <a:p>
            <a:pPr marL="285750" indent="-285750">
              <a:buFont typeface="Arial"/>
              <a:buChar char="•"/>
            </a:pPr>
            <a:r>
              <a:rPr lang="en-US" sz="1900" dirty="0"/>
              <a:t>The S</a:t>
            </a:r>
            <a:r>
              <a:rPr lang="ru-RU" sz="1900" dirty="0" err="1"/>
              <a:t>tatus</a:t>
            </a:r>
            <a:r>
              <a:rPr lang="en-US" sz="1900" dirty="0"/>
              <a:t> parameter </a:t>
            </a:r>
            <a:r>
              <a:rPr lang="en-US" sz="2000" dirty="0"/>
              <a:t>is a pointer to a predefined structure </a:t>
            </a:r>
            <a:r>
              <a:rPr lang="en-US" sz="2000" dirty="0" err="1"/>
              <a:t>MPI_Status</a:t>
            </a:r>
            <a:r>
              <a:rPr lang="en-US" sz="2000" dirty="0"/>
              <a:t> that helps  to determine</a:t>
            </a:r>
            <a:r>
              <a:rPr lang="ru-RU" sz="1900" dirty="0"/>
              <a:t>:</a:t>
            </a:r>
            <a:endParaRPr lang="en-US" sz="1900" dirty="0"/>
          </a:p>
          <a:p>
            <a:pPr marL="742950" lvl="1" indent="-285750">
              <a:buFont typeface="Courier New"/>
              <a:buChar char="o"/>
            </a:pPr>
            <a:r>
              <a:rPr lang="ru-RU" sz="1900" dirty="0" err="1">
                <a:latin typeface="Courier New"/>
                <a:cs typeface="Courier New"/>
              </a:rPr>
              <a:t>status.MPI_SOURCE</a:t>
            </a:r>
            <a:r>
              <a:rPr lang="ru-RU" sz="1900" dirty="0"/>
              <a:t> –</a:t>
            </a:r>
            <a:r>
              <a:rPr lang="en-US" sz="1900" dirty="0"/>
              <a:t> </a:t>
            </a:r>
            <a:r>
              <a:rPr lang="en-US" sz="2000" b="1" i="1" dirty="0"/>
              <a:t>source</a:t>
            </a:r>
            <a:r>
              <a:rPr lang="en-US" sz="2000" dirty="0"/>
              <a:t> of the message</a:t>
            </a:r>
            <a:endParaRPr lang="ru-RU" sz="1900" dirty="0"/>
          </a:p>
          <a:p>
            <a:pPr marL="742950" lvl="1" indent="-285750">
              <a:buFont typeface="Courier New"/>
              <a:buChar char="o"/>
            </a:pPr>
            <a:r>
              <a:rPr lang="ru-RU" sz="1900" dirty="0" err="1">
                <a:latin typeface="Courier New"/>
                <a:cs typeface="Courier New"/>
              </a:rPr>
              <a:t>status.MPI_TAG</a:t>
            </a:r>
            <a:r>
              <a:rPr lang="ru-RU" sz="1900" dirty="0">
                <a:latin typeface="Courier New"/>
                <a:cs typeface="Courier New"/>
              </a:rPr>
              <a:t> </a:t>
            </a:r>
            <a:r>
              <a:rPr lang="ru-RU" sz="1900" dirty="0"/>
              <a:t>   –</a:t>
            </a:r>
            <a:r>
              <a:rPr lang="en-US" sz="1900" dirty="0"/>
              <a:t> </a:t>
            </a:r>
            <a:r>
              <a:rPr lang="en-US" sz="2000" b="1" i="1" dirty="0"/>
              <a:t>tag</a:t>
            </a:r>
            <a:r>
              <a:rPr lang="en-US" sz="2000" dirty="0"/>
              <a:t> of the message</a:t>
            </a:r>
            <a:endParaRPr lang="en-US" sz="1900" dirty="0"/>
          </a:p>
          <a:p>
            <a:pPr marL="742950" lvl="1" indent="-285750">
              <a:buFont typeface="Courier New"/>
              <a:buChar char="o"/>
            </a:pPr>
            <a:r>
              <a:rPr lang="en-US" sz="1900" dirty="0"/>
              <a:t>length of the received message by calling a routine: </a:t>
            </a:r>
            <a:endParaRPr lang="ru-RU" sz="1900" dirty="0">
              <a:latin typeface="Courier New"/>
              <a:cs typeface="Courier New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39552" y="4582869"/>
            <a:ext cx="8352928" cy="64633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MPI_Get_count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MPI_Status</a:t>
            </a:r>
            <a:r>
              <a:rPr lang="en-US" dirty="0">
                <a:latin typeface="Courier New" charset="0"/>
              </a:rPr>
              <a:t> *</a:t>
            </a:r>
            <a:r>
              <a:rPr lang="en-US" b="1" dirty="0">
                <a:latin typeface="Courier New" charset="0"/>
              </a:rPr>
              <a:t>status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MPI_Datatype</a:t>
            </a:r>
            <a:r>
              <a:rPr lang="en-US" dirty="0">
                <a:latin typeface="Courier New" charset="0"/>
              </a:rPr>
              <a:t> type, </a:t>
            </a:r>
          </a:p>
          <a:p>
            <a:pPr eaLnBrk="1" hangingPunct="1"/>
            <a:r>
              <a:rPr lang="en-US" dirty="0">
                <a:latin typeface="Courier New" charset="0"/>
              </a:rPr>
              <a:t>			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urier New" charset="0"/>
              </a:rPr>
              <a:t>*count</a:t>
            </a:r>
            <a:r>
              <a:rPr lang="ru-RU" b="1" dirty="0">
                <a:solidFill>
                  <a:schemeClr val="accent4"/>
                </a:solidFill>
                <a:latin typeface="Courier New" charset="0"/>
              </a:rPr>
              <a:t> </a:t>
            </a:r>
            <a:r>
              <a:rPr lang="ru-RU" dirty="0">
                <a:latin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054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Receive Messages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620688"/>
            <a:ext cx="91440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 dirty="0"/>
              <a:t>For instance:</a:t>
            </a:r>
            <a:endParaRPr lang="ru-RU" sz="1900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929332"/>
            <a:ext cx="9144000" cy="19236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sz="2000" b="1" dirty="0">
                <a:latin typeface="Courier New"/>
                <a:cs typeface="Courier New"/>
              </a:rPr>
              <a:t>...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ru-RU" dirty="0" err="1">
                <a:latin typeface="Courier New"/>
                <a:cs typeface="Courier New"/>
              </a:rPr>
              <a:t>MPI_Status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status</a:t>
            </a:r>
            <a:r>
              <a:rPr lang="ru-RU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count;</a:t>
            </a:r>
          </a:p>
          <a:p>
            <a:r>
              <a:rPr lang="ru-RU" dirty="0">
                <a:latin typeface="Courier New"/>
                <a:cs typeface="Courier New"/>
              </a:rPr>
              <a:t>    </a:t>
            </a:r>
            <a:r>
              <a:rPr lang="ru-RU" b="1" dirty="0" err="1">
                <a:latin typeface="Courier New"/>
                <a:cs typeface="Courier New"/>
              </a:rPr>
              <a:t>MPI_Recv</a:t>
            </a:r>
            <a:r>
              <a:rPr lang="ru-RU" dirty="0">
                <a:latin typeface="Courier New"/>
                <a:cs typeface="Courier New"/>
              </a:rPr>
              <a:t>( ... ,  MPI_INT, ... , &amp;</a:t>
            </a:r>
            <a:r>
              <a:rPr lang="ru-RU" dirty="0" err="1">
                <a:latin typeface="Courier New"/>
                <a:cs typeface="Courier New"/>
              </a:rPr>
              <a:t>status</a:t>
            </a:r>
            <a:r>
              <a:rPr lang="ru-RU" dirty="0">
                <a:latin typeface="Courier New"/>
                <a:cs typeface="Courier New"/>
              </a:rPr>
              <a:t> );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MPI_Get_count</a:t>
            </a:r>
            <a:r>
              <a:rPr lang="en-US" dirty="0">
                <a:latin typeface="Courier New"/>
                <a:cs typeface="Courier New"/>
              </a:rPr>
              <a:t>( &amp;status, MPI_INT, &amp;count );</a:t>
            </a:r>
          </a:p>
          <a:p>
            <a:r>
              <a:rPr lang="en-US" sz="900" dirty="0">
                <a:latin typeface="Courier New"/>
                <a:cs typeface="Courier New"/>
              </a:rPr>
              <a:t>    </a:t>
            </a:r>
          </a:p>
          <a:p>
            <a:r>
              <a:rPr lang="en-US" dirty="0">
                <a:latin typeface="Courier New"/>
                <a:cs typeface="Courier New"/>
              </a:rPr>
              <a:t>/* ... in a variable </a:t>
            </a:r>
            <a:r>
              <a:rPr lang="en-US" b="1" i="1" dirty="0">
                <a:latin typeface="Courier New"/>
                <a:cs typeface="Courier New"/>
              </a:rPr>
              <a:t>count</a:t>
            </a:r>
            <a:r>
              <a:rPr lang="en-US" dirty="0">
                <a:latin typeface="Courier New"/>
                <a:cs typeface="Courier New"/>
              </a:rPr>
              <a:t> is the length of message */</a:t>
            </a:r>
            <a:endParaRPr lang="ru-RU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31113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300000"/>
              <a:buBlip>
                <a:blip r:embed="rId2"/>
              </a:buBlip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   Do we need to define a message length after it’s been received? </a:t>
            </a:r>
            <a:endParaRPr lang="ru-RU" sz="2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4077072"/>
            <a:ext cx="9144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int </a:t>
            </a:r>
            <a:r>
              <a:rPr lang="fr-FR" b="1" dirty="0">
                <a:latin typeface="Courier New"/>
                <a:cs typeface="Courier New"/>
              </a:rPr>
              <a:t>MPI_Probe</a:t>
            </a:r>
            <a:r>
              <a:rPr lang="fr-FR" dirty="0">
                <a:latin typeface="Courier New"/>
                <a:cs typeface="Courier New"/>
              </a:rPr>
              <a:t>(int source, int tag, MPI_Comm comm, </a:t>
            </a:r>
            <a:endParaRPr lang="ru-RU" dirty="0">
              <a:latin typeface="Courier New"/>
              <a:cs typeface="Courier New"/>
            </a:endParaRPr>
          </a:p>
          <a:p>
            <a:r>
              <a:rPr lang="ru-RU" dirty="0">
                <a:latin typeface="Courier New"/>
                <a:cs typeface="Courier New"/>
              </a:rPr>
              <a:t>						      </a:t>
            </a:r>
            <a:r>
              <a:rPr lang="fr-FR" dirty="0">
                <a:latin typeface="Courier New"/>
                <a:cs typeface="Courier New"/>
              </a:rPr>
              <a:t>MPI_Status *status)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0" y="364502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get into the </a:t>
            </a:r>
            <a:r>
              <a:rPr lang="en-US" b="1" i="1" dirty="0"/>
              <a:t>status</a:t>
            </a:r>
            <a:r>
              <a:rPr lang="en-US" dirty="0"/>
              <a:t> parameter information about the structure of the expected message: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0" y="494116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  The function returns a filled structure</a:t>
            </a:r>
            <a:r>
              <a:rPr lang="ru-RU" dirty="0"/>
              <a:t> </a:t>
            </a:r>
            <a:r>
              <a:rPr lang="ru-RU" dirty="0" err="1"/>
              <a:t>MPI_Status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 After that it’s possible to find out the message length by </a:t>
            </a:r>
            <a:r>
              <a:rPr lang="ru-RU" dirty="0" err="1"/>
              <a:t>MPI_Get_count</a:t>
            </a:r>
            <a:r>
              <a:rPr lang="en-US" dirty="0"/>
              <a:t> calls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5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  <p:bldP spid="29" grpId="0" animBg="1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Point to Point Communications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62068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different types of send and receive routines used for different purposes:</a:t>
            </a:r>
          </a:p>
          <a:p>
            <a:endParaRPr lang="ru-RU" sz="2400" dirty="0"/>
          </a:p>
          <a:p>
            <a:pPr lvl="1">
              <a:buFont typeface="Arial" pitchFamily="34" charset="0"/>
              <a:buChar char="•"/>
            </a:pPr>
            <a:r>
              <a:rPr lang="en-US" sz="2400" spc="20" dirty="0"/>
              <a:t>    Blocking communications</a:t>
            </a:r>
            <a:r>
              <a:rPr lang="ru-RU" sz="2400" spc="20" dirty="0"/>
              <a:t>    </a:t>
            </a:r>
            <a:r>
              <a:rPr lang="en-US" sz="2400" spc="20" dirty="0"/>
              <a:t>  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spc="20" dirty="0"/>
              <a:t>    "Ready" send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spc="20" dirty="0"/>
              <a:t>     Non-blocking communications 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spc="20" dirty="0"/>
              <a:t>     Combined send/receive</a:t>
            </a:r>
          </a:p>
        </p:txBody>
      </p:sp>
    </p:spTree>
    <p:extLst>
      <p:ext uri="{BB962C8B-B14F-4D97-AF65-F5344CB8AC3E}">
        <p14:creationId xmlns:p14="http://schemas.microsoft.com/office/powerpoint/2010/main" val="149280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Shared </a:t>
            </a:r>
            <a:r>
              <a:rPr lang="en-US" dirty="0" err="1">
                <a:solidFill>
                  <a:srgbClr val="FFFFFF"/>
                </a:solidFill>
              </a:rPr>
              <a:t>vs</a:t>
            </a:r>
            <a:r>
              <a:rPr lang="en-US" dirty="0">
                <a:solidFill>
                  <a:srgbClr val="FFFFFF"/>
                </a:solidFill>
              </a:rPr>
              <a:t> Distributed Memory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pic>
        <p:nvPicPr>
          <p:cNvPr id="54" name="Рисунок 53" descr="sharedana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596336" cy="4836729"/>
          </a:xfrm>
          <a:prstGeom prst="rect">
            <a:avLst/>
          </a:prstGeom>
        </p:spPr>
      </p:pic>
      <p:sp>
        <p:nvSpPr>
          <p:cNvPr id="55" name="Прямоугольник 54"/>
          <p:cNvSpPr/>
          <p:nvPr/>
        </p:nvSpPr>
        <p:spPr>
          <a:xfrm>
            <a:off x="1948817" y="620688"/>
            <a:ext cx="4950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Shared Memory</a:t>
            </a:r>
            <a:endParaRPr lang="ru-RU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37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Buffering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in MPI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620688"/>
            <a:ext cx="9144000" cy="21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Consider the following two cases:</a:t>
            </a:r>
          </a:p>
          <a:p>
            <a:pPr marL="108000" indent="288000">
              <a:buFont typeface="+mj-lt"/>
              <a:buAutoNum type="arabicPeriod"/>
            </a:pPr>
            <a:r>
              <a:rPr lang="en-US" sz="2000" dirty="0"/>
              <a:t>A send operation occurs 5 seconds before the receive is ready:</a:t>
            </a:r>
          </a:p>
          <a:p>
            <a:pPr marL="108000" indent="457200"/>
            <a:r>
              <a:rPr lang="en-US" sz="2000" dirty="0"/>
              <a:t> </a:t>
            </a:r>
            <a:r>
              <a:rPr lang="en-US" sz="2000" b="1" dirty="0"/>
              <a:t>where is the message while the receive is pending?</a:t>
            </a:r>
          </a:p>
          <a:p>
            <a:pPr marL="108000" indent="457200"/>
            <a:endParaRPr lang="en-US" sz="1050" b="1" dirty="0"/>
          </a:p>
          <a:p>
            <a:pPr marL="108000" indent="288000">
              <a:buFont typeface="+mj-lt"/>
              <a:buAutoNum type="arabicPeriod" startAt="2"/>
            </a:pPr>
            <a:r>
              <a:rPr lang="en-US" sz="2000" dirty="0"/>
              <a:t>Multiple sends arrive at the same receiving task which can only accept one send at a time:</a:t>
            </a:r>
          </a:p>
          <a:p>
            <a:pPr marL="108000" indent="457200"/>
            <a:r>
              <a:rPr lang="en-US" sz="2000" dirty="0"/>
              <a:t> </a:t>
            </a:r>
            <a:r>
              <a:rPr lang="en-US" sz="2000" b="1" dirty="0"/>
              <a:t>what happens to the messages that are "backing up"?</a:t>
            </a:r>
          </a:p>
        </p:txBody>
      </p:sp>
      <p:pic>
        <p:nvPicPr>
          <p:cNvPr id="7" name="Рисунок 6" descr="1349035777_426001_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268760"/>
            <a:ext cx="302890" cy="388412"/>
          </a:xfrm>
          <a:prstGeom prst="rect">
            <a:avLst/>
          </a:prstGeom>
        </p:spPr>
      </p:pic>
      <p:pic>
        <p:nvPicPr>
          <p:cNvPr id="9" name="Рисунок 8" descr="1349035777_426001_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745" y="2392313"/>
            <a:ext cx="280765" cy="360040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4461192" y="3001243"/>
            <a:ext cx="1991320" cy="2434456"/>
            <a:chOff x="2004616" y="3154784"/>
            <a:chExt cx="1991320" cy="2434456"/>
          </a:xfrm>
        </p:grpSpPr>
        <p:sp>
          <p:nvSpPr>
            <p:cNvPr id="12" name="Полилиния 11"/>
            <p:cNvSpPr/>
            <p:nvPr/>
          </p:nvSpPr>
          <p:spPr>
            <a:xfrm>
              <a:off x="2004616" y="3212976"/>
              <a:ext cx="1991320" cy="2376264"/>
            </a:xfrm>
            <a:custGeom>
              <a:avLst/>
              <a:gdLst>
                <a:gd name="connsiteX0" fmla="*/ 0 w 1991320"/>
                <a:gd name="connsiteY0" fmla="*/ 199132 h 2272686"/>
                <a:gd name="connsiteX1" fmla="*/ 58325 w 1991320"/>
                <a:gd name="connsiteY1" fmla="*/ 58324 h 2272686"/>
                <a:gd name="connsiteX2" fmla="*/ 199133 w 1991320"/>
                <a:gd name="connsiteY2" fmla="*/ 0 h 2272686"/>
                <a:gd name="connsiteX3" fmla="*/ 1792188 w 1991320"/>
                <a:gd name="connsiteY3" fmla="*/ 0 h 2272686"/>
                <a:gd name="connsiteX4" fmla="*/ 1932996 w 1991320"/>
                <a:gd name="connsiteY4" fmla="*/ 58325 h 2272686"/>
                <a:gd name="connsiteX5" fmla="*/ 1991320 w 1991320"/>
                <a:gd name="connsiteY5" fmla="*/ 199133 h 2272686"/>
                <a:gd name="connsiteX6" fmla="*/ 1991320 w 1991320"/>
                <a:gd name="connsiteY6" fmla="*/ 2073554 h 2272686"/>
                <a:gd name="connsiteX7" fmla="*/ 1932996 w 1991320"/>
                <a:gd name="connsiteY7" fmla="*/ 2214362 h 2272686"/>
                <a:gd name="connsiteX8" fmla="*/ 1792188 w 1991320"/>
                <a:gd name="connsiteY8" fmla="*/ 2272686 h 2272686"/>
                <a:gd name="connsiteX9" fmla="*/ 199132 w 1991320"/>
                <a:gd name="connsiteY9" fmla="*/ 2272686 h 2272686"/>
                <a:gd name="connsiteX10" fmla="*/ 58324 w 1991320"/>
                <a:gd name="connsiteY10" fmla="*/ 2214361 h 2272686"/>
                <a:gd name="connsiteX11" fmla="*/ 0 w 1991320"/>
                <a:gd name="connsiteY11" fmla="*/ 2073553 h 2272686"/>
                <a:gd name="connsiteX12" fmla="*/ 0 w 1991320"/>
                <a:gd name="connsiteY12" fmla="*/ 199132 h 227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1320" h="2272686">
                  <a:moveTo>
                    <a:pt x="0" y="199132"/>
                  </a:moveTo>
                  <a:cubicBezTo>
                    <a:pt x="0" y="146319"/>
                    <a:pt x="20980" y="95669"/>
                    <a:pt x="58325" y="58324"/>
                  </a:cubicBezTo>
                  <a:cubicBezTo>
                    <a:pt x="95670" y="20980"/>
                    <a:pt x="146320" y="0"/>
                    <a:pt x="199133" y="0"/>
                  </a:cubicBezTo>
                  <a:lnTo>
                    <a:pt x="1792188" y="0"/>
                  </a:lnTo>
                  <a:cubicBezTo>
                    <a:pt x="1845001" y="0"/>
                    <a:pt x="1895651" y="20980"/>
                    <a:pt x="1932996" y="58325"/>
                  </a:cubicBezTo>
                  <a:cubicBezTo>
                    <a:pt x="1970340" y="95670"/>
                    <a:pt x="1991320" y="146320"/>
                    <a:pt x="1991320" y="199133"/>
                  </a:cubicBezTo>
                  <a:lnTo>
                    <a:pt x="1991320" y="2073554"/>
                  </a:lnTo>
                  <a:cubicBezTo>
                    <a:pt x="1991320" y="2126367"/>
                    <a:pt x="1970340" y="2177017"/>
                    <a:pt x="1932996" y="2214362"/>
                  </a:cubicBezTo>
                  <a:cubicBezTo>
                    <a:pt x="1895651" y="2251706"/>
                    <a:pt x="1845001" y="2272686"/>
                    <a:pt x="1792188" y="2272686"/>
                  </a:cubicBezTo>
                  <a:lnTo>
                    <a:pt x="199132" y="2272686"/>
                  </a:lnTo>
                  <a:cubicBezTo>
                    <a:pt x="146319" y="2272686"/>
                    <a:pt x="95669" y="2251706"/>
                    <a:pt x="58324" y="2214361"/>
                  </a:cubicBezTo>
                  <a:cubicBezTo>
                    <a:pt x="20980" y="2177016"/>
                    <a:pt x="0" y="2126366"/>
                    <a:pt x="0" y="2073553"/>
                  </a:cubicBezTo>
                  <a:lnTo>
                    <a:pt x="0" y="19913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27584" tIns="1136658" rIns="227584" bIns="682122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952" y="3154784"/>
              <a:ext cx="1290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chemeClr val="bg1"/>
                  </a:solidFill>
                </a:rPr>
                <a:t>Process</a:t>
              </a:r>
              <a:r>
                <a:rPr lang="en-US" sz="2000" b="1" u="sng" dirty="0">
                  <a:solidFill>
                    <a:schemeClr val="bg1"/>
                  </a:solidFill>
                  <a:latin typeface="Antique Olive" pitchFamily="34" charset="0"/>
                </a:rPr>
                <a:t> </a:t>
              </a:r>
              <a:r>
                <a:rPr lang="en-US" sz="2000" u="sng" dirty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  <a:endParaRPr lang="ru-RU" sz="2000" u="sng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2123728" y="3870573"/>
              <a:ext cx="1815092" cy="558770"/>
              <a:chOff x="2123728" y="3940825"/>
              <a:chExt cx="1815092" cy="558770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2123728" y="3995539"/>
                <a:ext cx="1800199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9166" y="3940825"/>
                <a:ext cx="17796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Application buffer</a:t>
                </a:r>
                <a:endParaRPr lang="ru-RU" sz="1600" b="1" u="sng" dirty="0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2104678" y="4653136"/>
              <a:ext cx="1800199" cy="792086"/>
              <a:chOff x="2123728" y="3911820"/>
              <a:chExt cx="1800199" cy="577818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2123728" y="3933053"/>
                <a:ext cx="1800199" cy="55658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44904" y="3911820"/>
                <a:ext cx="1435008" cy="246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System buffer</a:t>
                </a:r>
                <a:endParaRPr lang="ru-RU" sz="1600" b="1" u="sng" dirty="0"/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2968774" y="4098558"/>
              <a:ext cx="914400" cy="338554"/>
              <a:chOff x="4644008" y="4274046"/>
              <a:chExt cx="914400" cy="338554"/>
            </a:xfrm>
          </p:grpSpPr>
          <p:sp>
            <p:nvSpPr>
              <p:cNvPr id="27" name="Блок-схема: данные 26"/>
              <p:cNvSpPr/>
              <p:nvPr/>
            </p:nvSpPr>
            <p:spPr>
              <a:xfrm>
                <a:off x="4644008" y="4355797"/>
                <a:ext cx="914400" cy="194320"/>
              </a:xfrm>
              <a:prstGeom prst="flowChartInputOutpu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16599" y="4274046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bg1"/>
                    </a:solidFill>
                  </a:rPr>
                  <a:t>data</a:t>
                </a:r>
                <a:endParaRPr lang="ru-RU" sz="1600" b="1" i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3" name="Группа 52"/>
          <p:cNvGrpSpPr/>
          <p:nvPr/>
        </p:nvGrpSpPr>
        <p:grpSpPr>
          <a:xfrm>
            <a:off x="4220264" y="5574983"/>
            <a:ext cx="4960248" cy="436780"/>
            <a:chOff x="1699984" y="5728524"/>
            <a:chExt cx="5608320" cy="436780"/>
          </a:xfrm>
        </p:grpSpPr>
        <p:sp>
          <p:nvSpPr>
            <p:cNvPr id="18" name="Двойная стрелка влево/вправо 17"/>
            <p:cNvSpPr/>
            <p:nvPr/>
          </p:nvSpPr>
          <p:spPr>
            <a:xfrm>
              <a:off x="1699984" y="5728524"/>
              <a:ext cx="5608320" cy="436780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3979634" y="5756498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Network</a:t>
              </a:r>
              <a:endParaRPr lang="ru-RU" b="1" i="1" dirty="0"/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909464" y="2996952"/>
            <a:ext cx="1991320" cy="2438747"/>
            <a:chOff x="4812928" y="3150493"/>
            <a:chExt cx="1991320" cy="2438747"/>
          </a:xfrm>
        </p:grpSpPr>
        <p:sp>
          <p:nvSpPr>
            <p:cNvPr id="51" name="Полилиния 50"/>
            <p:cNvSpPr/>
            <p:nvPr/>
          </p:nvSpPr>
          <p:spPr>
            <a:xfrm>
              <a:off x="4812928" y="3212976"/>
              <a:ext cx="1991320" cy="2376264"/>
            </a:xfrm>
            <a:custGeom>
              <a:avLst/>
              <a:gdLst>
                <a:gd name="connsiteX0" fmla="*/ 0 w 1991320"/>
                <a:gd name="connsiteY0" fmla="*/ 199132 h 2272686"/>
                <a:gd name="connsiteX1" fmla="*/ 58325 w 1991320"/>
                <a:gd name="connsiteY1" fmla="*/ 58324 h 2272686"/>
                <a:gd name="connsiteX2" fmla="*/ 199133 w 1991320"/>
                <a:gd name="connsiteY2" fmla="*/ 0 h 2272686"/>
                <a:gd name="connsiteX3" fmla="*/ 1792188 w 1991320"/>
                <a:gd name="connsiteY3" fmla="*/ 0 h 2272686"/>
                <a:gd name="connsiteX4" fmla="*/ 1932996 w 1991320"/>
                <a:gd name="connsiteY4" fmla="*/ 58325 h 2272686"/>
                <a:gd name="connsiteX5" fmla="*/ 1991320 w 1991320"/>
                <a:gd name="connsiteY5" fmla="*/ 199133 h 2272686"/>
                <a:gd name="connsiteX6" fmla="*/ 1991320 w 1991320"/>
                <a:gd name="connsiteY6" fmla="*/ 2073554 h 2272686"/>
                <a:gd name="connsiteX7" fmla="*/ 1932996 w 1991320"/>
                <a:gd name="connsiteY7" fmla="*/ 2214362 h 2272686"/>
                <a:gd name="connsiteX8" fmla="*/ 1792188 w 1991320"/>
                <a:gd name="connsiteY8" fmla="*/ 2272686 h 2272686"/>
                <a:gd name="connsiteX9" fmla="*/ 199132 w 1991320"/>
                <a:gd name="connsiteY9" fmla="*/ 2272686 h 2272686"/>
                <a:gd name="connsiteX10" fmla="*/ 58324 w 1991320"/>
                <a:gd name="connsiteY10" fmla="*/ 2214361 h 2272686"/>
                <a:gd name="connsiteX11" fmla="*/ 0 w 1991320"/>
                <a:gd name="connsiteY11" fmla="*/ 2073553 h 2272686"/>
                <a:gd name="connsiteX12" fmla="*/ 0 w 1991320"/>
                <a:gd name="connsiteY12" fmla="*/ 199132 h 227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1320" h="2272686">
                  <a:moveTo>
                    <a:pt x="0" y="199132"/>
                  </a:moveTo>
                  <a:cubicBezTo>
                    <a:pt x="0" y="146319"/>
                    <a:pt x="20980" y="95669"/>
                    <a:pt x="58325" y="58324"/>
                  </a:cubicBezTo>
                  <a:cubicBezTo>
                    <a:pt x="95670" y="20980"/>
                    <a:pt x="146320" y="0"/>
                    <a:pt x="199133" y="0"/>
                  </a:cubicBezTo>
                  <a:lnTo>
                    <a:pt x="1792188" y="0"/>
                  </a:lnTo>
                  <a:cubicBezTo>
                    <a:pt x="1845001" y="0"/>
                    <a:pt x="1895651" y="20980"/>
                    <a:pt x="1932996" y="58325"/>
                  </a:cubicBezTo>
                  <a:cubicBezTo>
                    <a:pt x="1970340" y="95670"/>
                    <a:pt x="1991320" y="146320"/>
                    <a:pt x="1991320" y="199133"/>
                  </a:cubicBezTo>
                  <a:lnTo>
                    <a:pt x="1991320" y="2073554"/>
                  </a:lnTo>
                  <a:cubicBezTo>
                    <a:pt x="1991320" y="2126367"/>
                    <a:pt x="1970340" y="2177017"/>
                    <a:pt x="1932996" y="2214362"/>
                  </a:cubicBezTo>
                  <a:cubicBezTo>
                    <a:pt x="1895651" y="2251706"/>
                    <a:pt x="1845001" y="2272686"/>
                    <a:pt x="1792188" y="2272686"/>
                  </a:cubicBezTo>
                  <a:lnTo>
                    <a:pt x="199132" y="2272686"/>
                  </a:lnTo>
                  <a:cubicBezTo>
                    <a:pt x="146319" y="2272686"/>
                    <a:pt x="95669" y="2251706"/>
                    <a:pt x="58324" y="2214361"/>
                  </a:cubicBezTo>
                  <a:cubicBezTo>
                    <a:pt x="20980" y="2177016"/>
                    <a:pt x="0" y="2126366"/>
                    <a:pt x="0" y="2073553"/>
                  </a:cubicBezTo>
                  <a:lnTo>
                    <a:pt x="0" y="199132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27584" tIns="1136658" rIns="227584" bIns="682122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9847" y="3150493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chemeClr val="bg1"/>
                  </a:solidFill>
                </a:rPr>
                <a:t>Process</a:t>
              </a:r>
              <a:r>
                <a:rPr lang="en-US" sz="2000" b="1" u="sng" dirty="0">
                  <a:solidFill>
                    <a:schemeClr val="bg1"/>
                  </a:solidFill>
                  <a:latin typeface="Antique Olive" pitchFamily="34" charset="0"/>
                </a:rPr>
                <a:t> 2</a:t>
              </a:r>
              <a:endParaRPr lang="ru-RU" sz="2000" u="sng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grpSp>
          <p:nvGrpSpPr>
            <p:cNvPr id="42" name="Группа 41"/>
            <p:cNvGrpSpPr/>
            <p:nvPr/>
          </p:nvGrpSpPr>
          <p:grpSpPr>
            <a:xfrm>
              <a:off x="4917148" y="3878342"/>
              <a:ext cx="1815092" cy="558770"/>
              <a:chOff x="2123728" y="3909452"/>
              <a:chExt cx="1815092" cy="558770"/>
            </a:xfrm>
          </p:grpSpPr>
          <p:sp>
            <p:nvSpPr>
              <p:cNvPr id="43" name="Прямоугольник 42"/>
              <p:cNvSpPr/>
              <p:nvPr/>
            </p:nvSpPr>
            <p:spPr>
              <a:xfrm>
                <a:off x="2123728" y="3964166"/>
                <a:ext cx="1800199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59166" y="3909452"/>
                <a:ext cx="17796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Application buffer</a:t>
                </a:r>
                <a:endParaRPr lang="ru-RU" sz="1600" b="1" u="sng" dirty="0"/>
              </a:p>
            </p:txBody>
          </p:sp>
        </p:grpSp>
        <p:grpSp>
          <p:nvGrpSpPr>
            <p:cNvPr id="45" name="Группа 44"/>
            <p:cNvGrpSpPr/>
            <p:nvPr/>
          </p:nvGrpSpPr>
          <p:grpSpPr>
            <a:xfrm>
              <a:off x="4898098" y="4692278"/>
              <a:ext cx="1800199" cy="792086"/>
              <a:chOff x="2123728" y="3911820"/>
              <a:chExt cx="1800199" cy="577818"/>
            </a:xfrm>
          </p:grpSpPr>
          <p:sp>
            <p:nvSpPr>
              <p:cNvPr id="46" name="Прямоугольник 45"/>
              <p:cNvSpPr/>
              <p:nvPr/>
            </p:nvSpPr>
            <p:spPr>
              <a:xfrm>
                <a:off x="2123728" y="3933053"/>
                <a:ext cx="1800199" cy="55658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44904" y="3911820"/>
                <a:ext cx="1435008" cy="246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System buffer</a:t>
                </a:r>
                <a:endParaRPr lang="ru-RU" sz="1600" b="1" u="sng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5112935" y="33855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58070" y="339113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RECV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52"/>
          <p:cNvGrpSpPr/>
          <p:nvPr/>
        </p:nvGrpSpPr>
        <p:grpSpPr>
          <a:xfrm>
            <a:off x="4220264" y="5574983"/>
            <a:ext cx="4960248" cy="436780"/>
            <a:chOff x="1699984" y="5728524"/>
            <a:chExt cx="5608320" cy="436780"/>
          </a:xfrm>
        </p:grpSpPr>
        <p:sp>
          <p:nvSpPr>
            <p:cNvPr id="18" name="Двойная стрелка влево/вправо 17"/>
            <p:cNvSpPr/>
            <p:nvPr/>
          </p:nvSpPr>
          <p:spPr>
            <a:xfrm>
              <a:off x="1699984" y="5728524"/>
              <a:ext cx="5608320" cy="436780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3979634" y="5756498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Network</a:t>
              </a:r>
              <a:endParaRPr lang="ru-RU" b="1" i="1" dirty="0"/>
            </a:p>
          </p:txBody>
        </p: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Buffering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in MPI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620688"/>
            <a:ext cx="9144000" cy="21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Consider the following two cases:</a:t>
            </a:r>
          </a:p>
          <a:p>
            <a:pPr marL="108000" indent="288000">
              <a:buFont typeface="+mj-lt"/>
              <a:buAutoNum type="arabicPeriod"/>
            </a:pPr>
            <a:r>
              <a:rPr lang="en-US" sz="2000" dirty="0"/>
              <a:t>A send operation occurs 5 seconds before the receive is ready:</a:t>
            </a:r>
          </a:p>
          <a:p>
            <a:pPr marL="108000" indent="457200"/>
            <a:r>
              <a:rPr lang="en-US" sz="2000" dirty="0"/>
              <a:t> </a:t>
            </a:r>
            <a:r>
              <a:rPr lang="en-US" sz="2000" b="1" dirty="0"/>
              <a:t>where is the message while the receive is pending?</a:t>
            </a:r>
          </a:p>
          <a:p>
            <a:pPr marL="108000" indent="457200"/>
            <a:endParaRPr lang="en-US" sz="1050" b="1" dirty="0"/>
          </a:p>
          <a:p>
            <a:pPr marL="108000" indent="288000">
              <a:buFont typeface="+mj-lt"/>
              <a:buAutoNum type="arabicPeriod" startAt="2"/>
            </a:pPr>
            <a:r>
              <a:rPr lang="en-US" sz="2000" dirty="0"/>
              <a:t>Multiple sends arrive at the same receiving task which can only accept one send at a time:</a:t>
            </a:r>
          </a:p>
          <a:p>
            <a:pPr marL="108000" indent="457200"/>
            <a:r>
              <a:rPr lang="en-US" sz="2000" dirty="0"/>
              <a:t> </a:t>
            </a:r>
            <a:r>
              <a:rPr lang="en-US" sz="2000" b="1" dirty="0"/>
              <a:t>what happens to the messages that are "backing up"?</a:t>
            </a:r>
          </a:p>
        </p:txBody>
      </p:sp>
      <p:pic>
        <p:nvPicPr>
          <p:cNvPr id="7" name="Рисунок 6" descr="1349035777_426001_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268760"/>
            <a:ext cx="302890" cy="388412"/>
          </a:xfrm>
          <a:prstGeom prst="rect">
            <a:avLst/>
          </a:prstGeom>
        </p:spPr>
      </p:pic>
      <p:pic>
        <p:nvPicPr>
          <p:cNvPr id="9" name="Рисунок 8" descr="1349035777_426001_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745" y="2392313"/>
            <a:ext cx="280765" cy="360040"/>
          </a:xfrm>
          <a:prstGeom prst="rect">
            <a:avLst/>
          </a:prstGeom>
        </p:spPr>
      </p:pic>
      <p:sp>
        <p:nvSpPr>
          <p:cNvPr id="12" name="Полилиния 11"/>
          <p:cNvSpPr/>
          <p:nvPr/>
        </p:nvSpPr>
        <p:spPr>
          <a:xfrm>
            <a:off x="4461192" y="3059435"/>
            <a:ext cx="1991320" cy="2376264"/>
          </a:xfrm>
          <a:custGeom>
            <a:avLst/>
            <a:gdLst>
              <a:gd name="connsiteX0" fmla="*/ 0 w 1991320"/>
              <a:gd name="connsiteY0" fmla="*/ 199132 h 2272686"/>
              <a:gd name="connsiteX1" fmla="*/ 58325 w 1991320"/>
              <a:gd name="connsiteY1" fmla="*/ 58324 h 2272686"/>
              <a:gd name="connsiteX2" fmla="*/ 199133 w 1991320"/>
              <a:gd name="connsiteY2" fmla="*/ 0 h 2272686"/>
              <a:gd name="connsiteX3" fmla="*/ 1792188 w 1991320"/>
              <a:gd name="connsiteY3" fmla="*/ 0 h 2272686"/>
              <a:gd name="connsiteX4" fmla="*/ 1932996 w 1991320"/>
              <a:gd name="connsiteY4" fmla="*/ 58325 h 2272686"/>
              <a:gd name="connsiteX5" fmla="*/ 1991320 w 1991320"/>
              <a:gd name="connsiteY5" fmla="*/ 199133 h 2272686"/>
              <a:gd name="connsiteX6" fmla="*/ 1991320 w 1991320"/>
              <a:gd name="connsiteY6" fmla="*/ 2073554 h 2272686"/>
              <a:gd name="connsiteX7" fmla="*/ 1932996 w 1991320"/>
              <a:gd name="connsiteY7" fmla="*/ 2214362 h 2272686"/>
              <a:gd name="connsiteX8" fmla="*/ 1792188 w 1991320"/>
              <a:gd name="connsiteY8" fmla="*/ 2272686 h 2272686"/>
              <a:gd name="connsiteX9" fmla="*/ 199132 w 1991320"/>
              <a:gd name="connsiteY9" fmla="*/ 2272686 h 2272686"/>
              <a:gd name="connsiteX10" fmla="*/ 58324 w 1991320"/>
              <a:gd name="connsiteY10" fmla="*/ 2214361 h 2272686"/>
              <a:gd name="connsiteX11" fmla="*/ 0 w 1991320"/>
              <a:gd name="connsiteY11" fmla="*/ 2073553 h 2272686"/>
              <a:gd name="connsiteX12" fmla="*/ 0 w 1991320"/>
              <a:gd name="connsiteY12" fmla="*/ 199132 h 227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320" h="2272686">
                <a:moveTo>
                  <a:pt x="0" y="199132"/>
                </a:moveTo>
                <a:cubicBezTo>
                  <a:pt x="0" y="146319"/>
                  <a:pt x="20980" y="95669"/>
                  <a:pt x="58325" y="58324"/>
                </a:cubicBezTo>
                <a:cubicBezTo>
                  <a:pt x="95670" y="20980"/>
                  <a:pt x="146320" y="0"/>
                  <a:pt x="199133" y="0"/>
                </a:cubicBezTo>
                <a:lnTo>
                  <a:pt x="1792188" y="0"/>
                </a:lnTo>
                <a:cubicBezTo>
                  <a:pt x="1845001" y="0"/>
                  <a:pt x="1895651" y="20980"/>
                  <a:pt x="1932996" y="58325"/>
                </a:cubicBezTo>
                <a:cubicBezTo>
                  <a:pt x="1970340" y="95670"/>
                  <a:pt x="1991320" y="146320"/>
                  <a:pt x="1991320" y="199133"/>
                </a:cubicBezTo>
                <a:lnTo>
                  <a:pt x="1991320" y="2073554"/>
                </a:lnTo>
                <a:cubicBezTo>
                  <a:pt x="1991320" y="2126367"/>
                  <a:pt x="1970340" y="2177017"/>
                  <a:pt x="1932996" y="2214362"/>
                </a:cubicBezTo>
                <a:cubicBezTo>
                  <a:pt x="1895651" y="2251706"/>
                  <a:pt x="1845001" y="2272686"/>
                  <a:pt x="1792188" y="2272686"/>
                </a:cubicBezTo>
                <a:lnTo>
                  <a:pt x="199132" y="2272686"/>
                </a:lnTo>
                <a:cubicBezTo>
                  <a:pt x="146319" y="2272686"/>
                  <a:pt x="95669" y="2251706"/>
                  <a:pt x="58324" y="2214361"/>
                </a:cubicBezTo>
                <a:cubicBezTo>
                  <a:pt x="20980" y="2177016"/>
                  <a:pt x="0" y="2126366"/>
                  <a:pt x="0" y="2073553"/>
                </a:cubicBezTo>
                <a:lnTo>
                  <a:pt x="0" y="1991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27584" tIns="1136658" rIns="227584" bIns="682122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3200" kern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2528" y="3001243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Process</a:t>
            </a:r>
            <a:r>
              <a:rPr lang="en-US" sz="2000" b="1" u="sng" dirty="0">
                <a:solidFill>
                  <a:schemeClr val="bg1"/>
                </a:solidFill>
                <a:latin typeface="Antique Olive" pitchFamily="34" charset="0"/>
              </a:rPr>
              <a:t> </a:t>
            </a:r>
            <a:r>
              <a:rPr lang="en-US" sz="2000" u="sng" dirty="0">
                <a:solidFill>
                  <a:schemeClr val="bg1"/>
                </a:solidFill>
                <a:latin typeface="Arial Black" pitchFamily="34" charset="0"/>
              </a:rPr>
              <a:t>1</a:t>
            </a:r>
            <a:endParaRPr lang="ru-RU" sz="20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0" name="Группа 22"/>
          <p:cNvGrpSpPr/>
          <p:nvPr/>
        </p:nvGrpSpPr>
        <p:grpSpPr>
          <a:xfrm>
            <a:off x="4580304" y="3717032"/>
            <a:ext cx="1815092" cy="558770"/>
            <a:chOff x="2123728" y="3940825"/>
            <a:chExt cx="1815092" cy="55877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2123728" y="3995539"/>
              <a:ext cx="1800199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59166" y="3940825"/>
              <a:ext cx="17796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Application buffer</a:t>
              </a:r>
              <a:endParaRPr lang="ru-RU" sz="1600" b="1" u="sng" dirty="0"/>
            </a:p>
          </p:txBody>
        </p:sp>
      </p:grpSp>
      <p:grpSp>
        <p:nvGrpSpPr>
          <p:cNvPr id="11" name="Группа 23"/>
          <p:cNvGrpSpPr/>
          <p:nvPr/>
        </p:nvGrpSpPr>
        <p:grpSpPr>
          <a:xfrm>
            <a:off x="4561254" y="4499595"/>
            <a:ext cx="1800199" cy="792086"/>
            <a:chOff x="2123728" y="3911820"/>
            <a:chExt cx="1800199" cy="577818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2123728" y="3933053"/>
              <a:ext cx="1800199" cy="5565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4904" y="3911820"/>
              <a:ext cx="1435008" cy="246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System buffer</a:t>
              </a:r>
              <a:endParaRPr lang="ru-RU" sz="1600" b="1" u="sng" dirty="0"/>
            </a:p>
          </p:txBody>
        </p:sp>
      </p:grpSp>
      <p:grpSp>
        <p:nvGrpSpPr>
          <p:cNvPr id="15" name="Группа 51"/>
          <p:cNvGrpSpPr/>
          <p:nvPr/>
        </p:nvGrpSpPr>
        <p:grpSpPr>
          <a:xfrm>
            <a:off x="6909464" y="2996952"/>
            <a:ext cx="1991320" cy="2438747"/>
            <a:chOff x="4812928" y="3150493"/>
            <a:chExt cx="1991320" cy="2438747"/>
          </a:xfrm>
        </p:grpSpPr>
        <p:sp>
          <p:nvSpPr>
            <p:cNvPr id="51" name="Полилиния 50"/>
            <p:cNvSpPr/>
            <p:nvPr/>
          </p:nvSpPr>
          <p:spPr>
            <a:xfrm>
              <a:off x="4812928" y="3212976"/>
              <a:ext cx="1991320" cy="2376264"/>
            </a:xfrm>
            <a:custGeom>
              <a:avLst/>
              <a:gdLst>
                <a:gd name="connsiteX0" fmla="*/ 0 w 1991320"/>
                <a:gd name="connsiteY0" fmla="*/ 199132 h 2272686"/>
                <a:gd name="connsiteX1" fmla="*/ 58325 w 1991320"/>
                <a:gd name="connsiteY1" fmla="*/ 58324 h 2272686"/>
                <a:gd name="connsiteX2" fmla="*/ 199133 w 1991320"/>
                <a:gd name="connsiteY2" fmla="*/ 0 h 2272686"/>
                <a:gd name="connsiteX3" fmla="*/ 1792188 w 1991320"/>
                <a:gd name="connsiteY3" fmla="*/ 0 h 2272686"/>
                <a:gd name="connsiteX4" fmla="*/ 1932996 w 1991320"/>
                <a:gd name="connsiteY4" fmla="*/ 58325 h 2272686"/>
                <a:gd name="connsiteX5" fmla="*/ 1991320 w 1991320"/>
                <a:gd name="connsiteY5" fmla="*/ 199133 h 2272686"/>
                <a:gd name="connsiteX6" fmla="*/ 1991320 w 1991320"/>
                <a:gd name="connsiteY6" fmla="*/ 2073554 h 2272686"/>
                <a:gd name="connsiteX7" fmla="*/ 1932996 w 1991320"/>
                <a:gd name="connsiteY7" fmla="*/ 2214362 h 2272686"/>
                <a:gd name="connsiteX8" fmla="*/ 1792188 w 1991320"/>
                <a:gd name="connsiteY8" fmla="*/ 2272686 h 2272686"/>
                <a:gd name="connsiteX9" fmla="*/ 199132 w 1991320"/>
                <a:gd name="connsiteY9" fmla="*/ 2272686 h 2272686"/>
                <a:gd name="connsiteX10" fmla="*/ 58324 w 1991320"/>
                <a:gd name="connsiteY10" fmla="*/ 2214361 h 2272686"/>
                <a:gd name="connsiteX11" fmla="*/ 0 w 1991320"/>
                <a:gd name="connsiteY11" fmla="*/ 2073553 h 2272686"/>
                <a:gd name="connsiteX12" fmla="*/ 0 w 1991320"/>
                <a:gd name="connsiteY12" fmla="*/ 199132 h 227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1320" h="2272686">
                  <a:moveTo>
                    <a:pt x="0" y="199132"/>
                  </a:moveTo>
                  <a:cubicBezTo>
                    <a:pt x="0" y="146319"/>
                    <a:pt x="20980" y="95669"/>
                    <a:pt x="58325" y="58324"/>
                  </a:cubicBezTo>
                  <a:cubicBezTo>
                    <a:pt x="95670" y="20980"/>
                    <a:pt x="146320" y="0"/>
                    <a:pt x="199133" y="0"/>
                  </a:cubicBezTo>
                  <a:lnTo>
                    <a:pt x="1792188" y="0"/>
                  </a:lnTo>
                  <a:cubicBezTo>
                    <a:pt x="1845001" y="0"/>
                    <a:pt x="1895651" y="20980"/>
                    <a:pt x="1932996" y="58325"/>
                  </a:cubicBezTo>
                  <a:cubicBezTo>
                    <a:pt x="1970340" y="95670"/>
                    <a:pt x="1991320" y="146320"/>
                    <a:pt x="1991320" y="199133"/>
                  </a:cubicBezTo>
                  <a:lnTo>
                    <a:pt x="1991320" y="2073554"/>
                  </a:lnTo>
                  <a:cubicBezTo>
                    <a:pt x="1991320" y="2126367"/>
                    <a:pt x="1970340" y="2177017"/>
                    <a:pt x="1932996" y="2214362"/>
                  </a:cubicBezTo>
                  <a:cubicBezTo>
                    <a:pt x="1895651" y="2251706"/>
                    <a:pt x="1845001" y="2272686"/>
                    <a:pt x="1792188" y="2272686"/>
                  </a:cubicBezTo>
                  <a:lnTo>
                    <a:pt x="199132" y="2272686"/>
                  </a:lnTo>
                  <a:cubicBezTo>
                    <a:pt x="146319" y="2272686"/>
                    <a:pt x="95669" y="2251706"/>
                    <a:pt x="58324" y="2214361"/>
                  </a:cubicBezTo>
                  <a:cubicBezTo>
                    <a:pt x="20980" y="2177016"/>
                    <a:pt x="0" y="2126366"/>
                    <a:pt x="0" y="2073553"/>
                  </a:cubicBezTo>
                  <a:lnTo>
                    <a:pt x="0" y="199132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27584" tIns="1136658" rIns="227584" bIns="682122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9847" y="3150493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chemeClr val="bg1"/>
                  </a:solidFill>
                </a:rPr>
                <a:t>Process</a:t>
              </a:r>
              <a:r>
                <a:rPr lang="en-US" sz="2000" b="1" u="sng" dirty="0">
                  <a:solidFill>
                    <a:schemeClr val="bg1"/>
                  </a:solidFill>
                  <a:latin typeface="Antique Olive" pitchFamily="34" charset="0"/>
                </a:rPr>
                <a:t> 2</a:t>
              </a:r>
              <a:endParaRPr lang="ru-RU" sz="2000" u="sng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grpSp>
          <p:nvGrpSpPr>
            <p:cNvPr id="16" name="Группа 41"/>
            <p:cNvGrpSpPr/>
            <p:nvPr/>
          </p:nvGrpSpPr>
          <p:grpSpPr>
            <a:xfrm>
              <a:off x="4917148" y="3878342"/>
              <a:ext cx="1815092" cy="558770"/>
              <a:chOff x="2123728" y="3909452"/>
              <a:chExt cx="1815092" cy="558770"/>
            </a:xfrm>
          </p:grpSpPr>
          <p:sp>
            <p:nvSpPr>
              <p:cNvPr id="43" name="Прямоугольник 42"/>
              <p:cNvSpPr/>
              <p:nvPr/>
            </p:nvSpPr>
            <p:spPr>
              <a:xfrm>
                <a:off x="2123728" y="3964166"/>
                <a:ext cx="1800199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59166" y="3909452"/>
                <a:ext cx="17796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Application buffer</a:t>
                </a:r>
                <a:endParaRPr lang="ru-RU" sz="1600" b="1" u="sng" dirty="0"/>
              </a:p>
            </p:txBody>
          </p:sp>
        </p:grpSp>
        <p:grpSp>
          <p:nvGrpSpPr>
            <p:cNvPr id="17" name="Группа 44"/>
            <p:cNvGrpSpPr/>
            <p:nvPr/>
          </p:nvGrpSpPr>
          <p:grpSpPr>
            <a:xfrm>
              <a:off x="4898098" y="4692278"/>
              <a:ext cx="1800199" cy="792086"/>
              <a:chOff x="2123728" y="3911820"/>
              <a:chExt cx="1800199" cy="577818"/>
            </a:xfrm>
          </p:grpSpPr>
          <p:sp>
            <p:nvSpPr>
              <p:cNvPr id="46" name="Прямоугольник 45"/>
              <p:cNvSpPr/>
              <p:nvPr/>
            </p:nvSpPr>
            <p:spPr>
              <a:xfrm>
                <a:off x="2123728" y="3933053"/>
                <a:ext cx="1800199" cy="55658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44904" y="3911820"/>
                <a:ext cx="1435008" cy="246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System buffer</a:t>
                </a:r>
                <a:endParaRPr lang="ru-RU" sz="1600" b="1" u="sng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5112935" y="33855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58070" y="339113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RECV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0" y="3429000"/>
            <a:ext cx="4427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 instance, Scenario 1</a:t>
            </a:r>
            <a:r>
              <a:rPr lang="en-US" sz="2400" dirty="0"/>
              <a:t>:</a:t>
            </a:r>
          </a:p>
          <a:p>
            <a:r>
              <a:rPr lang="en-US" sz="2400" dirty="0"/>
              <a:t>AppB1 -&gt; SysB1 -&gt; NW -&gt; </a:t>
            </a:r>
          </a:p>
          <a:p>
            <a:r>
              <a:rPr lang="en-US" sz="2400" dirty="0"/>
              <a:t>-&gt; SysB2 -&gt; AppB2</a:t>
            </a:r>
          </a:p>
          <a:p>
            <a:endParaRPr lang="en-US" sz="2400" b="1" dirty="0"/>
          </a:p>
        </p:txBody>
      </p:sp>
      <p:grpSp>
        <p:nvGrpSpPr>
          <p:cNvPr id="13" name="Группа 28"/>
          <p:cNvGrpSpPr/>
          <p:nvPr/>
        </p:nvGrpSpPr>
        <p:grpSpPr>
          <a:xfrm>
            <a:off x="5425350" y="3945017"/>
            <a:ext cx="914400" cy="338554"/>
            <a:chOff x="4644008" y="4274046"/>
            <a:chExt cx="914400" cy="338554"/>
          </a:xfrm>
        </p:grpSpPr>
        <p:sp>
          <p:nvSpPr>
            <p:cNvPr id="27" name="Блок-схема: данные 26"/>
            <p:cNvSpPr/>
            <p:nvPr/>
          </p:nvSpPr>
          <p:spPr>
            <a:xfrm>
              <a:off x="4644008" y="4355797"/>
              <a:ext cx="914400" cy="194320"/>
            </a:xfrm>
            <a:prstGeom prst="flowChartInputOutp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6599" y="42740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data</a:t>
              </a:r>
              <a:endParaRPr lang="ru-RU" sz="16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8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0.14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13912 L -0.00173 0.23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23634 L 0.18733 0.23634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33 0.23634 L 0.18733 0.13125 " pathEditMode="relative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33 0.13125 L 0.18733 0.00532 " pathEditMode="relative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2"/>
          <p:cNvGrpSpPr/>
          <p:nvPr/>
        </p:nvGrpSpPr>
        <p:grpSpPr>
          <a:xfrm>
            <a:off x="4220264" y="5574983"/>
            <a:ext cx="4960248" cy="436780"/>
            <a:chOff x="1699984" y="5728524"/>
            <a:chExt cx="5608320" cy="436780"/>
          </a:xfrm>
        </p:grpSpPr>
        <p:sp>
          <p:nvSpPr>
            <p:cNvPr id="18" name="Двойная стрелка влево/вправо 17"/>
            <p:cNvSpPr/>
            <p:nvPr/>
          </p:nvSpPr>
          <p:spPr>
            <a:xfrm>
              <a:off x="1699984" y="5728524"/>
              <a:ext cx="5608320" cy="436780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3979634" y="5756498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Network</a:t>
              </a:r>
              <a:endParaRPr lang="ru-RU" b="1" i="1" dirty="0"/>
            </a:p>
          </p:txBody>
        </p: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Buffering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in MPI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620688"/>
            <a:ext cx="9144000" cy="21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Consider the following two cases:</a:t>
            </a:r>
          </a:p>
          <a:p>
            <a:pPr marL="108000" indent="288000">
              <a:buFont typeface="+mj-lt"/>
              <a:buAutoNum type="arabicPeriod"/>
            </a:pPr>
            <a:r>
              <a:rPr lang="en-US" sz="2000" dirty="0"/>
              <a:t>A send operation occurs 5 seconds before the receive is ready:</a:t>
            </a:r>
          </a:p>
          <a:p>
            <a:pPr marL="108000" indent="457200"/>
            <a:r>
              <a:rPr lang="en-US" sz="2000" dirty="0"/>
              <a:t> </a:t>
            </a:r>
            <a:r>
              <a:rPr lang="en-US" sz="2000" b="1" dirty="0"/>
              <a:t>where is the message while the receive is pending?</a:t>
            </a:r>
          </a:p>
          <a:p>
            <a:pPr marL="108000" indent="457200"/>
            <a:endParaRPr lang="en-US" sz="1050" b="1" dirty="0"/>
          </a:p>
          <a:p>
            <a:pPr marL="108000" indent="288000">
              <a:buFont typeface="+mj-lt"/>
              <a:buAutoNum type="arabicPeriod" startAt="2"/>
            </a:pPr>
            <a:r>
              <a:rPr lang="en-US" sz="2000" dirty="0"/>
              <a:t>Multiple sends arrive at the same receiving task which can only accept one send at a time:</a:t>
            </a:r>
          </a:p>
          <a:p>
            <a:pPr marL="108000" indent="457200"/>
            <a:r>
              <a:rPr lang="en-US" sz="2000" dirty="0"/>
              <a:t> </a:t>
            </a:r>
            <a:r>
              <a:rPr lang="en-US" sz="2000" b="1" dirty="0"/>
              <a:t>what happens to the messages that are "backing up"?</a:t>
            </a:r>
          </a:p>
        </p:txBody>
      </p:sp>
      <p:pic>
        <p:nvPicPr>
          <p:cNvPr id="7" name="Рисунок 6" descr="1349035777_426001_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268760"/>
            <a:ext cx="302890" cy="388412"/>
          </a:xfrm>
          <a:prstGeom prst="rect">
            <a:avLst/>
          </a:prstGeom>
        </p:spPr>
      </p:pic>
      <p:pic>
        <p:nvPicPr>
          <p:cNvPr id="9" name="Рисунок 8" descr="1349035777_426001_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745" y="2392313"/>
            <a:ext cx="280765" cy="360040"/>
          </a:xfrm>
          <a:prstGeom prst="rect">
            <a:avLst/>
          </a:prstGeom>
        </p:spPr>
      </p:pic>
      <p:sp>
        <p:nvSpPr>
          <p:cNvPr id="12" name="Полилиния 11"/>
          <p:cNvSpPr/>
          <p:nvPr/>
        </p:nvSpPr>
        <p:spPr>
          <a:xfrm>
            <a:off x="4461192" y="3059435"/>
            <a:ext cx="1991320" cy="2376264"/>
          </a:xfrm>
          <a:custGeom>
            <a:avLst/>
            <a:gdLst>
              <a:gd name="connsiteX0" fmla="*/ 0 w 1991320"/>
              <a:gd name="connsiteY0" fmla="*/ 199132 h 2272686"/>
              <a:gd name="connsiteX1" fmla="*/ 58325 w 1991320"/>
              <a:gd name="connsiteY1" fmla="*/ 58324 h 2272686"/>
              <a:gd name="connsiteX2" fmla="*/ 199133 w 1991320"/>
              <a:gd name="connsiteY2" fmla="*/ 0 h 2272686"/>
              <a:gd name="connsiteX3" fmla="*/ 1792188 w 1991320"/>
              <a:gd name="connsiteY3" fmla="*/ 0 h 2272686"/>
              <a:gd name="connsiteX4" fmla="*/ 1932996 w 1991320"/>
              <a:gd name="connsiteY4" fmla="*/ 58325 h 2272686"/>
              <a:gd name="connsiteX5" fmla="*/ 1991320 w 1991320"/>
              <a:gd name="connsiteY5" fmla="*/ 199133 h 2272686"/>
              <a:gd name="connsiteX6" fmla="*/ 1991320 w 1991320"/>
              <a:gd name="connsiteY6" fmla="*/ 2073554 h 2272686"/>
              <a:gd name="connsiteX7" fmla="*/ 1932996 w 1991320"/>
              <a:gd name="connsiteY7" fmla="*/ 2214362 h 2272686"/>
              <a:gd name="connsiteX8" fmla="*/ 1792188 w 1991320"/>
              <a:gd name="connsiteY8" fmla="*/ 2272686 h 2272686"/>
              <a:gd name="connsiteX9" fmla="*/ 199132 w 1991320"/>
              <a:gd name="connsiteY9" fmla="*/ 2272686 h 2272686"/>
              <a:gd name="connsiteX10" fmla="*/ 58324 w 1991320"/>
              <a:gd name="connsiteY10" fmla="*/ 2214361 h 2272686"/>
              <a:gd name="connsiteX11" fmla="*/ 0 w 1991320"/>
              <a:gd name="connsiteY11" fmla="*/ 2073553 h 2272686"/>
              <a:gd name="connsiteX12" fmla="*/ 0 w 1991320"/>
              <a:gd name="connsiteY12" fmla="*/ 199132 h 227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320" h="2272686">
                <a:moveTo>
                  <a:pt x="0" y="199132"/>
                </a:moveTo>
                <a:cubicBezTo>
                  <a:pt x="0" y="146319"/>
                  <a:pt x="20980" y="95669"/>
                  <a:pt x="58325" y="58324"/>
                </a:cubicBezTo>
                <a:cubicBezTo>
                  <a:pt x="95670" y="20980"/>
                  <a:pt x="146320" y="0"/>
                  <a:pt x="199133" y="0"/>
                </a:cubicBezTo>
                <a:lnTo>
                  <a:pt x="1792188" y="0"/>
                </a:lnTo>
                <a:cubicBezTo>
                  <a:pt x="1845001" y="0"/>
                  <a:pt x="1895651" y="20980"/>
                  <a:pt x="1932996" y="58325"/>
                </a:cubicBezTo>
                <a:cubicBezTo>
                  <a:pt x="1970340" y="95670"/>
                  <a:pt x="1991320" y="146320"/>
                  <a:pt x="1991320" y="199133"/>
                </a:cubicBezTo>
                <a:lnTo>
                  <a:pt x="1991320" y="2073554"/>
                </a:lnTo>
                <a:cubicBezTo>
                  <a:pt x="1991320" y="2126367"/>
                  <a:pt x="1970340" y="2177017"/>
                  <a:pt x="1932996" y="2214362"/>
                </a:cubicBezTo>
                <a:cubicBezTo>
                  <a:pt x="1895651" y="2251706"/>
                  <a:pt x="1845001" y="2272686"/>
                  <a:pt x="1792188" y="2272686"/>
                </a:cubicBezTo>
                <a:lnTo>
                  <a:pt x="199132" y="2272686"/>
                </a:lnTo>
                <a:cubicBezTo>
                  <a:pt x="146319" y="2272686"/>
                  <a:pt x="95669" y="2251706"/>
                  <a:pt x="58324" y="2214361"/>
                </a:cubicBezTo>
                <a:cubicBezTo>
                  <a:pt x="20980" y="2177016"/>
                  <a:pt x="0" y="2126366"/>
                  <a:pt x="0" y="2073553"/>
                </a:cubicBezTo>
                <a:lnTo>
                  <a:pt x="0" y="1991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27584" tIns="1136658" rIns="227584" bIns="682122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3200" kern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2528" y="3001243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Process</a:t>
            </a:r>
            <a:r>
              <a:rPr lang="en-US" sz="2000" b="1" u="sng" dirty="0">
                <a:solidFill>
                  <a:schemeClr val="bg1"/>
                </a:solidFill>
                <a:latin typeface="Antique Olive" pitchFamily="34" charset="0"/>
              </a:rPr>
              <a:t> </a:t>
            </a:r>
            <a:r>
              <a:rPr lang="en-US" sz="2000" u="sng" dirty="0">
                <a:solidFill>
                  <a:schemeClr val="bg1"/>
                </a:solidFill>
                <a:latin typeface="Arial Black" pitchFamily="34" charset="0"/>
              </a:rPr>
              <a:t>1</a:t>
            </a:r>
            <a:endParaRPr lang="ru-RU" sz="20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0" name="Группа 22"/>
          <p:cNvGrpSpPr/>
          <p:nvPr/>
        </p:nvGrpSpPr>
        <p:grpSpPr>
          <a:xfrm>
            <a:off x="4580304" y="3717032"/>
            <a:ext cx="1815092" cy="558770"/>
            <a:chOff x="2123728" y="3940825"/>
            <a:chExt cx="1815092" cy="55877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2123728" y="3995539"/>
              <a:ext cx="1800199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59166" y="3940825"/>
              <a:ext cx="17796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Application buffer</a:t>
              </a:r>
              <a:endParaRPr lang="ru-RU" sz="1600" b="1" u="sng" dirty="0"/>
            </a:p>
          </p:txBody>
        </p:sp>
      </p:grpSp>
      <p:grpSp>
        <p:nvGrpSpPr>
          <p:cNvPr id="11" name="Группа 23"/>
          <p:cNvGrpSpPr/>
          <p:nvPr/>
        </p:nvGrpSpPr>
        <p:grpSpPr>
          <a:xfrm>
            <a:off x="4561254" y="4499595"/>
            <a:ext cx="1800199" cy="792086"/>
            <a:chOff x="2123728" y="3911820"/>
            <a:chExt cx="1800199" cy="577818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2123728" y="3933053"/>
              <a:ext cx="1800199" cy="5565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4904" y="3911820"/>
              <a:ext cx="1435008" cy="246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System buffer</a:t>
              </a:r>
              <a:endParaRPr lang="ru-RU" sz="1600" b="1" u="sng" dirty="0"/>
            </a:p>
          </p:txBody>
        </p:sp>
      </p:grpSp>
      <p:grpSp>
        <p:nvGrpSpPr>
          <p:cNvPr id="13" name="Группа 51"/>
          <p:cNvGrpSpPr/>
          <p:nvPr/>
        </p:nvGrpSpPr>
        <p:grpSpPr>
          <a:xfrm>
            <a:off x="6909464" y="2996952"/>
            <a:ext cx="1991320" cy="2438747"/>
            <a:chOff x="4812928" y="3150493"/>
            <a:chExt cx="1991320" cy="2438747"/>
          </a:xfrm>
        </p:grpSpPr>
        <p:sp>
          <p:nvSpPr>
            <p:cNvPr id="51" name="Полилиния 50"/>
            <p:cNvSpPr/>
            <p:nvPr/>
          </p:nvSpPr>
          <p:spPr>
            <a:xfrm>
              <a:off x="4812928" y="3212976"/>
              <a:ext cx="1991320" cy="2376264"/>
            </a:xfrm>
            <a:custGeom>
              <a:avLst/>
              <a:gdLst>
                <a:gd name="connsiteX0" fmla="*/ 0 w 1991320"/>
                <a:gd name="connsiteY0" fmla="*/ 199132 h 2272686"/>
                <a:gd name="connsiteX1" fmla="*/ 58325 w 1991320"/>
                <a:gd name="connsiteY1" fmla="*/ 58324 h 2272686"/>
                <a:gd name="connsiteX2" fmla="*/ 199133 w 1991320"/>
                <a:gd name="connsiteY2" fmla="*/ 0 h 2272686"/>
                <a:gd name="connsiteX3" fmla="*/ 1792188 w 1991320"/>
                <a:gd name="connsiteY3" fmla="*/ 0 h 2272686"/>
                <a:gd name="connsiteX4" fmla="*/ 1932996 w 1991320"/>
                <a:gd name="connsiteY4" fmla="*/ 58325 h 2272686"/>
                <a:gd name="connsiteX5" fmla="*/ 1991320 w 1991320"/>
                <a:gd name="connsiteY5" fmla="*/ 199133 h 2272686"/>
                <a:gd name="connsiteX6" fmla="*/ 1991320 w 1991320"/>
                <a:gd name="connsiteY6" fmla="*/ 2073554 h 2272686"/>
                <a:gd name="connsiteX7" fmla="*/ 1932996 w 1991320"/>
                <a:gd name="connsiteY7" fmla="*/ 2214362 h 2272686"/>
                <a:gd name="connsiteX8" fmla="*/ 1792188 w 1991320"/>
                <a:gd name="connsiteY8" fmla="*/ 2272686 h 2272686"/>
                <a:gd name="connsiteX9" fmla="*/ 199132 w 1991320"/>
                <a:gd name="connsiteY9" fmla="*/ 2272686 h 2272686"/>
                <a:gd name="connsiteX10" fmla="*/ 58324 w 1991320"/>
                <a:gd name="connsiteY10" fmla="*/ 2214361 h 2272686"/>
                <a:gd name="connsiteX11" fmla="*/ 0 w 1991320"/>
                <a:gd name="connsiteY11" fmla="*/ 2073553 h 2272686"/>
                <a:gd name="connsiteX12" fmla="*/ 0 w 1991320"/>
                <a:gd name="connsiteY12" fmla="*/ 199132 h 227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1320" h="2272686">
                  <a:moveTo>
                    <a:pt x="0" y="199132"/>
                  </a:moveTo>
                  <a:cubicBezTo>
                    <a:pt x="0" y="146319"/>
                    <a:pt x="20980" y="95669"/>
                    <a:pt x="58325" y="58324"/>
                  </a:cubicBezTo>
                  <a:cubicBezTo>
                    <a:pt x="95670" y="20980"/>
                    <a:pt x="146320" y="0"/>
                    <a:pt x="199133" y="0"/>
                  </a:cubicBezTo>
                  <a:lnTo>
                    <a:pt x="1792188" y="0"/>
                  </a:lnTo>
                  <a:cubicBezTo>
                    <a:pt x="1845001" y="0"/>
                    <a:pt x="1895651" y="20980"/>
                    <a:pt x="1932996" y="58325"/>
                  </a:cubicBezTo>
                  <a:cubicBezTo>
                    <a:pt x="1970340" y="95670"/>
                    <a:pt x="1991320" y="146320"/>
                    <a:pt x="1991320" y="199133"/>
                  </a:cubicBezTo>
                  <a:lnTo>
                    <a:pt x="1991320" y="2073554"/>
                  </a:lnTo>
                  <a:cubicBezTo>
                    <a:pt x="1991320" y="2126367"/>
                    <a:pt x="1970340" y="2177017"/>
                    <a:pt x="1932996" y="2214362"/>
                  </a:cubicBezTo>
                  <a:cubicBezTo>
                    <a:pt x="1895651" y="2251706"/>
                    <a:pt x="1845001" y="2272686"/>
                    <a:pt x="1792188" y="2272686"/>
                  </a:cubicBezTo>
                  <a:lnTo>
                    <a:pt x="199132" y="2272686"/>
                  </a:lnTo>
                  <a:cubicBezTo>
                    <a:pt x="146319" y="2272686"/>
                    <a:pt x="95669" y="2251706"/>
                    <a:pt x="58324" y="2214361"/>
                  </a:cubicBezTo>
                  <a:cubicBezTo>
                    <a:pt x="20980" y="2177016"/>
                    <a:pt x="0" y="2126366"/>
                    <a:pt x="0" y="2073553"/>
                  </a:cubicBezTo>
                  <a:lnTo>
                    <a:pt x="0" y="199132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27584" tIns="1136658" rIns="227584" bIns="682122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9847" y="3150493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chemeClr val="bg1"/>
                  </a:solidFill>
                </a:rPr>
                <a:t>Process</a:t>
              </a:r>
              <a:r>
                <a:rPr lang="en-US" sz="2000" b="1" u="sng" dirty="0">
                  <a:solidFill>
                    <a:schemeClr val="bg1"/>
                  </a:solidFill>
                  <a:latin typeface="Antique Olive" pitchFamily="34" charset="0"/>
                </a:rPr>
                <a:t> 2</a:t>
              </a:r>
              <a:endParaRPr lang="ru-RU" sz="2000" u="sng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grpSp>
          <p:nvGrpSpPr>
            <p:cNvPr id="14" name="Группа 41"/>
            <p:cNvGrpSpPr/>
            <p:nvPr/>
          </p:nvGrpSpPr>
          <p:grpSpPr>
            <a:xfrm>
              <a:off x="4917148" y="3878342"/>
              <a:ext cx="1815092" cy="558770"/>
              <a:chOff x="2123728" y="3909452"/>
              <a:chExt cx="1815092" cy="558770"/>
            </a:xfrm>
          </p:grpSpPr>
          <p:sp>
            <p:nvSpPr>
              <p:cNvPr id="43" name="Прямоугольник 42"/>
              <p:cNvSpPr/>
              <p:nvPr/>
            </p:nvSpPr>
            <p:spPr>
              <a:xfrm>
                <a:off x="2123728" y="3964166"/>
                <a:ext cx="1800199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59166" y="3909452"/>
                <a:ext cx="17796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Application buffer</a:t>
                </a:r>
                <a:endParaRPr lang="ru-RU" sz="1600" b="1" u="sng" dirty="0"/>
              </a:p>
            </p:txBody>
          </p:sp>
        </p:grpSp>
        <p:grpSp>
          <p:nvGrpSpPr>
            <p:cNvPr id="15" name="Группа 44"/>
            <p:cNvGrpSpPr/>
            <p:nvPr/>
          </p:nvGrpSpPr>
          <p:grpSpPr>
            <a:xfrm>
              <a:off x="4898098" y="4692278"/>
              <a:ext cx="1800199" cy="792086"/>
              <a:chOff x="2123728" y="3911820"/>
              <a:chExt cx="1800199" cy="577818"/>
            </a:xfrm>
          </p:grpSpPr>
          <p:sp>
            <p:nvSpPr>
              <p:cNvPr id="46" name="Прямоугольник 45"/>
              <p:cNvSpPr/>
              <p:nvPr/>
            </p:nvSpPr>
            <p:spPr>
              <a:xfrm>
                <a:off x="2123728" y="3933053"/>
                <a:ext cx="1800199" cy="55658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44904" y="3911820"/>
                <a:ext cx="1435008" cy="246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System buffer</a:t>
                </a:r>
                <a:endParaRPr lang="ru-RU" sz="1600" b="1" u="sng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5112935" y="33855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58070" y="339113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RECV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0" y="3429000"/>
            <a:ext cx="4427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 instance, Scenario 2</a:t>
            </a:r>
            <a:r>
              <a:rPr lang="en-US" sz="2400" dirty="0"/>
              <a:t>:</a:t>
            </a:r>
          </a:p>
          <a:p>
            <a:r>
              <a:rPr lang="en-US" sz="2400" dirty="0"/>
              <a:t>AppB1 -&gt; NW -&gt; </a:t>
            </a:r>
          </a:p>
          <a:p>
            <a:r>
              <a:rPr lang="en-US" sz="2400" dirty="0"/>
              <a:t>-&gt; SysB2 -&gt; AppB2</a:t>
            </a:r>
          </a:p>
          <a:p>
            <a:endParaRPr lang="en-US" sz="2400" b="1" dirty="0"/>
          </a:p>
        </p:txBody>
      </p:sp>
      <p:grpSp>
        <p:nvGrpSpPr>
          <p:cNvPr id="16" name="Группа 28"/>
          <p:cNvGrpSpPr/>
          <p:nvPr/>
        </p:nvGrpSpPr>
        <p:grpSpPr>
          <a:xfrm>
            <a:off x="5425350" y="3945017"/>
            <a:ext cx="914400" cy="338554"/>
            <a:chOff x="4644008" y="4274046"/>
            <a:chExt cx="914400" cy="338554"/>
          </a:xfrm>
        </p:grpSpPr>
        <p:sp>
          <p:nvSpPr>
            <p:cNvPr id="27" name="Блок-схема: данные 26"/>
            <p:cNvSpPr/>
            <p:nvPr/>
          </p:nvSpPr>
          <p:spPr>
            <a:xfrm>
              <a:off x="4644008" y="4355797"/>
              <a:ext cx="914400" cy="194320"/>
            </a:xfrm>
            <a:prstGeom prst="flowChartInputOutp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6599" y="42740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data</a:t>
              </a:r>
              <a:endParaRPr lang="ru-RU" sz="16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8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00173 0.2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23634 L 0.18733 0.23634 " pathEditMode="relative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33 0.23634 L 0.18733 0.13125 " pathEditMode="relative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33 0.13125 L 0.18733 0.00532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2"/>
          <p:cNvGrpSpPr/>
          <p:nvPr/>
        </p:nvGrpSpPr>
        <p:grpSpPr>
          <a:xfrm>
            <a:off x="4220264" y="5574983"/>
            <a:ext cx="4960248" cy="436780"/>
            <a:chOff x="1699984" y="5728524"/>
            <a:chExt cx="5608320" cy="436780"/>
          </a:xfrm>
        </p:grpSpPr>
        <p:sp>
          <p:nvSpPr>
            <p:cNvPr id="18" name="Двойная стрелка влево/вправо 17"/>
            <p:cNvSpPr/>
            <p:nvPr/>
          </p:nvSpPr>
          <p:spPr>
            <a:xfrm>
              <a:off x="1699984" y="5728524"/>
              <a:ext cx="5608320" cy="436780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3979634" y="5756498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Network</a:t>
              </a:r>
              <a:endParaRPr lang="ru-RU" b="1" i="1" dirty="0"/>
            </a:p>
          </p:txBody>
        </p: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Buffering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in MPI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620688"/>
            <a:ext cx="9144000" cy="21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Consider the following two cases:</a:t>
            </a:r>
          </a:p>
          <a:p>
            <a:pPr marL="108000" indent="288000">
              <a:buFont typeface="+mj-lt"/>
              <a:buAutoNum type="arabicPeriod"/>
            </a:pPr>
            <a:r>
              <a:rPr lang="en-US" sz="2000" dirty="0"/>
              <a:t>A send operation occurs 5 seconds before the receive is ready:</a:t>
            </a:r>
          </a:p>
          <a:p>
            <a:pPr marL="108000" indent="457200"/>
            <a:r>
              <a:rPr lang="en-US" sz="2000" dirty="0"/>
              <a:t> </a:t>
            </a:r>
            <a:r>
              <a:rPr lang="en-US" sz="2000" b="1" dirty="0"/>
              <a:t>where is the message while the receive is pending?</a:t>
            </a:r>
          </a:p>
          <a:p>
            <a:pPr marL="108000" indent="457200"/>
            <a:endParaRPr lang="en-US" sz="1050" b="1" dirty="0"/>
          </a:p>
          <a:p>
            <a:pPr marL="108000" indent="288000">
              <a:buFont typeface="+mj-lt"/>
              <a:buAutoNum type="arabicPeriod" startAt="2"/>
            </a:pPr>
            <a:r>
              <a:rPr lang="en-US" sz="2000" dirty="0"/>
              <a:t>Multiple sends arrive at the same receiving task which can only accept one send at a time:</a:t>
            </a:r>
          </a:p>
          <a:p>
            <a:pPr marL="108000" indent="457200"/>
            <a:r>
              <a:rPr lang="en-US" sz="2000" dirty="0"/>
              <a:t> </a:t>
            </a:r>
            <a:r>
              <a:rPr lang="en-US" sz="2000" b="1" dirty="0"/>
              <a:t>what happens to the messages that are "backing up"?</a:t>
            </a:r>
          </a:p>
        </p:txBody>
      </p:sp>
      <p:pic>
        <p:nvPicPr>
          <p:cNvPr id="7" name="Рисунок 6" descr="1349035777_426001_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268760"/>
            <a:ext cx="302890" cy="388412"/>
          </a:xfrm>
          <a:prstGeom prst="rect">
            <a:avLst/>
          </a:prstGeom>
        </p:spPr>
      </p:pic>
      <p:pic>
        <p:nvPicPr>
          <p:cNvPr id="9" name="Рисунок 8" descr="1349035777_426001_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745" y="2392313"/>
            <a:ext cx="280765" cy="360040"/>
          </a:xfrm>
          <a:prstGeom prst="rect">
            <a:avLst/>
          </a:prstGeom>
        </p:spPr>
      </p:pic>
      <p:sp>
        <p:nvSpPr>
          <p:cNvPr id="12" name="Полилиния 11"/>
          <p:cNvSpPr/>
          <p:nvPr/>
        </p:nvSpPr>
        <p:spPr>
          <a:xfrm>
            <a:off x="4461192" y="3059435"/>
            <a:ext cx="1991320" cy="2376264"/>
          </a:xfrm>
          <a:custGeom>
            <a:avLst/>
            <a:gdLst>
              <a:gd name="connsiteX0" fmla="*/ 0 w 1991320"/>
              <a:gd name="connsiteY0" fmla="*/ 199132 h 2272686"/>
              <a:gd name="connsiteX1" fmla="*/ 58325 w 1991320"/>
              <a:gd name="connsiteY1" fmla="*/ 58324 h 2272686"/>
              <a:gd name="connsiteX2" fmla="*/ 199133 w 1991320"/>
              <a:gd name="connsiteY2" fmla="*/ 0 h 2272686"/>
              <a:gd name="connsiteX3" fmla="*/ 1792188 w 1991320"/>
              <a:gd name="connsiteY3" fmla="*/ 0 h 2272686"/>
              <a:gd name="connsiteX4" fmla="*/ 1932996 w 1991320"/>
              <a:gd name="connsiteY4" fmla="*/ 58325 h 2272686"/>
              <a:gd name="connsiteX5" fmla="*/ 1991320 w 1991320"/>
              <a:gd name="connsiteY5" fmla="*/ 199133 h 2272686"/>
              <a:gd name="connsiteX6" fmla="*/ 1991320 w 1991320"/>
              <a:gd name="connsiteY6" fmla="*/ 2073554 h 2272686"/>
              <a:gd name="connsiteX7" fmla="*/ 1932996 w 1991320"/>
              <a:gd name="connsiteY7" fmla="*/ 2214362 h 2272686"/>
              <a:gd name="connsiteX8" fmla="*/ 1792188 w 1991320"/>
              <a:gd name="connsiteY8" fmla="*/ 2272686 h 2272686"/>
              <a:gd name="connsiteX9" fmla="*/ 199132 w 1991320"/>
              <a:gd name="connsiteY9" fmla="*/ 2272686 h 2272686"/>
              <a:gd name="connsiteX10" fmla="*/ 58324 w 1991320"/>
              <a:gd name="connsiteY10" fmla="*/ 2214361 h 2272686"/>
              <a:gd name="connsiteX11" fmla="*/ 0 w 1991320"/>
              <a:gd name="connsiteY11" fmla="*/ 2073553 h 2272686"/>
              <a:gd name="connsiteX12" fmla="*/ 0 w 1991320"/>
              <a:gd name="connsiteY12" fmla="*/ 199132 h 227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320" h="2272686">
                <a:moveTo>
                  <a:pt x="0" y="199132"/>
                </a:moveTo>
                <a:cubicBezTo>
                  <a:pt x="0" y="146319"/>
                  <a:pt x="20980" y="95669"/>
                  <a:pt x="58325" y="58324"/>
                </a:cubicBezTo>
                <a:cubicBezTo>
                  <a:pt x="95670" y="20980"/>
                  <a:pt x="146320" y="0"/>
                  <a:pt x="199133" y="0"/>
                </a:cubicBezTo>
                <a:lnTo>
                  <a:pt x="1792188" y="0"/>
                </a:lnTo>
                <a:cubicBezTo>
                  <a:pt x="1845001" y="0"/>
                  <a:pt x="1895651" y="20980"/>
                  <a:pt x="1932996" y="58325"/>
                </a:cubicBezTo>
                <a:cubicBezTo>
                  <a:pt x="1970340" y="95670"/>
                  <a:pt x="1991320" y="146320"/>
                  <a:pt x="1991320" y="199133"/>
                </a:cubicBezTo>
                <a:lnTo>
                  <a:pt x="1991320" y="2073554"/>
                </a:lnTo>
                <a:cubicBezTo>
                  <a:pt x="1991320" y="2126367"/>
                  <a:pt x="1970340" y="2177017"/>
                  <a:pt x="1932996" y="2214362"/>
                </a:cubicBezTo>
                <a:cubicBezTo>
                  <a:pt x="1895651" y="2251706"/>
                  <a:pt x="1845001" y="2272686"/>
                  <a:pt x="1792188" y="2272686"/>
                </a:cubicBezTo>
                <a:lnTo>
                  <a:pt x="199132" y="2272686"/>
                </a:lnTo>
                <a:cubicBezTo>
                  <a:pt x="146319" y="2272686"/>
                  <a:pt x="95669" y="2251706"/>
                  <a:pt x="58324" y="2214361"/>
                </a:cubicBezTo>
                <a:cubicBezTo>
                  <a:pt x="20980" y="2177016"/>
                  <a:pt x="0" y="2126366"/>
                  <a:pt x="0" y="2073553"/>
                </a:cubicBezTo>
                <a:lnTo>
                  <a:pt x="0" y="1991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27584" tIns="1136658" rIns="227584" bIns="682122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3200" kern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2528" y="3001243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Process</a:t>
            </a:r>
            <a:r>
              <a:rPr lang="en-US" sz="2000" b="1" u="sng" dirty="0">
                <a:solidFill>
                  <a:schemeClr val="bg1"/>
                </a:solidFill>
                <a:latin typeface="Antique Olive" pitchFamily="34" charset="0"/>
              </a:rPr>
              <a:t> </a:t>
            </a:r>
            <a:r>
              <a:rPr lang="en-US" sz="2000" u="sng" dirty="0">
                <a:solidFill>
                  <a:schemeClr val="bg1"/>
                </a:solidFill>
                <a:latin typeface="Arial Black" pitchFamily="34" charset="0"/>
              </a:rPr>
              <a:t>1</a:t>
            </a:r>
            <a:endParaRPr lang="ru-RU" sz="20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0" name="Группа 22"/>
          <p:cNvGrpSpPr/>
          <p:nvPr/>
        </p:nvGrpSpPr>
        <p:grpSpPr>
          <a:xfrm>
            <a:off x="4580304" y="3717032"/>
            <a:ext cx="1815092" cy="558770"/>
            <a:chOff x="2123728" y="3940825"/>
            <a:chExt cx="1815092" cy="55877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2123728" y="3995539"/>
              <a:ext cx="1800199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59166" y="3940825"/>
              <a:ext cx="17796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Application buffer</a:t>
              </a:r>
              <a:endParaRPr lang="ru-RU" sz="1600" b="1" u="sng" dirty="0"/>
            </a:p>
          </p:txBody>
        </p:sp>
      </p:grpSp>
      <p:grpSp>
        <p:nvGrpSpPr>
          <p:cNvPr id="11" name="Группа 23"/>
          <p:cNvGrpSpPr/>
          <p:nvPr/>
        </p:nvGrpSpPr>
        <p:grpSpPr>
          <a:xfrm>
            <a:off x="4561254" y="4499595"/>
            <a:ext cx="1800199" cy="792086"/>
            <a:chOff x="2123728" y="3911820"/>
            <a:chExt cx="1800199" cy="577818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2123728" y="3933053"/>
              <a:ext cx="1800199" cy="5565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4904" y="3911820"/>
              <a:ext cx="1435008" cy="246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System buffer</a:t>
              </a:r>
              <a:endParaRPr lang="ru-RU" sz="1600" b="1" u="sng" dirty="0"/>
            </a:p>
          </p:txBody>
        </p:sp>
      </p:grpSp>
      <p:grpSp>
        <p:nvGrpSpPr>
          <p:cNvPr id="13" name="Группа 51"/>
          <p:cNvGrpSpPr/>
          <p:nvPr/>
        </p:nvGrpSpPr>
        <p:grpSpPr>
          <a:xfrm>
            <a:off x="6909464" y="2996952"/>
            <a:ext cx="1991320" cy="2438747"/>
            <a:chOff x="4812928" y="3150493"/>
            <a:chExt cx="1991320" cy="2438747"/>
          </a:xfrm>
        </p:grpSpPr>
        <p:sp>
          <p:nvSpPr>
            <p:cNvPr id="51" name="Полилиния 50"/>
            <p:cNvSpPr/>
            <p:nvPr/>
          </p:nvSpPr>
          <p:spPr>
            <a:xfrm>
              <a:off x="4812928" y="3212976"/>
              <a:ext cx="1991320" cy="2376264"/>
            </a:xfrm>
            <a:custGeom>
              <a:avLst/>
              <a:gdLst>
                <a:gd name="connsiteX0" fmla="*/ 0 w 1991320"/>
                <a:gd name="connsiteY0" fmla="*/ 199132 h 2272686"/>
                <a:gd name="connsiteX1" fmla="*/ 58325 w 1991320"/>
                <a:gd name="connsiteY1" fmla="*/ 58324 h 2272686"/>
                <a:gd name="connsiteX2" fmla="*/ 199133 w 1991320"/>
                <a:gd name="connsiteY2" fmla="*/ 0 h 2272686"/>
                <a:gd name="connsiteX3" fmla="*/ 1792188 w 1991320"/>
                <a:gd name="connsiteY3" fmla="*/ 0 h 2272686"/>
                <a:gd name="connsiteX4" fmla="*/ 1932996 w 1991320"/>
                <a:gd name="connsiteY4" fmla="*/ 58325 h 2272686"/>
                <a:gd name="connsiteX5" fmla="*/ 1991320 w 1991320"/>
                <a:gd name="connsiteY5" fmla="*/ 199133 h 2272686"/>
                <a:gd name="connsiteX6" fmla="*/ 1991320 w 1991320"/>
                <a:gd name="connsiteY6" fmla="*/ 2073554 h 2272686"/>
                <a:gd name="connsiteX7" fmla="*/ 1932996 w 1991320"/>
                <a:gd name="connsiteY7" fmla="*/ 2214362 h 2272686"/>
                <a:gd name="connsiteX8" fmla="*/ 1792188 w 1991320"/>
                <a:gd name="connsiteY8" fmla="*/ 2272686 h 2272686"/>
                <a:gd name="connsiteX9" fmla="*/ 199132 w 1991320"/>
                <a:gd name="connsiteY9" fmla="*/ 2272686 h 2272686"/>
                <a:gd name="connsiteX10" fmla="*/ 58324 w 1991320"/>
                <a:gd name="connsiteY10" fmla="*/ 2214361 h 2272686"/>
                <a:gd name="connsiteX11" fmla="*/ 0 w 1991320"/>
                <a:gd name="connsiteY11" fmla="*/ 2073553 h 2272686"/>
                <a:gd name="connsiteX12" fmla="*/ 0 w 1991320"/>
                <a:gd name="connsiteY12" fmla="*/ 199132 h 227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1320" h="2272686">
                  <a:moveTo>
                    <a:pt x="0" y="199132"/>
                  </a:moveTo>
                  <a:cubicBezTo>
                    <a:pt x="0" y="146319"/>
                    <a:pt x="20980" y="95669"/>
                    <a:pt x="58325" y="58324"/>
                  </a:cubicBezTo>
                  <a:cubicBezTo>
                    <a:pt x="95670" y="20980"/>
                    <a:pt x="146320" y="0"/>
                    <a:pt x="199133" y="0"/>
                  </a:cubicBezTo>
                  <a:lnTo>
                    <a:pt x="1792188" y="0"/>
                  </a:lnTo>
                  <a:cubicBezTo>
                    <a:pt x="1845001" y="0"/>
                    <a:pt x="1895651" y="20980"/>
                    <a:pt x="1932996" y="58325"/>
                  </a:cubicBezTo>
                  <a:cubicBezTo>
                    <a:pt x="1970340" y="95670"/>
                    <a:pt x="1991320" y="146320"/>
                    <a:pt x="1991320" y="199133"/>
                  </a:cubicBezTo>
                  <a:lnTo>
                    <a:pt x="1991320" y="2073554"/>
                  </a:lnTo>
                  <a:cubicBezTo>
                    <a:pt x="1991320" y="2126367"/>
                    <a:pt x="1970340" y="2177017"/>
                    <a:pt x="1932996" y="2214362"/>
                  </a:cubicBezTo>
                  <a:cubicBezTo>
                    <a:pt x="1895651" y="2251706"/>
                    <a:pt x="1845001" y="2272686"/>
                    <a:pt x="1792188" y="2272686"/>
                  </a:cubicBezTo>
                  <a:lnTo>
                    <a:pt x="199132" y="2272686"/>
                  </a:lnTo>
                  <a:cubicBezTo>
                    <a:pt x="146319" y="2272686"/>
                    <a:pt x="95669" y="2251706"/>
                    <a:pt x="58324" y="2214361"/>
                  </a:cubicBezTo>
                  <a:cubicBezTo>
                    <a:pt x="20980" y="2177016"/>
                    <a:pt x="0" y="2126366"/>
                    <a:pt x="0" y="2073553"/>
                  </a:cubicBezTo>
                  <a:lnTo>
                    <a:pt x="0" y="199132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27584" tIns="1136658" rIns="227584" bIns="682122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9847" y="3150493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chemeClr val="bg1"/>
                  </a:solidFill>
                </a:rPr>
                <a:t>Process</a:t>
              </a:r>
              <a:r>
                <a:rPr lang="en-US" sz="2000" b="1" u="sng" dirty="0">
                  <a:solidFill>
                    <a:schemeClr val="bg1"/>
                  </a:solidFill>
                  <a:latin typeface="Antique Olive" pitchFamily="34" charset="0"/>
                </a:rPr>
                <a:t> 2</a:t>
              </a:r>
              <a:endParaRPr lang="ru-RU" sz="2000" u="sng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grpSp>
          <p:nvGrpSpPr>
            <p:cNvPr id="14" name="Группа 41"/>
            <p:cNvGrpSpPr/>
            <p:nvPr/>
          </p:nvGrpSpPr>
          <p:grpSpPr>
            <a:xfrm>
              <a:off x="4917148" y="3878342"/>
              <a:ext cx="1815093" cy="558770"/>
              <a:chOff x="2123728" y="3909452"/>
              <a:chExt cx="1815093" cy="558770"/>
            </a:xfrm>
          </p:grpSpPr>
          <p:sp>
            <p:nvSpPr>
              <p:cNvPr id="43" name="Прямоугольник 42"/>
              <p:cNvSpPr/>
              <p:nvPr/>
            </p:nvSpPr>
            <p:spPr>
              <a:xfrm>
                <a:off x="2123728" y="3964166"/>
                <a:ext cx="1800199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59166" y="3909452"/>
                <a:ext cx="17796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Application buffer</a:t>
                </a:r>
                <a:endParaRPr lang="ru-RU" sz="1600" b="1" u="sng" dirty="0"/>
              </a:p>
            </p:txBody>
          </p:sp>
        </p:grpSp>
        <p:grpSp>
          <p:nvGrpSpPr>
            <p:cNvPr id="15" name="Группа 44"/>
            <p:cNvGrpSpPr/>
            <p:nvPr/>
          </p:nvGrpSpPr>
          <p:grpSpPr>
            <a:xfrm>
              <a:off x="4898098" y="4692278"/>
              <a:ext cx="1800199" cy="792086"/>
              <a:chOff x="2123728" y="3911820"/>
              <a:chExt cx="1800199" cy="577818"/>
            </a:xfrm>
          </p:grpSpPr>
          <p:sp>
            <p:nvSpPr>
              <p:cNvPr id="46" name="Прямоугольник 45"/>
              <p:cNvSpPr/>
              <p:nvPr/>
            </p:nvSpPr>
            <p:spPr>
              <a:xfrm>
                <a:off x="2123728" y="3933053"/>
                <a:ext cx="1800199" cy="55658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44904" y="3911820"/>
                <a:ext cx="1435008" cy="246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System buffer</a:t>
                </a:r>
                <a:endParaRPr lang="ru-RU" sz="1600" b="1" u="sng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5112935" y="33855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58070" y="339113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RECV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0" y="2852936"/>
            <a:ext cx="442798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System buffer space is</a:t>
            </a:r>
            <a:r>
              <a:rPr lang="en-US" sz="2400" dirty="0"/>
              <a:t>:</a:t>
            </a:r>
          </a:p>
          <a:p>
            <a:pPr indent="180000">
              <a:buFont typeface="Arial" pitchFamily="34" charset="0"/>
              <a:buChar char="•"/>
            </a:pPr>
            <a:r>
              <a:rPr lang="en-US" sz="2000" dirty="0"/>
              <a:t>managed entirely by the MPI-lib</a:t>
            </a:r>
          </a:p>
          <a:p>
            <a:pPr indent="180000">
              <a:buFont typeface="Arial" pitchFamily="34" charset="0"/>
              <a:buChar char="•"/>
            </a:pPr>
            <a:r>
              <a:rPr lang="en-US" sz="2000" dirty="0"/>
              <a:t>a finite resource</a:t>
            </a:r>
          </a:p>
          <a:p>
            <a:pPr indent="180000">
              <a:buFont typeface="Arial" pitchFamily="34" charset="0"/>
              <a:buChar char="•"/>
            </a:pPr>
            <a:r>
              <a:rPr lang="en-US" sz="2000" dirty="0"/>
              <a:t>often mysterious and not well documented</a:t>
            </a:r>
          </a:p>
          <a:p>
            <a:pPr indent="180000">
              <a:buFont typeface="Arial" pitchFamily="34" charset="0"/>
              <a:buChar char="•"/>
            </a:pPr>
            <a:r>
              <a:rPr lang="en-US" sz="2000" dirty="0"/>
              <a:t>Able to exist on the sending side, the receiving side, or both.</a:t>
            </a:r>
          </a:p>
          <a:p>
            <a:r>
              <a:rPr lang="en-US" sz="2400" b="1" dirty="0"/>
              <a:t>Application buffer:</a:t>
            </a:r>
          </a:p>
          <a:p>
            <a:pPr indent="180000">
              <a:buFont typeface="Arial" pitchFamily="34" charset="0"/>
              <a:buChar char="•"/>
            </a:pPr>
            <a:r>
              <a:rPr lang="en-US" sz="2000" dirty="0"/>
              <a:t>User managed address space (i.e. your program variables)</a:t>
            </a:r>
          </a:p>
          <a:p>
            <a:endParaRPr lang="en-US" sz="2400" b="1" dirty="0"/>
          </a:p>
        </p:txBody>
      </p:sp>
      <p:grpSp>
        <p:nvGrpSpPr>
          <p:cNvPr id="16" name="Группа 28"/>
          <p:cNvGrpSpPr/>
          <p:nvPr/>
        </p:nvGrpSpPr>
        <p:grpSpPr>
          <a:xfrm>
            <a:off x="5425350" y="3945017"/>
            <a:ext cx="914400" cy="338554"/>
            <a:chOff x="4644008" y="4274046"/>
            <a:chExt cx="914400" cy="338554"/>
          </a:xfrm>
        </p:grpSpPr>
        <p:sp>
          <p:nvSpPr>
            <p:cNvPr id="27" name="Блок-схема: данные 26"/>
            <p:cNvSpPr/>
            <p:nvPr/>
          </p:nvSpPr>
          <p:spPr>
            <a:xfrm>
              <a:off x="4644008" y="4355797"/>
              <a:ext cx="914400" cy="194320"/>
            </a:xfrm>
            <a:prstGeom prst="flowChartInputOutp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6599" y="42740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data</a:t>
              </a:r>
              <a:endParaRPr lang="ru-RU" sz="16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808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Blocking operations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0" y="692696"/>
            <a:ext cx="91440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With </a:t>
            </a:r>
            <a:r>
              <a:rPr lang="en-US" sz="2400" b="1" i="1" dirty="0"/>
              <a:t>blocking</a:t>
            </a:r>
            <a:r>
              <a:rPr lang="en-US" sz="2400" dirty="0"/>
              <a:t> operation the process blocks until some </a:t>
            </a:r>
            <a:r>
              <a:rPr lang="en-US" sz="2400" i="1" dirty="0"/>
              <a:t>condition</a:t>
            </a:r>
            <a:r>
              <a:rPr lang="en-US" sz="2400" dirty="0"/>
              <a:t> is achieved.</a:t>
            </a:r>
          </a:p>
          <a:p>
            <a:r>
              <a:rPr lang="en-US" sz="2400" dirty="0"/>
              <a:t>This </a:t>
            </a:r>
            <a:r>
              <a:rPr lang="en-US" sz="2400" b="1" i="1" dirty="0"/>
              <a:t>condition</a:t>
            </a:r>
            <a:r>
              <a:rPr lang="en-US" sz="2400" dirty="0"/>
              <a:t> depends on type of blocking operation and the library implementation.</a:t>
            </a:r>
          </a:p>
          <a:p>
            <a:endParaRPr lang="en-US" sz="2400" dirty="0"/>
          </a:p>
          <a:p>
            <a:r>
              <a:rPr lang="en-US" sz="2400" dirty="0"/>
              <a:t>So far we have discussed </a:t>
            </a:r>
            <a:r>
              <a:rPr lang="en-US" sz="2400" b="1" i="1" dirty="0"/>
              <a:t>blocking</a:t>
            </a:r>
            <a:r>
              <a:rPr lang="en-US" sz="2400" dirty="0"/>
              <a:t> communication: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MPI_Send</a:t>
            </a:r>
            <a:r>
              <a:rPr lang="en-US" sz="2400" dirty="0"/>
              <a:t>: does not complete until buffer is empty ( or available for reuse).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rgbClr val="254061"/>
                </a:solidFill>
              </a:rPr>
              <a:t>MPI_Recv</a:t>
            </a:r>
            <a:r>
              <a:rPr lang="en-US" sz="2400" dirty="0"/>
              <a:t>: receive a message and block until the requested data is available in the application buffer in the receiving task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rgbClr val="254061"/>
                </a:solidFill>
              </a:rPr>
              <a:t>MPI_Probe</a:t>
            </a:r>
            <a:r>
              <a:rPr lang="en-US" sz="2400" dirty="0"/>
              <a:t>: performs a blocking test for a message.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509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Blocking operations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0" y="692696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MPI_Ssend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i="1" dirty="0"/>
              <a:t>synchronous blocking send</a:t>
            </a:r>
            <a:r>
              <a:rPr lang="en-US" sz="2400" dirty="0"/>
              <a:t>: Send a message and block until the application buffer in the sending task is free for reuse and the destination process has started to receive the message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645808" y="1988840"/>
            <a:ext cx="5302456" cy="3168352"/>
            <a:chOff x="960875" y="1259468"/>
            <a:chExt cx="5302456" cy="3168352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2400819" y="2195572"/>
              <a:ext cx="2736520" cy="2232248"/>
              <a:chOff x="2400819" y="2195572"/>
              <a:chExt cx="2736520" cy="2232248"/>
            </a:xfrm>
          </p:grpSpPr>
          <p:sp>
            <p:nvSpPr>
              <p:cNvPr id="30" name="Прямоугольник 29"/>
              <p:cNvSpPr/>
              <p:nvPr/>
            </p:nvSpPr>
            <p:spPr>
              <a:xfrm>
                <a:off x="4417259" y="3923764"/>
                <a:ext cx="720080" cy="5040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/>
                  <a:t>R</a:t>
                </a:r>
                <a:r>
                  <a:rPr lang="en-US" dirty="0" err="1"/>
                  <a:t>ecv</a:t>
                </a:r>
                <a:endParaRPr lang="ru-RU" dirty="0"/>
              </a:p>
            </p:txBody>
          </p:sp>
          <p:cxnSp>
            <p:nvCxnSpPr>
              <p:cNvPr id="32" name="Прямая со стрелкой 31"/>
              <p:cNvCxnSpPr/>
              <p:nvPr/>
            </p:nvCxnSpPr>
            <p:spPr>
              <a:xfrm flipH="1">
                <a:off x="2400819" y="2195572"/>
                <a:ext cx="10942" cy="1214844"/>
              </a:xfrm>
              <a:prstGeom prst="straightConnector1">
                <a:avLst/>
              </a:prstGeom>
              <a:ln>
                <a:prstDash val="lgDash"/>
                <a:tailEnd type="triangle" w="lg" len="lg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960875" y="1259468"/>
              <a:ext cx="997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Sending</a:t>
              </a:r>
            </a:p>
            <a:p>
              <a:r>
                <a:rPr lang="en-US" i="1" dirty="0"/>
                <a:t> process</a:t>
              </a:r>
              <a:endParaRPr lang="ru-RU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37339" y="1259468"/>
              <a:ext cx="11259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i="1" dirty="0" err="1"/>
                <a:t>R</a:t>
              </a:r>
              <a:r>
                <a:rPr lang="en-US" i="1" dirty="0" err="1"/>
                <a:t>eceiving</a:t>
              </a:r>
              <a:r>
                <a:rPr lang="en-US" i="1" dirty="0"/>
                <a:t> </a:t>
              </a:r>
            </a:p>
            <a:p>
              <a:r>
                <a:rPr lang="en-US" i="1" dirty="0"/>
                <a:t>process </a:t>
              </a:r>
              <a:endParaRPr lang="ru-RU" i="1" dirty="0"/>
            </a:p>
          </p:txBody>
        </p:sp>
      </p:grpSp>
      <p:sp>
        <p:nvSpPr>
          <p:cNvPr id="9" name="Прямоугольник 8"/>
          <p:cNvSpPr/>
          <p:nvPr/>
        </p:nvSpPr>
        <p:spPr>
          <a:xfrm rot="5400000">
            <a:off x="2401892" y="238488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53920" y="3356992"/>
            <a:ext cx="72008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4202092" y="3032956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446008" y="3415770"/>
            <a:ext cx="1605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Request to send</a:t>
            </a:r>
            <a:endParaRPr lang="ru-RU" sz="16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 rot="5400000">
            <a:off x="2523132" y="3861048"/>
            <a:ext cx="100811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3374000" y="4653136"/>
            <a:ext cx="1728192" cy="0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3374000" y="3717032"/>
            <a:ext cx="1728192" cy="0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46008" y="4319556"/>
            <a:ext cx="1519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okey</a:t>
            </a: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 to receive </a:t>
            </a:r>
            <a:endParaRPr lang="ru-RU" sz="16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 rot="5400000">
            <a:off x="2401892" y="4977172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Стрелка вправо 44"/>
          <p:cNvSpPr/>
          <p:nvPr/>
        </p:nvSpPr>
        <p:spPr>
          <a:xfrm>
            <a:off x="3662032" y="4653136"/>
            <a:ext cx="1368152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 rot="5400000">
            <a:off x="5066188" y="5193196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43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Blocking operations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350" y="934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-7316" y="576891"/>
            <a:ext cx="9144000" cy="6370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700" dirty="0" err="1">
                <a:latin typeface="Courier New"/>
                <a:cs typeface="Courier New"/>
              </a:rPr>
              <a:t>int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ru-RU" sz="1700" dirty="0" err="1">
                <a:latin typeface="Courier New"/>
                <a:cs typeface="Courier New"/>
              </a:rPr>
              <a:t>main</a:t>
            </a:r>
            <a:r>
              <a:rPr lang="ru-RU" sz="1700" dirty="0">
                <a:latin typeface="Courier New"/>
                <a:cs typeface="Courier New"/>
              </a:rPr>
              <a:t>(</a:t>
            </a:r>
            <a:r>
              <a:rPr lang="ru-RU" sz="1700" dirty="0" err="1">
                <a:latin typeface="Courier New"/>
                <a:cs typeface="Courier New"/>
              </a:rPr>
              <a:t>int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ru-RU" sz="1700" dirty="0" err="1">
                <a:latin typeface="Courier New"/>
                <a:cs typeface="Courier New"/>
              </a:rPr>
              <a:t>argc</a:t>
            </a:r>
            <a:r>
              <a:rPr lang="ru-RU" sz="1700" dirty="0">
                <a:latin typeface="Courier New"/>
                <a:cs typeface="Courier New"/>
              </a:rPr>
              <a:t>, </a:t>
            </a:r>
            <a:r>
              <a:rPr lang="ru-RU" sz="1700" dirty="0" err="1">
                <a:latin typeface="Courier New"/>
                <a:cs typeface="Courier New"/>
              </a:rPr>
              <a:t>char</a:t>
            </a:r>
            <a:r>
              <a:rPr lang="ru-RU" sz="1700" dirty="0">
                <a:latin typeface="Courier New"/>
                <a:cs typeface="Courier New"/>
              </a:rPr>
              <a:t> *</a:t>
            </a:r>
            <a:r>
              <a:rPr lang="ru-RU" sz="1700" dirty="0" err="1">
                <a:latin typeface="Courier New"/>
                <a:cs typeface="Courier New"/>
              </a:rPr>
              <a:t>argv</a:t>
            </a:r>
            <a:r>
              <a:rPr lang="ru-RU" sz="1700" dirty="0">
                <a:latin typeface="Courier New"/>
                <a:cs typeface="Courier New"/>
              </a:rPr>
              <a:t>[]) {</a:t>
            </a:r>
          </a:p>
          <a:p>
            <a:r>
              <a:rPr lang="ru-RU" sz="1700" dirty="0">
                <a:latin typeface="Courier New"/>
                <a:cs typeface="Courier New"/>
              </a:rPr>
              <a:t>    </a:t>
            </a:r>
            <a:r>
              <a:rPr lang="ru-RU" sz="1700" dirty="0" err="1">
                <a:latin typeface="Courier New"/>
                <a:cs typeface="Courier New"/>
              </a:rPr>
              <a:t>int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ru-RU" sz="1700" dirty="0" err="1">
                <a:latin typeface="Courier New"/>
                <a:cs typeface="Courier New"/>
              </a:rPr>
              <a:t>rank</a:t>
            </a:r>
            <a:r>
              <a:rPr lang="ru-RU" sz="1700" dirty="0">
                <a:latin typeface="Courier New"/>
                <a:cs typeface="Courier New"/>
              </a:rPr>
              <a:t>, </a:t>
            </a:r>
            <a:r>
              <a:rPr lang="ru-RU" sz="1700" dirty="0" err="1">
                <a:latin typeface="Courier New"/>
                <a:cs typeface="Courier New"/>
              </a:rPr>
              <a:t>size</a:t>
            </a:r>
            <a:r>
              <a:rPr lang="ru-RU" sz="1700" dirty="0">
                <a:latin typeface="Courier New"/>
                <a:cs typeface="Courier New"/>
              </a:rPr>
              <a:t>,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en-US" sz="1700" dirty="0">
                <a:latin typeface="Courier New"/>
                <a:cs typeface="Courier New"/>
              </a:rPr>
              <a:t>, tag = 0</a:t>
            </a:r>
            <a:r>
              <a:rPr lang="ru-RU" sz="1700" dirty="0">
                <a:latin typeface="Courier New"/>
                <a:cs typeface="Courier New"/>
              </a:rPr>
              <a:t>;</a:t>
            </a:r>
          </a:p>
          <a:p>
            <a:r>
              <a:rPr lang="ru-RU" sz="1700" dirty="0">
                <a:latin typeface="Courier New"/>
                <a:cs typeface="Courier New"/>
              </a:rPr>
              <a:t>    </a:t>
            </a:r>
            <a:r>
              <a:rPr lang="ru-RU" sz="1700" dirty="0" err="1">
                <a:latin typeface="Courier New"/>
                <a:cs typeface="Courier New"/>
              </a:rPr>
              <a:t>int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ru-RU" sz="1700" dirty="0" err="1">
                <a:latin typeface="Courier New"/>
                <a:cs typeface="Courier New"/>
              </a:rPr>
              <a:t>buffer</a:t>
            </a:r>
            <a:r>
              <a:rPr lang="ru-RU" sz="1700" dirty="0">
                <a:latin typeface="Courier New"/>
                <a:cs typeface="Courier New"/>
              </a:rPr>
              <a:t>[10];</a:t>
            </a:r>
          </a:p>
          <a:p>
            <a:r>
              <a:rPr lang="ru-RU" sz="1700" dirty="0">
                <a:latin typeface="Courier New"/>
                <a:cs typeface="Courier New"/>
              </a:rPr>
              <a:t>    </a:t>
            </a:r>
            <a:r>
              <a:rPr lang="ru-RU" sz="1700" dirty="0" err="1">
                <a:latin typeface="Courier New"/>
                <a:cs typeface="Courier New"/>
              </a:rPr>
              <a:t>MPI_Status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ru-RU" sz="1700" dirty="0" err="1">
                <a:latin typeface="Courier New"/>
                <a:cs typeface="Courier New"/>
              </a:rPr>
              <a:t>status</a:t>
            </a:r>
            <a:r>
              <a:rPr lang="ru-RU" sz="1700" dirty="0">
                <a:latin typeface="Courier New"/>
                <a:cs typeface="Courier New"/>
              </a:rPr>
              <a:t>;</a:t>
            </a:r>
          </a:p>
          <a:p>
            <a:r>
              <a:rPr lang="ru-RU" sz="1700" dirty="0">
                <a:latin typeface="Courier New"/>
                <a:cs typeface="Courier New"/>
              </a:rPr>
              <a:t>    </a:t>
            </a:r>
            <a:r>
              <a:rPr lang="en-US" sz="1700" b="1" dirty="0">
                <a:latin typeface="Courier New"/>
                <a:cs typeface="Courier New"/>
              </a:rPr>
              <a:t>/* MPI Initialization*/</a:t>
            </a:r>
            <a:endParaRPr lang="ru-RU" sz="1700" dirty="0">
              <a:latin typeface="Courier New"/>
              <a:cs typeface="Courier New"/>
            </a:endParaRPr>
          </a:p>
          <a:p>
            <a:r>
              <a:rPr lang="ru-RU" sz="1700" dirty="0">
                <a:latin typeface="Courier New"/>
                <a:cs typeface="Courier New"/>
              </a:rPr>
              <a:t>    </a:t>
            </a:r>
            <a:r>
              <a:rPr lang="ru-RU" sz="1700" dirty="0" err="1">
                <a:latin typeface="Courier New"/>
                <a:cs typeface="Courier New"/>
              </a:rPr>
              <a:t>if</a:t>
            </a:r>
            <a:r>
              <a:rPr lang="ru-RU" sz="1700" dirty="0">
                <a:latin typeface="Courier New"/>
                <a:cs typeface="Courier New"/>
              </a:rPr>
              <a:t> (</a:t>
            </a:r>
            <a:r>
              <a:rPr lang="ru-RU" sz="1700" dirty="0" err="1">
                <a:latin typeface="Courier New"/>
                <a:cs typeface="Courier New"/>
              </a:rPr>
              <a:t>rank</a:t>
            </a:r>
            <a:r>
              <a:rPr lang="ru-RU" sz="1700" dirty="0">
                <a:latin typeface="Courier New"/>
                <a:cs typeface="Courier New"/>
              </a:rPr>
              <a:t> == 0) {</a:t>
            </a:r>
          </a:p>
          <a:p>
            <a:r>
              <a:rPr lang="ru-RU" sz="1700" dirty="0">
                <a:latin typeface="Courier New"/>
                <a:cs typeface="Courier New"/>
              </a:rPr>
              <a:t>        </a:t>
            </a:r>
            <a:r>
              <a:rPr lang="ru-RU" sz="1700" dirty="0" err="1">
                <a:latin typeface="Courier New"/>
                <a:cs typeface="Courier New"/>
              </a:rPr>
              <a:t>for</a:t>
            </a:r>
            <a:r>
              <a:rPr lang="ru-RU" sz="1700" dirty="0">
                <a:latin typeface="Courier New"/>
                <a:cs typeface="Courier New"/>
              </a:rPr>
              <a:t> (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=0;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&lt;10;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++)</a:t>
            </a:r>
          </a:p>
          <a:p>
            <a:r>
              <a:rPr lang="ru-RU" sz="1700" dirty="0">
                <a:latin typeface="Courier New"/>
                <a:cs typeface="Courier New"/>
              </a:rPr>
              <a:t>            </a:t>
            </a:r>
            <a:r>
              <a:rPr lang="ru-RU" sz="1700" dirty="0" err="1">
                <a:latin typeface="Courier New"/>
                <a:cs typeface="Courier New"/>
              </a:rPr>
              <a:t>buffer</a:t>
            </a:r>
            <a:r>
              <a:rPr lang="ru-RU" sz="1700" dirty="0">
                <a:latin typeface="Courier New"/>
                <a:cs typeface="Courier New"/>
              </a:rPr>
              <a:t>[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] =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;</a:t>
            </a:r>
          </a:p>
          <a:p>
            <a:r>
              <a:rPr lang="ru-RU" sz="1700" dirty="0">
                <a:latin typeface="Courier New"/>
                <a:cs typeface="Courier New"/>
              </a:rPr>
              <a:t>        </a:t>
            </a:r>
            <a:r>
              <a:rPr lang="ru-RU" sz="1700" b="1" dirty="0" err="1">
                <a:latin typeface="Courier New"/>
                <a:cs typeface="Courier New"/>
              </a:rPr>
              <a:t>MPI_Ssend</a:t>
            </a:r>
            <a:r>
              <a:rPr lang="ru-RU" sz="1700" dirty="0">
                <a:latin typeface="Courier New"/>
                <a:cs typeface="Courier New"/>
              </a:rPr>
              <a:t>(</a:t>
            </a:r>
            <a:r>
              <a:rPr lang="ru-RU" sz="1700" dirty="0" err="1">
                <a:latin typeface="Courier New"/>
                <a:cs typeface="Courier New"/>
              </a:rPr>
              <a:t>buffer</a:t>
            </a:r>
            <a:r>
              <a:rPr lang="ru-RU" sz="1700" dirty="0">
                <a:latin typeface="Courier New"/>
                <a:cs typeface="Courier New"/>
              </a:rPr>
              <a:t>, 10, MPI_INT, 1, </a:t>
            </a:r>
            <a:r>
              <a:rPr lang="en-US" sz="1700" dirty="0">
                <a:latin typeface="Courier New"/>
                <a:cs typeface="Courier New"/>
              </a:rPr>
              <a:t>tag</a:t>
            </a:r>
            <a:r>
              <a:rPr lang="ru-RU" sz="1700" dirty="0">
                <a:latin typeface="Courier New"/>
                <a:cs typeface="Courier New"/>
              </a:rPr>
              <a:t>, MPI_COMM_WORLD);</a:t>
            </a:r>
          </a:p>
          <a:p>
            <a:r>
              <a:rPr lang="ru-RU" sz="1700" dirty="0">
                <a:latin typeface="Courier New"/>
                <a:cs typeface="Courier New"/>
              </a:rPr>
              <a:t>    }</a:t>
            </a:r>
          </a:p>
          <a:p>
            <a:r>
              <a:rPr lang="ru-RU" sz="1700" dirty="0">
                <a:latin typeface="Courier New"/>
                <a:cs typeface="Courier New"/>
              </a:rPr>
              <a:t>    </a:t>
            </a:r>
            <a:r>
              <a:rPr lang="ru-RU" sz="1700" dirty="0" err="1">
                <a:latin typeface="Courier New"/>
                <a:cs typeface="Courier New"/>
              </a:rPr>
              <a:t>if</a:t>
            </a:r>
            <a:r>
              <a:rPr lang="ru-RU" sz="1700" dirty="0">
                <a:latin typeface="Courier New"/>
                <a:cs typeface="Courier New"/>
              </a:rPr>
              <a:t> (</a:t>
            </a:r>
            <a:r>
              <a:rPr lang="ru-RU" sz="1700" dirty="0" err="1">
                <a:latin typeface="Courier New"/>
                <a:cs typeface="Courier New"/>
              </a:rPr>
              <a:t>rank</a:t>
            </a:r>
            <a:r>
              <a:rPr lang="ru-RU" sz="1700" dirty="0">
                <a:latin typeface="Courier New"/>
                <a:cs typeface="Courier New"/>
              </a:rPr>
              <a:t> == 1) {</a:t>
            </a:r>
          </a:p>
          <a:p>
            <a:r>
              <a:rPr lang="ru-RU" sz="1700" dirty="0">
                <a:latin typeface="Courier New"/>
                <a:cs typeface="Courier New"/>
              </a:rPr>
              <a:t>        </a:t>
            </a:r>
            <a:r>
              <a:rPr lang="ru-RU" sz="1700" dirty="0" err="1">
                <a:latin typeface="Courier New"/>
                <a:cs typeface="Courier New"/>
              </a:rPr>
              <a:t>for</a:t>
            </a:r>
            <a:r>
              <a:rPr lang="ru-RU" sz="1700" dirty="0">
                <a:latin typeface="Courier New"/>
                <a:cs typeface="Courier New"/>
              </a:rPr>
              <a:t> (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=0;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&lt;10;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++)</a:t>
            </a:r>
          </a:p>
          <a:p>
            <a:r>
              <a:rPr lang="ru-RU" sz="1700" dirty="0">
                <a:latin typeface="Courier New"/>
                <a:cs typeface="Courier New"/>
              </a:rPr>
              <a:t>            </a:t>
            </a:r>
            <a:r>
              <a:rPr lang="ru-RU" sz="1700" dirty="0" err="1">
                <a:latin typeface="Courier New"/>
                <a:cs typeface="Courier New"/>
              </a:rPr>
              <a:t>buffer</a:t>
            </a:r>
            <a:r>
              <a:rPr lang="ru-RU" sz="1700" dirty="0">
                <a:latin typeface="Courier New"/>
                <a:cs typeface="Courier New"/>
              </a:rPr>
              <a:t>[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] = -1;</a:t>
            </a:r>
          </a:p>
          <a:p>
            <a:r>
              <a:rPr lang="ru-RU" sz="1700" dirty="0">
                <a:latin typeface="Courier New"/>
                <a:cs typeface="Courier New"/>
              </a:rPr>
              <a:t>        </a:t>
            </a:r>
            <a:r>
              <a:rPr lang="ru-RU" sz="1700" b="1" dirty="0" err="1">
                <a:latin typeface="Courier New"/>
                <a:cs typeface="Courier New"/>
              </a:rPr>
              <a:t>MPI_Recv</a:t>
            </a:r>
            <a:r>
              <a:rPr lang="ru-RU" sz="1700" dirty="0">
                <a:latin typeface="Courier New"/>
                <a:cs typeface="Courier New"/>
              </a:rPr>
              <a:t>(</a:t>
            </a:r>
            <a:r>
              <a:rPr lang="ru-RU" sz="1700" dirty="0" err="1">
                <a:latin typeface="Courier New"/>
                <a:cs typeface="Courier New"/>
              </a:rPr>
              <a:t>buffer</a:t>
            </a:r>
            <a:r>
              <a:rPr lang="ru-RU" sz="1700" dirty="0">
                <a:latin typeface="Courier New"/>
                <a:cs typeface="Courier New"/>
              </a:rPr>
              <a:t>, 10, MPI_INT, 0, </a:t>
            </a:r>
            <a:r>
              <a:rPr lang="en-US" sz="1700" dirty="0">
                <a:latin typeface="Courier New"/>
                <a:cs typeface="Courier New"/>
              </a:rPr>
              <a:t>tag</a:t>
            </a:r>
            <a:r>
              <a:rPr lang="ru-RU" sz="1700" dirty="0">
                <a:latin typeface="Courier New"/>
                <a:cs typeface="Courier New"/>
              </a:rPr>
              <a:t>, </a:t>
            </a:r>
            <a:r>
              <a:rPr lang="en-US" sz="1700" dirty="0">
                <a:latin typeface="Courier New"/>
                <a:cs typeface="Courier New"/>
              </a:rPr>
              <a:t>...</a:t>
            </a:r>
            <a:r>
              <a:rPr lang="ru-RU" sz="1700" dirty="0">
                <a:latin typeface="Courier New"/>
                <a:cs typeface="Courier New"/>
              </a:rPr>
              <a:t>, &amp;</a:t>
            </a:r>
            <a:r>
              <a:rPr lang="ru-RU" sz="1700" dirty="0" err="1">
                <a:latin typeface="Courier New"/>
                <a:cs typeface="Courier New"/>
              </a:rPr>
              <a:t>status</a:t>
            </a:r>
            <a:r>
              <a:rPr lang="ru-RU" sz="1700" dirty="0">
                <a:latin typeface="Courier New"/>
                <a:cs typeface="Courier New"/>
              </a:rPr>
              <a:t>);</a:t>
            </a:r>
          </a:p>
          <a:p>
            <a:r>
              <a:rPr lang="ru-RU" sz="1700" dirty="0">
                <a:latin typeface="Courier New"/>
                <a:cs typeface="Courier New"/>
              </a:rPr>
              <a:t>        </a:t>
            </a:r>
            <a:r>
              <a:rPr lang="ru-RU" sz="1700" dirty="0" err="1">
                <a:latin typeface="Courier New"/>
                <a:cs typeface="Courier New"/>
              </a:rPr>
              <a:t>for</a:t>
            </a:r>
            <a:r>
              <a:rPr lang="ru-RU" sz="1700" dirty="0">
                <a:latin typeface="Courier New"/>
                <a:cs typeface="Courier New"/>
              </a:rPr>
              <a:t> (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=0;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&lt;10;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++) {</a:t>
            </a:r>
          </a:p>
          <a:p>
            <a:r>
              <a:rPr lang="ru-RU" sz="1700" dirty="0">
                <a:latin typeface="Courier New"/>
                <a:cs typeface="Courier New"/>
              </a:rPr>
              <a:t>            </a:t>
            </a:r>
            <a:r>
              <a:rPr lang="ru-RU" sz="1700" dirty="0" err="1">
                <a:latin typeface="Courier New"/>
                <a:cs typeface="Courier New"/>
              </a:rPr>
              <a:t>if</a:t>
            </a:r>
            <a:r>
              <a:rPr lang="ru-RU" sz="1700" dirty="0">
                <a:latin typeface="Courier New"/>
                <a:cs typeface="Courier New"/>
              </a:rPr>
              <a:t> (</a:t>
            </a:r>
            <a:r>
              <a:rPr lang="ru-RU" sz="1700" dirty="0" err="1">
                <a:latin typeface="Courier New"/>
                <a:cs typeface="Courier New"/>
              </a:rPr>
              <a:t>buffer</a:t>
            </a:r>
            <a:r>
              <a:rPr lang="ru-RU" sz="1700" dirty="0">
                <a:latin typeface="Courier New"/>
                <a:cs typeface="Courier New"/>
              </a:rPr>
              <a:t>[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] !=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)</a:t>
            </a:r>
          </a:p>
          <a:p>
            <a:r>
              <a:rPr lang="ru-RU" sz="1700" dirty="0">
                <a:latin typeface="Courier New"/>
                <a:cs typeface="Courier New"/>
              </a:rPr>
              <a:t>                </a:t>
            </a:r>
            <a:r>
              <a:rPr lang="ru-RU" sz="1700" dirty="0" err="1">
                <a:latin typeface="Courier New"/>
                <a:cs typeface="Courier New"/>
              </a:rPr>
              <a:t>printf</a:t>
            </a:r>
            <a:r>
              <a:rPr lang="ru-RU" sz="1700" dirty="0">
                <a:latin typeface="Courier New"/>
                <a:cs typeface="Courier New"/>
              </a:rPr>
              <a:t>("</a:t>
            </a:r>
            <a:r>
              <a:rPr lang="ru-RU" sz="1700" dirty="0" err="1">
                <a:latin typeface="Courier New"/>
                <a:cs typeface="Courier New"/>
              </a:rPr>
              <a:t>Error</a:t>
            </a:r>
            <a:r>
              <a:rPr lang="ru-RU" sz="1700" dirty="0">
                <a:latin typeface="Courier New"/>
                <a:cs typeface="Courier New"/>
              </a:rPr>
              <a:t>: </a:t>
            </a:r>
            <a:r>
              <a:rPr lang="ru-RU" sz="1700" dirty="0" err="1">
                <a:latin typeface="Courier New"/>
                <a:cs typeface="Courier New"/>
              </a:rPr>
              <a:t>buffer</a:t>
            </a:r>
            <a:r>
              <a:rPr lang="ru-RU" sz="1700" dirty="0">
                <a:latin typeface="Courier New"/>
                <a:cs typeface="Courier New"/>
              </a:rPr>
              <a:t>[%</a:t>
            </a:r>
            <a:r>
              <a:rPr lang="ru-RU" sz="1700" dirty="0" err="1">
                <a:latin typeface="Courier New"/>
                <a:cs typeface="Courier New"/>
              </a:rPr>
              <a:t>d</a:t>
            </a:r>
            <a:r>
              <a:rPr lang="ru-RU" sz="1700" dirty="0">
                <a:latin typeface="Courier New"/>
                <a:cs typeface="Courier New"/>
              </a:rPr>
              <a:t>] = %</a:t>
            </a:r>
            <a:r>
              <a:rPr lang="ru-RU" sz="1700" dirty="0" err="1">
                <a:latin typeface="Courier New"/>
                <a:cs typeface="Courier New"/>
              </a:rPr>
              <a:t>d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ru-RU" sz="1700" dirty="0" err="1">
                <a:latin typeface="Courier New"/>
                <a:cs typeface="Courier New"/>
              </a:rPr>
              <a:t>but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ru-RU" sz="1700" dirty="0" err="1">
                <a:latin typeface="Courier New"/>
                <a:cs typeface="Courier New"/>
              </a:rPr>
              <a:t>is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ru-RU" sz="1700" dirty="0" err="1">
                <a:latin typeface="Courier New"/>
                <a:cs typeface="Courier New"/>
              </a:rPr>
              <a:t>expected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ru-RU" sz="1700" dirty="0" err="1">
                <a:latin typeface="Courier New"/>
                <a:cs typeface="Courier New"/>
              </a:rPr>
              <a:t>to</a:t>
            </a:r>
            <a:r>
              <a:rPr lang="ru-RU" sz="1700" dirty="0"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				</a:t>
            </a:r>
            <a:r>
              <a:rPr lang="ru-RU" sz="1700" dirty="0" err="1">
                <a:latin typeface="Courier New"/>
                <a:cs typeface="Courier New"/>
              </a:rPr>
              <a:t>be</a:t>
            </a:r>
            <a:r>
              <a:rPr lang="ru-RU" sz="1700" dirty="0">
                <a:latin typeface="Courier New"/>
                <a:cs typeface="Courier New"/>
              </a:rPr>
              <a:t> %</a:t>
            </a:r>
            <a:r>
              <a:rPr lang="ru-RU" sz="1700" dirty="0" err="1">
                <a:latin typeface="Courier New"/>
                <a:cs typeface="Courier New"/>
              </a:rPr>
              <a:t>d</a:t>
            </a:r>
            <a:r>
              <a:rPr lang="ru-RU" sz="1700" dirty="0">
                <a:latin typeface="Courier New"/>
                <a:cs typeface="Courier New"/>
              </a:rPr>
              <a:t>\</a:t>
            </a:r>
            <a:r>
              <a:rPr lang="ru-RU" sz="1700" dirty="0" err="1">
                <a:latin typeface="Courier New"/>
                <a:cs typeface="Courier New"/>
              </a:rPr>
              <a:t>n</a:t>
            </a:r>
            <a:r>
              <a:rPr lang="ru-RU" sz="1700" dirty="0">
                <a:latin typeface="Courier New"/>
                <a:cs typeface="Courier New"/>
              </a:rPr>
              <a:t>",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, </a:t>
            </a:r>
            <a:r>
              <a:rPr lang="ru-RU" sz="1700" dirty="0" err="1">
                <a:latin typeface="Courier New"/>
                <a:cs typeface="Courier New"/>
              </a:rPr>
              <a:t>buffer</a:t>
            </a:r>
            <a:r>
              <a:rPr lang="ru-RU" sz="1700" dirty="0">
                <a:latin typeface="Courier New"/>
                <a:cs typeface="Courier New"/>
              </a:rPr>
              <a:t>[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], </a:t>
            </a:r>
            <a:r>
              <a:rPr lang="ru-RU" sz="1700" dirty="0" err="1">
                <a:latin typeface="Courier New"/>
                <a:cs typeface="Courier New"/>
              </a:rPr>
              <a:t>i</a:t>
            </a:r>
            <a:r>
              <a:rPr lang="ru-RU" sz="1700" dirty="0">
                <a:latin typeface="Courier New"/>
                <a:cs typeface="Courier New"/>
              </a:rPr>
              <a:t>);</a:t>
            </a:r>
          </a:p>
          <a:p>
            <a:r>
              <a:rPr lang="ru-RU" sz="1700" dirty="0">
                <a:latin typeface="Courier New"/>
                <a:cs typeface="Courier New"/>
              </a:rPr>
              <a:t>        }</a:t>
            </a:r>
          </a:p>
          <a:p>
            <a:r>
              <a:rPr lang="ru-RU" sz="1700" dirty="0">
                <a:latin typeface="Courier New"/>
                <a:cs typeface="Courier New"/>
              </a:rPr>
              <a:t>        </a:t>
            </a:r>
            <a:r>
              <a:rPr lang="ru-RU" sz="1700" dirty="0" err="1">
                <a:latin typeface="Courier New"/>
                <a:cs typeface="Courier New"/>
              </a:rPr>
              <a:t>fflush</a:t>
            </a:r>
            <a:r>
              <a:rPr lang="ru-RU" sz="1700" dirty="0">
                <a:latin typeface="Courier New"/>
                <a:cs typeface="Courier New"/>
              </a:rPr>
              <a:t>(</a:t>
            </a:r>
            <a:r>
              <a:rPr lang="ru-RU" sz="1700" dirty="0" err="1">
                <a:latin typeface="Courier New"/>
                <a:cs typeface="Courier New"/>
              </a:rPr>
              <a:t>stdout</a:t>
            </a:r>
            <a:r>
              <a:rPr lang="ru-RU" sz="1700" dirty="0">
                <a:latin typeface="Courier New"/>
                <a:cs typeface="Courier New"/>
              </a:rPr>
              <a:t>);</a:t>
            </a:r>
          </a:p>
          <a:p>
            <a:r>
              <a:rPr lang="ru-RU" sz="1700" dirty="0">
                <a:latin typeface="Courier New"/>
                <a:cs typeface="Courier New"/>
              </a:rPr>
              <a:t>    }</a:t>
            </a:r>
          </a:p>
          <a:p>
            <a:r>
              <a:rPr lang="ru-RU" sz="1700" dirty="0">
                <a:latin typeface="Courier New"/>
                <a:cs typeface="Courier New"/>
              </a:rPr>
              <a:t>    </a:t>
            </a:r>
            <a:r>
              <a:rPr lang="ru-RU" sz="1700" b="1" dirty="0" err="1">
                <a:latin typeface="Courier New"/>
                <a:cs typeface="Courier New"/>
              </a:rPr>
              <a:t>MPI_Finalize</a:t>
            </a:r>
            <a:r>
              <a:rPr lang="ru-RU" sz="1700" dirty="0">
                <a:latin typeface="Courier New"/>
                <a:cs typeface="Courier New"/>
              </a:rPr>
              <a:t>();</a:t>
            </a:r>
          </a:p>
          <a:p>
            <a:r>
              <a:rPr lang="ru-RU" sz="1700" dirty="0">
                <a:latin typeface="Courier New"/>
                <a:cs typeface="Courier New"/>
              </a:rPr>
              <a:t>    </a:t>
            </a:r>
            <a:r>
              <a:rPr lang="ru-RU" sz="1700" dirty="0" err="1">
                <a:latin typeface="Courier New"/>
                <a:cs typeface="Courier New"/>
              </a:rPr>
              <a:t>return</a:t>
            </a:r>
            <a:r>
              <a:rPr lang="ru-RU" sz="1700" dirty="0">
                <a:latin typeface="Courier New"/>
                <a:cs typeface="Courier New"/>
              </a:rPr>
              <a:t> 0;</a:t>
            </a:r>
          </a:p>
          <a:p>
            <a:r>
              <a:rPr lang="ru-RU" sz="1700" dirty="0">
                <a:latin typeface="Courier New"/>
                <a:cs typeface="Courier New"/>
              </a:rPr>
              <a:t>}</a:t>
            </a:r>
            <a:endParaRPr lang="en-US" sz="1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483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Blocking operations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0" y="69269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MPI_Bsend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i="1" dirty="0">
                <a:solidFill>
                  <a:srgbClr val="000000"/>
                </a:solidFill>
              </a:rPr>
              <a:t>b</a:t>
            </a:r>
            <a:r>
              <a:rPr lang="en-US" sz="2400" b="1" i="1" dirty="0"/>
              <a:t>uffered blocking send</a:t>
            </a:r>
            <a:r>
              <a:rPr lang="en-US" sz="2400" dirty="0"/>
              <a:t>: permits the programmer to allocate the required amount of buffer space into which data can be copied until it is delivered.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Routine returns after the data has been copied from application buffer space to the allocated send buffer.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Must be used with the </a:t>
            </a:r>
            <a:r>
              <a:rPr lang="en-US" sz="2400" dirty="0" err="1"/>
              <a:t>MPI_Buffer_attach</a:t>
            </a:r>
            <a:r>
              <a:rPr lang="en-US" sz="2400" dirty="0"/>
              <a:t> routine: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79512" y="3140968"/>
            <a:ext cx="8712968" cy="92333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b="1" dirty="0" err="1">
                <a:latin typeface="Courier New" charset="0"/>
              </a:rPr>
              <a:t>MPI_Buffer_attach</a:t>
            </a:r>
            <a:r>
              <a:rPr kumimoji="0" lang="en-US" sz="1800" dirty="0">
                <a:latin typeface="Courier New" charset="0"/>
              </a:rPr>
              <a:t>(void *</a:t>
            </a:r>
            <a:r>
              <a:rPr kumimoji="0" lang="en-US" sz="1800" dirty="0" err="1">
                <a:latin typeface="Courier New" charset="0"/>
              </a:rPr>
              <a:t>buf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size),</a:t>
            </a:r>
            <a:r>
              <a:rPr kumimoji="0" lang="ru-RU" sz="1800" dirty="0">
                <a:latin typeface="Courier New" charset="0"/>
              </a:rPr>
              <a:t> </a:t>
            </a:r>
          </a:p>
          <a:p>
            <a:pPr marL="285750" indent="-285750">
              <a:buFont typeface="Wingdings" charset="2"/>
              <a:buChar char="Ø"/>
            </a:pPr>
            <a:r>
              <a:rPr kumimoji="0" lang="en-US" sz="1800" b="1" dirty="0" err="1">
                <a:latin typeface="Courier New" charset="0"/>
              </a:rPr>
              <a:t>buf</a:t>
            </a:r>
            <a:r>
              <a:rPr kumimoji="0" lang="en-US" sz="1800" dirty="0">
                <a:latin typeface="Courier New" charset="0"/>
              </a:rPr>
              <a:t> - initial buffer address </a:t>
            </a:r>
          </a:p>
          <a:p>
            <a:pPr marL="285750" indent="-285750">
              <a:buFont typeface="Wingdings" charset="2"/>
              <a:buChar char="Ø"/>
            </a:pPr>
            <a:r>
              <a:rPr kumimoji="0" lang="en-US" sz="1800" b="1" dirty="0">
                <a:latin typeface="Courier New" charset="0"/>
              </a:rPr>
              <a:t>size</a:t>
            </a:r>
            <a:r>
              <a:rPr kumimoji="0" lang="en-US" sz="1800" dirty="0">
                <a:latin typeface="Courier New" charset="0"/>
              </a:rPr>
              <a:t> - buffer size, in bytes </a:t>
            </a:r>
            <a:endParaRPr kumimoji="0" lang="ru-RU" sz="1800" dirty="0">
              <a:latin typeface="Courier New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4407495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After message has sent the buffer should be removed:</a:t>
            </a:r>
            <a:endParaRPr lang="ru-RU" sz="2400" dirty="0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79512" y="4934496"/>
            <a:ext cx="8712968" cy="366712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>
                <a:latin typeface="Courier New" charset="0"/>
              </a:rPr>
              <a:t>int </a:t>
            </a:r>
            <a:r>
              <a:rPr kumimoji="0" lang="en-US" sz="1800" b="1">
                <a:latin typeface="Courier New" charset="0"/>
              </a:rPr>
              <a:t>MPI_Buffer_detach</a:t>
            </a:r>
            <a:r>
              <a:rPr kumimoji="0" lang="en-US" sz="1800">
                <a:latin typeface="Courier New" charset="0"/>
              </a:rPr>
              <a:t>(void *buf, int *size)</a:t>
            </a:r>
            <a:r>
              <a:rPr kumimoji="0" lang="ru-RU" sz="18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80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Blocking operations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570" y="605000"/>
            <a:ext cx="9131430" cy="56323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argc,char</a:t>
            </a:r>
            <a:r>
              <a:rPr lang="en-US" dirty="0">
                <a:latin typeface="Courier New"/>
                <a:cs typeface="Courier New"/>
              </a:rPr>
              <a:t> *</a:t>
            </a:r>
            <a:r>
              <a:rPr lang="en-US" dirty="0" err="1">
                <a:latin typeface="Courier New"/>
                <a:cs typeface="Courier New"/>
              </a:rPr>
              <a:t>argv</a:t>
            </a:r>
            <a:r>
              <a:rPr lang="en-US" dirty="0">
                <a:latin typeface="Courier New"/>
                <a:cs typeface="Courier New"/>
              </a:rPr>
              <a:t>[]) {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*buffer;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myrank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buffsize</a:t>
            </a:r>
            <a:r>
              <a:rPr lang="en-US" dirty="0">
                <a:latin typeface="Courier New"/>
                <a:cs typeface="Courier New"/>
              </a:rPr>
              <a:t> = 1, TAG = 0;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MPI_Status</a:t>
            </a:r>
            <a:r>
              <a:rPr lang="en-US" dirty="0">
                <a:latin typeface="Courier New"/>
                <a:cs typeface="Courier New"/>
              </a:rPr>
              <a:t> status;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b="1" dirty="0" err="1">
                <a:latin typeface="Courier New"/>
                <a:cs typeface="Courier New"/>
              </a:rPr>
              <a:t>MPI_Init</a:t>
            </a:r>
            <a:r>
              <a:rPr lang="en-US" dirty="0">
                <a:latin typeface="Courier New"/>
                <a:cs typeface="Courier New"/>
              </a:rPr>
              <a:t>(&amp;</a:t>
            </a:r>
            <a:r>
              <a:rPr lang="en-US" dirty="0" err="1">
                <a:latin typeface="Courier New"/>
                <a:cs typeface="Courier New"/>
              </a:rPr>
              <a:t>argc</a:t>
            </a:r>
            <a:r>
              <a:rPr lang="en-US" dirty="0">
                <a:latin typeface="Courier New"/>
                <a:cs typeface="Courier New"/>
              </a:rPr>
              <a:t>, &amp;</a:t>
            </a:r>
            <a:r>
              <a:rPr lang="en-US" dirty="0" err="1">
                <a:latin typeface="Courier New"/>
                <a:cs typeface="Courier New"/>
              </a:rPr>
              <a:t>argv</a:t>
            </a:r>
            <a:r>
              <a:rPr lang="en-US" dirty="0">
                <a:latin typeface="Courier New"/>
                <a:cs typeface="Courier New"/>
              </a:rPr>
              <a:t>); 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b="1" dirty="0" err="1">
                <a:latin typeface="Courier New"/>
                <a:cs typeface="Courier New"/>
              </a:rPr>
              <a:t>MPI_Comm_rank</a:t>
            </a:r>
            <a:r>
              <a:rPr lang="en-US" dirty="0">
                <a:latin typeface="Courier New"/>
                <a:cs typeface="Courier New"/>
              </a:rPr>
              <a:t>(MPI_COMM_WORLD,&amp;</a:t>
            </a:r>
            <a:r>
              <a:rPr lang="en-US" dirty="0" err="1">
                <a:latin typeface="Courier New"/>
                <a:cs typeface="Courier New"/>
              </a:rPr>
              <a:t>myrank</a:t>
            </a:r>
            <a:r>
              <a:rPr lang="en-US" dirty="0">
                <a:latin typeface="Courier New"/>
                <a:cs typeface="Courier New"/>
              </a:rPr>
              <a:t>); </a:t>
            </a:r>
          </a:p>
          <a:p>
            <a:r>
              <a:rPr lang="en-US" dirty="0">
                <a:latin typeface="Courier New"/>
                <a:cs typeface="Courier New"/>
              </a:rPr>
              <a:t>   if (</a:t>
            </a:r>
            <a:r>
              <a:rPr lang="en-US" dirty="0" err="1">
                <a:latin typeface="Courier New"/>
                <a:cs typeface="Courier New"/>
              </a:rPr>
              <a:t>myrank</a:t>
            </a:r>
            <a:r>
              <a:rPr lang="en-US" dirty="0">
                <a:latin typeface="Courier New"/>
                <a:cs typeface="Courier New"/>
              </a:rPr>
              <a:t> == 0){</a:t>
            </a:r>
          </a:p>
          <a:p>
            <a:r>
              <a:rPr lang="en-US" dirty="0">
                <a:latin typeface="Courier New"/>
                <a:cs typeface="Courier New"/>
              </a:rPr>
              <a:t>      buffer =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*)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buffsize</a:t>
            </a:r>
            <a:r>
              <a:rPr lang="en-US" dirty="0">
                <a:latin typeface="Courier New"/>
                <a:cs typeface="Courier New"/>
              </a:rPr>
              <a:t> + MPI_BSEND_OVERHEAD);   </a:t>
            </a: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b="1" dirty="0" err="1">
                <a:latin typeface="Courier New"/>
                <a:cs typeface="Courier New"/>
              </a:rPr>
              <a:t>MPI_Buffer_attach</a:t>
            </a:r>
            <a:r>
              <a:rPr lang="en-US" dirty="0">
                <a:latin typeface="Courier New"/>
                <a:cs typeface="Courier New"/>
              </a:rPr>
              <a:t>(buffer, </a:t>
            </a:r>
            <a:r>
              <a:rPr lang="en-US" dirty="0" err="1">
                <a:latin typeface="Courier New"/>
                <a:cs typeface="Courier New"/>
              </a:rPr>
              <a:t>buffsize</a:t>
            </a:r>
            <a:r>
              <a:rPr lang="en-US" dirty="0">
                <a:latin typeface="Courier New"/>
                <a:cs typeface="Courier New"/>
              </a:rPr>
              <a:t> + MPI_BSEND_OVERHEAD);</a:t>
            </a:r>
          </a:p>
          <a:p>
            <a:r>
              <a:rPr lang="en-US" dirty="0">
                <a:latin typeface="Courier New"/>
                <a:cs typeface="Courier New"/>
              </a:rPr>
              <a:t>      buffer =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*) 10;</a:t>
            </a: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b="1" dirty="0" err="1">
                <a:latin typeface="Courier New"/>
                <a:cs typeface="Courier New"/>
              </a:rPr>
              <a:t>MPI_Bsend</a:t>
            </a:r>
            <a:r>
              <a:rPr lang="en-US" dirty="0">
                <a:latin typeface="Courier New"/>
                <a:cs typeface="Courier New"/>
              </a:rPr>
              <a:t>(&amp;buffer, </a:t>
            </a:r>
            <a:r>
              <a:rPr lang="en-US" dirty="0" err="1">
                <a:latin typeface="Courier New"/>
                <a:cs typeface="Courier New"/>
              </a:rPr>
              <a:t>buffsize</a:t>
            </a:r>
            <a:r>
              <a:rPr lang="en-US" dirty="0">
                <a:latin typeface="Courier New"/>
                <a:cs typeface="Courier New"/>
              </a:rPr>
              <a:t>, MPI_INT, 1, TAG,  ...); </a:t>
            </a: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b="1" dirty="0" err="1">
                <a:latin typeface="Courier New"/>
                <a:cs typeface="Courier New"/>
              </a:rPr>
              <a:t>MPI_Buffer_detach</a:t>
            </a:r>
            <a:r>
              <a:rPr lang="en-US" dirty="0">
                <a:latin typeface="Courier New"/>
                <a:cs typeface="Courier New"/>
              </a:rPr>
              <a:t>(&amp;buffer, &amp;</a:t>
            </a:r>
            <a:r>
              <a:rPr lang="en-US" dirty="0" err="1">
                <a:latin typeface="Courier New"/>
                <a:cs typeface="Courier New"/>
              </a:rPr>
              <a:t>buffsize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   } </a:t>
            </a:r>
          </a:p>
          <a:p>
            <a:r>
              <a:rPr lang="en-US" dirty="0">
                <a:latin typeface="Courier New"/>
                <a:cs typeface="Courier New"/>
              </a:rPr>
              <a:t>   else {</a:t>
            </a:r>
          </a:p>
          <a:p>
            <a:r>
              <a:rPr lang="en-US" b="1" dirty="0">
                <a:latin typeface="Courier New"/>
                <a:cs typeface="Courier New"/>
              </a:rPr>
              <a:t>      </a:t>
            </a:r>
            <a:r>
              <a:rPr lang="en-US" b="1" dirty="0" err="1">
                <a:latin typeface="Courier New"/>
                <a:cs typeface="Courier New"/>
              </a:rPr>
              <a:t>MPI_Recv</a:t>
            </a:r>
            <a:r>
              <a:rPr lang="en-US" dirty="0">
                <a:latin typeface="Courier New"/>
                <a:cs typeface="Courier New"/>
              </a:rPr>
              <a:t>(&amp;buffer, </a:t>
            </a:r>
            <a:r>
              <a:rPr lang="en-US" dirty="0" err="1">
                <a:latin typeface="Courier New"/>
                <a:cs typeface="Courier New"/>
              </a:rPr>
              <a:t>buffsize</a:t>
            </a:r>
            <a:r>
              <a:rPr lang="en-US" dirty="0">
                <a:latin typeface="Courier New"/>
                <a:cs typeface="Courier New"/>
              </a:rPr>
              <a:t>, MPI_INT, 0, TAG,..., &amp;status);</a:t>
            </a: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("received: %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\n", buffer); </a:t>
            </a:r>
          </a:p>
          <a:p>
            <a:r>
              <a:rPr lang="en-US" dirty="0">
                <a:latin typeface="Courier New"/>
                <a:cs typeface="Courier New"/>
              </a:rPr>
              <a:t>   }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b="1" dirty="0" err="1">
                <a:latin typeface="Courier New"/>
                <a:cs typeface="Courier New"/>
              </a:rPr>
              <a:t>MPI_Finalize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r>
              <a:rPr lang="en-US" dirty="0">
                <a:latin typeface="Courier New"/>
                <a:cs typeface="Courier New"/>
              </a:rPr>
              <a:t>   return 0;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251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Let’s consider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0" y="908720"/>
            <a:ext cx="9144000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/*  ...  */</a:t>
            </a:r>
          </a:p>
          <a:p>
            <a:endParaRPr lang="ru-RU" b="1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j,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 (rank+1)*5;</a:t>
            </a:r>
          </a:p>
          <a:p>
            <a:r>
              <a:rPr lang="en-US" dirty="0">
                <a:latin typeface="Courier New"/>
                <a:cs typeface="Courier New"/>
              </a:rPr>
              <a:t> if (rank==0)</a:t>
            </a:r>
          </a:p>
          <a:p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MPI_Recv</a:t>
            </a:r>
            <a:r>
              <a:rPr lang="en-US" dirty="0">
                <a:latin typeface="Courier New"/>
                <a:cs typeface="Courier New"/>
              </a:rPr>
              <a:t>(&amp;j,1,MPI_INT,1,message2,MPI_COMM_WORLD,&amp;status);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MPI_Send</a:t>
            </a:r>
            <a:r>
              <a:rPr lang="en-US" dirty="0">
                <a:latin typeface="Courier New"/>
                <a:cs typeface="Courier New"/>
              </a:rPr>
              <a:t>(&amp;i,1,MPI_INT,1,message1,MPI_COMM_WORLD);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 if (rank==1)</a:t>
            </a:r>
          </a:p>
          <a:p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MPI_Recv</a:t>
            </a:r>
            <a:r>
              <a:rPr lang="en-US" dirty="0">
                <a:latin typeface="Courier New"/>
                <a:cs typeface="Courier New"/>
              </a:rPr>
              <a:t>(&amp;j,1,MPI_INT,0,message1,MPI_COMM_WORLD,&amp;status);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MPI_Send</a:t>
            </a:r>
            <a:r>
              <a:rPr lang="en-US" dirty="0">
                <a:latin typeface="Courier New"/>
                <a:cs typeface="Courier New"/>
              </a:rPr>
              <a:t>(&amp;i,1,MPI_INT,0,message2,MPI_COMM_WORLD);</a:t>
            </a:r>
          </a:p>
          <a:p>
            <a:r>
              <a:rPr lang="en-US" dirty="0">
                <a:latin typeface="Courier New"/>
                <a:cs typeface="Courier New"/>
              </a:rPr>
              <a:t> 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/*  ...  */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36" y="5354052"/>
            <a:ext cx="283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What’s the result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514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Shared </a:t>
            </a:r>
            <a:r>
              <a:rPr lang="en-US" dirty="0" err="1">
                <a:solidFill>
                  <a:srgbClr val="FFFFFF"/>
                </a:solidFill>
              </a:rPr>
              <a:t>vs</a:t>
            </a:r>
            <a:r>
              <a:rPr lang="en-US" dirty="0">
                <a:solidFill>
                  <a:srgbClr val="FFFFFF"/>
                </a:solidFill>
              </a:rPr>
              <a:t> Distributed Memory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1318838" y="620688"/>
            <a:ext cx="6210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Distributed Memory</a:t>
            </a:r>
            <a:endParaRPr lang="ru-RU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8" name="Рисунок 7" descr="1_145555_1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250" t="31498" r="39500" b="32654"/>
          <a:stretch>
            <a:fillRect/>
          </a:stretch>
        </p:blipFill>
        <p:spPr>
          <a:xfrm>
            <a:off x="6876256" y="2924944"/>
            <a:ext cx="2016224" cy="3125147"/>
          </a:xfrm>
          <a:prstGeom prst="rect">
            <a:avLst/>
          </a:prstGeom>
        </p:spPr>
      </p:pic>
      <p:pic>
        <p:nvPicPr>
          <p:cNvPr id="9" name="Рисунок 8" descr="1_145555_1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063" r="42113" b="73127"/>
          <a:stretch>
            <a:fillRect/>
          </a:stretch>
        </p:blipFill>
        <p:spPr>
          <a:xfrm>
            <a:off x="179512" y="3212976"/>
            <a:ext cx="2808312" cy="2609476"/>
          </a:xfrm>
          <a:prstGeom prst="rect">
            <a:avLst/>
          </a:prstGeom>
        </p:spPr>
      </p:pic>
      <p:pic>
        <p:nvPicPr>
          <p:cNvPr id="12" name="Рисунок 11" descr="m5476dd9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1700808"/>
            <a:ext cx="2160240" cy="1653245"/>
          </a:xfrm>
          <a:prstGeom prst="rect">
            <a:avLst/>
          </a:prstGeom>
        </p:spPr>
      </p:pic>
      <p:pic>
        <p:nvPicPr>
          <p:cNvPr id="13" name="Рисунок 12" descr="i.jpg"/>
          <p:cNvPicPr>
            <a:picLocks noChangeAspect="1"/>
          </p:cNvPicPr>
          <p:nvPr/>
        </p:nvPicPr>
        <p:blipFill>
          <a:blip r:embed="rId4" cstate="print"/>
          <a:srcRect l="50000" t="5405" r="41667"/>
          <a:stretch>
            <a:fillRect/>
          </a:stretch>
        </p:blipFill>
        <p:spPr>
          <a:xfrm>
            <a:off x="4644008" y="3284984"/>
            <a:ext cx="14401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78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</a:t>
            </a:r>
            <a:r>
              <a:rPr lang="ru-RU" dirty="0" err="1">
                <a:solidFill>
                  <a:srgbClr val="FFFFFF"/>
                </a:solidFill>
              </a:rPr>
              <a:t>eadlock</a:t>
            </a:r>
            <a:r>
              <a:rPr lang="en-US" dirty="0">
                <a:solidFill>
                  <a:srgbClr val="FFFFFF"/>
                </a:solidFill>
              </a:rPr>
              <a:t>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grpSp>
        <p:nvGrpSpPr>
          <p:cNvPr id="44" name="Группа 43"/>
          <p:cNvGrpSpPr/>
          <p:nvPr/>
        </p:nvGrpSpPr>
        <p:grpSpPr>
          <a:xfrm>
            <a:off x="1907704" y="1124744"/>
            <a:ext cx="4752528" cy="1512168"/>
            <a:chOff x="1331640" y="836712"/>
            <a:chExt cx="4752528" cy="1512168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1331640" y="836712"/>
              <a:ext cx="4752528" cy="1512168"/>
              <a:chOff x="1331640" y="836712"/>
              <a:chExt cx="4752528" cy="1512168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1331640" y="836712"/>
                <a:ext cx="1944216" cy="1512168"/>
              </a:xfrm>
              <a:prstGeom prst="rect">
                <a:avLst/>
              </a:prstGeom>
              <a:solidFill>
                <a:schemeClr val="lt1">
                  <a:tint val="100000"/>
                  <a:shade val="100000"/>
                  <a:satMod val="100000"/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3" name="Группа 12"/>
              <p:cNvGrpSpPr/>
              <p:nvPr/>
            </p:nvGrpSpPr>
            <p:grpSpPr>
              <a:xfrm>
                <a:off x="1401435" y="890555"/>
                <a:ext cx="1572099" cy="1386317"/>
                <a:chOff x="1401435" y="890555"/>
                <a:chExt cx="1572099" cy="1386317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401435" y="890555"/>
                  <a:ext cx="1569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Process </a:t>
                  </a:r>
                  <a:r>
                    <a:rPr lang="ru-RU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0: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403648" y="1353542"/>
                  <a:ext cx="156988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RECEIVE(1)</a:t>
                  </a:r>
                </a:p>
                <a:p>
                  <a:endParaRPr lang="en-US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  <a:p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SEND(1)</a:t>
                  </a:r>
                  <a:endParaRPr lang="ru-RU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</p:txBody>
            </p:sp>
          </p:grpSp>
          <p:sp>
            <p:nvSpPr>
              <p:cNvPr id="18" name="Прямоугольник 17"/>
              <p:cNvSpPr/>
              <p:nvPr/>
            </p:nvSpPr>
            <p:spPr>
              <a:xfrm>
                <a:off x="4139952" y="836712"/>
                <a:ext cx="1944216" cy="1512168"/>
              </a:xfrm>
              <a:prstGeom prst="rect">
                <a:avLst/>
              </a:prstGeom>
              <a:solidFill>
                <a:schemeClr val="lt1">
                  <a:tint val="100000"/>
                  <a:shade val="100000"/>
                  <a:satMod val="100000"/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4" name="Группа 13"/>
              <p:cNvGrpSpPr/>
              <p:nvPr/>
            </p:nvGrpSpPr>
            <p:grpSpPr>
              <a:xfrm>
                <a:off x="4229531" y="903329"/>
                <a:ext cx="1572099" cy="1373543"/>
                <a:chOff x="1401435" y="890555"/>
                <a:chExt cx="1572099" cy="137354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401435" y="890555"/>
                  <a:ext cx="1569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Process 1</a:t>
                  </a:r>
                  <a:r>
                    <a:rPr lang="ru-RU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: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403648" y="1340768"/>
                  <a:ext cx="156988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RECEIVE(0)</a:t>
                  </a:r>
                </a:p>
                <a:p>
                  <a:endParaRPr lang="en-US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  <a:p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SEBD(0)</a:t>
                  </a:r>
                  <a:endParaRPr lang="ru-RU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</p:txBody>
            </p:sp>
          </p:grp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131840" y="1556792"/>
                <a:ext cx="1152128" cy="576064"/>
              </a:xfrm>
              <a:prstGeom prst="straightConnector1">
                <a:avLst/>
              </a:prstGeom>
              <a:ln>
                <a:prstDash val="lgDash"/>
                <a:tailEnd type="stealth" w="lg" len="lg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 flipV="1">
                <a:off x="3131840" y="1556792"/>
                <a:ext cx="1152128" cy="576064"/>
              </a:xfrm>
              <a:prstGeom prst="straightConnector1">
                <a:avLst/>
              </a:prstGeom>
              <a:ln>
                <a:prstDash val="lgDash"/>
                <a:tailEnd type="stealth" w="lg" len="lg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331640" y="1268760"/>
              <a:ext cx="19442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139952" y="1268760"/>
              <a:ext cx="19442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1907704" y="3573016"/>
            <a:ext cx="4752528" cy="1512168"/>
            <a:chOff x="1331640" y="836712"/>
            <a:chExt cx="4752528" cy="1512168"/>
          </a:xfrm>
        </p:grpSpPr>
        <p:grpSp>
          <p:nvGrpSpPr>
            <p:cNvPr id="46" name="Группа 45"/>
            <p:cNvGrpSpPr/>
            <p:nvPr/>
          </p:nvGrpSpPr>
          <p:grpSpPr>
            <a:xfrm>
              <a:off x="1331640" y="836712"/>
              <a:ext cx="4752528" cy="1512168"/>
              <a:chOff x="1331640" y="836712"/>
              <a:chExt cx="4752528" cy="1512168"/>
            </a:xfrm>
          </p:grpSpPr>
          <p:sp>
            <p:nvSpPr>
              <p:cNvPr id="49" name="Прямоугольник 48"/>
              <p:cNvSpPr/>
              <p:nvPr/>
            </p:nvSpPr>
            <p:spPr>
              <a:xfrm>
                <a:off x="1331640" y="836712"/>
                <a:ext cx="1944216" cy="1512168"/>
              </a:xfrm>
              <a:prstGeom prst="rect">
                <a:avLst/>
              </a:prstGeom>
              <a:solidFill>
                <a:schemeClr val="lt1">
                  <a:tint val="100000"/>
                  <a:shade val="100000"/>
                  <a:satMod val="100000"/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50" name="Группа 49"/>
              <p:cNvGrpSpPr/>
              <p:nvPr/>
            </p:nvGrpSpPr>
            <p:grpSpPr>
              <a:xfrm>
                <a:off x="1401435" y="890555"/>
                <a:ext cx="1572099" cy="1386317"/>
                <a:chOff x="1401435" y="890555"/>
                <a:chExt cx="1572099" cy="1386317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1401435" y="890555"/>
                  <a:ext cx="1569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Process </a:t>
                  </a:r>
                  <a:r>
                    <a:rPr lang="ru-RU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0: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403648" y="1353542"/>
                  <a:ext cx="156988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SEND(1)</a:t>
                  </a:r>
                </a:p>
                <a:p>
                  <a:endParaRPr lang="en-US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  <a:p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RECEIVE(1)</a:t>
                  </a:r>
                  <a:endParaRPr lang="ru-RU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</p:txBody>
            </p:sp>
          </p:grpSp>
          <p:sp>
            <p:nvSpPr>
              <p:cNvPr id="51" name="Прямоугольник 50"/>
              <p:cNvSpPr/>
              <p:nvPr/>
            </p:nvSpPr>
            <p:spPr>
              <a:xfrm>
                <a:off x="4139952" y="836712"/>
                <a:ext cx="1944216" cy="1512168"/>
              </a:xfrm>
              <a:prstGeom prst="rect">
                <a:avLst/>
              </a:prstGeom>
              <a:solidFill>
                <a:schemeClr val="lt1">
                  <a:tint val="100000"/>
                  <a:shade val="100000"/>
                  <a:satMod val="100000"/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52" name="Группа 51"/>
              <p:cNvGrpSpPr/>
              <p:nvPr/>
            </p:nvGrpSpPr>
            <p:grpSpPr>
              <a:xfrm>
                <a:off x="4229531" y="903329"/>
                <a:ext cx="1572099" cy="1373543"/>
                <a:chOff x="1401435" y="890555"/>
                <a:chExt cx="1572099" cy="1373543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1401435" y="890555"/>
                  <a:ext cx="1569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Process 1</a:t>
                  </a:r>
                  <a:r>
                    <a:rPr lang="ru-RU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: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403648" y="1340768"/>
                  <a:ext cx="156988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SEND(0)</a:t>
                  </a:r>
                </a:p>
                <a:p>
                  <a:endParaRPr lang="en-US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  <a:p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RECEIVE(0)</a:t>
                  </a:r>
                  <a:endParaRPr lang="ru-RU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</p:txBody>
            </p:sp>
          </p:grpSp>
        </p:grp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331640" y="1268760"/>
              <a:ext cx="19442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4139952" y="1268760"/>
              <a:ext cx="19442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3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Avoiding Deadlocks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3675" y="692696"/>
            <a:ext cx="91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1. </a:t>
            </a:r>
            <a:r>
              <a:rPr lang="en-US" sz="2000" dirty="0"/>
              <a:t>Order the operations more carefully:</a:t>
            </a:r>
            <a:endParaRPr lang="ru-RU" sz="20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2339752" y="1196752"/>
            <a:ext cx="3744416" cy="1296144"/>
            <a:chOff x="2267744" y="1268760"/>
            <a:chExt cx="3744416" cy="1296144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2267744" y="1268760"/>
              <a:ext cx="1793240" cy="1296144"/>
              <a:chOff x="1979712" y="1340768"/>
              <a:chExt cx="1793240" cy="1296144"/>
            </a:xfrm>
          </p:grpSpPr>
          <p:sp>
            <p:nvSpPr>
              <p:cNvPr id="37" name="Прямоугольник 36"/>
              <p:cNvSpPr/>
              <p:nvPr/>
            </p:nvSpPr>
            <p:spPr>
              <a:xfrm>
                <a:off x="1979712" y="1340768"/>
                <a:ext cx="1728192" cy="1296144"/>
              </a:xfrm>
              <a:prstGeom prst="rect">
                <a:avLst/>
              </a:prstGeom>
              <a:solidFill>
                <a:schemeClr val="lt1">
                  <a:tint val="100000"/>
                  <a:shade val="100000"/>
                  <a:satMod val="100000"/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>
                <a:off x="2049507" y="1394611"/>
                <a:ext cx="1723445" cy="1109318"/>
                <a:chOff x="1401435" y="890555"/>
                <a:chExt cx="1723445" cy="1109318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1401435" y="890555"/>
                  <a:ext cx="1569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Process </a:t>
                  </a:r>
                  <a:r>
                    <a:rPr lang="ru-RU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0: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403648" y="1353542"/>
                  <a:ext cx="172123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MPI_Recv</a:t>
                  </a:r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(1)</a:t>
                  </a:r>
                  <a:endParaRPr lang="en-US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  <a:p>
                  <a:r>
                    <a:rPr lang="en-US" b="1" dirty="0" err="1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MPI_Send</a:t>
                  </a:r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(1)</a:t>
                  </a:r>
                  <a:endParaRPr lang="ru-RU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</p:txBody>
            </p:sp>
          </p:grp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1979712" y="1772816"/>
                <a:ext cx="172819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Группа 61"/>
            <p:cNvGrpSpPr/>
            <p:nvPr/>
          </p:nvGrpSpPr>
          <p:grpSpPr>
            <a:xfrm>
              <a:off x="4218920" y="1268760"/>
              <a:ext cx="1793240" cy="1296144"/>
              <a:chOff x="1979712" y="1340768"/>
              <a:chExt cx="1793240" cy="1296144"/>
            </a:xfrm>
          </p:grpSpPr>
          <p:sp>
            <p:nvSpPr>
              <p:cNvPr id="63" name="Прямоугольник 62"/>
              <p:cNvSpPr/>
              <p:nvPr/>
            </p:nvSpPr>
            <p:spPr>
              <a:xfrm>
                <a:off x="1979712" y="1340768"/>
                <a:ext cx="1728192" cy="1296144"/>
              </a:xfrm>
              <a:prstGeom prst="rect">
                <a:avLst/>
              </a:prstGeom>
              <a:solidFill>
                <a:schemeClr val="lt1">
                  <a:tint val="100000"/>
                  <a:shade val="100000"/>
                  <a:satMod val="100000"/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64" name="Группа 63"/>
              <p:cNvGrpSpPr/>
              <p:nvPr/>
            </p:nvGrpSpPr>
            <p:grpSpPr>
              <a:xfrm>
                <a:off x="2049507" y="1394611"/>
                <a:ext cx="1723445" cy="1109318"/>
                <a:chOff x="1401435" y="890555"/>
                <a:chExt cx="1723445" cy="1109318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1401435" y="890555"/>
                  <a:ext cx="1569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Process 1</a:t>
                  </a:r>
                  <a:r>
                    <a:rPr lang="ru-RU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: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403648" y="1353542"/>
                  <a:ext cx="172123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MPI_Send</a:t>
                  </a:r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(0)</a:t>
                  </a:r>
                  <a:endParaRPr lang="en-US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  <a:p>
                  <a:r>
                    <a:rPr lang="en-US" b="1" dirty="0" err="1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MPI_Recv</a:t>
                  </a:r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(0)</a:t>
                  </a:r>
                  <a:endParaRPr lang="ru-RU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</p:txBody>
            </p:sp>
          </p:grp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1979712" y="1772816"/>
                <a:ext cx="172819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TextBox 67"/>
          <p:cNvSpPr txBox="1"/>
          <p:nvPr/>
        </p:nvSpPr>
        <p:spPr>
          <a:xfrm>
            <a:off x="22837" y="2596842"/>
            <a:ext cx="91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ru-RU" sz="2000" dirty="0"/>
              <a:t>. </a:t>
            </a:r>
            <a:r>
              <a:rPr lang="en-US" sz="2000" dirty="0"/>
              <a:t>Use non-blocking operations:</a:t>
            </a:r>
            <a:endParaRPr lang="ru-RU" sz="2000" dirty="0"/>
          </a:p>
        </p:txBody>
      </p:sp>
      <p:grpSp>
        <p:nvGrpSpPr>
          <p:cNvPr id="69" name="Группа 68"/>
          <p:cNvGrpSpPr/>
          <p:nvPr/>
        </p:nvGrpSpPr>
        <p:grpSpPr>
          <a:xfrm>
            <a:off x="2339752" y="3068960"/>
            <a:ext cx="3744416" cy="1296144"/>
            <a:chOff x="2267744" y="1268760"/>
            <a:chExt cx="3744416" cy="1296144"/>
          </a:xfrm>
        </p:grpSpPr>
        <p:grpSp>
          <p:nvGrpSpPr>
            <p:cNvPr id="70" name="Группа 69"/>
            <p:cNvGrpSpPr/>
            <p:nvPr/>
          </p:nvGrpSpPr>
          <p:grpSpPr>
            <a:xfrm>
              <a:off x="2267744" y="1268760"/>
              <a:ext cx="1931762" cy="1296144"/>
              <a:chOff x="1979712" y="1340768"/>
              <a:chExt cx="1931762" cy="1296144"/>
            </a:xfrm>
          </p:grpSpPr>
          <p:sp>
            <p:nvSpPr>
              <p:cNvPr id="77" name="Прямоугольник 76"/>
              <p:cNvSpPr/>
              <p:nvPr/>
            </p:nvSpPr>
            <p:spPr>
              <a:xfrm>
                <a:off x="1979712" y="1340768"/>
                <a:ext cx="1800200" cy="1296144"/>
              </a:xfrm>
              <a:prstGeom prst="rect">
                <a:avLst/>
              </a:prstGeom>
              <a:solidFill>
                <a:schemeClr val="lt1">
                  <a:tint val="100000"/>
                  <a:shade val="100000"/>
                  <a:satMod val="100000"/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78" name="Группа 77"/>
              <p:cNvGrpSpPr/>
              <p:nvPr/>
            </p:nvGrpSpPr>
            <p:grpSpPr>
              <a:xfrm>
                <a:off x="2049507" y="1394611"/>
                <a:ext cx="1861967" cy="1109318"/>
                <a:chOff x="1401435" y="890555"/>
                <a:chExt cx="1861967" cy="1109318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1401435" y="890555"/>
                  <a:ext cx="1569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Process </a:t>
                  </a:r>
                  <a:r>
                    <a:rPr lang="ru-RU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0: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03648" y="1353542"/>
                  <a:ext cx="1859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MPI_Irecv</a:t>
                  </a:r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(1)</a:t>
                  </a:r>
                  <a:endParaRPr lang="en-US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  <a:p>
                  <a:r>
                    <a:rPr lang="en-US" b="1" dirty="0" err="1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MPI_Send</a:t>
                  </a:r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 (1)</a:t>
                  </a:r>
                  <a:endParaRPr lang="ru-RU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</p:txBody>
            </p:sp>
          </p:grp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1979712" y="1772816"/>
                <a:ext cx="172819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Группа 70"/>
            <p:cNvGrpSpPr/>
            <p:nvPr/>
          </p:nvGrpSpPr>
          <p:grpSpPr>
            <a:xfrm>
              <a:off x="4218920" y="1268760"/>
              <a:ext cx="1793240" cy="1296144"/>
              <a:chOff x="1979712" y="1340768"/>
              <a:chExt cx="1793240" cy="1296144"/>
            </a:xfrm>
          </p:grpSpPr>
          <p:sp>
            <p:nvSpPr>
              <p:cNvPr id="72" name="Прямоугольник 71"/>
              <p:cNvSpPr/>
              <p:nvPr/>
            </p:nvSpPr>
            <p:spPr>
              <a:xfrm>
                <a:off x="1979712" y="1340768"/>
                <a:ext cx="1728192" cy="1296144"/>
              </a:xfrm>
              <a:prstGeom prst="rect">
                <a:avLst/>
              </a:prstGeom>
              <a:solidFill>
                <a:schemeClr val="lt1">
                  <a:tint val="100000"/>
                  <a:shade val="100000"/>
                  <a:satMod val="100000"/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73" name="Группа 72"/>
              <p:cNvGrpSpPr/>
              <p:nvPr/>
            </p:nvGrpSpPr>
            <p:grpSpPr>
              <a:xfrm>
                <a:off x="2049507" y="1394611"/>
                <a:ext cx="1723445" cy="1109318"/>
                <a:chOff x="1401435" y="890555"/>
                <a:chExt cx="1723445" cy="1109318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1401435" y="890555"/>
                  <a:ext cx="1569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Process 1</a:t>
                  </a:r>
                  <a:r>
                    <a:rPr lang="ru-RU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/>
                      <a:cs typeface="Courier New"/>
                    </a:rPr>
                    <a:t>: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403648" y="1353542"/>
                  <a:ext cx="172123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MPI_Send</a:t>
                  </a:r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(0)</a:t>
                  </a:r>
                  <a:endParaRPr lang="en-US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  <a:p>
                  <a:r>
                    <a:rPr lang="en-US" b="1" dirty="0" err="1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MPI_Recv</a:t>
                  </a:r>
                  <a:r>
                    <a:rPr lang="en-US" b="1" dirty="0">
                      <a:solidFill>
                        <a:srgbClr val="800000"/>
                      </a:solidFill>
                      <a:latin typeface="Courier New"/>
                      <a:cs typeface="Courier New"/>
                    </a:rPr>
                    <a:t>(0)</a:t>
                  </a:r>
                  <a:endParaRPr lang="ru-RU" b="1" dirty="0">
                    <a:solidFill>
                      <a:srgbClr val="800000"/>
                    </a:solidFill>
                    <a:latin typeface="Courier New"/>
                    <a:cs typeface="Courier New"/>
                  </a:endParaRPr>
                </a:p>
              </p:txBody>
            </p:sp>
          </p:grpSp>
          <p:cxnSp>
            <p:nvCxnSpPr>
              <p:cNvPr id="74" name="Прямая соединительная линия 73"/>
              <p:cNvCxnSpPr/>
              <p:nvPr/>
            </p:nvCxnSpPr>
            <p:spPr>
              <a:xfrm>
                <a:off x="1979712" y="1772816"/>
                <a:ext cx="172819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23321" y="4469050"/>
            <a:ext cx="91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ru-RU" sz="2000" dirty="0"/>
              <a:t>. </a:t>
            </a:r>
            <a:r>
              <a:rPr lang="en-US" sz="2000" dirty="0"/>
              <a:t>Supply receive buffer at same time as send, with </a:t>
            </a:r>
            <a:r>
              <a:rPr lang="en-US" sz="2000" dirty="0" err="1"/>
              <a:t>MPI_Sendrecv</a:t>
            </a:r>
            <a:r>
              <a:rPr lang="en-US" sz="2000" dirty="0"/>
              <a:t>:</a:t>
            </a:r>
            <a:endParaRPr lang="ru-RU" sz="2000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1835696" y="4941168"/>
            <a:ext cx="2347328" cy="1080120"/>
            <a:chOff x="1979712" y="1340768"/>
            <a:chExt cx="2347328" cy="1080120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1979712" y="1340768"/>
              <a:ext cx="2232248" cy="1080120"/>
            </a:xfrm>
            <a:prstGeom prst="rect">
              <a:avLst/>
            </a:prstGeom>
            <a:solidFill>
              <a:schemeClr val="lt1">
                <a:tint val="100000"/>
                <a:shade val="100000"/>
                <a:satMod val="100000"/>
                <a:alpha val="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7" name="Группа 46"/>
            <p:cNvGrpSpPr/>
            <p:nvPr/>
          </p:nvGrpSpPr>
          <p:grpSpPr>
            <a:xfrm>
              <a:off x="2051720" y="1394611"/>
              <a:ext cx="2275320" cy="832319"/>
              <a:chOff x="1403648" y="890555"/>
              <a:chExt cx="2275320" cy="83231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691680" y="890555"/>
                <a:ext cx="1569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ourier New"/>
                    <a:cs typeface="Courier New"/>
                  </a:rPr>
                  <a:t>Process </a:t>
                </a:r>
                <a:r>
                  <a:rPr lang="ru-RU" dirty="0">
                    <a:solidFill>
                      <a:schemeClr val="accent1">
                        <a:lumMod val="75000"/>
                      </a:schemeClr>
                    </a:solidFill>
                    <a:latin typeface="Courier New"/>
                    <a:cs typeface="Courier New"/>
                  </a:rPr>
                  <a:t>0: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03648" y="1353542"/>
                <a:ext cx="2275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800000"/>
                    </a:solidFill>
                    <a:latin typeface="Courier New"/>
                    <a:cs typeface="Courier New"/>
                  </a:rPr>
                  <a:t>MPI_Sendrecv</a:t>
                </a:r>
                <a:r>
                  <a:rPr lang="en-US" b="1" dirty="0">
                    <a:solidFill>
                      <a:srgbClr val="800000"/>
                    </a:solidFill>
                    <a:latin typeface="Courier New"/>
                    <a:cs typeface="Courier New"/>
                  </a:rPr>
                  <a:t>(1)</a:t>
                </a:r>
                <a:endParaRPr lang="en-US" dirty="0">
                  <a:solidFill>
                    <a:srgbClr val="800000"/>
                  </a:solidFill>
                  <a:latin typeface="Courier New"/>
                  <a:cs typeface="Courier New"/>
                </a:endParaRPr>
              </a:p>
            </p:txBody>
          </p:sp>
        </p:grpSp>
        <p:cxnSp>
          <p:nvCxnSpPr>
            <p:cNvPr id="48" name="Прямая соединительная линия 47"/>
            <p:cNvCxnSpPr/>
            <p:nvPr/>
          </p:nvCxnSpPr>
          <p:spPr>
            <a:xfrm>
              <a:off x="1979712" y="1772816"/>
              <a:ext cx="22322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/>
          <p:cNvGrpSpPr/>
          <p:nvPr/>
        </p:nvGrpSpPr>
        <p:grpSpPr>
          <a:xfrm>
            <a:off x="4240896" y="4941168"/>
            <a:ext cx="2347328" cy="1080120"/>
            <a:chOff x="1979712" y="1340768"/>
            <a:chExt cx="2347328" cy="1080120"/>
          </a:xfrm>
        </p:grpSpPr>
        <p:sp>
          <p:nvSpPr>
            <p:cNvPr id="52" name="Прямоугольник 51"/>
            <p:cNvSpPr/>
            <p:nvPr/>
          </p:nvSpPr>
          <p:spPr>
            <a:xfrm>
              <a:off x="1979712" y="1340768"/>
              <a:ext cx="2232248" cy="1080120"/>
            </a:xfrm>
            <a:prstGeom prst="rect">
              <a:avLst/>
            </a:prstGeom>
            <a:solidFill>
              <a:schemeClr val="lt1">
                <a:tint val="100000"/>
                <a:shade val="100000"/>
                <a:satMod val="100000"/>
                <a:alpha val="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3" name="Группа 52"/>
            <p:cNvGrpSpPr/>
            <p:nvPr/>
          </p:nvGrpSpPr>
          <p:grpSpPr>
            <a:xfrm>
              <a:off x="2051720" y="1394611"/>
              <a:ext cx="2275320" cy="832319"/>
              <a:chOff x="1403648" y="890555"/>
              <a:chExt cx="2275320" cy="8323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691680" y="890555"/>
                <a:ext cx="1569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ourier New"/>
                    <a:cs typeface="Courier New"/>
                  </a:rPr>
                  <a:t>Process 1</a:t>
                </a:r>
                <a:r>
                  <a:rPr lang="ru-RU" dirty="0">
                    <a:solidFill>
                      <a:schemeClr val="accent1">
                        <a:lumMod val="75000"/>
                      </a:schemeClr>
                    </a:solidFill>
                    <a:latin typeface="Courier New"/>
                    <a:cs typeface="Courier New"/>
                  </a:rPr>
                  <a:t>: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03648" y="1353542"/>
                <a:ext cx="2275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800000"/>
                    </a:solidFill>
                    <a:latin typeface="Courier New"/>
                    <a:cs typeface="Courier New"/>
                  </a:rPr>
                  <a:t>MPI_Sendrecv</a:t>
                </a:r>
                <a:r>
                  <a:rPr lang="en-US" b="1" dirty="0">
                    <a:solidFill>
                      <a:srgbClr val="800000"/>
                    </a:solidFill>
                    <a:latin typeface="Courier New"/>
                    <a:cs typeface="Courier New"/>
                  </a:rPr>
                  <a:t>(0)</a:t>
                </a:r>
                <a:endParaRPr lang="en-US" dirty="0">
                  <a:solidFill>
                    <a:srgbClr val="800000"/>
                  </a:solidFill>
                  <a:latin typeface="Courier New"/>
                  <a:cs typeface="Courier New"/>
                </a:endParaRPr>
              </a:p>
            </p:txBody>
          </p:sp>
        </p:grp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979712" y="1772816"/>
              <a:ext cx="22322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604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Operations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392" y="-613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25" y="620689"/>
            <a:ext cx="9125375" cy="4824536"/>
          </a:xfrm>
          <a:noFill/>
        </p:spPr>
        <p:txBody>
          <a:bodyPr/>
          <a:lstStyle/>
          <a:p>
            <a:pPr marL="533400" indent="-533400"/>
            <a:r>
              <a:rPr lang="en-US" sz="2400" dirty="0"/>
              <a:t>Return straight away and allow the sub-program to continue to perform other work </a:t>
            </a:r>
          </a:p>
          <a:p>
            <a:pPr marL="533400" indent="-533400"/>
            <a:r>
              <a:rPr lang="en-US" sz="2400" dirty="0"/>
              <a:t>Avoids many common dead-lock situations</a:t>
            </a:r>
          </a:p>
          <a:p>
            <a:pPr marL="533400" indent="-533400"/>
            <a:r>
              <a:rPr lang="en-US" sz="2400" dirty="0"/>
              <a:t>You can mix non-blocking and blocking routines </a:t>
            </a:r>
          </a:p>
          <a:p>
            <a:pPr marL="533400" indent="-533400" eaLnBrk="1" hangingPunct="1"/>
            <a:endParaRPr kumimoji="0" lang="ru-RU" sz="22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7" y="2276872"/>
            <a:ext cx="9129713" cy="190821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b="1" dirty="0" err="1">
                <a:solidFill>
                  <a:schemeClr val="tx2"/>
                </a:solidFill>
                <a:latin typeface="Courier New" charset="0"/>
              </a:rPr>
              <a:t>MPI_Isend</a:t>
            </a:r>
            <a:r>
              <a:rPr kumimoji="0" lang="en-US" sz="1800" dirty="0">
                <a:latin typeface="Courier New" charset="0"/>
              </a:rPr>
              <a:t>( </a:t>
            </a:r>
            <a:r>
              <a:rPr kumimoji="0" lang="en-US" sz="1800" b="1" dirty="0" err="1">
                <a:solidFill>
                  <a:schemeClr val="accent2"/>
                </a:solidFill>
                <a:latin typeface="Courier New" charset="0"/>
              </a:rPr>
              <a:t>buf</a:t>
            </a:r>
            <a:r>
              <a:rPr kumimoji="0" lang="en-US" sz="1800" dirty="0">
                <a:latin typeface="Courier New" charset="0"/>
              </a:rPr>
              <a:t>, count, type, </a:t>
            </a:r>
            <a:r>
              <a:rPr kumimoji="0" lang="en-US" sz="1800" dirty="0" err="1">
                <a:latin typeface="Courier New" charset="0"/>
              </a:rPr>
              <a:t>dest</a:t>
            </a:r>
            <a:r>
              <a:rPr kumimoji="0" lang="en-US" sz="1800" dirty="0">
                <a:latin typeface="Courier New" charset="0"/>
              </a:rPr>
              <a:t>, tag, </a:t>
            </a:r>
            <a:r>
              <a:rPr kumimoji="0" lang="en-US" sz="1800" dirty="0" err="1">
                <a:latin typeface="Courier New" charset="0"/>
              </a:rPr>
              <a:t>comm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b="1" dirty="0">
                <a:solidFill>
                  <a:srgbClr val="C0504D"/>
                </a:solidFill>
                <a:latin typeface="Courier New" charset="0"/>
              </a:rPr>
              <a:t>request</a:t>
            </a:r>
            <a:r>
              <a:rPr kumimoji="0" lang="en-US" sz="1800" dirty="0">
                <a:latin typeface="Courier New" charset="0"/>
              </a:rPr>
              <a:t>)</a:t>
            </a:r>
          </a:p>
          <a:p>
            <a:pPr marL="1028700" lvl="1">
              <a:buFont typeface="Wingdings" charset="2"/>
              <a:buChar char="Ø"/>
            </a:pPr>
            <a:r>
              <a:rPr kumimoji="0" lang="en-US" sz="1800" b="1" dirty="0" err="1">
                <a:solidFill>
                  <a:srgbClr val="C0504D"/>
                </a:solidFill>
                <a:latin typeface="Courier New" charset="0"/>
              </a:rPr>
              <a:t>buf</a:t>
            </a:r>
            <a:r>
              <a:rPr kumimoji="0" lang="en-US" sz="1800" dirty="0">
                <a:solidFill>
                  <a:srgbClr val="C0504D"/>
                </a:solidFill>
                <a:latin typeface="Courier New" charset="0"/>
              </a:rPr>
              <a:t> </a:t>
            </a:r>
            <a:r>
              <a:rPr kumimoji="0" lang="ru-RU" sz="1800" dirty="0">
                <a:solidFill>
                  <a:srgbClr val="C0504D"/>
                </a:solidFill>
                <a:latin typeface="Courier New" charset="0"/>
              </a:rPr>
              <a:t>–</a:t>
            </a:r>
            <a:r>
              <a:rPr kumimoji="0" lang="en-US" sz="1800" dirty="0">
                <a:solidFill>
                  <a:srgbClr val="C0504D"/>
                </a:solidFill>
                <a:latin typeface="Courier New" charset="0"/>
              </a:rPr>
              <a:t> </a:t>
            </a:r>
            <a:r>
              <a:rPr kumimoji="0" lang="en-US" sz="1800" dirty="0">
                <a:latin typeface="Courier New" charset="0"/>
              </a:rPr>
              <a:t>send buffer that must not be written to until one 	has checked that the operation is over </a:t>
            </a:r>
          </a:p>
          <a:p>
            <a:pPr marL="1028700" lvl="1">
              <a:buFont typeface="Wingdings" charset="2"/>
              <a:buChar char="Ø"/>
            </a:pPr>
            <a:r>
              <a:rPr kumimoji="0" lang="en-US" sz="1800" b="1" dirty="0">
                <a:solidFill>
                  <a:srgbClr val="C0504D"/>
                </a:solidFill>
                <a:latin typeface="Courier New" charset="0"/>
              </a:rPr>
              <a:t>request</a:t>
            </a:r>
            <a:r>
              <a:rPr kumimoji="0" lang="en-US" sz="1800" dirty="0">
                <a:solidFill>
                  <a:srgbClr val="C0504D"/>
                </a:solidFill>
                <a:latin typeface="Courier New" charset="0"/>
              </a:rPr>
              <a:t> </a:t>
            </a:r>
            <a:r>
              <a:rPr kumimoji="0" lang="ru-RU" sz="1800" dirty="0">
                <a:solidFill>
                  <a:srgbClr val="C0504D"/>
                </a:solidFill>
                <a:latin typeface="Courier New" charset="0"/>
              </a:rPr>
              <a:t>–</a:t>
            </a:r>
            <a:r>
              <a:rPr kumimoji="0" lang="en-US" sz="1800" dirty="0">
                <a:solidFill>
                  <a:srgbClr val="C0504D"/>
                </a:solidFill>
                <a:latin typeface="Courier New" charset="0"/>
              </a:rPr>
              <a:t> </a:t>
            </a:r>
            <a:r>
              <a:rPr kumimoji="0" lang="en-US" sz="1800" dirty="0">
                <a:latin typeface="Courier New" charset="0"/>
              </a:rPr>
              <a:t>a handle that is used when checking if the 	operation has finished (</a:t>
            </a:r>
            <a:r>
              <a:rPr kumimoji="0" lang="en-US" sz="1800" dirty="0" err="1">
                <a:latin typeface="Courier New" charset="0"/>
              </a:rPr>
              <a:t>MPI_Request</a:t>
            </a:r>
            <a:r>
              <a:rPr kumimoji="0" lang="en-US" sz="1800" dirty="0">
                <a:latin typeface="Courier New" charset="0"/>
              </a:rPr>
              <a:t> in C) </a:t>
            </a:r>
          </a:p>
          <a:p>
            <a:pPr marL="285750" indent="-285750">
              <a:buFont typeface="Wingdings" charset="2"/>
              <a:buChar char="Ø"/>
            </a:pPr>
            <a:endParaRPr kumimoji="0" lang="en-US" sz="1800" dirty="0">
              <a:latin typeface="Courier New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4365104"/>
            <a:ext cx="9129713" cy="1631216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b="1" dirty="0" err="1">
                <a:solidFill>
                  <a:schemeClr val="tx2"/>
                </a:solidFill>
                <a:latin typeface="Courier New" charset="0"/>
              </a:rPr>
              <a:t>MPI_Irecv</a:t>
            </a:r>
            <a:r>
              <a:rPr kumimoji="0" lang="en-US" sz="1800" dirty="0">
                <a:latin typeface="Courier New" charset="0"/>
              </a:rPr>
              <a:t>( </a:t>
            </a:r>
            <a:r>
              <a:rPr kumimoji="0" lang="en-US" sz="1800" b="1" dirty="0" err="1">
                <a:solidFill>
                  <a:schemeClr val="accent2"/>
                </a:solidFill>
                <a:latin typeface="Courier New" charset="0"/>
              </a:rPr>
              <a:t>buf</a:t>
            </a:r>
            <a:r>
              <a:rPr kumimoji="0" lang="en-US" sz="1800" dirty="0">
                <a:latin typeface="Courier New" charset="0"/>
              </a:rPr>
              <a:t>, count, type, </a:t>
            </a:r>
            <a:r>
              <a:rPr kumimoji="0" lang="en-US" sz="1800" dirty="0" err="1">
                <a:latin typeface="Courier New" charset="0"/>
              </a:rPr>
              <a:t>dest</a:t>
            </a:r>
            <a:r>
              <a:rPr kumimoji="0" lang="en-US" sz="1800" dirty="0">
                <a:latin typeface="Courier New" charset="0"/>
              </a:rPr>
              <a:t>, tag, </a:t>
            </a:r>
            <a:r>
              <a:rPr kumimoji="0" lang="en-US" sz="1800" dirty="0" err="1">
                <a:latin typeface="Courier New" charset="0"/>
              </a:rPr>
              <a:t>comm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b="1" dirty="0">
                <a:solidFill>
                  <a:srgbClr val="C0504D"/>
                </a:solidFill>
                <a:latin typeface="Courier New" charset="0"/>
              </a:rPr>
              <a:t>request</a:t>
            </a:r>
            <a:r>
              <a:rPr kumimoji="0" lang="en-US" sz="1800" dirty="0">
                <a:latin typeface="Courier New" charset="0"/>
              </a:rPr>
              <a:t>)</a:t>
            </a:r>
          </a:p>
          <a:p>
            <a:pPr marL="1028700" lvl="1">
              <a:buFont typeface="Wingdings" charset="2"/>
              <a:buChar char="Ø"/>
            </a:pPr>
            <a:r>
              <a:rPr kumimoji="0" lang="en-US" sz="1800" b="1" dirty="0" err="1">
                <a:solidFill>
                  <a:srgbClr val="C0504D"/>
                </a:solidFill>
                <a:latin typeface="Courier New" charset="0"/>
              </a:rPr>
              <a:t>buf</a:t>
            </a:r>
            <a:r>
              <a:rPr kumimoji="0" lang="en-US" sz="1800" dirty="0">
                <a:solidFill>
                  <a:srgbClr val="C0504D"/>
                </a:solidFill>
                <a:latin typeface="Courier New" charset="0"/>
              </a:rPr>
              <a:t> </a:t>
            </a:r>
            <a:r>
              <a:rPr kumimoji="0" lang="ru-RU" sz="1800" dirty="0">
                <a:solidFill>
                  <a:srgbClr val="C0504D"/>
                </a:solidFill>
                <a:latin typeface="Courier New" charset="0"/>
              </a:rPr>
              <a:t>–</a:t>
            </a:r>
            <a:r>
              <a:rPr kumimoji="0" lang="en-US" sz="1800" dirty="0">
                <a:solidFill>
                  <a:srgbClr val="C0504D"/>
                </a:solidFill>
                <a:latin typeface="Courier New" charset="0"/>
              </a:rPr>
              <a:t> r</a:t>
            </a:r>
            <a:r>
              <a:rPr kumimoji="0" lang="en-US" sz="1800" dirty="0">
                <a:latin typeface="Courier New" charset="0"/>
              </a:rPr>
              <a:t>eceive buffer guaranteed to contain the data only after one has checked that the operation is over  </a:t>
            </a:r>
          </a:p>
          <a:p>
            <a:pPr marL="1028700" lvl="1">
              <a:buFont typeface="Wingdings" charset="2"/>
              <a:buChar char="Ø"/>
            </a:pPr>
            <a:r>
              <a:rPr kumimoji="0" lang="en-US" sz="1800" b="1" dirty="0">
                <a:solidFill>
                  <a:srgbClr val="C0504D"/>
                </a:solidFill>
                <a:latin typeface="Courier New" charset="0"/>
              </a:rPr>
              <a:t>request</a:t>
            </a:r>
            <a:r>
              <a:rPr kumimoji="0" lang="en-US" sz="1800" dirty="0">
                <a:solidFill>
                  <a:srgbClr val="C0504D"/>
                </a:solidFill>
                <a:latin typeface="Courier New" charset="0"/>
              </a:rPr>
              <a:t> </a:t>
            </a:r>
            <a:r>
              <a:rPr kumimoji="0" lang="ru-RU" sz="1800" dirty="0">
                <a:solidFill>
                  <a:srgbClr val="C0504D"/>
                </a:solidFill>
                <a:latin typeface="Courier New" charset="0"/>
              </a:rPr>
              <a:t>–</a:t>
            </a:r>
            <a:r>
              <a:rPr kumimoji="0" lang="en-US" sz="1800" dirty="0">
                <a:solidFill>
                  <a:srgbClr val="C0504D"/>
                </a:solidFill>
                <a:latin typeface="Courier New" charset="0"/>
              </a:rPr>
              <a:t> </a:t>
            </a:r>
            <a:r>
              <a:rPr kumimoji="0" lang="en-US" sz="1800" dirty="0">
                <a:latin typeface="Courier New" charset="0"/>
              </a:rPr>
              <a:t>a handle that is used when checking if the 	operation has finished</a:t>
            </a:r>
          </a:p>
        </p:txBody>
      </p:sp>
    </p:spTree>
    <p:extLst>
      <p:ext uri="{BB962C8B-B14F-4D97-AF65-F5344CB8AC3E}">
        <p14:creationId xmlns:p14="http://schemas.microsoft.com/office/powerpoint/2010/main" val="3741237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Operations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392" y="-613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25" y="620689"/>
            <a:ext cx="9125375" cy="4824536"/>
          </a:xfrm>
          <a:noFill/>
        </p:spPr>
        <p:txBody>
          <a:bodyPr/>
          <a:lstStyle/>
          <a:p>
            <a:pPr marL="533400" indent="-533400"/>
            <a:r>
              <a:rPr lang="en-US" sz="2400" dirty="0"/>
              <a:t>Other non-blocking operations:</a:t>
            </a:r>
          </a:p>
          <a:p>
            <a:pPr marL="533400" indent="-533400" eaLnBrk="1" hangingPunct="1"/>
            <a:endParaRPr kumimoji="0" lang="ru-RU" sz="22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1340768"/>
            <a:ext cx="9129713" cy="3600986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b="1" dirty="0" err="1">
                <a:latin typeface="Courier New" charset="0"/>
              </a:rPr>
              <a:t>MPI_Issend</a:t>
            </a:r>
            <a:r>
              <a:rPr kumimoji="0" lang="en-US" sz="1800" dirty="0">
                <a:latin typeface="Courier New" charset="0"/>
              </a:rPr>
              <a:t>(void *</a:t>
            </a:r>
            <a:r>
              <a:rPr kumimoji="0" lang="en-US" sz="1800" dirty="0" err="1">
                <a:latin typeface="Courier New" charset="0"/>
              </a:rPr>
              <a:t>buf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count, </a:t>
            </a:r>
            <a:r>
              <a:rPr kumimoji="0" lang="en-US" sz="1800" dirty="0" err="1">
                <a:latin typeface="Courier New" charset="0"/>
              </a:rPr>
              <a:t>MPI_Datatype</a:t>
            </a:r>
            <a:r>
              <a:rPr kumimoji="0" lang="en-US" sz="1800" dirty="0">
                <a:latin typeface="Courier New" charset="0"/>
              </a:rPr>
              <a:t> type, </a:t>
            </a:r>
            <a:endParaRPr kumimoji="0" lang="ru-RU" sz="1800" dirty="0">
              <a:latin typeface="Courier New" charset="0"/>
            </a:endParaRPr>
          </a:p>
          <a:p>
            <a:pPr>
              <a:spcAft>
                <a:spcPts val="600"/>
              </a:spcAft>
            </a:pPr>
            <a:r>
              <a:rPr kumimoji="0" lang="ru-RU" sz="1800" dirty="0">
                <a:latin typeface="Courier New" charset="0"/>
              </a:rPr>
              <a:t>	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dest</a:t>
            </a:r>
            <a:r>
              <a:rPr kumimoji="0" lang="en-US" sz="1800" dirty="0">
                <a:latin typeface="Courier New" charset="0"/>
              </a:rPr>
              <a:t>,</a:t>
            </a:r>
            <a:r>
              <a:rPr kumimoji="0" lang="ru-RU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tag, </a:t>
            </a:r>
            <a:r>
              <a:rPr kumimoji="0" lang="en-US" sz="1800" dirty="0" err="1">
                <a:latin typeface="Courier New" charset="0"/>
              </a:rPr>
              <a:t>MPI_Comm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comm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MPI_Request</a:t>
            </a:r>
            <a:r>
              <a:rPr kumimoji="0" lang="en-US" sz="1800" dirty="0">
                <a:latin typeface="Courier New" charset="0"/>
              </a:rPr>
              <a:t> *request)</a:t>
            </a:r>
          </a:p>
          <a:p>
            <a:pPr>
              <a:spcAft>
                <a:spcPts val="600"/>
              </a:spcAft>
            </a:pPr>
            <a:endParaRPr kumimoji="0" lang="en-US" sz="1800" dirty="0">
              <a:latin typeface="Courier New" charset="0"/>
            </a:endParaRPr>
          </a:p>
          <a:p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b="1" dirty="0" err="1">
                <a:latin typeface="Courier New" charset="0"/>
              </a:rPr>
              <a:t>MPI_Ibsend</a:t>
            </a:r>
            <a:r>
              <a:rPr kumimoji="0" lang="en-US" sz="1800" dirty="0">
                <a:latin typeface="Courier New" charset="0"/>
              </a:rPr>
              <a:t>(void *</a:t>
            </a:r>
            <a:r>
              <a:rPr kumimoji="0" lang="en-US" sz="1800" dirty="0" err="1">
                <a:latin typeface="Courier New" charset="0"/>
              </a:rPr>
              <a:t>buf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count, </a:t>
            </a:r>
            <a:r>
              <a:rPr kumimoji="0" lang="en-US" sz="1800" dirty="0" err="1">
                <a:latin typeface="Courier New" charset="0"/>
              </a:rPr>
              <a:t>MPI_Datatype</a:t>
            </a:r>
            <a:r>
              <a:rPr kumimoji="0" lang="en-US" sz="1800" dirty="0">
                <a:latin typeface="Courier New" charset="0"/>
              </a:rPr>
              <a:t> type, </a:t>
            </a:r>
            <a:endParaRPr kumimoji="0" lang="ru-RU" sz="1800" dirty="0">
              <a:latin typeface="Courier New" charset="0"/>
            </a:endParaRPr>
          </a:p>
          <a:p>
            <a:pPr>
              <a:spcAft>
                <a:spcPts val="600"/>
              </a:spcAft>
            </a:pPr>
            <a:r>
              <a:rPr kumimoji="0" lang="ru-RU" sz="1800" dirty="0">
                <a:latin typeface="Courier New" charset="0"/>
              </a:rPr>
              <a:t>	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dest</a:t>
            </a:r>
            <a:r>
              <a:rPr kumimoji="0" lang="en-US" sz="1800" dirty="0">
                <a:latin typeface="Courier New" charset="0"/>
              </a:rPr>
              <a:t>,</a:t>
            </a:r>
            <a:r>
              <a:rPr kumimoji="0" lang="ru-RU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tag, </a:t>
            </a:r>
            <a:r>
              <a:rPr kumimoji="0" lang="en-US" sz="1800" dirty="0" err="1">
                <a:latin typeface="Courier New" charset="0"/>
              </a:rPr>
              <a:t>MPI_Comm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comm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MPI_Request</a:t>
            </a:r>
            <a:r>
              <a:rPr kumimoji="0" lang="en-US" sz="1800" dirty="0">
                <a:latin typeface="Courier New" charset="0"/>
              </a:rPr>
              <a:t> *request)</a:t>
            </a:r>
          </a:p>
          <a:p>
            <a:pPr>
              <a:spcAft>
                <a:spcPts val="600"/>
              </a:spcAft>
            </a:pPr>
            <a:endParaRPr kumimoji="0" lang="en-US" sz="1800" dirty="0">
              <a:latin typeface="Courier New" charset="0"/>
            </a:endParaRPr>
          </a:p>
          <a:p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b="1" dirty="0" err="1">
                <a:latin typeface="Courier New" charset="0"/>
              </a:rPr>
              <a:t>MPI_Irsend</a:t>
            </a:r>
            <a:r>
              <a:rPr kumimoji="0" lang="en-US" sz="1800" dirty="0">
                <a:latin typeface="Courier New" charset="0"/>
              </a:rPr>
              <a:t>(void *</a:t>
            </a:r>
            <a:r>
              <a:rPr kumimoji="0" lang="en-US" sz="1800" dirty="0" err="1">
                <a:latin typeface="Courier New" charset="0"/>
              </a:rPr>
              <a:t>buf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count, </a:t>
            </a:r>
            <a:r>
              <a:rPr kumimoji="0" lang="en-US" sz="1800" dirty="0" err="1">
                <a:latin typeface="Courier New" charset="0"/>
              </a:rPr>
              <a:t>MPI_Datatype</a:t>
            </a:r>
            <a:r>
              <a:rPr kumimoji="0" lang="en-US" sz="1800" dirty="0">
                <a:latin typeface="Courier New" charset="0"/>
              </a:rPr>
              <a:t> type, </a:t>
            </a:r>
            <a:endParaRPr kumimoji="0" lang="ru-RU" sz="1800" dirty="0">
              <a:latin typeface="Courier New" charset="0"/>
            </a:endParaRPr>
          </a:p>
          <a:p>
            <a:pPr>
              <a:spcAft>
                <a:spcPts val="600"/>
              </a:spcAft>
            </a:pPr>
            <a:r>
              <a:rPr kumimoji="0" lang="ru-RU" sz="1800" dirty="0">
                <a:latin typeface="Courier New" charset="0"/>
              </a:rPr>
              <a:t>	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dest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tag, </a:t>
            </a:r>
            <a:r>
              <a:rPr kumimoji="0" lang="en-US" sz="1800" dirty="0" err="1">
                <a:latin typeface="Courier New" charset="0"/>
              </a:rPr>
              <a:t>MPI_Comm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comm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MPI_Request</a:t>
            </a:r>
            <a:r>
              <a:rPr kumimoji="0" lang="en-US" sz="1800" dirty="0">
                <a:latin typeface="Courier New" charset="0"/>
              </a:rPr>
              <a:t> *request)</a:t>
            </a:r>
          </a:p>
          <a:p>
            <a:pPr>
              <a:spcAft>
                <a:spcPts val="600"/>
              </a:spcAft>
            </a:pPr>
            <a:endParaRPr kumimoji="0" lang="en-US" sz="1800" dirty="0">
              <a:latin typeface="Courier New" charset="0"/>
            </a:endParaRPr>
          </a:p>
          <a:p>
            <a:r>
              <a:rPr kumimoji="0" lang="fr-FR" sz="1800" dirty="0">
                <a:latin typeface="Courier New" charset="0"/>
              </a:rPr>
              <a:t>int </a:t>
            </a:r>
            <a:r>
              <a:rPr kumimoji="0" lang="fr-FR" sz="1800" b="1" dirty="0">
                <a:latin typeface="Courier New" charset="0"/>
              </a:rPr>
              <a:t>MPI_Iprobe</a:t>
            </a:r>
            <a:r>
              <a:rPr kumimoji="0" lang="fr-FR" sz="1800" dirty="0">
                <a:latin typeface="Courier New" charset="0"/>
              </a:rPr>
              <a:t>(int source, int msgtag, MPI_Comm comm, </a:t>
            </a:r>
            <a:endParaRPr kumimoji="0" lang="ru-RU" sz="1800" dirty="0">
              <a:latin typeface="Courier New" charset="0"/>
            </a:endParaRPr>
          </a:p>
          <a:p>
            <a:r>
              <a:rPr kumimoji="0" lang="ru-RU" sz="1800" dirty="0">
                <a:latin typeface="Courier New" charset="0"/>
              </a:rPr>
              <a:t>					</a:t>
            </a:r>
            <a:r>
              <a:rPr kumimoji="0" lang="fr-FR" sz="1800" dirty="0">
                <a:latin typeface="Courier New" charset="0"/>
              </a:rPr>
              <a:t>int *flag, MPI_Status *status)</a:t>
            </a:r>
            <a:r>
              <a:rPr kumimoji="0" lang="ru-RU" sz="1800" dirty="0"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8731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Operations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392" y="-613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688"/>
            <a:ext cx="9210675" cy="4968875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Non-blocking operations are generally accompanied by a check-status operation, which indicates whether the semantics of a previously initiated transfer may be violated or not</a:t>
            </a:r>
            <a:r>
              <a:rPr kumimoji="0" lang="ru-RU" sz="2400" dirty="0">
                <a:cs typeface="Arial" charset="0"/>
              </a:rPr>
              <a:t>:</a:t>
            </a: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</a:pPr>
            <a:endParaRPr kumimoji="0" lang="ru-RU" sz="2400" dirty="0">
              <a:cs typeface="Arial" charset="0"/>
            </a:endParaRPr>
          </a:p>
          <a:p>
            <a:pPr marL="533400" indent="-533400">
              <a:lnSpc>
                <a:spcPct val="90000"/>
              </a:lnSpc>
            </a:pPr>
            <a:endParaRPr lang="ru-RU" sz="2200" dirty="0">
              <a:cs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-36512" y="1700808"/>
            <a:ext cx="9180512" cy="175432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b="1" dirty="0" err="1">
                <a:latin typeface="Courier New" charset="0"/>
              </a:rPr>
              <a:t>MPI_Test</a:t>
            </a:r>
            <a:r>
              <a:rPr kumimoji="0" lang="en-US" sz="1800" dirty="0">
                <a:latin typeface="Courier New" charset="0"/>
              </a:rPr>
              <a:t>(request, flag,    status)</a:t>
            </a:r>
            <a:r>
              <a:rPr kumimoji="0" lang="ru-RU" sz="1800" dirty="0">
                <a:latin typeface="Courier New" charset="0"/>
              </a:rPr>
              <a:t> </a:t>
            </a:r>
          </a:p>
          <a:p>
            <a:endParaRPr kumimoji="0" lang="en-US" sz="1800" dirty="0">
              <a:latin typeface="Courier New" charset="0"/>
            </a:endParaRPr>
          </a:p>
          <a:p>
            <a:pPr marL="1028700" lvl="1">
              <a:buFont typeface="Wingdings" charset="2"/>
              <a:buChar char="Ø"/>
            </a:pPr>
            <a:r>
              <a:rPr kumimoji="0" lang="en-US" sz="1800" b="1" dirty="0">
                <a:latin typeface="Courier New" charset="0"/>
              </a:rPr>
              <a:t>request</a:t>
            </a:r>
            <a:r>
              <a:rPr kumimoji="0" lang="en-US" sz="1800" dirty="0">
                <a:latin typeface="Courier New" charset="0"/>
              </a:rPr>
              <a:t> - communication request</a:t>
            </a:r>
            <a:r>
              <a:rPr kumimoji="0" lang="ru-RU" sz="1800" dirty="0">
                <a:latin typeface="Courier New" charset="0"/>
              </a:rPr>
              <a:t>,</a:t>
            </a:r>
          </a:p>
          <a:p>
            <a:pPr marL="1028700" lvl="1">
              <a:buFont typeface="Wingdings" charset="2"/>
              <a:buChar char="Ø"/>
            </a:pPr>
            <a:r>
              <a:rPr kumimoji="0" lang="en-US" sz="1800" b="1" dirty="0">
                <a:latin typeface="Courier New" charset="0"/>
              </a:rPr>
              <a:t>flag</a:t>
            </a:r>
            <a:r>
              <a:rPr kumimoji="0" lang="en-US" sz="1800" dirty="0">
                <a:latin typeface="Courier New" charset="0"/>
              </a:rPr>
              <a:t>    - true if operation completed</a:t>
            </a:r>
            <a:r>
              <a:rPr kumimoji="0" lang="ru-RU" sz="1800" dirty="0">
                <a:latin typeface="Courier New" charset="0"/>
              </a:rPr>
              <a:t>,</a:t>
            </a:r>
          </a:p>
          <a:p>
            <a:pPr marL="1028700" lvl="1">
              <a:buFont typeface="Wingdings" charset="2"/>
              <a:buChar char="Ø"/>
            </a:pPr>
            <a:r>
              <a:rPr kumimoji="0" lang="en-US" sz="1800" b="1" dirty="0">
                <a:latin typeface="Courier New" charset="0"/>
              </a:rPr>
              <a:t>status</a:t>
            </a:r>
            <a:r>
              <a:rPr kumimoji="0" lang="ru-RU" sz="1800" dirty="0">
                <a:latin typeface="Courier New" charset="0"/>
              </a:rPr>
              <a:t>  - </a:t>
            </a:r>
            <a:r>
              <a:rPr kumimoji="0" lang="en-US" sz="1800" dirty="0">
                <a:latin typeface="Courier New" charset="0"/>
              </a:rPr>
              <a:t>status for the completed operations </a:t>
            </a:r>
          </a:p>
          <a:p>
            <a:pPr marL="285750" indent="-285750">
              <a:buFontTx/>
              <a:buChar char="-"/>
            </a:pPr>
            <a:endParaRPr kumimoji="0" lang="ru-RU" sz="1800" dirty="0"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429000"/>
            <a:ext cx="9144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A call to </a:t>
            </a:r>
            <a:r>
              <a:rPr lang="en-US" sz="2400" dirty="0" err="1"/>
              <a:t>MPI_Test</a:t>
            </a:r>
            <a:r>
              <a:rPr lang="en-US" sz="2400" dirty="0"/>
              <a:t> is non-blocking. It allows one to schedule alternative activities while periodically checking for completion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b="1" dirty="0"/>
              <a:t>Additional completion Test-operations</a:t>
            </a:r>
            <a:r>
              <a:rPr lang="en-US" sz="2400" dirty="0"/>
              <a:t>: 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994" y="4761145"/>
            <a:ext cx="9165655" cy="190821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ru-RU" sz="1800" b="1" dirty="0" err="1">
                <a:latin typeface="Courier New" charset="0"/>
              </a:rPr>
              <a:t>MPI_Testall</a:t>
            </a:r>
            <a:r>
              <a:rPr kumimoji="0" lang="ru-RU" sz="1800" dirty="0">
                <a:latin typeface="Courier New" charset="0"/>
              </a:rPr>
              <a:t>  - </a:t>
            </a:r>
            <a:r>
              <a:rPr kumimoji="0" lang="en-US" sz="1800" dirty="0">
                <a:latin typeface="Courier New" charset="0"/>
              </a:rPr>
              <a:t>Tests  for  the completion of all previously 		  initiated communications</a:t>
            </a:r>
            <a:endParaRPr kumimoji="0" lang="ru-RU" sz="1800" dirty="0">
              <a:latin typeface="Courier New" charset="0"/>
            </a:endParaRPr>
          </a:p>
          <a:p>
            <a:pPr>
              <a:spcAft>
                <a:spcPts val="600"/>
              </a:spcAft>
            </a:pPr>
            <a:r>
              <a:rPr kumimoji="0" lang="en-US" sz="1800" b="1" dirty="0">
                <a:latin typeface="Courier New" charset="0"/>
              </a:rPr>
              <a:t>M</a:t>
            </a:r>
            <a:r>
              <a:rPr kumimoji="0" lang="ru-RU" sz="1800" b="1" dirty="0" err="1">
                <a:latin typeface="Courier New" charset="0"/>
              </a:rPr>
              <a:t>PI_Testany</a:t>
            </a:r>
            <a:r>
              <a:rPr kumimoji="0" lang="ru-RU" sz="1800" dirty="0">
                <a:latin typeface="Courier New" charset="0"/>
              </a:rPr>
              <a:t>  - </a:t>
            </a:r>
            <a:r>
              <a:rPr kumimoji="0" lang="en-US" sz="1800" dirty="0">
                <a:latin typeface="Courier New" charset="0"/>
              </a:rPr>
              <a:t>Tests for completion of any previously initiated  		  communication</a:t>
            </a:r>
            <a:endParaRPr kumimoji="0" lang="ru-RU" sz="1800" dirty="0">
              <a:latin typeface="Courier New" charset="0"/>
            </a:endParaRPr>
          </a:p>
          <a:p>
            <a:pPr>
              <a:spcAft>
                <a:spcPts val="1200"/>
              </a:spcAft>
            </a:pPr>
            <a:r>
              <a:rPr kumimoji="0" lang="ru-RU" sz="1800" b="1" dirty="0" err="1">
                <a:latin typeface="Courier New" charset="0"/>
              </a:rPr>
              <a:t>MPI_Testsome</a:t>
            </a:r>
            <a:r>
              <a:rPr kumimoji="0" lang="ru-RU" sz="1800" dirty="0">
                <a:latin typeface="Courier New" charset="0"/>
              </a:rPr>
              <a:t> - </a:t>
            </a:r>
            <a:r>
              <a:rPr kumimoji="0" lang="en-US" sz="1800" dirty="0">
                <a:latin typeface="Courier New" charset="0"/>
              </a:rPr>
              <a:t>Tests for one or more given communications to 		  complete</a:t>
            </a:r>
            <a:endParaRPr kumimoji="0" lang="ru-RU" sz="18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2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Operations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392" y="-613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0" y="4365104"/>
            <a:ext cx="9180512" cy="17399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b="1" dirty="0" err="1">
                <a:latin typeface="Courier New" charset="0"/>
              </a:rPr>
              <a:t>MPI_Isend</a:t>
            </a:r>
            <a:r>
              <a:rPr kumimoji="0" lang="en-US" sz="1800" dirty="0">
                <a:latin typeface="Courier New" charset="0"/>
              </a:rPr>
              <a:t>(buf,count,type,dest,tag,</a:t>
            </a:r>
            <a:r>
              <a:rPr kumimoji="0" lang="en-US" sz="1800" dirty="0" err="1">
                <a:latin typeface="Courier New" charset="0"/>
              </a:rPr>
              <a:t>comm</a:t>
            </a:r>
            <a:r>
              <a:rPr kumimoji="0" lang="en-US" sz="1800" dirty="0">
                <a:latin typeface="Courier New" charset="0"/>
              </a:rPr>
              <a:t>,&amp;request);</a:t>
            </a:r>
          </a:p>
          <a:p>
            <a:r>
              <a:rPr kumimoji="0" lang="en-US" sz="1800" dirty="0">
                <a:latin typeface="Courier New" charset="0"/>
              </a:rPr>
              <a:t>…</a:t>
            </a:r>
          </a:p>
          <a:p>
            <a:r>
              <a:rPr kumimoji="0" lang="en-US" sz="1800" dirty="0">
                <a:latin typeface="Courier New" charset="0"/>
              </a:rPr>
              <a:t>do {</a:t>
            </a:r>
          </a:p>
          <a:p>
            <a:r>
              <a:rPr kumimoji="0" lang="en-US" sz="1800" dirty="0">
                <a:latin typeface="Courier New" charset="0"/>
              </a:rPr>
              <a:t>  …</a:t>
            </a:r>
          </a:p>
          <a:p>
            <a:r>
              <a:rPr kumimoji="0" lang="en-US" sz="1800" dirty="0">
                <a:latin typeface="Courier New" charset="0"/>
              </a:rPr>
              <a:t>  </a:t>
            </a:r>
            <a:r>
              <a:rPr kumimoji="0" lang="en-US" sz="1800" b="1" dirty="0" err="1">
                <a:latin typeface="Courier New" charset="0"/>
              </a:rPr>
              <a:t>MPI_Test</a:t>
            </a:r>
            <a:r>
              <a:rPr kumimoji="0" lang="en-US" sz="1800" dirty="0">
                <a:latin typeface="Courier New" charset="0"/>
              </a:rPr>
              <a:t>(&amp;</a:t>
            </a:r>
            <a:r>
              <a:rPr kumimoji="0" lang="en-US" sz="1800" dirty="0" err="1">
                <a:latin typeface="Courier New" charset="0"/>
              </a:rPr>
              <a:t>request,&amp;flag,&amp;status</a:t>
            </a:r>
            <a:r>
              <a:rPr kumimoji="0" lang="en-US" sz="1800" dirty="0">
                <a:latin typeface="Courier New" charset="0"/>
              </a:rPr>
              <a:t>);</a:t>
            </a:r>
            <a:endParaRPr kumimoji="0" lang="ru-RU" sz="1800" dirty="0">
              <a:latin typeface="Courier New" charset="0"/>
            </a:endParaRPr>
          </a:p>
          <a:p>
            <a:r>
              <a:rPr kumimoji="0" lang="ru-RU" sz="1800" dirty="0">
                <a:latin typeface="Courier New" charset="0"/>
              </a:rPr>
              <a:t>} </a:t>
            </a:r>
            <a:r>
              <a:rPr kumimoji="0" lang="en-US" sz="1800" dirty="0">
                <a:latin typeface="Courier New" charset="0"/>
              </a:rPr>
              <a:t>while</a:t>
            </a:r>
            <a:r>
              <a:rPr kumimoji="0" lang="ru-RU" sz="1800" dirty="0">
                <a:latin typeface="Courier New" charset="0"/>
              </a:rPr>
              <a:t> ( !</a:t>
            </a:r>
            <a:r>
              <a:rPr kumimoji="0" lang="en-US" sz="1800" dirty="0">
                <a:latin typeface="Courier New" charset="0"/>
              </a:rPr>
              <a:t>flag</a:t>
            </a:r>
            <a:r>
              <a:rPr kumimoji="0" lang="ru-RU" sz="1800" dirty="0">
                <a:latin typeface="Courier New" charset="0"/>
              </a:rPr>
              <a:t> );</a:t>
            </a:r>
            <a:endParaRPr kumimoji="0" lang="en-US" sz="1800" dirty="0">
              <a:latin typeface="Courier New" charset="0"/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0" y="620688"/>
            <a:ext cx="8892480" cy="3168352"/>
            <a:chOff x="0" y="620688"/>
            <a:chExt cx="8892480" cy="3168352"/>
          </a:xfrm>
        </p:grpSpPr>
        <p:grpSp>
          <p:nvGrpSpPr>
            <p:cNvPr id="44" name="Группа 43"/>
            <p:cNvGrpSpPr/>
            <p:nvPr/>
          </p:nvGrpSpPr>
          <p:grpSpPr>
            <a:xfrm>
              <a:off x="0" y="620688"/>
              <a:ext cx="8892480" cy="3168352"/>
              <a:chOff x="0" y="620688"/>
              <a:chExt cx="8892480" cy="3168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620688"/>
                <a:ext cx="2347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u="sng" dirty="0"/>
                  <a:t>How </a:t>
                </a:r>
                <a:r>
                  <a:rPr lang="en-US" b="1" i="1" u="sng" dirty="0" err="1"/>
                  <a:t>MPI_Test</a:t>
                </a:r>
                <a:r>
                  <a:rPr lang="en-US" b="1" i="1" u="sng" dirty="0"/>
                  <a:t> works:</a:t>
                </a:r>
                <a:endParaRPr lang="ru-RU" b="1" i="1" u="sng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899592" y="1412776"/>
                <a:ext cx="194421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Calculations</a:t>
                </a:r>
                <a:endParaRPr lang="ru-RU" dirty="0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3131840" y="1412776"/>
                <a:ext cx="576064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Calculations      Calculations     Calculations      Calculations</a:t>
                </a:r>
                <a:endParaRPr lang="ru-RU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572000" y="836712"/>
                <a:ext cx="1164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>
                    <a:solidFill>
                      <a:srgbClr val="800000"/>
                    </a:solidFill>
                  </a:rPr>
                  <a:t>MPI_Test</a:t>
                </a:r>
                <a:endParaRPr lang="ru-RU" b="1" i="1" dirty="0">
                  <a:solidFill>
                    <a:srgbClr val="800000"/>
                  </a:solidFill>
                </a:endParaRPr>
              </a:p>
            </p:txBody>
          </p:sp>
          <p:cxnSp>
            <p:nvCxnSpPr>
              <p:cNvPr id="17" name="Прямая соединительная линия 16"/>
              <p:cNvCxnSpPr>
                <a:stCxn id="15" idx="2"/>
              </p:cNvCxnSpPr>
              <p:nvPr/>
            </p:nvCxnSpPr>
            <p:spPr>
              <a:xfrm flipH="1">
                <a:off x="4499992" y="1206044"/>
                <a:ext cx="654109" cy="2067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>
                <a:stCxn id="15" idx="2"/>
              </p:cNvCxnSpPr>
              <p:nvPr/>
            </p:nvCxnSpPr>
            <p:spPr>
              <a:xfrm>
                <a:off x="5154101" y="1206044"/>
                <a:ext cx="714043" cy="2067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>
                <a:stCxn id="15" idx="2"/>
              </p:cNvCxnSpPr>
              <p:nvPr/>
            </p:nvCxnSpPr>
            <p:spPr>
              <a:xfrm>
                <a:off x="5154101" y="1206044"/>
                <a:ext cx="2082195" cy="2067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Прямоугольный треугольник 27"/>
              <p:cNvSpPr/>
              <p:nvPr/>
            </p:nvSpPr>
            <p:spPr>
              <a:xfrm>
                <a:off x="2872022" y="1772816"/>
                <a:ext cx="3456384" cy="360040"/>
              </a:xfrm>
              <a:prstGeom prst="rt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43808" y="1772816"/>
                <a:ext cx="1221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>
                    <a:solidFill>
                      <a:schemeClr val="bg1"/>
                    </a:solidFill>
                  </a:rPr>
                  <a:t>MPI_Isend</a:t>
                </a:r>
                <a:endParaRPr lang="ru-RU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4499992" y="1412776"/>
                <a:ext cx="0" cy="720080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5868144" y="1412776"/>
                <a:ext cx="0" cy="720080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7279108" y="1412776"/>
                <a:ext cx="0" cy="720080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899592" y="3429000"/>
                <a:ext cx="2376264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Calculations</a:t>
                </a:r>
                <a:endParaRPr lang="ru-RU" dirty="0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3275856" y="3429000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</a:t>
                </a:r>
                <a:r>
                  <a:rPr lang="ru-RU" dirty="0" err="1"/>
                  <a:t>ei</a:t>
                </a:r>
                <a:r>
                  <a:rPr lang="en-US" dirty="0" err="1"/>
                  <a:t>ving</a:t>
                </a:r>
                <a:r>
                  <a:rPr lang="en-US" dirty="0"/>
                  <a:t> data</a:t>
                </a:r>
                <a:endParaRPr lang="ru-RU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5868144" y="3429000"/>
                <a:ext cx="302433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Calculations</a:t>
                </a:r>
                <a:endParaRPr lang="ru-RU" dirty="0"/>
              </a:p>
            </p:txBody>
          </p:sp>
          <p:cxnSp>
            <p:nvCxnSpPr>
              <p:cNvPr id="38" name="Прямая со стрелкой 37"/>
              <p:cNvCxnSpPr/>
              <p:nvPr/>
            </p:nvCxnSpPr>
            <p:spPr>
              <a:xfrm>
                <a:off x="2987824" y="2276872"/>
                <a:ext cx="504056" cy="1080120"/>
              </a:xfrm>
              <a:prstGeom prst="straightConnector1">
                <a:avLst/>
              </a:prstGeom>
              <a:ln>
                <a:prstDash val="lgDash"/>
                <a:tailEnd type="triangle" w="lg" len="lg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>
                <a:off x="3419872" y="2276872"/>
                <a:ext cx="504056" cy="1080120"/>
              </a:xfrm>
              <a:prstGeom prst="straightConnector1">
                <a:avLst/>
              </a:prstGeom>
              <a:ln>
                <a:prstDash val="lgDash"/>
                <a:tailEnd type="triangle" w="lg" len="lg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>
                <a:off x="3851920" y="2276872"/>
                <a:ext cx="504056" cy="1080120"/>
              </a:xfrm>
              <a:prstGeom prst="straightConnector1">
                <a:avLst/>
              </a:prstGeom>
              <a:ln>
                <a:prstDash val="lgDash"/>
                <a:tailEnd type="triangle" w="lg" len="lg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/>
              <p:nvPr/>
            </p:nvCxnSpPr>
            <p:spPr>
              <a:xfrm>
                <a:off x="4283968" y="2276872"/>
                <a:ext cx="504056" cy="1080120"/>
              </a:xfrm>
              <a:prstGeom prst="straightConnector1">
                <a:avLst/>
              </a:prstGeom>
              <a:ln>
                <a:prstDash val="lgDash"/>
                <a:tailEnd type="triangle" w="lg" len="lg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/>
              <p:nvPr/>
            </p:nvCxnSpPr>
            <p:spPr>
              <a:xfrm>
                <a:off x="4716016" y="2276872"/>
                <a:ext cx="504056" cy="1080120"/>
              </a:xfrm>
              <a:prstGeom prst="straightConnector1">
                <a:avLst/>
              </a:prstGeom>
              <a:ln>
                <a:prstDash val="lgDash"/>
                <a:tailEnd type="triangle" w="lg" len="lg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>
                <a:off x="5148064" y="2276872"/>
                <a:ext cx="504056" cy="1080120"/>
              </a:xfrm>
              <a:prstGeom prst="straightConnector1">
                <a:avLst/>
              </a:prstGeom>
              <a:ln>
                <a:prstDash val="lgDash"/>
                <a:tailEnd type="triangle" w="lg" len="lg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899592" y="1043444"/>
              <a:ext cx="173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Sending process</a:t>
              </a:r>
              <a:endParaRPr lang="ru-RU" i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9592" y="3059668"/>
              <a:ext cx="190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i="1" dirty="0"/>
                <a:t>R</a:t>
              </a:r>
              <a:r>
                <a:rPr lang="en-US" i="1" dirty="0" err="1"/>
                <a:t>eceiving</a:t>
              </a:r>
              <a:r>
                <a:rPr lang="en-US" i="1" dirty="0"/>
                <a:t>  process</a:t>
              </a:r>
              <a:endParaRPr lang="ru-RU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-8672" y="4005064"/>
            <a:ext cx="296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err="1"/>
              <a:t>MPI_Test</a:t>
            </a:r>
            <a:r>
              <a:rPr lang="en-US" b="1" i="1" u="sng" dirty="0"/>
              <a:t> commonly using:</a:t>
            </a:r>
            <a:endParaRPr lang="ru-RU" b="1" i="1" u="sng" dirty="0"/>
          </a:p>
        </p:txBody>
      </p:sp>
    </p:spTree>
    <p:extLst>
      <p:ext uri="{BB962C8B-B14F-4D97-AF65-F5344CB8AC3E}">
        <p14:creationId xmlns:p14="http://schemas.microsoft.com/office/powerpoint/2010/main" val="3430670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Operations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392" y="-613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689"/>
            <a:ext cx="9210675" cy="504056"/>
          </a:xfrm>
          <a:noFill/>
        </p:spPr>
        <p:txBody>
          <a:bodyPr/>
          <a:lstStyle/>
          <a:p>
            <a:pPr marL="533400" indent="-533400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Blocking </a:t>
            </a:r>
            <a:r>
              <a:rPr lang="pt-BR" sz="2400" dirty="0">
                <a:latin typeface="Arial" charset="0"/>
                <a:cs typeface="Arial" charset="0"/>
              </a:rPr>
              <a:t>check-status operation</a:t>
            </a:r>
            <a:r>
              <a:rPr lang="ru-RU" sz="2400" dirty="0">
                <a:latin typeface="Arial" charset="0"/>
                <a:cs typeface="Arial" charset="0"/>
              </a:rPr>
              <a:t>:</a:t>
            </a:r>
          </a:p>
          <a:p>
            <a:pPr marL="533400" indent="-533400">
              <a:spcBef>
                <a:spcPct val="50000"/>
              </a:spcBef>
            </a:pPr>
            <a:endParaRPr lang="ru-RU" sz="2400" dirty="0">
              <a:latin typeface="Arial" charset="0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</a:pPr>
            <a:endParaRPr kumimoji="0" lang="ru-RU" sz="2400" dirty="0">
              <a:cs typeface="Arial" charset="0"/>
            </a:endParaRPr>
          </a:p>
          <a:p>
            <a:pPr marL="533400" indent="-533400">
              <a:lnSpc>
                <a:spcPct val="90000"/>
              </a:lnSpc>
            </a:pPr>
            <a:endParaRPr lang="ru-RU" sz="2200" dirty="0">
              <a:cs typeface="Arial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2875" y="1124744"/>
            <a:ext cx="9001125" cy="40011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2000" dirty="0" err="1">
                <a:latin typeface="Courier New" charset="0"/>
              </a:rPr>
              <a:t>int</a:t>
            </a:r>
            <a:r>
              <a:rPr kumimoji="0" lang="en-US" sz="2000" dirty="0">
                <a:latin typeface="Courier New" charset="0"/>
              </a:rPr>
              <a:t> </a:t>
            </a:r>
            <a:r>
              <a:rPr kumimoji="0" lang="en-US" sz="2000" b="1" dirty="0" err="1">
                <a:latin typeface="Courier New" charset="0"/>
              </a:rPr>
              <a:t>MPI_Wait</a:t>
            </a:r>
            <a:r>
              <a:rPr kumimoji="0" lang="en-US" sz="2000" dirty="0">
                <a:latin typeface="Courier New" charset="0"/>
              </a:rPr>
              <a:t>( </a:t>
            </a:r>
            <a:r>
              <a:rPr kumimoji="0" lang="en-US" sz="2000" dirty="0" err="1">
                <a:latin typeface="Courier New" charset="0"/>
              </a:rPr>
              <a:t>MPI_Request</a:t>
            </a:r>
            <a:r>
              <a:rPr kumimoji="0" lang="en-US" sz="2000" dirty="0">
                <a:latin typeface="Courier New" charset="0"/>
              </a:rPr>
              <a:t> *request, </a:t>
            </a:r>
            <a:r>
              <a:rPr kumimoji="0" lang="en-US" sz="2000" dirty="0" err="1">
                <a:latin typeface="Courier New" charset="0"/>
              </a:rPr>
              <a:t>MPI_status</a:t>
            </a:r>
            <a:r>
              <a:rPr kumimoji="0" lang="en-US" sz="2000" dirty="0">
                <a:latin typeface="Courier New" charset="0"/>
              </a:rPr>
              <a:t> *status)</a:t>
            </a:r>
            <a:r>
              <a:rPr kumimoji="0" lang="ru-RU" sz="2000" dirty="0">
                <a:latin typeface="Courier New" charset="0"/>
              </a:rPr>
              <a:t> </a:t>
            </a:r>
            <a:endParaRPr kumimoji="0" lang="en-US" sz="2000" dirty="0">
              <a:latin typeface="Courier New" charset="0"/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46487" y="1700808"/>
            <a:ext cx="8890009" cy="2817604"/>
            <a:chOff x="146487" y="2123564"/>
            <a:chExt cx="8890009" cy="2817604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146487" y="2123564"/>
              <a:ext cx="8890009" cy="2817604"/>
              <a:chOff x="2471" y="971436"/>
              <a:chExt cx="8890009" cy="2817604"/>
            </a:xfrm>
          </p:grpSpPr>
          <p:grpSp>
            <p:nvGrpSpPr>
              <p:cNvPr id="16" name="Группа 15"/>
              <p:cNvGrpSpPr/>
              <p:nvPr/>
            </p:nvGrpSpPr>
            <p:grpSpPr>
              <a:xfrm>
                <a:off x="35496" y="971436"/>
                <a:ext cx="8856984" cy="2817604"/>
                <a:chOff x="35496" y="971436"/>
                <a:chExt cx="8856984" cy="2817604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5496" y="971436"/>
                  <a:ext cx="2398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u="sng" dirty="0"/>
                    <a:t>How </a:t>
                  </a:r>
                  <a:r>
                    <a:rPr lang="en-US" b="1" i="1" u="sng" dirty="0" err="1"/>
                    <a:t>MPI_Wait</a:t>
                  </a:r>
                  <a:r>
                    <a:rPr lang="en-US" b="1" i="1" u="sng" dirty="0"/>
                    <a:t> works:</a:t>
                  </a:r>
                  <a:endParaRPr lang="ru-RU" b="1" i="1" u="sng" dirty="0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899592" y="3429000"/>
                  <a:ext cx="2376264" cy="36004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MPI_Wait</a:t>
                  </a:r>
                  <a:endParaRPr lang="ru-RU" dirty="0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3275856" y="3429000"/>
                  <a:ext cx="2592288" cy="36004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i="1" dirty="0" err="1"/>
                    <a:t>R</a:t>
                  </a:r>
                  <a:r>
                    <a:rPr lang="en-US" i="1" dirty="0" err="1"/>
                    <a:t>eceiving</a:t>
                  </a:r>
                  <a:r>
                    <a:rPr lang="en-US" i="1" dirty="0"/>
                    <a:t> </a:t>
                  </a:r>
                  <a:r>
                    <a:rPr lang="en-US" dirty="0"/>
                    <a:t>data</a:t>
                  </a:r>
                  <a:endParaRPr lang="ru-RU" dirty="0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5868144" y="3429000"/>
                  <a:ext cx="3024336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Calculations</a:t>
                  </a:r>
                  <a:endParaRPr lang="ru-RU" dirty="0"/>
                </a:p>
              </p:txBody>
            </p:sp>
            <p:cxnSp>
              <p:nvCxnSpPr>
                <p:cNvPr id="34" name="Прямая со стрелкой 33"/>
                <p:cNvCxnSpPr/>
                <p:nvPr/>
              </p:nvCxnSpPr>
              <p:spPr>
                <a:xfrm>
                  <a:off x="2483768" y="2204864"/>
                  <a:ext cx="936104" cy="1152128"/>
                </a:xfrm>
                <a:prstGeom prst="straightConnector1">
                  <a:avLst/>
                </a:prstGeom>
                <a:ln>
                  <a:prstDash val="lgDash"/>
                  <a:tailEnd type="triangle" w="lg" len="lg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2471" y="1475492"/>
                <a:ext cx="1731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Sending process</a:t>
                </a:r>
                <a:endParaRPr lang="ru-RU" i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99592" y="3059668"/>
                <a:ext cx="1905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i="1" dirty="0" err="1"/>
                  <a:t>R</a:t>
                </a:r>
                <a:r>
                  <a:rPr lang="en-US" i="1" dirty="0" err="1"/>
                  <a:t>eceiving</a:t>
                </a:r>
                <a:r>
                  <a:rPr lang="en-US" i="1" dirty="0"/>
                  <a:t>  process</a:t>
                </a:r>
                <a:endParaRPr lang="ru-RU" i="1" dirty="0"/>
              </a:p>
            </p:txBody>
          </p:sp>
        </p:grpSp>
        <p:sp>
          <p:nvSpPr>
            <p:cNvPr id="40" name="Прямоугольник 39"/>
            <p:cNvSpPr/>
            <p:nvPr/>
          </p:nvSpPr>
          <p:spPr>
            <a:xfrm>
              <a:off x="179512" y="2996952"/>
              <a:ext cx="23762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Calculations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2555776" y="2996952"/>
              <a:ext cx="25922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Sending </a:t>
              </a:r>
              <a:r>
                <a:rPr lang="en-US" dirty="0"/>
                <a:t>data</a:t>
              </a:r>
              <a:endParaRPr lang="ru-RU" dirty="0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5148064" y="2996952"/>
              <a:ext cx="302433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Calculations</a:t>
              </a:r>
              <a:endParaRPr lang="ru-RU" dirty="0"/>
            </a:p>
          </p:txBody>
        </p:sp>
        <p:cxnSp>
          <p:nvCxnSpPr>
            <p:cNvPr id="43" name="Прямая со стрелкой 42"/>
            <p:cNvCxnSpPr/>
            <p:nvPr/>
          </p:nvCxnSpPr>
          <p:spPr>
            <a:xfrm>
              <a:off x="3059832" y="3356992"/>
              <a:ext cx="936104" cy="1152128"/>
            </a:xfrm>
            <a:prstGeom prst="straightConnector1">
              <a:avLst/>
            </a:prstGeom>
            <a:ln>
              <a:prstDash val="lgDash"/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>
              <a:off x="3491880" y="3356992"/>
              <a:ext cx="936104" cy="1152128"/>
            </a:xfrm>
            <a:prstGeom prst="straightConnector1">
              <a:avLst/>
            </a:prstGeom>
            <a:ln>
              <a:prstDash val="lgDash"/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3923928" y="3356992"/>
              <a:ext cx="936104" cy="1152128"/>
            </a:xfrm>
            <a:prstGeom prst="straightConnector1">
              <a:avLst/>
            </a:prstGeom>
            <a:ln>
              <a:prstDash val="lgDash"/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4355976" y="3356992"/>
              <a:ext cx="936104" cy="1152128"/>
            </a:xfrm>
            <a:prstGeom prst="straightConnector1">
              <a:avLst/>
            </a:prstGeom>
            <a:ln>
              <a:prstDash val="lgDash"/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4788024" y="3356992"/>
              <a:ext cx="936104" cy="1152128"/>
            </a:xfrm>
            <a:prstGeom prst="straightConnector1">
              <a:avLst/>
            </a:prstGeom>
            <a:ln>
              <a:prstDash val="lgDash"/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1" name="Группа 50"/>
            <p:cNvGrpSpPr/>
            <p:nvPr/>
          </p:nvGrpSpPr>
          <p:grpSpPr>
            <a:xfrm>
              <a:off x="395536" y="4725144"/>
              <a:ext cx="576064" cy="144016"/>
              <a:chOff x="4644008" y="5517232"/>
              <a:chExt cx="576064" cy="144016"/>
            </a:xfrm>
          </p:grpSpPr>
          <p:sp>
            <p:nvSpPr>
              <p:cNvPr id="48" name="Овал 47"/>
              <p:cNvSpPr/>
              <p:nvPr/>
            </p:nvSpPr>
            <p:spPr>
              <a:xfrm>
                <a:off x="4644008" y="551723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4860032" y="551723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5076056" y="551723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2" name="Группа 51"/>
            <p:cNvGrpSpPr/>
            <p:nvPr/>
          </p:nvGrpSpPr>
          <p:grpSpPr>
            <a:xfrm>
              <a:off x="8316416" y="3068960"/>
              <a:ext cx="576064" cy="144016"/>
              <a:chOff x="4644008" y="5517232"/>
              <a:chExt cx="576064" cy="144016"/>
            </a:xfrm>
          </p:grpSpPr>
          <p:sp>
            <p:nvSpPr>
              <p:cNvPr id="53" name="Овал 52"/>
              <p:cNvSpPr/>
              <p:nvPr/>
            </p:nvSpPr>
            <p:spPr>
              <a:xfrm>
                <a:off x="4644008" y="551723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4860032" y="551723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/>
              <p:cNvSpPr/>
              <p:nvPr/>
            </p:nvSpPr>
            <p:spPr>
              <a:xfrm>
                <a:off x="5076056" y="551723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0" y="48691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call to MPI_WAIT returns when the operation identified by request is </a:t>
            </a:r>
            <a:r>
              <a:rPr lang="en-US" sz="2000" dirty="0" err="1"/>
              <a:t>comlete</a:t>
            </a:r>
            <a:r>
              <a:rPr lang="en-US" sz="20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After function’s returns request is set to MPI_REQUEST_NULL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710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Operations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392" y="-613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7" y="980728"/>
            <a:ext cx="9210675" cy="1008112"/>
          </a:xfrm>
          <a:noFill/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b="1" dirty="0"/>
              <a:t>Additional completion Wait-operations</a:t>
            </a:r>
            <a:r>
              <a:rPr lang="en-US" sz="2400" dirty="0"/>
              <a:t>: </a:t>
            </a:r>
            <a:endParaRPr lang="ru-RU" sz="2400" dirty="0">
              <a:latin typeface="Arial" charset="0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</a:pPr>
            <a:endParaRPr kumimoji="0" lang="ru-RU" sz="24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</a:pPr>
            <a:endParaRPr kumimoji="0" lang="ru-RU" sz="2400" dirty="0">
              <a:cs typeface="Arial" charset="0"/>
            </a:endParaRPr>
          </a:p>
          <a:p>
            <a:pPr marL="533400" indent="-533400">
              <a:lnSpc>
                <a:spcPct val="90000"/>
              </a:lnSpc>
            </a:pPr>
            <a:endParaRPr lang="ru-RU" sz="2200" dirty="0">
              <a:cs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0" y="1700808"/>
            <a:ext cx="9165655" cy="2062103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kumimoji="0" lang="ru-RU" sz="1800" b="1" dirty="0" err="1">
                <a:latin typeface="Courier New" charset="0"/>
              </a:rPr>
              <a:t>MPI_Waitall</a:t>
            </a:r>
            <a:r>
              <a:rPr kumimoji="0" lang="ru-RU" sz="1800" dirty="0">
                <a:latin typeface="Courier New" charset="0"/>
              </a:rPr>
              <a:t>  – </a:t>
            </a:r>
            <a:r>
              <a:rPr kumimoji="0" lang="en-US" sz="1800" dirty="0">
                <a:latin typeface="Courier New" charset="0"/>
              </a:rPr>
              <a:t>returns when all operations identified by the 		  array of requests are complete</a:t>
            </a:r>
          </a:p>
          <a:p>
            <a:pPr>
              <a:spcAft>
                <a:spcPts val="1200"/>
              </a:spcAft>
            </a:pPr>
            <a:r>
              <a:rPr kumimoji="0" lang="ru-RU" sz="1800" b="1" dirty="0" err="1">
                <a:latin typeface="Courier New" charset="0"/>
              </a:rPr>
              <a:t>MPI_Waitany</a:t>
            </a:r>
            <a:r>
              <a:rPr kumimoji="0" lang="ru-RU" sz="1800" dirty="0">
                <a:latin typeface="Courier New" charset="0"/>
              </a:rPr>
              <a:t>  – </a:t>
            </a:r>
            <a:r>
              <a:rPr kumimoji="0" lang="en-US" sz="1800" dirty="0">
                <a:latin typeface="Courier New" charset="0"/>
              </a:rPr>
              <a:t>returns when one operation identified by the array 		  of requests is complete </a:t>
            </a:r>
          </a:p>
          <a:p>
            <a:r>
              <a:rPr kumimoji="0" lang="ru-RU" sz="1800" b="1" dirty="0" err="1">
                <a:latin typeface="Courier New" charset="0"/>
              </a:rPr>
              <a:t>MPI_Waitsome</a:t>
            </a:r>
            <a:r>
              <a:rPr kumimoji="0" lang="ru-RU" sz="1800" dirty="0">
                <a:latin typeface="Courier New" charset="0"/>
              </a:rPr>
              <a:t> - </a:t>
            </a:r>
            <a:r>
              <a:rPr kumimoji="0" lang="en-US" sz="1800" dirty="0">
                <a:latin typeface="Courier New" charset="0"/>
              </a:rPr>
              <a:t>returns when one or more operation identified by 		  the array of requests is complete</a:t>
            </a:r>
          </a:p>
        </p:txBody>
      </p:sp>
    </p:spTree>
    <p:extLst>
      <p:ext uri="{BB962C8B-B14F-4D97-AF65-F5344CB8AC3E}">
        <p14:creationId xmlns:p14="http://schemas.microsoft.com/office/powerpoint/2010/main" val="2759598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Operations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392" y="-613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791" y="620688"/>
            <a:ext cx="9165655" cy="5632312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lang="fr-FR" sz="1800" dirty="0">
                <a:latin typeface="Courier New"/>
                <a:cs typeface="Courier New"/>
              </a:rPr>
              <a:t>int main(int argc, char** argv)</a:t>
            </a:r>
            <a:r>
              <a:rPr lang="ru-RU" sz="1800" dirty="0">
                <a:latin typeface="Courier New"/>
                <a:cs typeface="Courier New"/>
              </a:rPr>
              <a:t>{</a:t>
            </a:r>
          </a:p>
          <a:p>
            <a:r>
              <a:rPr lang="da-DK" sz="1800" dirty="0">
                <a:latin typeface="Courier New"/>
                <a:cs typeface="Courier New"/>
              </a:rPr>
              <a:t>  int numtasks, rank, next, prev, buf[2], tag</a:t>
            </a:r>
            <a:r>
              <a:rPr lang="ru-RU" sz="1800" dirty="0">
                <a:latin typeface="Courier New"/>
                <a:cs typeface="Courier New"/>
              </a:rPr>
              <a:t>_</a:t>
            </a:r>
            <a:r>
              <a:rPr lang="da-DK" sz="1800" dirty="0">
                <a:latin typeface="Courier New"/>
                <a:cs typeface="Courier New"/>
              </a:rPr>
              <a:t>1 = 1, tag</a:t>
            </a:r>
            <a:r>
              <a:rPr lang="ru-RU" sz="1800" dirty="0">
                <a:latin typeface="Courier New"/>
                <a:cs typeface="Courier New"/>
              </a:rPr>
              <a:t>_</a:t>
            </a:r>
            <a:r>
              <a:rPr lang="da-DK" sz="1800" dirty="0">
                <a:latin typeface="Courier New"/>
                <a:cs typeface="Courier New"/>
              </a:rPr>
              <a:t>2 = 2;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MPI_Request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reqs</a:t>
            </a:r>
            <a:r>
              <a:rPr lang="en-US" sz="1800" dirty="0">
                <a:latin typeface="Courier New"/>
                <a:cs typeface="Courier New"/>
              </a:rPr>
              <a:t>[4];</a:t>
            </a:r>
          </a:p>
          <a:p>
            <a:r>
              <a:rPr lang="da-DK" sz="1800" dirty="0">
                <a:latin typeface="Courier New"/>
                <a:cs typeface="Courier New"/>
              </a:rPr>
              <a:t>  MPI_Status stats[4];</a:t>
            </a:r>
          </a:p>
          <a:p>
            <a:r>
              <a:rPr lang="ru-RU" sz="1800" dirty="0">
                <a:latin typeface="Courier New"/>
                <a:cs typeface="Courier New"/>
              </a:rPr>
              <a:t>  </a:t>
            </a:r>
            <a:r>
              <a:rPr lang="ru-RU" sz="1800" b="1" dirty="0">
                <a:latin typeface="Courier New"/>
                <a:cs typeface="Courier New"/>
              </a:rPr>
              <a:t>/</a:t>
            </a:r>
            <a:r>
              <a:rPr lang="en-US" sz="1800" b="1" dirty="0">
                <a:latin typeface="Courier New"/>
                <a:cs typeface="Courier New"/>
              </a:rPr>
              <a:t>* MPI Initialization */</a:t>
            </a:r>
            <a:r>
              <a:rPr lang="ru-RU" sz="1800" dirty="0">
                <a:latin typeface="Courier New"/>
                <a:cs typeface="Courier New"/>
              </a:rPr>
              <a:t>  </a:t>
            </a:r>
          </a:p>
          <a:p>
            <a:r>
              <a:rPr lang="da-DK" sz="1800" dirty="0">
                <a:latin typeface="Courier New"/>
                <a:cs typeface="Courier New"/>
              </a:rPr>
              <a:t>  prev = rank - 1;</a:t>
            </a:r>
          </a:p>
          <a:p>
            <a:r>
              <a:rPr lang="en-US" sz="1800" dirty="0">
                <a:latin typeface="Courier New"/>
                <a:cs typeface="Courier New"/>
              </a:rPr>
              <a:t>  next = rank + 1;</a:t>
            </a:r>
          </a:p>
          <a:p>
            <a:r>
              <a:rPr lang="en-US" sz="1800" dirty="0">
                <a:latin typeface="Courier New"/>
                <a:cs typeface="Courier New"/>
              </a:rPr>
              <a:t>  if (rank == 0)  </a:t>
            </a:r>
            <a:r>
              <a:rPr lang="en-US" sz="1800" dirty="0" err="1">
                <a:latin typeface="Courier New"/>
                <a:cs typeface="Courier New"/>
              </a:rPr>
              <a:t>prev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numtasks</a:t>
            </a:r>
            <a:r>
              <a:rPr lang="en-US" sz="1800" dirty="0">
                <a:latin typeface="Courier New"/>
                <a:cs typeface="Courier New"/>
              </a:rPr>
              <a:t> - 1;</a:t>
            </a:r>
          </a:p>
          <a:p>
            <a:r>
              <a:rPr lang="en-US" sz="1800" dirty="0">
                <a:latin typeface="Courier New"/>
                <a:cs typeface="Courier New"/>
              </a:rPr>
              <a:t>  if (rank == (</a:t>
            </a:r>
            <a:r>
              <a:rPr lang="en-US" sz="1800" dirty="0" err="1">
                <a:latin typeface="Courier New"/>
                <a:cs typeface="Courier New"/>
              </a:rPr>
              <a:t>numtasks</a:t>
            </a:r>
            <a:r>
              <a:rPr lang="en-US" sz="1800" dirty="0">
                <a:latin typeface="Courier New"/>
                <a:cs typeface="Courier New"/>
              </a:rPr>
              <a:t> - 1))  next = 0;</a:t>
            </a:r>
          </a:p>
          <a:p>
            <a:r>
              <a:rPr lang="ru-RU" sz="1800" dirty="0">
                <a:latin typeface="Courier New"/>
                <a:cs typeface="Courier New"/>
              </a:rPr>
              <a:t>  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MPI_Irecv</a:t>
            </a:r>
            <a:r>
              <a:rPr lang="en-US" sz="1800" dirty="0">
                <a:latin typeface="Courier New"/>
                <a:cs typeface="Courier New"/>
              </a:rPr>
              <a:t>(&amp;</a:t>
            </a:r>
            <a:r>
              <a:rPr lang="en-US" sz="1800" dirty="0" err="1">
                <a:latin typeface="Courier New"/>
                <a:cs typeface="Courier New"/>
              </a:rPr>
              <a:t>buf</a:t>
            </a:r>
            <a:r>
              <a:rPr lang="en-US" sz="1800" dirty="0">
                <a:latin typeface="Courier New"/>
                <a:cs typeface="Courier New"/>
              </a:rPr>
              <a:t>[0], 1, MPI_INT, </a:t>
            </a:r>
            <a:r>
              <a:rPr lang="en-US" sz="1800" dirty="0" err="1">
                <a:latin typeface="Courier New"/>
                <a:cs typeface="Courier New"/>
              </a:rPr>
              <a:t>prev</a:t>
            </a:r>
            <a:r>
              <a:rPr lang="en-US" sz="1800" dirty="0">
                <a:latin typeface="Courier New"/>
                <a:cs typeface="Courier New"/>
              </a:rPr>
              <a:t>, tag</a:t>
            </a:r>
            <a:r>
              <a:rPr lang="ru-RU" sz="1800" dirty="0">
                <a:latin typeface="Courier New"/>
                <a:cs typeface="Courier New"/>
              </a:rPr>
              <a:t>_</a:t>
            </a:r>
            <a:r>
              <a:rPr lang="en-US" sz="1800" dirty="0">
                <a:latin typeface="Courier New"/>
                <a:cs typeface="Courier New"/>
              </a:rPr>
              <a:t>1, </a:t>
            </a:r>
            <a:r>
              <a:rPr lang="en-US" sz="1800" dirty="0" err="1">
                <a:latin typeface="Courier New"/>
                <a:cs typeface="Courier New"/>
              </a:rPr>
              <a:t>comm</a:t>
            </a:r>
            <a:r>
              <a:rPr lang="en-US" sz="1800" dirty="0">
                <a:latin typeface="Courier New"/>
                <a:cs typeface="Courier New"/>
              </a:rPr>
              <a:t>, &amp;</a:t>
            </a:r>
            <a:r>
              <a:rPr lang="en-US" sz="1800" dirty="0" err="1">
                <a:latin typeface="Courier New"/>
                <a:cs typeface="Courier New"/>
              </a:rPr>
              <a:t>reqs</a:t>
            </a:r>
            <a:r>
              <a:rPr lang="en-US" sz="1800" dirty="0">
                <a:latin typeface="Courier New"/>
                <a:cs typeface="Courier New"/>
              </a:rPr>
              <a:t>[0]);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MPI_Irecv</a:t>
            </a:r>
            <a:r>
              <a:rPr lang="en-US" sz="1800" dirty="0">
                <a:latin typeface="Courier New"/>
                <a:cs typeface="Courier New"/>
              </a:rPr>
              <a:t>(&amp;</a:t>
            </a:r>
            <a:r>
              <a:rPr lang="en-US" sz="1800" dirty="0" err="1">
                <a:latin typeface="Courier New"/>
                <a:cs typeface="Courier New"/>
              </a:rPr>
              <a:t>buf</a:t>
            </a:r>
            <a:r>
              <a:rPr lang="en-US" sz="1800" dirty="0">
                <a:latin typeface="Courier New"/>
                <a:cs typeface="Courier New"/>
              </a:rPr>
              <a:t>[1], 1, MPI_INT, next, tag</a:t>
            </a:r>
            <a:r>
              <a:rPr lang="ru-RU" sz="1800" dirty="0">
                <a:latin typeface="Courier New"/>
                <a:cs typeface="Courier New"/>
              </a:rPr>
              <a:t>_</a:t>
            </a:r>
            <a:r>
              <a:rPr lang="en-US" sz="1800" dirty="0">
                <a:latin typeface="Courier New"/>
                <a:cs typeface="Courier New"/>
              </a:rPr>
              <a:t>2, </a:t>
            </a:r>
            <a:r>
              <a:rPr lang="en-US" sz="1800" dirty="0" err="1">
                <a:latin typeface="Courier New"/>
                <a:cs typeface="Courier New"/>
              </a:rPr>
              <a:t>comm</a:t>
            </a:r>
            <a:r>
              <a:rPr lang="en-US" sz="1800" dirty="0">
                <a:latin typeface="Courier New"/>
                <a:cs typeface="Courier New"/>
              </a:rPr>
              <a:t>, &amp;</a:t>
            </a:r>
            <a:r>
              <a:rPr lang="en-US" sz="1800" dirty="0" err="1">
                <a:latin typeface="Courier New"/>
                <a:cs typeface="Courier New"/>
              </a:rPr>
              <a:t>reqs</a:t>
            </a:r>
            <a:r>
              <a:rPr lang="en-US" sz="1800" dirty="0">
                <a:latin typeface="Courier New"/>
                <a:cs typeface="Courier New"/>
              </a:rPr>
              <a:t>[1]);</a:t>
            </a:r>
          </a:p>
          <a:p>
            <a:r>
              <a:rPr lang="ru-RU" sz="1800" dirty="0">
                <a:latin typeface="Courier New"/>
                <a:cs typeface="Courier New"/>
              </a:rPr>
              <a:t>  </a:t>
            </a:r>
          </a:p>
          <a:p>
            <a:r>
              <a:rPr lang="it-IT" sz="1800" dirty="0">
                <a:latin typeface="Courier New"/>
                <a:cs typeface="Courier New"/>
              </a:rPr>
              <a:t>  </a:t>
            </a:r>
            <a:r>
              <a:rPr lang="it-IT" sz="1800" b="1" dirty="0">
                <a:latin typeface="Courier New"/>
                <a:cs typeface="Courier New"/>
              </a:rPr>
              <a:t>MPI_Isend</a:t>
            </a:r>
            <a:r>
              <a:rPr lang="it-IT" sz="1800" dirty="0">
                <a:latin typeface="Courier New"/>
                <a:cs typeface="Courier New"/>
              </a:rPr>
              <a:t>(&amp;rank, 1, MPI_INT, prev, tag</a:t>
            </a:r>
            <a:r>
              <a:rPr lang="ru-RU" sz="1800" dirty="0">
                <a:latin typeface="Courier New"/>
                <a:cs typeface="Courier New"/>
              </a:rPr>
              <a:t>_</a:t>
            </a:r>
            <a:r>
              <a:rPr lang="it-IT" sz="1800" dirty="0">
                <a:latin typeface="Courier New"/>
                <a:cs typeface="Courier New"/>
              </a:rPr>
              <a:t>2, comm, &amp;reqs[2]);</a:t>
            </a:r>
          </a:p>
          <a:p>
            <a:r>
              <a:rPr lang="it-IT" sz="1800" dirty="0">
                <a:latin typeface="Courier New"/>
                <a:cs typeface="Courier New"/>
              </a:rPr>
              <a:t>  </a:t>
            </a:r>
            <a:r>
              <a:rPr lang="it-IT" sz="1800" b="1" dirty="0">
                <a:latin typeface="Courier New"/>
                <a:cs typeface="Courier New"/>
              </a:rPr>
              <a:t>MPI_Isend</a:t>
            </a:r>
            <a:r>
              <a:rPr lang="it-IT" sz="1800" dirty="0">
                <a:latin typeface="Courier New"/>
                <a:cs typeface="Courier New"/>
              </a:rPr>
              <a:t>(&amp;rank, 1, MPI_INT, next, tag</a:t>
            </a:r>
            <a:r>
              <a:rPr lang="ru-RU" sz="1800" dirty="0">
                <a:latin typeface="Courier New"/>
                <a:cs typeface="Courier New"/>
              </a:rPr>
              <a:t>_</a:t>
            </a:r>
            <a:r>
              <a:rPr lang="it-IT" sz="1800" dirty="0">
                <a:latin typeface="Courier New"/>
                <a:cs typeface="Courier New"/>
              </a:rPr>
              <a:t>1, comm, &amp;reqs[3]);</a:t>
            </a:r>
          </a:p>
          <a:p>
            <a:r>
              <a:rPr lang="ru-RU" sz="1800" dirty="0">
                <a:latin typeface="Courier New"/>
                <a:cs typeface="Courier New"/>
              </a:rPr>
              <a:t>  </a:t>
            </a:r>
          </a:p>
          <a:p>
            <a:r>
              <a:rPr lang="fr-FR" sz="1800" dirty="0">
                <a:latin typeface="Courier New"/>
                <a:cs typeface="Courier New"/>
              </a:rPr>
              <a:t>  </a:t>
            </a:r>
            <a:r>
              <a:rPr lang="fr-FR" sz="1800" b="1" dirty="0">
                <a:latin typeface="Courier New"/>
                <a:cs typeface="Courier New"/>
              </a:rPr>
              <a:t>MPI_Waitall</a:t>
            </a:r>
            <a:r>
              <a:rPr lang="fr-FR" sz="1800" dirty="0">
                <a:latin typeface="Courier New"/>
                <a:cs typeface="Courier New"/>
              </a:rPr>
              <a:t>(4, reqs, stats);</a:t>
            </a:r>
            <a:endParaRPr lang="ru-RU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("Node %d: all ok!\n", rank);</a:t>
            </a:r>
            <a:endParaRPr lang="ru-RU" sz="1800" dirty="0">
              <a:latin typeface="Courier New"/>
              <a:cs typeface="Courier New"/>
            </a:endParaRPr>
          </a:p>
          <a:p>
            <a:r>
              <a:rPr lang="ru-RU" sz="1800" dirty="0">
                <a:latin typeface="Courier New"/>
                <a:cs typeface="Courier New"/>
              </a:rPr>
              <a:t>  </a:t>
            </a:r>
            <a:r>
              <a:rPr lang="ru-RU" sz="1800" b="1" dirty="0" err="1">
                <a:latin typeface="Courier New"/>
                <a:cs typeface="Courier New"/>
              </a:rPr>
              <a:t>MPI_Finalize</a:t>
            </a:r>
            <a:r>
              <a:rPr lang="ru-RU" sz="1800" dirty="0">
                <a:latin typeface="Courier New"/>
                <a:cs typeface="Courier New"/>
              </a:rPr>
              <a:t>();</a:t>
            </a:r>
          </a:p>
          <a:p>
            <a:r>
              <a:rPr lang="ru-RU" sz="1800" dirty="0">
                <a:latin typeface="Courier New"/>
                <a:cs typeface="Courier New"/>
              </a:rPr>
              <a:t>}</a:t>
            </a:r>
            <a:endParaRPr kumimoji="0"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2360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Combined Send/Receive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542" y="692696"/>
            <a:ext cx="9210675" cy="4968875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10000"/>
              </a:spcBef>
            </a:pPr>
            <a:r>
              <a:rPr lang="en-US" sz="2000" dirty="0"/>
              <a:t>Send a message and post a receive before blocking. Will block until the sending application buffer is free for reuse and until the receiving application buffer contains the received message</a:t>
            </a:r>
            <a:endParaRPr lang="ru-RU" sz="20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10000"/>
              </a:spcBef>
            </a:pPr>
            <a:endParaRPr kumimoji="0" lang="ru-RU" sz="20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10000"/>
              </a:spcBef>
            </a:pPr>
            <a:endParaRPr lang="ru-RU" sz="20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10000"/>
              </a:spcBef>
            </a:pPr>
            <a:endParaRPr kumimoji="0" lang="ru-RU" sz="2000" dirty="0">
              <a:cs typeface="Arial" charset="0"/>
            </a:endParaRPr>
          </a:p>
          <a:p>
            <a:pPr marL="533400" indent="-533400" eaLnBrk="1" hangingPunct="1"/>
            <a:endParaRPr kumimoji="0" lang="ru-RU" sz="2400" dirty="0">
              <a:cs typeface="Arial" charset="0"/>
            </a:endParaRPr>
          </a:p>
          <a:p>
            <a:pPr marL="533400" indent="-533400" eaLnBrk="1" hangingPunct="1"/>
            <a:endParaRPr kumimoji="0" lang="ru-RU" sz="2400" dirty="0">
              <a:cs typeface="Arial" charset="0"/>
            </a:endParaRPr>
          </a:p>
          <a:p>
            <a:pPr marL="533400" indent="-533400" eaLnBrk="1" hangingPunct="1"/>
            <a:endParaRPr kumimoji="0" lang="ru-RU" sz="2400" dirty="0">
              <a:cs typeface="Arial" charset="0"/>
            </a:endParaRPr>
          </a:p>
          <a:p>
            <a:pPr marL="533400" indent="-533400" eaLnBrk="1" hangingPunct="1"/>
            <a:endParaRPr kumimoji="0" lang="ru-RU" sz="2400" dirty="0">
              <a:cs typeface="Arial" charset="0"/>
            </a:endParaRPr>
          </a:p>
          <a:p>
            <a:pPr marL="533400" indent="-533400" eaLnBrk="1" hangingPunct="1"/>
            <a:endParaRPr kumimoji="0" lang="ru-RU" sz="2400" dirty="0">
              <a:cs typeface="Arial" charset="0"/>
            </a:endParaRPr>
          </a:p>
          <a:p>
            <a:pPr marL="533400" indent="-533400" eaLnBrk="1" hangingPunct="1"/>
            <a:endParaRPr kumimoji="0" lang="ru-RU" sz="2400" dirty="0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0273" y="-4379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1844824"/>
            <a:ext cx="9130036" cy="332398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b="1" dirty="0" err="1">
                <a:latin typeface="Courier New" charset="0"/>
              </a:rPr>
              <a:t>MPI_Sendrecv</a:t>
            </a:r>
            <a:r>
              <a:rPr kumimoji="0" lang="en-US" sz="1800" dirty="0">
                <a:latin typeface="Courier New" charset="0"/>
              </a:rPr>
              <a:t>(</a:t>
            </a:r>
          </a:p>
          <a:p>
            <a:r>
              <a:rPr kumimoji="0" lang="en-US" sz="1800" dirty="0">
                <a:latin typeface="Courier New" charset="0"/>
              </a:rPr>
              <a:t>  void *</a:t>
            </a:r>
            <a:r>
              <a:rPr kumimoji="0" lang="en-US" sz="1800" dirty="0" err="1">
                <a:latin typeface="Courier New" charset="0"/>
              </a:rPr>
              <a:t>sbuf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scount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MPI_Datatype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stype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dest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stag,</a:t>
            </a:r>
            <a:br>
              <a:rPr kumimoji="0" lang="en-US" sz="1800" dirty="0">
                <a:latin typeface="Courier New" charset="0"/>
              </a:rPr>
            </a:br>
            <a:r>
              <a:rPr kumimoji="0" lang="en-US" sz="1800" dirty="0">
                <a:latin typeface="Courier New" charset="0"/>
              </a:rPr>
              <a:t>  void *</a:t>
            </a:r>
            <a:r>
              <a:rPr kumimoji="0" lang="en-US" sz="1800" dirty="0" err="1">
                <a:latin typeface="Courier New" charset="0"/>
              </a:rPr>
              <a:t>rbuf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rcount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MPI_Datatype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rtype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source,int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rtag</a:t>
            </a:r>
            <a:br>
              <a:rPr kumimoji="0" lang="en-US" sz="1800" dirty="0">
                <a:latin typeface="Courier New" charset="0"/>
              </a:rPr>
            </a:br>
            <a:r>
              <a:rPr kumimoji="0" lang="en-US" sz="1800" dirty="0">
                <a:latin typeface="Courier New" charset="0"/>
              </a:rPr>
              <a:t>  </a:t>
            </a:r>
            <a:r>
              <a:rPr kumimoji="0" lang="en-US" sz="1800" dirty="0" err="1">
                <a:latin typeface="Courier New" charset="0"/>
              </a:rPr>
              <a:t>MPI_Comm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comm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en-US" sz="1800" dirty="0" err="1">
                <a:latin typeface="Courier New" charset="0"/>
              </a:rPr>
              <a:t>MPI_Status</a:t>
            </a:r>
            <a:r>
              <a:rPr kumimoji="0" lang="en-US" sz="1800" dirty="0">
                <a:latin typeface="Courier New" charset="0"/>
              </a:rPr>
              <a:t> *status),</a:t>
            </a:r>
            <a:r>
              <a:rPr kumimoji="0" lang="ru-RU" sz="1800" dirty="0">
                <a:latin typeface="Courier New" charset="0"/>
              </a:rPr>
              <a:t> </a:t>
            </a:r>
          </a:p>
          <a:p>
            <a:endParaRPr kumimoji="0" lang="ru-RU" sz="1800" dirty="0">
              <a:latin typeface="Courier New" charset="0"/>
            </a:endParaRPr>
          </a:p>
          <a:p>
            <a:r>
              <a:rPr kumimoji="0" lang="en-US" sz="1800" b="1" dirty="0">
                <a:latin typeface="Courier New" charset="0"/>
              </a:rPr>
              <a:t>- </a:t>
            </a:r>
            <a:r>
              <a:rPr kumimoji="0" lang="en-US" sz="1800" b="1" dirty="0" err="1">
                <a:latin typeface="Courier New" charset="0"/>
              </a:rPr>
              <a:t>sbuf</a:t>
            </a:r>
            <a:r>
              <a:rPr kumimoji="0" lang="ru-RU" sz="1800" dirty="0">
                <a:latin typeface="Courier New" charset="0"/>
              </a:rPr>
              <a:t>, </a:t>
            </a:r>
            <a:r>
              <a:rPr kumimoji="0" lang="en-US" sz="1800" b="1" dirty="0" err="1">
                <a:latin typeface="Courier New" charset="0"/>
              </a:rPr>
              <a:t>scount</a:t>
            </a:r>
            <a:r>
              <a:rPr kumimoji="0" lang="ru-RU" sz="1800" dirty="0">
                <a:latin typeface="Courier New" charset="0"/>
              </a:rPr>
              <a:t>, </a:t>
            </a:r>
            <a:r>
              <a:rPr kumimoji="0" lang="en-US" sz="1800" b="1" dirty="0" err="1">
                <a:latin typeface="Courier New" charset="0"/>
              </a:rPr>
              <a:t>stype</a:t>
            </a:r>
            <a:r>
              <a:rPr kumimoji="0" lang="ru-RU" sz="1800" dirty="0">
                <a:latin typeface="Courier New" charset="0"/>
              </a:rPr>
              <a:t>, </a:t>
            </a:r>
            <a:r>
              <a:rPr kumimoji="0" lang="en-US" sz="1800" b="1" dirty="0" err="1">
                <a:latin typeface="Courier New" charset="0"/>
              </a:rPr>
              <a:t>dest</a:t>
            </a:r>
            <a:r>
              <a:rPr kumimoji="0" lang="ru-RU" sz="1800" dirty="0">
                <a:latin typeface="Courier New" charset="0"/>
              </a:rPr>
              <a:t>, </a:t>
            </a:r>
            <a:r>
              <a:rPr kumimoji="0" lang="en-US" sz="1800" dirty="0">
                <a:latin typeface="Courier New" charset="0"/>
              </a:rPr>
              <a:t>  </a:t>
            </a:r>
            <a:r>
              <a:rPr kumimoji="0" lang="en-US" sz="1800" b="1" dirty="0">
                <a:latin typeface="Courier New" charset="0"/>
              </a:rPr>
              <a:t>stag</a:t>
            </a:r>
            <a:r>
              <a:rPr kumimoji="0" lang="ru-RU" sz="1800" dirty="0">
                <a:latin typeface="Courier New" charset="0"/>
              </a:rPr>
              <a:t> – </a:t>
            </a:r>
            <a:r>
              <a:rPr kumimoji="0" lang="en-US" sz="1600" dirty="0">
                <a:latin typeface="Courier New" charset="0"/>
              </a:rPr>
              <a:t>characteristics of sending 						message </a:t>
            </a:r>
          </a:p>
          <a:p>
            <a:endParaRPr kumimoji="0" lang="ru-RU" sz="1600" dirty="0">
              <a:latin typeface="Courier New" charset="0"/>
            </a:endParaRPr>
          </a:p>
          <a:p>
            <a:r>
              <a:rPr kumimoji="0" lang="en-US" sz="1800" b="1" dirty="0">
                <a:latin typeface="Courier New" charset="0"/>
              </a:rPr>
              <a:t>- </a:t>
            </a:r>
            <a:r>
              <a:rPr kumimoji="0" lang="en-US" sz="1800" b="1" dirty="0" err="1">
                <a:latin typeface="Courier New" charset="0"/>
              </a:rPr>
              <a:t>rbuf</a:t>
            </a:r>
            <a:r>
              <a:rPr kumimoji="0" lang="ru-RU" sz="1800" dirty="0">
                <a:latin typeface="Courier New" charset="0"/>
              </a:rPr>
              <a:t>, </a:t>
            </a:r>
            <a:r>
              <a:rPr kumimoji="0" lang="en-US" sz="1800" b="1" dirty="0" err="1">
                <a:latin typeface="Courier New" charset="0"/>
              </a:rPr>
              <a:t>rcount</a:t>
            </a:r>
            <a:r>
              <a:rPr kumimoji="0" lang="ru-RU" sz="1800" dirty="0">
                <a:latin typeface="Courier New" charset="0"/>
              </a:rPr>
              <a:t>, </a:t>
            </a:r>
            <a:r>
              <a:rPr kumimoji="0" lang="en-US" sz="1800" b="1" dirty="0" err="1">
                <a:latin typeface="Courier New" charset="0"/>
              </a:rPr>
              <a:t>rtype</a:t>
            </a:r>
            <a:r>
              <a:rPr kumimoji="0" lang="ru-RU" sz="1800" dirty="0">
                <a:latin typeface="Courier New" charset="0"/>
              </a:rPr>
              <a:t>, </a:t>
            </a:r>
            <a:r>
              <a:rPr kumimoji="0" lang="en-US" sz="1800" b="1" dirty="0">
                <a:latin typeface="Courier New" charset="0"/>
              </a:rPr>
              <a:t>source</a:t>
            </a:r>
            <a:r>
              <a:rPr kumimoji="0" lang="ru-RU" sz="1800" dirty="0">
                <a:latin typeface="Courier New" charset="0"/>
              </a:rPr>
              <a:t>, </a:t>
            </a:r>
            <a:r>
              <a:rPr kumimoji="0" lang="en-US" sz="1800" b="1" dirty="0" err="1">
                <a:latin typeface="Courier New" charset="0"/>
              </a:rPr>
              <a:t>rtag</a:t>
            </a:r>
            <a:r>
              <a:rPr kumimoji="0" lang="ru-RU" sz="1800" dirty="0">
                <a:latin typeface="Courier New" charset="0"/>
              </a:rPr>
              <a:t> - </a:t>
            </a:r>
            <a:r>
              <a:rPr kumimoji="0" lang="en-US" sz="1600" dirty="0">
                <a:latin typeface="Courier New" charset="0"/>
              </a:rPr>
              <a:t>characteristics of receiving						message </a:t>
            </a:r>
            <a:endParaRPr kumimoji="0" lang="ru-RU" sz="1600" dirty="0">
              <a:latin typeface="Courier New" charset="0"/>
            </a:endParaRPr>
          </a:p>
          <a:p>
            <a:r>
              <a:rPr kumimoji="0" lang="en-US" sz="1800" b="1" dirty="0">
                <a:latin typeface="Courier New" charset="0"/>
              </a:rPr>
              <a:t>- </a:t>
            </a:r>
            <a:r>
              <a:rPr kumimoji="0" lang="en-US" sz="1800" b="1" dirty="0" err="1">
                <a:latin typeface="Courier New" charset="0"/>
              </a:rPr>
              <a:t>comm</a:t>
            </a:r>
            <a:r>
              <a:rPr kumimoji="0" lang="ru-RU" sz="1800" dirty="0">
                <a:latin typeface="Courier New" charset="0"/>
              </a:rPr>
              <a:t> - </a:t>
            </a:r>
            <a:r>
              <a:rPr kumimoji="0" lang="it-IT" sz="1600" dirty="0">
                <a:latin typeface="Courier New" charset="0"/>
              </a:rPr>
              <a:t>communicator</a:t>
            </a:r>
            <a:r>
              <a:rPr kumimoji="0" lang="ru-RU" sz="1600" dirty="0">
                <a:latin typeface="Courier New" charset="0"/>
              </a:rPr>
              <a:t>,</a:t>
            </a:r>
          </a:p>
          <a:p>
            <a:r>
              <a:rPr kumimoji="0" lang="en-US" sz="1800" b="1" dirty="0">
                <a:latin typeface="Courier New" charset="0"/>
              </a:rPr>
              <a:t>- status</a:t>
            </a:r>
            <a:r>
              <a:rPr kumimoji="0" lang="ru-RU" sz="1800" dirty="0">
                <a:latin typeface="Courier New" charset="0"/>
              </a:rPr>
              <a:t> – </a:t>
            </a:r>
            <a:r>
              <a:rPr kumimoji="0" lang="en-US" sz="1600" dirty="0">
                <a:latin typeface="Courier New" charset="0"/>
              </a:rPr>
              <a:t>status object</a:t>
            </a:r>
            <a:r>
              <a:rPr kumimoji="0" lang="ru-RU" sz="1600" dirty="0">
                <a:latin typeface="Courier New" charset="0"/>
              </a:rPr>
              <a:t>.</a:t>
            </a:r>
            <a:r>
              <a:rPr kumimoji="0" lang="ru-RU" sz="1800" dirty="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20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8AF3-CA10-4FF3-9E2D-4254071EA473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577814" cy="14700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Parallel Programming with MPI</a:t>
            </a:r>
            <a:endParaRPr lang="ru-RU" sz="5400" dirty="0"/>
          </a:p>
        </p:txBody>
      </p:sp>
      <p:sp>
        <p:nvSpPr>
          <p:cNvPr id="10" name="Подзаголовок 7"/>
          <p:cNvSpPr txBox="1">
            <a:spLocks/>
          </p:cNvSpPr>
          <p:nvPr/>
        </p:nvSpPr>
        <p:spPr>
          <a:xfrm>
            <a:off x="0" y="4509120"/>
            <a:ext cx="9037874" cy="925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Katerina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en-US" sz="2800" kern="0" dirty="0" err="1">
                <a:solidFill>
                  <a:schemeClr val="tx2"/>
                </a:solidFill>
              </a:rPr>
              <a:t>Bolgova</a:t>
            </a:r>
            <a:r>
              <a:rPr lang="en-US" sz="2800" kern="0" dirty="0">
                <a:solidFill>
                  <a:schemeClr val="tx2"/>
                </a:solidFill>
              </a:rPr>
              <a:t>, PhD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eScience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Research Institute &amp; HPC Department</a:t>
            </a:r>
          </a:p>
        </p:txBody>
      </p:sp>
    </p:spTree>
    <p:extLst>
      <p:ext uri="{BB962C8B-B14F-4D97-AF65-F5344CB8AC3E}">
        <p14:creationId xmlns:p14="http://schemas.microsoft.com/office/powerpoint/2010/main" val="3899069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Combined Send/Receive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392" y="-613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791" y="692696"/>
            <a:ext cx="9165655" cy="5355313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lang="fr-FR" sz="1800" dirty="0">
                <a:latin typeface="Courier New"/>
                <a:cs typeface="Courier New"/>
              </a:rPr>
              <a:t>int main(int argc, char** argv)</a:t>
            </a:r>
            <a:r>
              <a:rPr lang="ru-RU" sz="1800" dirty="0">
                <a:latin typeface="Courier New"/>
                <a:cs typeface="Courier New"/>
              </a:rPr>
              <a:t>{</a:t>
            </a:r>
          </a:p>
          <a:p>
            <a:r>
              <a:rPr lang="da-DK" sz="1800" dirty="0">
                <a:latin typeface="Courier New"/>
                <a:cs typeface="Courier New"/>
              </a:rPr>
              <a:t>  int numtasks, rank, next, prev, buf[2], tag</a:t>
            </a:r>
            <a:r>
              <a:rPr lang="ru-RU" sz="1800" dirty="0">
                <a:latin typeface="Courier New"/>
                <a:cs typeface="Courier New"/>
              </a:rPr>
              <a:t>_</a:t>
            </a:r>
            <a:r>
              <a:rPr lang="da-DK" sz="1800" dirty="0">
                <a:latin typeface="Courier New"/>
                <a:cs typeface="Courier New"/>
              </a:rPr>
              <a:t>1 = 1, tag</a:t>
            </a:r>
            <a:r>
              <a:rPr lang="ru-RU" sz="1800" dirty="0">
                <a:latin typeface="Courier New"/>
                <a:cs typeface="Courier New"/>
              </a:rPr>
              <a:t>_</a:t>
            </a:r>
            <a:r>
              <a:rPr lang="da-DK" sz="1800" dirty="0">
                <a:latin typeface="Courier New"/>
                <a:cs typeface="Courier New"/>
              </a:rPr>
              <a:t>2 = 2;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MPI_Request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kumimoji="0" lang="da-DK" sz="1800" dirty="0">
                <a:latin typeface="Courier New" charset="0"/>
              </a:rPr>
              <a:t>rbuf </a:t>
            </a:r>
            <a:r>
              <a:rPr lang="en-US" sz="1800" dirty="0">
                <a:latin typeface="Courier New"/>
                <a:cs typeface="Courier New"/>
              </a:rPr>
              <a:t>[2];</a:t>
            </a:r>
          </a:p>
          <a:p>
            <a:r>
              <a:rPr lang="da-DK" sz="1800" dirty="0">
                <a:latin typeface="Courier New"/>
                <a:cs typeface="Courier New"/>
              </a:rPr>
              <a:t>  MPI_Status </a:t>
            </a:r>
            <a:r>
              <a:rPr kumimoji="0" lang="da-DK" sz="1800" dirty="0">
                <a:latin typeface="Courier New" charset="0"/>
              </a:rPr>
              <a:t>status</a:t>
            </a:r>
            <a:r>
              <a:rPr kumimoji="0" lang="ru-RU" sz="1800" dirty="0">
                <a:latin typeface="Courier New" charset="0"/>
              </a:rPr>
              <a:t>_</a:t>
            </a:r>
            <a:r>
              <a:rPr kumimoji="0" lang="da-DK" sz="1800" dirty="0">
                <a:latin typeface="Courier New" charset="0"/>
              </a:rPr>
              <a:t>1</a:t>
            </a:r>
            <a:r>
              <a:rPr kumimoji="0" lang="en-US" sz="1800" dirty="0">
                <a:latin typeface="Courier New" charset="0"/>
              </a:rPr>
              <a:t>, </a:t>
            </a:r>
            <a:r>
              <a:rPr kumimoji="0" lang="da-DK" sz="1800" dirty="0">
                <a:latin typeface="Courier New" charset="0"/>
              </a:rPr>
              <a:t>status</a:t>
            </a:r>
            <a:r>
              <a:rPr kumimoji="0" lang="ru-RU" sz="1800" dirty="0">
                <a:latin typeface="Courier New" charset="0"/>
              </a:rPr>
              <a:t>_</a:t>
            </a:r>
            <a:r>
              <a:rPr kumimoji="0" lang="da-DK" sz="1800" dirty="0">
                <a:latin typeface="Courier New" charset="0"/>
              </a:rPr>
              <a:t>2</a:t>
            </a:r>
            <a:r>
              <a:rPr lang="da-DK" sz="1800" dirty="0">
                <a:latin typeface="Courier New"/>
                <a:cs typeface="Courier New"/>
              </a:rPr>
              <a:t>;</a:t>
            </a:r>
            <a:r>
              <a:rPr lang="ru-RU" sz="1800" dirty="0">
                <a:latin typeface="Courier New"/>
                <a:cs typeface="Courier New"/>
              </a:rPr>
              <a:t>  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ru-RU" sz="1800" b="1" dirty="0">
                <a:latin typeface="Courier New"/>
                <a:cs typeface="Courier New"/>
              </a:rPr>
              <a:t>/</a:t>
            </a:r>
            <a:r>
              <a:rPr lang="en-US" sz="1800" b="1" dirty="0">
                <a:latin typeface="Courier New"/>
                <a:cs typeface="Courier New"/>
              </a:rPr>
              <a:t>* MPI Initialization*/</a:t>
            </a:r>
            <a:r>
              <a:rPr lang="ru-RU" sz="1800" dirty="0">
                <a:latin typeface="Courier New"/>
                <a:cs typeface="Courier New"/>
              </a:rPr>
              <a:t>  </a:t>
            </a:r>
          </a:p>
          <a:p>
            <a:r>
              <a:rPr lang="da-DK" sz="1800" dirty="0">
                <a:latin typeface="Courier New"/>
                <a:cs typeface="Courier New"/>
              </a:rPr>
              <a:t>  </a:t>
            </a:r>
          </a:p>
          <a:p>
            <a:r>
              <a:rPr kumimoji="0" lang="da-DK" sz="1800" dirty="0">
                <a:latin typeface="Courier New" charset="0"/>
              </a:rPr>
              <a:t>  prev = rank – 1;</a:t>
            </a:r>
          </a:p>
          <a:p>
            <a:r>
              <a:rPr kumimoji="0" lang="da-DK" sz="1800" dirty="0">
                <a:latin typeface="Courier New" charset="0"/>
              </a:rPr>
              <a:t>  next = rank + 1;</a:t>
            </a:r>
          </a:p>
          <a:p>
            <a:r>
              <a:rPr kumimoji="0" lang="da-DK" sz="1800" dirty="0">
                <a:latin typeface="Courier New" charset="0"/>
              </a:rPr>
              <a:t>  if (rank == 0) prev = numtasks – 1;</a:t>
            </a:r>
          </a:p>
          <a:p>
            <a:r>
              <a:rPr kumimoji="0" lang="da-DK" sz="1800" dirty="0">
                <a:latin typeface="Courier New" charset="0"/>
              </a:rPr>
              <a:t>  if (rank == (numtasks – 1)) next = 0;</a:t>
            </a:r>
          </a:p>
          <a:p>
            <a:endParaRPr kumimoji="0" lang="da-DK" sz="1800" dirty="0">
              <a:latin typeface="Courier New" charset="0"/>
            </a:endParaRPr>
          </a:p>
          <a:p>
            <a:r>
              <a:rPr kumimoji="0" lang="da-DK" sz="1800" b="1" dirty="0">
                <a:latin typeface="Courier New" charset="0"/>
              </a:rPr>
              <a:t>  MPI_Sendrecv</a:t>
            </a:r>
            <a:r>
              <a:rPr kumimoji="0" lang="da-DK" sz="1800" dirty="0">
                <a:latin typeface="Courier New" charset="0"/>
              </a:rPr>
              <a:t>(&amp;sbuf[0], 1, MPI_FLOAT, prev, tag</a:t>
            </a:r>
            <a:r>
              <a:rPr kumimoji="0" lang="ru-RU" sz="1800" dirty="0">
                <a:latin typeface="Courier New" charset="0"/>
              </a:rPr>
              <a:t>_</a:t>
            </a:r>
            <a:r>
              <a:rPr kumimoji="0" lang="da-DK" sz="1800" dirty="0">
                <a:latin typeface="Courier New" charset="0"/>
              </a:rPr>
              <a:t>2, &amp;rbuf[0], 1, 		MPI_FLOAT, next, tag2, MPI_COMM_WORLD, &amp;status</a:t>
            </a:r>
            <a:r>
              <a:rPr kumimoji="0" lang="ru-RU" sz="1800" dirty="0">
                <a:latin typeface="Courier New" charset="0"/>
              </a:rPr>
              <a:t>_</a:t>
            </a:r>
            <a:r>
              <a:rPr kumimoji="0" lang="da-DK" sz="1800" dirty="0">
                <a:latin typeface="Courier New" charset="0"/>
              </a:rPr>
              <a:t>1);</a:t>
            </a:r>
          </a:p>
          <a:p>
            <a:r>
              <a:rPr kumimoji="0" lang="da-DK" sz="1800" dirty="0">
                <a:latin typeface="Courier New" charset="0"/>
              </a:rPr>
              <a:t>  </a:t>
            </a:r>
          </a:p>
          <a:p>
            <a:r>
              <a:rPr kumimoji="0" lang="da-DK" sz="1800" b="1" dirty="0">
                <a:latin typeface="Courier New" charset="0"/>
              </a:rPr>
              <a:t>  MPI_Sendrecv</a:t>
            </a:r>
            <a:r>
              <a:rPr kumimoji="0" lang="da-DK" sz="1800" dirty="0">
                <a:latin typeface="Courier New" charset="0"/>
              </a:rPr>
              <a:t>(&amp;sbuf[1], 1, MPI_FLOAT, next, tag</a:t>
            </a:r>
            <a:r>
              <a:rPr kumimoji="0" lang="ru-RU" sz="1800" dirty="0">
                <a:latin typeface="Courier New" charset="0"/>
              </a:rPr>
              <a:t>_</a:t>
            </a:r>
            <a:r>
              <a:rPr kumimoji="0" lang="da-DK" sz="1800" dirty="0">
                <a:latin typeface="Courier New" charset="0"/>
              </a:rPr>
              <a:t>1, &amp;rbuf[1], 1, 		MPI_FLOAT, prev, tag1, MPI_COMM_WORLD, &amp;status</a:t>
            </a:r>
            <a:r>
              <a:rPr kumimoji="0" lang="ru-RU" sz="1800" dirty="0">
                <a:latin typeface="Courier New" charset="0"/>
              </a:rPr>
              <a:t>_</a:t>
            </a:r>
            <a:r>
              <a:rPr kumimoji="0" lang="da-DK" sz="1800" dirty="0">
                <a:latin typeface="Courier New" charset="0"/>
              </a:rPr>
              <a:t>2);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("Node %d: all ok!\n", rank);</a:t>
            </a:r>
            <a:endParaRPr lang="ru-RU" sz="1800" dirty="0">
              <a:latin typeface="Courier New"/>
              <a:cs typeface="Courier New"/>
            </a:endParaRPr>
          </a:p>
          <a:p>
            <a:r>
              <a:rPr lang="ru-RU" sz="1800" dirty="0">
                <a:latin typeface="Courier New"/>
                <a:cs typeface="Courier New"/>
              </a:rPr>
              <a:t>  </a:t>
            </a:r>
            <a:r>
              <a:rPr lang="ru-RU" sz="1800" b="1" dirty="0" err="1">
                <a:latin typeface="Courier New"/>
                <a:cs typeface="Courier New"/>
              </a:rPr>
              <a:t>MPI_Finalize</a:t>
            </a:r>
            <a:r>
              <a:rPr lang="ru-RU" sz="1800" dirty="0">
                <a:latin typeface="Courier New"/>
                <a:cs typeface="Courier New"/>
              </a:rPr>
              <a:t>();</a:t>
            </a:r>
          </a:p>
          <a:p>
            <a:r>
              <a:rPr lang="ru-RU" sz="1800" dirty="0">
                <a:latin typeface="Courier New"/>
                <a:cs typeface="Courier New"/>
              </a:rPr>
              <a:t>}</a:t>
            </a:r>
            <a:endParaRPr kumimoji="0"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8029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simple calculation problem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334313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764704"/>
            <a:ext cx="46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￼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64956" y="980728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3" imgW="545863" imgH="444307" progId="Equation.3">
                  <p:embed/>
                </p:oleObj>
              </mc:Choice>
              <mc:Fallback>
                <p:oleObj name="Формула" r:id="rId3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956" y="980728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1340768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13285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300000"/>
              <a:buBlip>
                <a:blip r:embed="rId5"/>
              </a:buBlip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   How can it be solved with MPI?</a:t>
            </a:r>
          </a:p>
          <a:p>
            <a:pPr>
              <a:buSzPct val="300000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(considering that we have a distributed system with N processors/nodes/computers)</a:t>
            </a:r>
            <a:endParaRPr lang="ru-RU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285293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To solve this problem with MPI it is required to</a:t>
            </a:r>
            <a:r>
              <a:rPr lang="en-US" dirty="0"/>
              <a:t>: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764704"/>
            <a:ext cx="86409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4158" y="62068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Brush Script MT" pitchFamily="66" charset="0"/>
              </a:rPr>
              <a:t>x</a:t>
            </a:r>
            <a:r>
              <a:rPr lang="en-US" sz="3200" b="1" dirty="0">
                <a:latin typeface="Brush Script MT" pitchFamily="66" charset="0"/>
              </a:rPr>
              <a:t>:</a:t>
            </a:r>
            <a:endParaRPr lang="ru-RU" sz="3200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755576" y="764704"/>
            <a:ext cx="0" cy="360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15616" y="764704"/>
            <a:ext cx="0" cy="360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475656" y="764704"/>
            <a:ext cx="0" cy="360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835696" y="764704"/>
            <a:ext cx="0" cy="360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563888" y="764704"/>
            <a:ext cx="0" cy="360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923928" y="764704"/>
            <a:ext cx="0" cy="360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100392" y="764704"/>
            <a:ext cx="0" cy="360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8676456" y="764704"/>
            <a:ext cx="0" cy="360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5536" y="620688"/>
            <a:ext cx="351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Brush Script MT" pitchFamily="66" charset="0"/>
              </a:rPr>
              <a:t>x</a:t>
            </a:r>
            <a:r>
              <a:rPr lang="en-US" sz="2000" b="1" baseline="-25000" dirty="0">
                <a:solidFill>
                  <a:schemeClr val="bg1"/>
                </a:solidFill>
                <a:latin typeface="Brush Script MT" pitchFamily="66" charset="0"/>
              </a:rPr>
              <a:t>1</a:t>
            </a:r>
            <a:endParaRPr lang="ru-RU" sz="2000" b="1" baseline="-25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5384" y="620688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Brush Script MT" pitchFamily="66" charset="0"/>
              </a:rPr>
              <a:t>x</a:t>
            </a:r>
            <a:r>
              <a:rPr lang="en-US" sz="2000" b="1" baseline="-25000" dirty="0">
                <a:solidFill>
                  <a:schemeClr val="bg1"/>
                </a:solidFill>
                <a:latin typeface="Brush Script MT" pitchFamily="66" charset="0"/>
              </a:rPr>
              <a:t>2</a:t>
            </a:r>
            <a:endParaRPr lang="ru-RU" sz="2000" b="1" baseline="-25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5424" y="620688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Brush Script MT" pitchFamily="66" charset="0"/>
              </a:rPr>
              <a:t>x</a:t>
            </a:r>
            <a:r>
              <a:rPr lang="en-US" sz="2000" b="1" baseline="-25000" dirty="0">
                <a:solidFill>
                  <a:schemeClr val="bg1"/>
                </a:solidFill>
                <a:latin typeface="Brush Script MT" pitchFamily="66" charset="0"/>
              </a:rPr>
              <a:t>3</a:t>
            </a:r>
            <a:endParaRPr lang="ru-RU" sz="2000" b="1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75656" y="62068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Brush Script MT" pitchFamily="66" charset="0"/>
              </a:rPr>
              <a:t>x</a:t>
            </a:r>
            <a:r>
              <a:rPr lang="en-US" sz="2000" b="1" baseline="-25000" dirty="0">
                <a:solidFill>
                  <a:schemeClr val="bg1"/>
                </a:solidFill>
                <a:latin typeface="Brush Script MT" pitchFamily="66" charset="0"/>
              </a:rPr>
              <a:t>4</a:t>
            </a:r>
            <a:endParaRPr lang="ru-RU" sz="2000" b="1" baseline="-25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63888" y="620688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Brush Script MT" pitchFamily="66" charset="0"/>
              </a:rPr>
              <a:t>x</a:t>
            </a:r>
            <a:r>
              <a:rPr lang="en-US" sz="2000" b="1" baseline="-25000" dirty="0">
                <a:solidFill>
                  <a:schemeClr val="bg1"/>
                </a:solidFill>
                <a:latin typeface="Brush Script MT" pitchFamily="66" charset="0"/>
              </a:rPr>
              <a:t>i</a:t>
            </a:r>
            <a:endParaRPr lang="ru-RU" sz="2000" b="1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620688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Brush Script MT" pitchFamily="66" charset="0"/>
              </a:rPr>
              <a:t>x</a:t>
            </a:r>
            <a:r>
              <a:rPr lang="en-US" sz="2800" b="1" baseline="-25000" dirty="0">
                <a:solidFill>
                  <a:schemeClr val="bg1"/>
                </a:solidFill>
                <a:latin typeface="Coronet" pitchFamily="66" charset="0"/>
              </a:rPr>
              <a:t>n-1</a:t>
            </a:r>
            <a:endParaRPr lang="ru-RU" sz="2800" b="1" baseline="-25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11760" y="548680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Aharoni" pitchFamily="2" charset="-79"/>
                <a:cs typeface="Aharoni" pitchFamily="2" charset="-79"/>
              </a:rPr>
              <a:t>…</a:t>
            </a:r>
            <a:endParaRPr lang="ru-RU" sz="4000" b="1" dirty="0">
              <a:solidFill>
                <a:schemeClr val="accent6"/>
              </a:solidFill>
              <a:cs typeface="Aharoni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8680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Aharoni" pitchFamily="2" charset="-79"/>
                <a:cs typeface="Aharoni" pitchFamily="2" charset="-79"/>
              </a:rPr>
              <a:t>…</a:t>
            </a:r>
            <a:endParaRPr lang="ru-RU" sz="4000" b="1" dirty="0">
              <a:solidFill>
                <a:schemeClr val="accent6"/>
              </a:solidFill>
              <a:cs typeface="Aharoni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49597" y="620688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solidFill>
                  <a:schemeClr val="bg1"/>
                </a:solidFill>
                <a:latin typeface="Brush Script MT" pitchFamily="66" charset="0"/>
              </a:rPr>
              <a:t>x</a:t>
            </a:r>
            <a:r>
              <a:rPr lang="en-US" sz="2800" b="1" baseline="-25000" dirty="0" err="1">
                <a:solidFill>
                  <a:schemeClr val="bg1"/>
                </a:solidFill>
                <a:latin typeface="Coronet" pitchFamily="66" charset="0"/>
              </a:rPr>
              <a:t>n</a:t>
            </a:r>
            <a:endParaRPr lang="ru-RU" sz="2800" b="1" baseline="-25000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937" y="436510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 perform a summation of the data block in each process   </a:t>
            </a:r>
            <a:endParaRPr lang="ru-RU" sz="20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937" y="504511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 collect  values of calculated partial sums in one of the processes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7937" y="569318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 add the values of partial sums to get the total result</a:t>
            </a:r>
            <a:endParaRPr lang="ru-RU" sz="20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0" y="321297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 pass whole vector to processes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0" y="374897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 pick out a part of the data (depending on process Rank) in each process</a:t>
            </a:r>
          </a:p>
        </p:txBody>
      </p:sp>
    </p:spTree>
    <p:extLst>
      <p:ext uri="{BB962C8B-B14F-4D97-AF65-F5344CB8AC3E}">
        <p14:creationId xmlns:p14="http://schemas.microsoft.com/office/powerpoint/2010/main" val="26889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>
            <a:off x="5508104" y="4378821"/>
            <a:ext cx="2376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508104" y="4293096"/>
            <a:ext cx="2376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simple calculation problem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190297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404664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Формула" r:id="rId4" imgW="545863" imgH="444307" progId="Equation.3">
                  <p:embed/>
                </p:oleObj>
              </mc:Choice>
              <mc:Fallback>
                <p:oleObj name="Формула" r:id="rId4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4664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620688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01266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The solution with MPI </a:t>
            </a:r>
            <a:r>
              <a:rPr lang="en-US" dirty="0"/>
              <a:t>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412776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1)   pass whole vector to processes: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107505" y="1746682"/>
            <a:ext cx="9036496" cy="1569660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(MPI_COMM_WORLD,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0 ) 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(&amp;x, n, MPI_DOUBLE,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tag, MPI_COMM_WORLD);</a:t>
            </a:r>
          </a:p>
          <a:p>
            <a:pPr eaLnBrk="1" hangingPunct="1"/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(&amp;x, n, MPI_DOUBLE, 0, tag, MPI_COMM_WORLD,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0" y="348615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2)   pick out a part of the data (depending on process Rank)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0" y="4133979"/>
            <a:ext cx="4355976" cy="1323439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= N/ProcNum;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from_idx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* ProcRank;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to_idx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* (ProcRank + 1);</a:t>
            </a:r>
          </a:p>
          <a:p>
            <a:pPr eaLnBrk="1" hangingPunct="1"/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ProcNum-1) 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to_idx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= N;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0" y="37699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3)   perform a summation of the data block in each process   </a:t>
            </a:r>
            <a:endParaRPr lang="ru-RU" sz="2000" dirty="0"/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0" y="4149080"/>
            <a:ext cx="4355976" cy="1815882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= N/ProcNum;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from_idx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* ProcRank;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to_idx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* (ProcRank + 1);</a:t>
            </a:r>
          </a:p>
          <a:p>
            <a:pPr eaLnBrk="1" hangingPunct="1"/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ProcNum-1) 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to_idx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= N;</a:t>
            </a:r>
          </a:p>
          <a:p>
            <a:pPr eaLnBrk="1" hangingPunct="1"/>
            <a:r>
              <a:rPr lang="da-DK" sz="1600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 (i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from_idx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; i&lt;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to_idx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/>
            <a:r>
              <a:rPr lang="is-I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s-IS" sz="1600" dirty="0">
                <a:latin typeface="Courier New" pitchFamily="49" charset="0"/>
                <a:cs typeface="Courier New" pitchFamily="49" charset="0"/>
              </a:rPr>
              <a:t>ProcSum  = ProcSum + x[i];</a:t>
            </a:r>
          </a:p>
        </p:txBody>
      </p:sp>
      <p:grpSp>
        <p:nvGrpSpPr>
          <p:cNvPr id="2" name="Группа 19"/>
          <p:cNvGrpSpPr/>
          <p:nvPr/>
        </p:nvGrpSpPr>
        <p:grpSpPr>
          <a:xfrm>
            <a:off x="3707904" y="4077072"/>
            <a:ext cx="1378776" cy="504056"/>
            <a:chOff x="3851920" y="4941168"/>
            <a:chExt cx="1378776" cy="504056"/>
          </a:xfrm>
        </p:grpSpPr>
        <p:sp>
          <p:nvSpPr>
            <p:cNvPr id="18" name="Стрелка вправо с вырезом 17"/>
            <p:cNvSpPr/>
            <p:nvPr/>
          </p:nvSpPr>
          <p:spPr>
            <a:xfrm>
              <a:off x="3851920" y="4941168"/>
              <a:ext cx="1368152" cy="504056"/>
            </a:xfrm>
            <a:prstGeom prst="notch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3928" y="5013176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instance </a:t>
              </a:r>
              <a:endPara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Скругленный прямоугольник 20"/>
          <p:cNvSpPr/>
          <p:nvPr/>
        </p:nvSpPr>
        <p:spPr>
          <a:xfrm>
            <a:off x="5148064" y="4149080"/>
            <a:ext cx="914400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N=12</a:t>
            </a:r>
            <a:endParaRPr lang="ru-RU" b="1" i="1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156176" y="4149080"/>
            <a:ext cx="1440160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i="1" dirty="0">
                <a:latin typeface="Sitka Subheading" pitchFamily="2" charset="0"/>
              </a:rPr>
              <a:t>ProcNum</a:t>
            </a:r>
            <a:r>
              <a:rPr lang="en-US" b="1" i="1" dirty="0"/>
              <a:t>=4</a:t>
            </a:r>
            <a:endParaRPr lang="ru-RU" b="1" i="1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956376" y="4149080"/>
            <a:ext cx="1152128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count=3</a:t>
            </a:r>
            <a:endParaRPr lang="ru-RU" b="1" i="1" dirty="0"/>
          </a:p>
        </p:txBody>
      </p:sp>
      <p:grpSp>
        <p:nvGrpSpPr>
          <p:cNvPr id="7" name="Группа 33"/>
          <p:cNvGrpSpPr/>
          <p:nvPr/>
        </p:nvGrpSpPr>
        <p:grpSpPr>
          <a:xfrm>
            <a:off x="7812359" y="4221087"/>
            <a:ext cx="115441" cy="259457"/>
            <a:chOff x="6804248" y="5013176"/>
            <a:chExt cx="216024" cy="288032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6804248" y="5013176"/>
              <a:ext cx="216024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>
              <a:off x="6804248" y="5157192"/>
              <a:ext cx="216024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5362388" y="4581128"/>
          <a:ext cx="3564000" cy="15529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594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Proc</a:t>
                      </a:r>
                      <a:r>
                        <a:rPr lang="en-US" sz="1800" dirty="0"/>
                        <a:t>Rank</a:t>
                      </a:r>
                      <a:endParaRPr lang="ru-RU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from_idx</a:t>
                      </a:r>
                      <a:endParaRPr lang="ru-RU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to_idx</a:t>
                      </a:r>
                      <a:endParaRPr lang="ru-RU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9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9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9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9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1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4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7" grpId="0"/>
      <p:bldP spid="55" grpId="0" animBg="1"/>
      <p:bldP spid="21" grpId="0" animBg="1"/>
      <p:bldP spid="22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simple calculation problem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190297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404664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Формула" r:id="rId3" imgW="545863" imgH="444307" progId="Equation.3">
                  <p:embed/>
                </p:oleObj>
              </mc:Choice>
              <mc:Fallback>
                <p:oleObj name="Формула" r:id="rId3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4664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735087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12474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The solution with MPI </a:t>
            </a:r>
            <a:r>
              <a:rPr lang="en-US" u="sng" dirty="0"/>
              <a:t>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628800"/>
            <a:ext cx="7956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4)  collect  values of calculated partial sums in one of the processes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23528" y="2420888"/>
            <a:ext cx="8640960" cy="2800767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0 ) {	</a:t>
            </a:r>
            <a:r>
              <a:rPr lang="ru-RU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// </a:t>
            </a:r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One process collects partial sums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is-I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is-I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1,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MPI_DOUBLE,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MPI_ANY_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		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		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MPI_COMM_WORLD, 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s-I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 </a:t>
            </a:r>
            <a:endParaRPr lang="is-I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ru-RU" sz="1600" b="1" i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Each process sends its partial sum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1, MPI_DOUBLE, 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some_tag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MPI_COMM_WORLD);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0" y="198884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5)  add the values of partial sums to get the total result   </a:t>
            </a:r>
            <a:endParaRPr lang="ru-RU" sz="20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23528" y="2420888"/>
            <a:ext cx="8640960" cy="2800767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0 ) {	</a:t>
            </a:r>
            <a:r>
              <a:rPr lang="ru-RU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// </a:t>
            </a:r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One process collects partial sums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is-IS" sz="1600" dirty="0">
                <a:latin typeface="Courier New" pitchFamily="49" charset="0"/>
                <a:cs typeface="Courier New" pitchFamily="49" charset="0"/>
              </a:rPr>
              <a:t>     TotalSum = ProcSum;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1,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MPI_DOUBLE,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MPI_ANY_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		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		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MPI_COMM_WORLD, 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s-IS" sz="1600" dirty="0">
                <a:latin typeface="Courier New" pitchFamily="49" charset="0"/>
                <a:cs typeface="Courier New" pitchFamily="49" charset="0"/>
              </a:rPr>
              <a:t>           TotalSum = TotalSum + ProcSum;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ru-RU" sz="1600" b="1" i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Each process sends its partial sum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1, MPI_DOUBLE, 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some_tag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16251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simple calculation problem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190297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404664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Формула" r:id="rId3" imgW="545863" imgH="444307" progId="Equation.3">
                  <p:embed/>
                </p:oleObj>
              </mc:Choice>
              <mc:Fallback>
                <p:oleObj name="Формула" r:id="rId3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4664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735087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12474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The solution with MPI </a:t>
            </a:r>
            <a:r>
              <a:rPr lang="en-US" u="sng" dirty="0"/>
              <a:t>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628800"/>
            <a:ext cx="7956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4)  collect  values of calculated partial sums in one of the processes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0" y="198884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5)  add the values of partial sums to get the total result   </a:t>
            </a:r>
            <a:endParaRPr lang="ru-RU" sz="20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23528" y="2420888"/>
            <a:ext cx="8640960" cy="2554545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0 ) {	</a:t>
            </a:r>
            <a:r>
              <a:rPr lang="ru-RU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// </a:t>
            </a:r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One process collects partial sums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is-IS" sz="1600" dirty="0">
                <a:latin typeface="Courier New" pitchFamily="49" charset="0"/>
                <a:cs typeface="Courier New" pitchFamily="49" charset="0"/>
              </a:rPr>
              <a:t>     TotalSum = ProcSum;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1,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MPI_DOUBLE,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MPI_ANY_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	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MPI_COMM_WORLD, 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s-IS" sz="1600" dirty="0">
                <a:latin typeface="Courier New" pitchFamily="49" charset="0"/>
                <a:cs typeface="Courier New" pitchFamily="49" charset="0"/>
              </a:rPr>
              <a:t>           TotalSum = TotalSum + ProcSum;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ru-RU" sz="1600" b="1" i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Each process sends its partial sum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1, MPI_DOUBLE, 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some_tag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MPI_COMM_WORLD);</a:t>
            </a:r>
          </a:p>
        </p:txBody>
      </p:sp>
      <p:sp>
        <p:nvSpPr>
          <p:cNvPr id="15" name="Овал 14"/>
          <p:cNvSpPr/>
          <p:nvPr/>
        </p:nvSpPr>
        <p:spPr>
          <a:xfrm>
            <a:off x="5796136" y="3140968"/>
            <a:ext cx="360040" cy="36004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23528" y="2420888"/>
            <a:ext cx="8640960" cy="2554545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0 ) {	</a:t>
            </a:r>
            <a:r>
              <a:rPr lang="ru-RU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// </a:t>
            </a:r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One process collects partial sums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is-IS" sz="1600" dirty="0">
                <a:latin typeface="Courier New" pitchFamily="49" charset="0"/>
                <a:cs typeface="Courier New" pitchFamily="49" charset="0"/>
              </a:rPr>
              <a:t>     TotalSum = ProcSum;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1,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MPI_DOUBLE,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MPI_ANY_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					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MPI_ANY_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MPI_COMM_WORLD, 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s-IS" sz="1600" dirty="0">
                <a:latin typeface="Courier New" pitchFamily="49" charset="0"/>
                <a:cs typeface="Courier New" pitchFamily="49" charset="0"/>
              </a:rPr>
              <a:t>           TotalSum = TotalSum + ProcSum;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ru-RU" sz="1600" b="1" i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Each process sends its partial sum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1, MPI_DOUBLE, 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some_tag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MPI_COMM_WORLD);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5172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300000"/>
              <a:buBlip>
                <a:blip r:embed="rId5"/>
              </a:buBlip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   Are there any disadvantages?</a:t>
            </a:r>
          </a:p>
        </p:txBody>
      </p:sp>
    </p:spTree>
    <p:extLst>
      <p:ext uri="{BB962C8B-B14F-4D97-AF65-F5344CB8AC3E}">
        <p14:creationId xmlns:p14="http://schemas.microsoft.com/office/powerpoint/2010/main" val="5768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28390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764704"/>
            <a:ext cx="46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166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/>
              <a:t>    Collective communication routines must involve </a:t>
            </a:r>
            <a:r>
              <a:rPr lang="en-US" sz="2400" b="1" dirty="0"/>
              <a:t>all</a:t>
            </a:r>
            <a:r>
              <a:rPr lang="en-US" sz="2400" dirty="0"/>
              <a:t> processes within the scope of a </a:t>
            </a:r>
            <a:r>
              <a:rPr lang="en-US" sz="2400" i="1" dirty="0"/>
              <a:t>communicator</a:t>
            </a:r>
            <a:r>
              <a:rPr lang="en-US" sz="24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   Unexpected behavior, including program failure, might occur if even one task in the communicator doesn't participate.</a:t>
            </a:r>
          </a:p>
        </p:txBody>
      </p:sp>
      <p:graphicFrame>
        <p:nvGraphicFramePr>
          <p:cNvPr id="7" name="Схема 6"/>
          <p:cNvGraphicFramePr/>
          <p:nvPr>
            <p:extLst/>
          </p:nvPr>
        </p:nvGraphicFramePr>
        <p:xfrm>
          <a:off x="27814" y="2348880"/>
          <a:ext cx="911618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4509120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/>
              <a:t>   Can only be used with MPI predefined </a:t>
            </a:r>
            <a:r>
              <a:rPr lang="en-US" sz="2400" dirty="0" err="1"/>
              <a:t>datatypes</a:t>
            </a:r>
            <a:r>
              <a:rPr lang="en-US" sz="24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    With MPI-3, collective operations can be blocking or non-blocking.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    Collective communication routines do not take message tag arguments.</a:t>
            </a:r>
          </a:p>
          <a:p>
            <a:pPr lvl="0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42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5536" y="1196752"/>
            <a:ext cx="7776864" cy="468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Sitka Subheading" pitchFamily="2" charset="0"/>
                <a:cs typeface="Courier New" pitchFamily="49" charset="0"/>
              </a:rPr>
              <a:t>int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 </a:t>
            </a:r>
            <a:r>
              <a:rPr lang="en-US" b="1" dirty="0" err="1">
                <a:latin typeface="Sitka Subheading" pitchFamily="2" charset="0"/>
                <a:cs typeface="Courier New" pitchFamily="49" charset="0"/>
              </a:rPr>
              <a:t>MPI_Bcast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 (&amp;buffer, count, 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datatype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, root, 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comm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);</a:t>
            </a:r>
            <a:r>
              <a:rPr lang="ru-RU" dirty="0">
                <a:latin typeface="Sitka Subheading" pitchFamily="2" charset="0"/>
                <a:cs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92696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Data movement operation ‘broadcast’</a:t>
            </a:r>
            <a:r>
              <a:rPr lang="ru-RU" sz="2400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9888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Broadcasts (sends) a message from the process with rank "root" to all other processes in the group. </a:t>
            </a:r>
            <a:endParaRPr lang="ru-RU" sz="24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5400000">
            <a:off x="6713349" y="4508960"/>
            <a:ext cx="288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5400000">
            <a:off x="5777245" y="4508960"/>
            <a:ext cx="288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4841141" y="4508960"/>
            <a:ext cx="288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>
            <a:off x="3905038" y="4508960"/>
            <a:ext cx="288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1547664" y="2996952"/>
            <a:ext cx="864096" cy="720080"/>
            <a:chOff x="1331640" y="2852936"/>
            <a:chExt cx="864096" cy="72008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331640" y="2852936"/>
              <a:ext cx="86409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619672" y="3356992"/>
              <a:ext cx="432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31640" y="285293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0</a:t>
              </a:r>
              <a:endParaRPr lang="ru-RU" b="1" baseline="-25000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23528" y="4509120"/>
            <a:ext cx="864096" cy="720080"/>
            <a:chOff x="1331640" y="2852936"/>
            <a:chExt cx="864096" cy="720080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1331640" y="2852936"/>
              <a:ext cx="86409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1619672" y="3356992"/>
              <a:ext cx="432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  <a:endParaRPr lang="ru-RU" b="1" baseline="-25000" dirty="0"/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1547664" y="4509120"/>
            <a:ext cx="864096" cy="720080"/>
            <a:chOff x="1331640" y="2852936"/>
            <a:chExt cx="864096" cy="72008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1331640" y="2852936"/>
              <a:ext cx="86409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1619672" y="3356992"/>
              <a:ext cx="432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31640" y="285293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  <a:endParaRPr lang="ru-RU" b="1" baseline="-2500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2771800" y="4509120"/>
            <a:ext cx="864096" cy="720080"/>
            <a:chOff x="1331640" y="2852936"/>
            <a:chExt cx="864096" cy="720080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1331640" y="2852936"/>
              <a:ext cx="86409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1619672" y="3356992"/>
              <a:ext cx="432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  <a:endParaRPr lang="ru-RU" b="1" baseline="-25000" dirty="0"/>
            </a:p>
          </p:txBody>
        </p:sp>
      </p:grpSp>
      <p:cxnSp>
        <p:nvCxnSpPr>
          <p:cNvPr id="75" name="Прямая со стрелкой 74"/>
          <p:cNvCxnSpPr>
            <a:stCxn id="24" idx="2"/>
            <a:endCxn id="51" idx="0"/>
          </p:cNvCxnSpPr>
          <p:nvPr/>
        </p:nvCxnSpPr>
        <p:spPr>
          <a:xfrm flipH="1">
            <a:off x="755576" y="3717032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24" idx="2"/>
            <a:endCxn id="55" idx="0"/>
          </p:cNvCxnSpPr>
          <p:nvPr/>
        </p:nvCxnSpPr>
        <p:spPr>
          <a:xfrm>
            <a:off x="1979712" y="371703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24" idx="2"/>
            <a:endCxn id="59" idx="0"/>
          </p:cNvCxnSpPr>
          <p:nvPr/>
        </p:nvCxnSpPr>
        <p:spPr>
          <a:xfrm>
            <a:off x="1979712" y="3717032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Группа 81"/>
          <p:cNvGrpSpPr/>
          <p:nvPr/>
        </p:nvGrpSpPr>
        <p:grpSpPr>
          <a:xfrm>
            <a:off x="4912990" y="2924944"/>
            <a:ext cx="792088" cy="792088"/>
            <a:chOff x="1331640" y="2780928"/>
            <a:chExt cx="792088" cy="792088"/>
          </a:xfrm>
        </p:grpSpPr>
        <p:sp>
          <p:nvSpPr>
            <p:cNvPr id="83" name="Прямоугольник 82"/>
            <p:cNvSpPr/>
            <p:nvPr/>
          </p:nvSpPr>
          <p:spPr>
            <a:xfrm>
              <a:off x="1331640" y="2852936"/>
              <a:ext cx="792088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403648" y="3212976"/>
              <a:ext cx="648072" cy="2520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b="1" baseline="-25000" dirty="0" err="1">
                  <a:latin typeface="Sitka Subheading" pitchFamily="2" charset="0"/>
                </a:rPr>
                <a:t>buf</a:t>
              </a:r>
              <a:endParaRPr lang="ru-RU" sz="2800" b="1" baseline="-25000" dirty="0">
                <a:latin typeface="Sitka Subheading" pitchFamily="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47664" y="278092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  <a:endParaRPr lang="ru-RU" b="1" baseline="-25000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5849094" y="2924944"/>
            <a:ext cx="792088" cy="792088"/>
            <a:chOff x="1331640" y="2780928"/>
            <a:chExt cx="792088" cy="792088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1331640" y="2852936"/>
              <a:ext cx="792088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1403648" y="3212976"/>
              <a:ext cx="648072" cy="2520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b="1" baseline="-25000" dirty="0" err="1">
                  <a:latin typeface="Sitka Subheading" pitchFamily="2" charset="0"/>
                </a:rPr>
                <a:t>buf</a:t>
              </a:r>
              <a:endParaRPr lang="ru-RU" sz="2800" b="1" baseline="-25000" dirty="0">
                <a:latin typeface="Sitka Subheading" pitchFamily="2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47664" y="278092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  <a:endParaRPr lang="ru-RU" b="1" baseline="-25000" dirty="0"/>
            </a:p>
          </p:txBody>
        </p:sp>
      </p:grpSp>
      <p:grpSp>
        <p:nvGrpSpPr>
          <p:cNvPr id="90" name="Группа 89"/>
          <p:cNvGrpSpPr/>
          <p:nvPr/>
        </p:nvGrpSpPr>
        <p:grpSpPr>
          <a:xfrm>
            <a:off x="6785198" y="2924944"/>
            <a:ext cx="792088" cy="792088"/>
            <a:chOff x="1331640" y="2780928"/>
            <a:chExt cx="792088" cy="792088"/>
          </a:xfrm>
        </p:grpSpPr>
        <p:sp>
          <p:nvSpPr>
            <p:cNvPr id="91" name="Прямоугольник 90"/>
            <p:cNvSpPr/>
            <p:nvPr/>
          </p:nvSpPr>
          <p:spPr>
            <a:xfrm>
              <a:off x="1331640" y="2852936"/>
              <a:ext cx="792088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1403648" y="3212976"/>
              <a:ext cx="648072" cy="25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b="1" baseline="-25000" dirty="0" err="1">
                  <a:latin typeface="Sitka Subheading" pitchFamily="2" charset="0"/>
                </a:rPr>
                <a:t>buf</a:t>
              </a:r>
              <a:endParaRPr lang="ru-RU" sz="2800" b="1" baseline="-25000" dirty="0">
                <a:latin typeface="Sitka Subheading" pitchFamily="2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47664" y="278092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0</a:t>
              </a:r>
              <a:endParaRPr lang="ru-RU" b="1" baseline="-25000" dirty="0"/>
            </a:p>
          </p:txBody>
        </p:sp>
      </p:grpSp>
      <p:grpSp>
        <p:nvGrpSpPr>
          <p:cNvPr id="94" name="Группа 93"/>
          <p:cNvGrpSpPr/>
          <p:nvPr/>
        </p:nvGrpSpPr>
        <p:grpSpPr>
          <a:xfrm>
            <a:off x="7721302" y="2924944"/>
            <a:ext cx="792088" cy="792088"/>
            <a:chOff x="1331640" y="2780928"/>
            <a:chExt cx="792088" cy="792088"/>
          </a:xfrm>
        </p:grpSpPr>
        <p:sp>
          <p:nvSpPr>
            <p:cNvPr id="95" name="Прямоугольник 94"/>
            <p:cNvSpPr/>
            <p:nvPr/>
          </p:nvSpPr>
          <p:spPr>
            <a:xfrm>
              <a:off x="1331640" y="2852936"/>
              <a:ext cx="792088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1403648" y="3212976"/>
              <a:ext cx="648072" cy="2520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b="1" baseline="-25000" dirty="0" err="1">
                  <a:latin typeface="Sitka Subheading" pitchFamily="2" charset="0"/>
                </a:rPr>
                <a:t>buf</a:t>
              </a:r>
              <a:endParaRPr lang="ru-RU" sz="2800" b="1" baseline="-25000" dirty="0">
                <a:latin typeface="Sitka Subheading" pitchFamily="2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47664" y="2780928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  <a:endParaRPr lang="ru-RU" b="1" baseline="-25000" dirty="0"/>
            </a:p>
          </p:txBody>
        </p:sp>
      </p:grpSp>
      <p:sp>
        <p:nvSpPr>
          <p:cNvPr id="99" name="Прямоугольник 98"/>
          <p:cNvSpPr/>
          <p:nvPr/>
        </p:nvSpPr>
        <p:spPr>
          <a:xfrm>
            <a:off x="4716016" y="4047455"/>
            <a:ext cx="4105472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Sitka Subheading" pitchFamily="2" charset="0"/>
                <a:cs typeface="Courier New" pitchFamily="49" charset="0"/>
              </a:rPr>
              <a:t>MPI_Bcast</a:t>
            </a:r>
            <a:r>
              <a:rPr lang="en-US" sz="2000" dirty="0">
                <a:latin typeface="Sitka Subheading" pitchFamily="2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Sitka Subheading" pitchFamily="2" charset="0"/>
                <a:cs typeface="Courier New" pitchFamily="49" charset="0"/>
              </a:rPr>
              <a:t>buf</a:t>
            </a:r>
            <a:r>
              <a:rPr lang="en-US" sz="2000" dirty="0">
                <a:latin typeface="Sitka Subheading" pitchFamily="2" charset="0"/>
                <a:cs typeface="Courier New" pitchFamily="49" charset="0"/>
              </a:rPr>
              <a:t>, …, …, </a:t>
            </a:r>
            <a:r>
              <a:rPr lang="en-US" sz="2000" b="1" dirty="0">
                <a:latin typeface="Sitka Subheading" pitchFamily="2" charset="0"/>
                <a:cs typeface="Courier New" pitchFamily="49" charset="0"/>
              </a:rPr>
              <a:t>0</a:t>
            </a:r>
            <a:r>
              <a:rPr lang="en-US" sz="2000" dirty="0">
                <a:latin typeface="Sitka Subheading" pitchFamily="2" charset="0"/>
                <a:cs typeface="Courier New" pitchFamily="49" charset="0"/>
              </a:rPr>
              <a:t>, …)</a:t>
            </a:r>
            <a:endParaRPr lang="ru-RU" sz="2000" dirty="0"/>
          </a:p>
        </p:txBody>
      </p:sp>
      <p:grpSp>
        <p:nvGrpSpPr>
          <p:cNvPr id="100" name="Группа 99"/>
          <p:cNvGrpSpPr/>
          <p:nvPr/>
        </p:nvGrpSpPr>
        <p:grpSpPr>
          <a:xfrm>
            <a:off x="4912990" y="4797152"/>
            <a:ext cx="792088" cy="792088"/>
            <a:chOff x="1331640" y="2780928"/>
            <a:chExt cx="792088" cy="792088"/>
          </a:xfrm>
        </p:grpSpPr>
        <p:sp>
          <p:nvSpPr>
            <p:cNvPr id="101" name="Прямоугольник 100"/>
            <p:cNvSpPr/>
            <p:nvPr/>
          </p:nvSpPr>
          <p:spPr>
            <a:xfrm>
              <a:off x="1331640" y="2852936"/>
              <a:ext cx="792088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1403648" y="3212976"/>
              <a:ext cx="648072" cy="25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b="1" baseline="-25000" dirty="0" err="1">
                  <a:latin typeface="Sitka Subheading" pitchFamily="2" charset="0"/>
                </a:rPr>
                <a:t>buf</a:t>
              </a:r>
              <a:endParaRPr lang="ru-RU" sz="2800" b="1" baseline="-25000" dirty="0">
                <a:latin typeface="Sitka Subheading" pitchFamily="2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47664" y="278092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  <a:endParaRPr lang="ru-RU" b="1" baseline="-25000" dirty="0"/>
            </a:p>
          </p:txBody>
        </p:sp>
      </p:grpSp>
      <p:grpSp>
        <p:nvGrpSpPr>
          <p:cNvPr id="104" name="Группа 103"/>
          <p:cNvGrpSpPr/>
          <p:nvPr/>
        </p:nvGrpSpPr>
        <p:grpSpPr>
          <a:xfrm>
            <a:off x="5849094" y="4797152"/>
            <a:ext cx="792088" cy="792088"/>
            <a:chOff x="1331640" y="2780928"/>
            <a:chExt cx="792088" cy="792088"/>
          </a:xfrm>
        </p:grpSpPr>
        <p:sp>
          <p:nvSpPr>
            <p:cNvPr id="105" name="Прямоугольник 104"/>
            <p:cNvSpPr/>
            <p:nvPr/>
          </p:nvSpPr>
          <p:spPr>
            <a:xfrm>
              <a:off x="1331640" y="2852936"/>
              <a:ext cx="792088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1403648" y="3212976"/>
              <a:ext cx="648072" cy="25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b="1" baseline="-25000" dirty="0" err="1">
                  <a:latin typeface="Sitka Subheading" pitchFamily="2" charset="0"/>
                </a:rPr>
                <a:t>buf</a:t>
              </a:r>
              <a:endParaRPr lang="ru-RU" sz="2800" b="1" baseline="-25000" dirty="0">
                <a:latin typeface="Sitka Subheading" pitchFamily="2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47664" y="278092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  <a:endParaRPr lang="ru-RU" b="1" baseline="-25000" dirty="0"/>
            </a:p>
          </p:txBody>
        </p:sp>
      </p:grpSp>
      <p:grpSp>
        <p:nvGrpSpPr>
          <p:cNvPr id="108" name="Группа 107"/>
          <p:cNvGrpSpPr/>
          <p:nvPr/>
        </p:nvGrpSpPr>
        <p:grpSpPr>
          <a:xfrm>
            <a:off x="6785198" y="4797152"/>
            <a:ext cx="792088" cy="792088"/>
            <a:chOff x="1331640" y="2780928"/>
            <a:chExt cx="792088" cy="792088"/>
          </a:xfrm>
        </p:grpSpPr>
        <p:sp>
          <p:nvSpPr>
            <p:cNvPr id="109" name="Прямоугольник 108"/>
            <p:cNvSpPr/>
            <p:nvPr/>
          </p:nvSpPr>
          <p:spPr>
            <a:xfrm>
              <a:off x="1331640" y="2852936"/>
              <a:ext cx="792088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1403648" y="3212976"/>
              <a:ext cx="648072" cy="25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b="1" baseline="-25000" dirty="0" err="1">
                  <a:latin typeface="Sitka Subheading" pitchFamily="2" charset="0"/>
                </a:rPr>
                <a:t>buf</a:t>
              </a:r>
              <a:endParaRPr lang="ru-RU" sz="2800" b="1" baseline="-25000" dirty="0">
                <a:latin typeface="Sitka Subheading" pitchFamily="2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47664" y="278092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0</a:t>
              </a:r>
              <a:endParaRPr lang="ru-RU" b="1" baseline="-25000" dirty="0"/>
            </a:p>
          </p:txBody>
        </p:sp>
      </p:grpSp>
      <p:grpSp>
        <p:nvGrpSpPr>
          <p:cNvPr id="112" name="Группа 111"/>
          <p:cNvGrpSpPr/>
          <p:nvPr/>
        </p:nvGrpSpPr>
        <p:grpSpPr>
          <a:xfrm>
            <a:off x="7721302" y="4797152"/>
            <a:ext cx="792088" cy="792088"/>
            <a:chOff x="1331640" y="2780928"/>
            <a:chExt cx="792088" cy="792088"/>
          </a:xfrm>
        </p:grpSpPr>
        <p:sp>
          <p:nvSpPr>
            <p:cNvPr id="113" name="Прямоугольник 112"/>
            <p:cNvSpPr/>
            <p:nvPr/>
          </p:nvSpPr>
          <p:spPr>
            <a:xfrm>
              <a:off x="1331640" y="2852936"/>
              <a:ext cx="792088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1403648" y="3212976"/>
              <a:ext cx="648072" cy="25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b="1" baseline="-25000" dirty="0" err="1">
                  <a:latin typeface="Sitka Subheading" pitchFamily="2" charset="0"/>
                </a:rPr>
                <a:t>buf</a:t>
              </a:r>
              <a:endParaRPr lang="ru-RU" sz="2800" b="1" baseline="-25000" dirty="0">
                <a:latin typeface="Sitka Subheading" pitchFamily="2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47664" y="2780928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  <a:endParaRPr lang="ru-RU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0881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190297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528216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Формула" r:id="rId4" imgW="545863" imgH="444307" progId="Equation.3">
                  <p:embed/>
                </p:oleObj>
              </mc:Choice>
              <mc:Fallback>
                <p:oleObj name="Формула" r:id="rId4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28216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620688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01266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The solution with MPI </a:t>
            </a:r>
            <a:r>
              <a:rPr lang="en-US" dirty="0"/>
              <a:t>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516722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1)   pass whole vector to processes: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23528" y="1886055"/>
            <a:ext cx="8352928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(MPI_COMM_WORLD,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== 0 ) 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(&amp;x, N, MPI_DOUBLE,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tag, MPI_COMM_WORLD);</a:t>
            </a:r>
          </a:p>
          <a:p>
            <a:pPr eaLnBrk="1" hangingPunct="1"/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(&amp;x, N, MPI_DOUBLE, 0, tag, MPI_COMM_WORLD, </a:t>
            </a:r>
            <a:r>
              <a:rPr lang="ru-RU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5536" y="4449886"/>
            <a:ext cx="8280920" cy="830997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(MPI_COMM_WORLD,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600" b="1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i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MPI_Bcast</a:t>
            </a:r>
            <a:r>
              <a:rPr lang="ru-RU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 N, MPI_DOUBLE, 0, MPI_COMM_WORLD</a:t>
            </a:r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Стрелка вниз 17"/>
          <p:cNvSpPr/>
          <p:nvPr/>
        </p:nvSpPr>
        <p:spPr>
          <a:xfrm>
            <a:off x="3923928" y="3717032"/>
            <a:ext cx="288032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0" y="55172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300000"/>
              <a:buBlip>
                <a:blip r:embed="rId6"/>
              </a:buBlip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   Does each process need a whole vector?</a:t>
            </a:r>
          </a:p>
        </p:txBody>
      </p:sp>
    </p:spTree>
    <p:extLst>
      <p:ext uri="{BB962C8B-B14F-4D97-AF65-F5344CB8AC3E}">
        <p14:creationId xmlns:p14="http://schemas.microsoft.com/office/powerpoint/2010/main" val="27843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1520" y="1376480"/>
            <a:ext cx="8640960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MPI_Scatter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sendcnt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sendtype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		          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recvcnt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recvtype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root,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address of send buffer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address of receive buffer</a:t>
            </a:r>
          </a:p>
          <a:p>
            <a:pPr eaLnBrk="1" hangingPunct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sendcnt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number of elements sent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recvcnt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number of elements in receive	to each process			           buffer</a:t>
            </a:r>
          </a:p>
          <a:p>
            <a:pPr eaLnBrk="1" hangingPunct="1"/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4868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Data movement operation ‘scatter’ distributes distinct messages from a ‘root’ to each process in the communicator.</a:t>
            </a:r>
          </a:p>
          <a:p>
            <a:pPr marL="285750" indent="-285750">
              <a:buFont typeface="Arial"/>
              <a:buChar char="•"/>
            </a:pPr>
            <a:endParaRPr lang="ru-RU" sz="2400" dirty="0"/>
          </a:p>
        </p:txBody>
      </p:sp>
      <p:grpSp>
        <p:nvGrpSpPr>
          <p:cNvPr id="176" name="Группа 175"/>
          <p:cNvGrpSpPr/>
          <p:nvPr/>
        </p:nvGrpSpPr>
        <p:grpSpPr>
          <a:xfrm>
            <a:off x="1187624" y="3284984"/>
            <a:ext cx="6624736" cy="2376264"/>
            <a:chOff x="1187624" y="3429000"/>
            <a:chExt cx="6624736" cy="2376264"/>
          </a:xfrm>
        </p:grpSpPr>
        <p:cxnSp>
          <p:nvCxnSpPr>
            <p:cNvPr id="75" name="Прямая со стрелкой 74"/>
            <p:cNvCxnSpPr>
              <a:stCxn id="24" idx="2"/>
              <a:endCxn id="161" idx="0"/>
            </p:cNvCxnSpPr>
            <p:nvPr/>
          </p:nvCxnSpPr>
          <p:spPr>
            <a:xfrm flipH="1">
              <a:off x="3599892" y="4221088"/>
              <a:ext cx="576064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24" idx="2"/>
              <a:endCxn id="137" idx="0"/>
            </p:cNvCxnSpPr>
            <p:nvPr/>
          </p:nvCxnSpPr>
          <p:spPr>
            <a:xfrm>
              <a:off x="4175956" y="4221088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Группа 107"/>
            <p:cNvGrpSpPr/>
            <p:nvPr/>
          </p:nvGrpSpPr>
          <p:grpSpPr>
            <a:xfrm>
              <a:off x="3563888" y="3501008"/>
              <a:ext cx="1224136" cy="720080"/>
              <a:chOff x="4355976" y="3645024"/>
              <a:chExt cx="1224136" cy="720080"/>
            </a:xfrm>
          </p:grpSpPr>
          <p:grpSp>
            <p:nvGrpSpPr>
              <p:cNvPr id="2" name="Группа 48"/>
              <p:cNvGrpSpPr/>
              <p:nvPr/>
            </p:nvGrpSpPr>
            <p:grpSpPr>
              <a:xfrm>
                <a:off x="4355976" y="36450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24" name="Прямоугольник 23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 flipH="1">
                  <a:off x="1475640" y="3249000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331640" y="2852936"/>
                  <a:ext cx="604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/>
                    <a:t>P</a:t>
                  </a:r>
                  <a:r>
                    <a:rPr lang="en-US" b="1" baseline="-25000" dirty="0" err="1"/>
                    <a:t>root</a:t>
                  </a:r>
                  <a:endParaRPr lang="ru-RU" b="1" baseline="-25000" dirty="0"/>
                </a:p>
              </p:txBody>
            </p:sp>
          </p:grpSp>
          <p:sp>
            <p:nvSpPr>
              <p:cNvPr id="65" name="Прямоугольник 64"/>
              <p:cNvSpPr/>
              <p:nvPr/>
            </p:nvSpPr>
            <p:spPr>
              <a:xfrm flipH="1">
                <a:off x="4643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 flipH="1">
                <a:off x="4787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 flipH="1">
                <a:off x="4932024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sp>
          <p:nvSpPr>
            <p:cNvPr id="119" name="Прямоугольник 118"/>
            <p:cNvSpPr/>
            <p:nvPr/>
          </p:nvSpPr>
          <p:spPr>
            <a:xfrm flipH="1">
              <a:off x="4499976" y="3897072"/>
              <a:ext cx="144032" cy="252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20" name="Прямоугольник 119"/>
            <p:cNvSpPr/>
            <p:nvPr/>
          </p:nvSpPr>
          <p:spPr>
            <a:xfrm>
              <a:off x="3491880" y="3832473"/>
              <a:ext cx="864096" cy="43204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11177" y="3506341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err="1">
                  <a:solidFill>
                    <a:schemeClr val="accent2"/>
                  </a:solidFill>
                </a:rPr>
                <a:t>sendbuf</a:t>
              </a:r>
              <a:endParaRPr lang="ru-RU" b="1" i="1" u="sng" dirty="0">
                <a:solidFill>
                  <a:schemeClr val="accent2"/>
                </a:solidFill>
              </a:endParaRPr>
            </a:p>
          </p:txBody>
        </p:sp>
        <p:cxnSp>
          <p:nvCxnSpPr>
            <p:cNvPr id="123" name="Прямая соединительная линия 122"/>
            <p:cNvCxnSpPr>
              <a:endCxn id="120" idx="1"/>
            </p:cNvCxnSpPr>
            <p:nvPr/>
          </p:nvCxnSpPr>
          <p:spPr>
            <a:xfrm>
              <a:off x="2771800" y="3789040"/>
              <a:ext cx="720080" cy="2594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5" name="Прямоугольник 124"/>
            <p:cNvSpPr/>
            <p:nvPr/>
          </p:nvSpPr>
          <p:spPr>
            <a:xfrm>
              <a:off x="4442842" y="3798565"/>
              <a:ext cx="460623" cy="41719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04048" y="3429000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err="1">
                  <a:solidFill>
                    <a:schemeClr val="accent2"/>
                  </a:solidFill>
                </a:rPr>
                <a:t>recvbuf</a:t>
              </a:r>
              <a:endParaRPr lang="ru-RU" b="1" i="1" u="sng" dirty="0">
                <a:solidFill>
                  <a:schemeClr val="accent2"/>
                </a:solidFill>
              </a:endParaRPr>
            </a:p>
          </p:txBody>
        </p:sp>
        <p:cxnSp>
          <p:nvCxnSpPr>
            <p:cNvPr id="127" name="Прямая соединительная линия 126"/>
            <p:cNvCxnSpPr>
              <a:endCxn id="125" idx="3"/>
            </p:cNvCxnSpPr>
            <p:nvPr/>
          </p:nvCxnSpPr>
          <p:spPr>
            <a:xfrm flipH="1">
              <a:off x="4903465" y="3726557"/>
              <a:ext cx="504056" cy="2806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1" name="Группа 140"/>
            <p:cNvGrpSpPr/>
            <p:nvPr/>
          </p:nvGrpSpPr>
          <p:grpSpPr>
            <a:xfrm>
              <a:off x="4716016" y="5085184"/>
              <a:ext cx="1224136" cy="720080"/>
              <a:chOff x="4932040" y="5445224"/>
              <a:chExt cx="1224136" cy="720080"/>
            </a:xfrm>
          </p:grpSpPr>
          <p:grpSp>
            <p:nvGrpSpPr>
              <p:cNvPr id="132" name="Группа 131"/>
              <p:cNvGrpSpPr/>
              <p:nvPr/>
            </p:nvGrpSpPr>
            <p:grpSpPr>
              <a:xfrm>
                <a:off x="4932040" y="5445224"/>
                <a:ext cx="1224136" cy="720080"/>
                <a:chOff x="4355976" y="3645024"/>
                <a:chExt cx="1224136" cy="720080"/>
              </a:xfrm>
            </p:grpSpPr>
            <p:grpSp>
              <p:nvGrpSpPr>
                <p:cNvPr id="133" name="Группа 48"/>
                <p:cNvGrpSpPr/>
                <p:nvPr/>
              </p:nvGrpSpPr>
              <p:grpSpPr>
                <a:xfrm>
                  <a:off x="4355976" y="3645024"/>
                  <a:ext cx="1224136" cy="720080"/>
                  <a:chOff x="1331640" y="2852936"/>
                  <a:chExt cx="1224136" cy="720080"/>
                </a:xfrm>
              </p:grpSpPr>
              <p:sp>
                <p:nvSpPr>
                  <p:cNvPr id="137" name="Прямоугольник 136"/>
                  <p:cNvSpPr/>
                  <p:nvPr/>
                </p:nvSpPr>
                <p:spPr>
                  <a:xfrm>
                    <a:off x="1331640" y="2852936"/>
                    <a:ext cx="1224136" cy="72008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138" name="Прямоугольник 137"/>
                  <p:cNvSpPr/>
                  <p:nvPr/>
                </p:nvSpPr>
                <p:spPr>
                  <a:xfrm flipH="1">
                    <a:off x="1475640" y="3249000"/>
                    <a:ext cx="144032" cy="25200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331640" y="2852936"/>
                    <a:ext cx="6046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/>
                      <a:t>P</a:t>
                    </a:r>
                    <a:r>
                      <a:rPr lang="en-US" b="1" baseline="-25000" dirty="0" err="1"/>
                      <a:t>root</a:t>
                    </a:r>
                    <a:endParaRPr lang="ru-RU" b="1" baseline="-25000" dirty="0"/>
                  </a:p>
                </p:txBody>
              </p:sp>
            </p:grpSp>
            <p:sp>
              <p:nvSpPr>
                <p:cNvPr id="134" name="Прямоугольник 133"/>
                <p:cNvSpPr/>
                <p:nvPr/>
              </p:nvSpPr>
              <p:spPr>
                <a:xfrm flipH="1">
                  <a:off x="4643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 flipH="1">
                  <a:off x="4787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 flipH="1">
                  <a:off x="4932024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</p:grpSp>
          <p:sp>
            <p:nvSpPr>
              <p:cNvPr id="140" name="Прямоугольник 139"/>
              <p:cNvSpPr/>
              <p:nvPr/>
            </p:nvSpPr>
            <p:spPr>
              <a:xfrm flipH="1">
                <a:off x="5868144" y="58412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grpSp>
          <p:nvGrpSpPr>
            <p:cNvPr id="143" name="Группа 142"/>
            <p:cNvGrpSpPr/>
            <p:nvPr/>
          </p:nvGrpSpPr>
          <p:grpSpPr>
            <a:xfrm>
              <a:off x="6588224" y="5085184"/>
              <a:ext cx="1224136" cy="720080"/>
              <a:chOff x="4932040" y="5445224"/>
              <a:chExt cx="1224136" cy="720080"/>
            </a:xfrm>
          </p:grpSpPr>
          <p:grpSp>
            <p:nvGrpSpPr>
              <p:cNvPr id="144" name="Группа 131"/>
              <p:cNvGrpSpPr/>
              <p:nvPr/>
            </p:nvGrpSpPr>
            <p:grpSpPr>
              <a:xfrm>
                <a:off x="4932040" y="5445224"/>
                <a:ext cx="1224136" cy="720080"/>
                <a:chOff x="4355976" y="3645024"/>
                <a:chExt cx="1224136" cy="720080"/>
              </a:xfrm>
            </p:grpSpPr>
            <p:grpSp>
              <p:nvGrpSpPr>
                <p:cNvPr id="146" name="Группа 48"/>
                <p:cNvGrpSpPr/>
                <p:nvPr/>
              </p:nvGrpSpPr>
              <p:grpSpPr>
                <a:xfrm>
                  <a:off x="4355976" y="3645024"/>
                  <a:ext cx="1224136" cy="720080"/>
                  <a:chOff x="1331640" y="2852936"/>
                  <a:chExt cx="1224136" cy="720080"/>
                </a:xfrm>
              </p:grpSpPr>
              <p:sp>
                <p:nvSpPr>
                  <p:cNvPr id="150" name="Прямоугольник 149"/>
                  <p:cNvSpPr/>
                  <p:nvPr/>
                </p:nvSpPr>
                <p:spPr>
                  <a:xfrm>
                    <a:off x="1331640" y="2852936"/>
                    <a:ext cx="1224136" cy="72008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151" name="Прямоугольник 150"/>
                  <p:cNvSpPr/>
                  <p:nvPr/>
                </p:nvSpPr>
                <p:spPr>
                  <a:xfrm flipH="1">
                    <a:off x="1475640" y="3249000"/>
                    <a:ext cx="144032" cy="25200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331640" y="2852936"/>
                    <a:ext cx="3978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</a:t>
                    </a:r>
                    <a:r>
                      <a:rPr lang="en-US" b="1" baseline="-25000" dirty="0"/>
                      <a:t>3</a:t>
                    </a:r>
                    <a:endParaRPr lang="ru-RU" b="1" baseline="-25000" dirty="0"/>
                  </a:p>
                </p:txBody>
              </p:sp>
            </p:grpSp>
            <p:sp>
              <p:nvSpPr>
                <p:cNvPr id="147" name="Прямоугольник 146"/>
                <p:cNvSpPr/>
                <p:nvPr/>
              </p:nvSpPr>
              <p:spPr>
                <a:xfrm flipH="1">
                  <a:off x="4643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 flipH="1">
                  <a:off x="4787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 flipH="1">
                  <a:off x="4932024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</p:grpSp>
          <p:sp>
            <p:nvSpPr>
              <p:cNvPr id="145" name="Прямоугольник 144"/>
              <p:cNvSpPr/>
              <p:nvPr/>
            </p:nvSpPr>
            <p:spPr>
              <a:xfrm flipH="1">
                <a:off x="5868144" y="58412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cxnSp>
          <p:nvCxnSpPr>
            <p:cNvPr id="79" name="Прямая со стрелкой 78"/>
            <p:cNvCxnSpPr>
              <a:stCxn id="24" idx="2"/>
              <a:endCxn id="150" idx="0"/>
            </p:cNvCxnSpPr>
            <p:nvPr/>
          </p:nvCxnSpPr>
          <p:spPr>
            <a:xfrm>
              <a:off x="4175956" y="4221088"/>
              <a:ext cx="3024336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Группа 153"/>
            <p:cNvGrpSpPr/>
            <p:nvPr/>
          </p:nvGrpSpPr>
          <p:grpSpPr>
            <a:xfrm>
              <a:off x="2987824" y="5085184"/>
              <a:ext cx="1224136" cy="720080"/>
              <a:chOff x="4932040" y="5445224"/>
              <a:chExt cx="1224136" cy="720080"/>
            </a:xfrm>
          </p:grpSpPr>
          <p:grpSp>
            <p:nvGrpSpPr>
              <p:cNvPr id="155" name="Группа 131"/>
              <p:cNvGrpSpPr/>
              <p:nvPr/>
            </p:nvGrpSpPr>
            <p:grpSpPr>
              <a:xfrm>
                <a:off x="4932040" y="5445224"/>
                <a:ext cx="1224136" cy="720080"/>
                <a:chOff x="4355976" y="3645024"/>
                <a:chExt cx="1224136" cy="720080"/>
              </a:xfrm>
            </p:grpSpPr>
            <p:grpSp>
              <p:nvGrpSpPr>
                <p:cNvPr id="157" name="Группа 48"/>
                <p:cNvGrpSpPr/>
                <p:nvPr/>
              </p:nvGrpSpPr>
              <p:grpSpPr>
                <a:xfrm>
                  <a:off x="4355976" y="3645024"/>
                  <a:ext cx="1224136" cy="720080"/>
                  <a:chOff x="1331640" y="2852936"/>
                  <a:chExt cx="1224136" cy="720080"/>
                </a:xfrm>
              </p:grpSpPr>
              <p:sp>
                <p:nvSpPr>
                  <p:cNvPr id="161" name="Прямоугольник 160"/>
                  <p:cNvSpPr/>
                  <p:nvPr/>
                </p:nvSpPr>
                <p:spPr>
                  <a:xfrm>
                    <a:off x="1331640" y="2852936"/>
                    <a:ext cx="1224136" cy="72008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162" name="Прямоугольник 161"/>
                  <p:cNvSpPr/>
                  <p:nvPr/>
                </p:nvSpPr>
                <p:spPr>
                  <a:xfrm flipH="1">
                    <a:off x="1475640" y="3249000"/>
                    <a:ext cx="144032" cy="25200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1331640" y="2852936"/>
                    <a:ext cx="3978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</a:t>
                    </a:r>
                    <a:r>
                      <a:rPr lang="en-US" b="1" baseline="-25000" dirty="0"/>
                      <a:t>1</a:t>
                    </a:r>
                    <a:endParaRPr lang="ru-RU" b="1" baseline="-25000" dirty="0"/>
                  </a:p>
                </p:txBody>
              </p:sp>
            </p:grpSp>
            <p:sp>
              <p:nvSpPr>
                <p:cNvPr id="158" name="Прямоугольник 157"/>
                <p:cNvSpPr/>
                <p:nvPr/>
              </p:nvSpPr>
              <p:spPr>
                <a:xfrm flipH="1">
                  <a:off x="4643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 flipH="1">
                  <a:off x="4787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 flipH="1">
                  <a:off x="4932024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</p:grpSp>
          <p:sp>
            <p:nvSpPr>
              <p:cNvPr id="156" name="Прямоугольник 155"/>
              <p:cNvSpPr/>
              <p:nvPr/>
            </p:nvSpPr>
            <p:spPr>
              <a:xfrm flipH="1">
                <a:off x="5868144" y="58412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grpSp>
          <p:nvGrpSpPr>
            <p:cNvPr id="165" name="Группа 164"/>
            <p:cNvGrpSpPr/>
            <p:nvPr/>
          </p:nvGrpSpPr>
          <p:grpSpPr>
            <a:xfrm>
              <a:off x="1187624" y="5085184"/>
              <a:ext cx="1224136" cy="720080"/>
              <a:chOff x="4932040" y="5445224"/>
              <a:chExt cx="1224136" cy="720080"/>
            </a:xfrm>
          </p:grpSpPr>
          <p:grpSp>
            <p:nvGrpSpPr>
              <p:cNvPr id="166" name="Группа 131"/>
              <p:cNvGrpSpPr/>
              <p:nvPr/>
            </p:nvGrpSpPr>
            <p:grpSpPr>
              <a:xfrm>
                <a:off x="4932040" y="5445224"/>
                <a:ext cx="1224136" cy="720080"/>
                <a:chOff x="4355976" y="3645024"/>
                <a:chExt cx="1224136" cy="720080"/>
              </a:xfrm>
            </p:grpSpPr>
            <p:grpSp>
              <p:nvGrpSpPr>
                <p:cNvPr id="168" name="Группа 48"/>
                <p:cNvGrpSpPr/>
                <p:nvPr/>
              </p:nvGrpSpPr>
              <p:grpSpPr>
                <a:xfrm>
                  <a:off x="4355976" y="3645024"/>
                  <a:ext cx="1224136" cy="720080"/>
                  <a:chOff x="1331640" y="2852936"/>
                  <a:chExt cx="1224136" cy="720080"/>
                </a:xfrm>
              </p:grpSpPr>
              <p:sp>
                <p:nvSpPr>
                  <p:cNvPr id="172" name="Прямоугольник 171"/>
                  <p:cNvSpPr/>
                  <p:nvPr/>
                </p:nvSpPr>
                <p:spPr>
                  <a:xfrm>
                    <a:off x="1331640" y="2852936"/>
                    <a:ext cx="1224136" cy="72008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173" name="Прямоугольник 172"/>
                  <p:cNvSpPr/>
                  <p:nvPr/>
                </p:nvSpPr>
                <p:spPr>
                  <a:xfrm flipH="1">
                    <a:off x="1475640" y="3249000"/>
                    <a:ext cx="144032" cy="25200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1331640" y="2852936"/>
                    <a:ext cx="4010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</a:t>
                    </a:r>
                    <a:r>
                      <a:rPr lang="en-US" b="1" baseline="-25000" dirty="0"/>
                      <a:t>0</a:t>
                    </a:r>
                    <a:endParaRPr lang="ru-RU" b="1" baseline="-25000" dirty="0"/>
                  </a:p>
                </p:txBody>
              </p:sp>
            </p:grpSp>
            <p:sp>
              <p:nvSpPr>
                <p:cNvPr id="169" name="Прямоугольник 168"/>
                <p:cNvSpPr/>
                <p:nvPr/>
              </p:nvSpPr>
              <p:spPr>
                <a:xfrm flipH="1">
                  <a:off x="4643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70" name="Прямоугольник 169"/>
                <p:cNvSpPr/>
                <p:nvPr/>
              </p:nvSpPr>
              <p:spPr>
                <a:xfrm flipH="1">
                  <a:off x="4787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 flipH="1">
                  <a:off x="4932024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</p:grpSp>
          <p:sp>
            <p:nvSpPr>
              <p:cNvPr id="167" name="Прямоугольник 166"/>
              <p:cNvSpPr/>
              <p:nvPr/>
            </p:nvSpPr>
            <p:spPr>
              <a:xfrm flipH="1">
                <a:off x="5868144" y="58412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cxnSp>
          <p:nvCxnSpPr>
            <p:cNvPr id="81" name="Прямая со стрелкой 80"/>
            <p:cNvCxnSpPr>
              <a:stCxn id="24" idx="2"/>
            </p:cNvCxnSpPr>
            <p:nvPr/>
          </p:nvCxnSpPr>
          <p:spPr>
            <a:xfrm flipH="1">
              <a:off x="1835696" y="4221088"/>
              <a:ext cx="234026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Группа 176"/>
          <p:cNvGrpSpPr/>
          <p:nvPr/>
        </p:nvGrpSpPr>
        <p:grpSpPr>
          <a:xfrm>
            <a:off x="1187624" y="3284984"/>
            <a:ext cx="6624736" cy="2376264"/>
            <a:chOff x="1187624" y="3429000"/>
            <a:chExt cx="6624736" cy="2376264"/>
          </a:xfrm>
        </p:grpSpPr>
        <p:cxnSp>
          <p:nvCxnSpPr>
            <p:cNvPr id="178" name="Прямая со стрелкой 177"/>
            <p:cNvCxnSpPr>
              <a:stCxn id="234" idx="2"/>
              <a:endCxn id="209" idx="0"/>
            </p:cNvCxnSpPr>
            <p:nvPr/>
          </p:nvCxnSpPr>
          <p:spPr>
            <a:xfrm flipH="1">
              <a:off x="3599892" y="4221088"/>
              <a:ext cx="576064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234" idx="2"/>
              <a:endCxn id="227" idx="0"/>
            </p:cNvCxnSpPr>
            <p:nvPr/>
          </p:nvCxnSpPr>
          <p:spPr>
            <a:xfrm>
              <a:off x="4175956" y="4221088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Группа 107"/>
            <p:cNvGrpSpPr/>
            <p:nvPr/>
          </p:nvGrpSpPr>
          <p:grpSpPr>
            <a:xfrm>
              <a:off x="3563888" y="3501008"/>
              <a:ext cx="1224136" cy="720080"/>
              <a:chOff x="4355976" y="3645024"/>
              <a:chExt cx="1224136" cy="720080"/>
            </a:xfrm>
          </p:grpSpPr>
          <p:grpSp>
            <p:nvGrpSpPr>
              <p:cNvPr id="230" name="Группа 48"/>
              <p:cNvGrpSpPr/>
              <p:nvPr/>
            </p:nvGrpSpPr>
            <p:grpSpPr>
              <a:xfrm>
                <a:off x="4355976" y="36450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234" name="Прямоугольник 233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235" name="Прямоугольник 234"/>
                <p:cNvSpPr/>
                <p:nvPr/>
              </p:nvSpPr>
              <p:spPr>
                <a:xfrm flipH="1">
                  <a:off x="1475640" y="3249000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236" name="TextBox 47"/>
                <p:cNvSpPr txBox="1"/>
                <p:nvPr/>
              </p:nvSpPr>
              <p:spPr>
                <a:xfrm>
                  <a:off x="1331640" y="2852936"/>
                  <a:ext cx="604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/>
                    <a:t>P</a:t>
                  </a:r>
                  <a:r>
                    <a:rPr lang="en-US" b="1" baseline="-25000" dirty="0" err="1"/>
                    <a:t>root</a:t>
                  </a:r>
                  <a:endParaRPr lang="ru-RU" b="1" baseline="-25000" dirty="0"/>
                </a:p>
              </p:txBody>
            </p:sp>
          </p:grpSp>
          <p:sp>
            <p:nvSpPr>
              <p:cNvPr id="231" name="Прямоугольник 230"/>
              <p:cNvSpPr/>
              <p:nvPr/>
            </p:nvSpPr>
            <p:spPr>
              <a:xfrm flipH="1">
                <a:off x="4643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232" name="Прямоугольник 231"/>
              <p:cNvSpPr/>
              <p:nvPr/>
            </p:nvSpPr>
            <p:spPr>
              <a:xfrm flipH="1">
                <a:off x="4787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233" name="Прямоугольник 232"/>
              <p:cNvSpPr/>
              <p:nvPr/>
            </p:nvSpPr>
            <p:spPr>
              <a:xfrm flipH="1">
                <a:off x="4932024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sp>
          <p:nvSpPr>
            <p:cNvPr id="181" name="Прямоугольник 180"/>
            <p:cNvSpPr/>
            <p:nvPr/>
          </p:nvSpPr>
          <p:spPr>
            <a:xfrm flipH="1">
              <a:off x="4499976" y="3897072"/>
              <a:ext cx="144032" cy="252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82" name="Прямоугольник 181"/>
            <p:cNvSpPr/>
            <p:nvPr/>
          </p:nvSpPr>
          <p:spPr>
            <a:xfrm>
              <a:off x="3491880" y="3832473"/>
              <a:ext cx="864096" cy="43204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311177" y="3506341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err="1">
                  <a:solidFill>
                    <a:schemeClr val="accent2"/>
                  </a:solidFill>
                </a:rPr>
                <a:t>sendbuf</a:t>
              </a:r>
              <a:endParaRPr lang="ru-RU" b="1" i="1" u="sng" dirty="0">
                <a:solidFill>
                  <a:schemeClr val="accent2"/>
                </a:solidFill>
              </a:endParaRPr>
            </a:p>
          </p:txBody>
        </p:sp>
        <p:cxnSp>
          <p:nvCxnSpPr>
            <p:cNvPr id="184" name="Прямая соединительная линия 183"/>
            <p:cNvCxnSpPr>
              <a:endCxn id="182" idx="1"/>
            </p:cNvCxnSpPr>
            <p:nvPr/>
          </p:nvCxnSpPr>
          <p:spPr>
            <a:xfrm>
              <a:off x="2771800" y="3789040"/>
              <a:ext cx="720080" cy="2594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5" name="Прямоугольник 184"/>
            <p:cNvSpPr/>
            <p:nvPr/>
          </p:nvSpPr>
          <p:spPr>
            <a:xfrm>
              <a:off x="4442842" y="3798565"/>
              <a:ext cx="460623" cy="41719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004048" y="3429000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err="1">
                  <a:solidFill>
                    <a:schemeClr val="accent2"/>
                  </a:solidFill>
                </a:rPr>
                <a:t>recvbuf</a:t>
              </a:r>
              <a:endParaRPr lang="ru-RU" b="1" i="1" u="sng" dirty="0">
                <a:solidFill>
                  <a:schemeClr val="accent2"/>
                </a:solidFill>
              </a:endParaRPr>
            </a:p>
          </p:txBody>
        </p:sp>
        <p:cxnSp>
          <p:nvCxnSpPr>
            <p:cNvPr id="187" name="Прямая соединительная линия 186"/>
            <p:cNvCxnSpPr>
              <a:endCxn id="185" idx="3"/>
            </p:cNvCxnSpPr>
            <p:nvPr/>
          </p:nvCxnSpPr>
          <p:spPr>
            <a:xfrm flipH="1">
              <a:off x="4903465" y="3726557"/>
              <a:ext cx="504056" cy="2806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8" name="Группа 140"/>
            <p:cNvGrpSpPr/>
            <p:nvPr/>
          </p:nvGrpSpPr>
          <p:grpSpPr>
            <a:xfrm>
              <a:off x="4716016" y="5085184"/>
              <a:ext cx="1224136" cy="720080"/>
              <a:chOff x="4932040" y="5445224"/>
              <a:chExt cx="1224136" cy="720080"/>
            </a:xfrm>
          </p:grpSpPr>
          <p:grpSp>
            <p:nvGrpSpPr>
              <p:cNvPr id="221" name="Группа 131"/>
              <p:cNvGrpSpPr/>
              <p:nvPr/>
            </p:nvGrpSpPr>
            <p:grpSpPr>
              <a:xfrm>
                <a:off x="4932040" y="5445224"/>
                <a:ext cx="1224136" cy="720080"/>
                <a:chOff x="4355976" y="3645024"/>
                <a:chExt cx="1224136" cy="720080"/>
              </a:xfrm>
            </p:grpSpPr>
            <p:grpSp>
              <p:nvGrpSpPr>
                <p:cNvPr id="223" name="Группа 48"/>
                <p:cNvGrpSpPr/>
                <p:nvPr/>
              </p:nvGrpSpPr>
              <p:grpSpPr>
                <a:xfrm>
                  <a:off x="4355976" y="3645024"/>
                  <a:ext cx="1224136" cy="720080"/>
                  <a:chOff x="1331640" y="2852936"/>
                  <a:chExt cx="1224136" cy="720080"/>
                </a:xfrm>
              </p:grpSpPr>
              <p:sp>
                <p:nvSpPr>
                  <p:cNvPr id="227" name="Прямоугольник 226"/>
                  <p:cNvSpPr/>
                  <p:nvPr/>
                </p:nvSpPr>
                <p:spPr>
                  <a:xfrm>
                    <a:off x="1331640" y="2852936"/>
                    <a:ext cx="1224136" cy="72008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228" name="Прямоугольник 227"/>
                  <p:cNvSpPr/>
                  <p:nvPr/>
                </p:nvSpPr>
                <p:spPr>
                  <a:xfrm flipH="1">
                    <a:off x="1475640" y="3249000"/>
                    <a:ext cx="144032" cy="25200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aseline="-25000" dirty="0"/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1331640" y="2852936"/>
                    <a:ext cx="6046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/>
                      <a:t>P</a:t>
                    </a:r>
                    <a:r>
                      <a:rPr lang="en-US" b="1" baseline="-25000" dirty="0" err="1"/>
                      <a:t>root</a:t>
                    </a:r>
                    <a:endParaRPr lang="ru-RU" b="1" baseline="-25000" dirty="0"/>
                  </a:p>
                </p:txBody>
              </p:sp>
            </p:grpSp>
            <p:sp>
              <p:nvSpPr>
                <p:cNvPr id="224" name="Прямоугольник 223"/>
                <p:cNvSpPr/>
                <p:nvPr/>
              </p:nvSpPr>
              <p:spPr>
                <a:xfrm flipH="1">
                  <a:off x="4643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225" name="Прямоугольник 224"/>
                <p:cNvSpPr/>
                <p:nvPr/>
              </p:nvSpPr>
              <p:spPr>
                <a:xfrm flipH="1">
                  <a:off x="4787992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226" name="Прямоугольник 225"/>
                <p:cNvSpPr/>
                <p:nvPr/>
              </p:nvSpPr>
              <p:spPr>
                <a:xfrm flipH="1">
                  <a:off x="4932024" y="4041088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</p:grpSp>
          <p:sp>
            <p:nvSpPr>
              <p:cNvPr id="222" name="Прямоугольник 221"/>
              <p:cNvSpPr/>
              <p:nvPr/>
            </p:nvSpPr>
            <p:spPr>
              <a:xfrm flipH="1">
                <a:off x="5868144" y="58412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grpSp>
          <p:nvGrpSpPr>
            <p:cNvPr id="189" name="Группа 142"/>
            <p:cNvGrpSpPr/>
            <p:nvPr/>
          </p:nvGrpSpPr>
          <p:grpSpPr>
            <a:xfrm>
              <a:off x="6588224" y="5085184"/>
              <a:ext cx="1224136" cy="720080"/>
              <a:chOff x="4932040" y="5445224"/>
              <a:chExt cx="1224136" cy="720080"/>
            </a:xfrm>
          </p:grpSpPr>
          <p:grpSp>
            <p:nvGrpSpPr>
              <p:cNvPr id="214" name="Группа 48"/>
              <p:cNvGrpSpPr/>
              <p:nvPr/>
            </p:nvGrpSpPr>
            <p:grpSpPr>
              <a:xfrm>
                <a:off x="4932040" y="54452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218" name="Прямоугольник 217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220" name="TextBox 219"/>
                <p:cNvSpPr txBox="1"/>
                <p:nvPr/>
              </p:nvSpPr>
              <p:spPr>
                <a:xfrm>
                  <a:off x="1331640" y="2852936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b="1" baseline="-25000" dirty="0"/>
                    <a:t>3</a:t>
                  </a:r>
                  <a:endParaRPr lang="ru-RU" b="1" baseline="-25000" dirty="0"/>
                </a:p>
              </p:txBody>
            </p:sp>
          </p:grpSp>
          <p:sp>
            <p:nvSpPr>
              <p:cNvPr id="213" name="Прямоугольник 212"/>
              <p:cNvSpPr/>
              <p:nvPr/>
            </p:nvSpPr>
            <p:spPr>
              <a:xfrm flipH="1">
                <a:off x="5868144" y="58412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cxnSp>
          <p:nvCxnSpPr>
            <p:cNvPr id="190" name="Прямая со стрелкой 189"/>
            <p:cNvCxnSpPr>
              <a:stCxn id="234" idx="2"/>
              <a:endCxn id="218" idx="0"/>
            </p:cNvCxnSpPr>
            <p:nvPr/>
          </p:nvCxnSpPr>
          <p:spPr>
            <a:xfrm>
              <a:off x="4175956" y="4221088"/>
              <a:ext cx="3024336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Группа 153"/>
            <p:cNvGrpSpPr/>
            <p:nvPr/>
          </p:nvGrpSpPr>
          <p:grpSpPr>
            <a:xfrm>
              <a:off x="2987824" y="5085184"/>
              <a:ext cx="1224136" cy="720080"/>
              <a:chOff x="4932040" y="5445224"/>
              <a:chExt cx="1224136" cy="720080"/>
            </a:xfrm>
          </p:grpSpPr>
          <p:grpSp>
            <p:nvGrpSpPr>
              <p:cNvPr id="205" name="Группа 48"/>
              <p:cNvGrpSpPr/>
              <p:nvPr/>
            </p:nvGrpSpPr>
            <p:grpSpPr>
              <a:xfrm>
                <a:off x="4932040" y="54452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209" name="Прямоугольник 208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1331640" y="2852936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b="1" baseline="-25000" dirty="0"/>
                    <a:t>1</a:t>
                  </a:r>
                  <a:endParaRPr lang="ru-RU" b="1" baseline="-25000" dirty="0"/>
                </a:p>
              </p:txBody>
            </p:sp>
          </p:grpSp>
          <p:sp>
            <p:nvSpPr>
              <p:cNvPr id="204" name="Прямоугольник 203"/>
              <p:cNvSpPr/>
              <p:nvPr/>
            </p:nvSpPr>
            <p:spPr>
              <a:xfrm flipH="1">
                <a:off x="5868144" y="58412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grpSp>
          <p:nvGrpSpPr>
            <p:cNvPr id="192" name="Группа 164"/>
            <p:cNvGrpSpPr/>
            <p:nvPr/>
          </p:nvGrpSpPr>
          <p:grpSpPr>
            <a:xfrm>
              <a:off x="1187624" y="5085184"/>
              <a:ext cx="1224136" cy="720080"/>
              <a:chOff x="4932040" y="5445224"/>
              <a:chExt cx="1224136" cy="720080"/>
            </a:xfrm>
          </p:grpSpPr>
          <p:grpSp>
            <p:nvGrpSpPr>
              <p:cNvPr id="196" name="Группа 48"/>
              <p:cNvGrpSpPr/>
              <p:nvPr/>
            </p:nvGrpSpPr>
            <p:grpSpPr>
              <a:xfrm>
                <a:off x="4932040" y="54452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200" name="Прямоугольник 199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1331640" y="2852936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b="1" baseline="-25000" dirty="0"/>
                    <a:t>0</a:t>
                  </a:r>
                  <a:endParaRPr lang="ru-RU" b="1" baseline="-25000" dirty="0"/>
                </a:p>
              </p:txBody>
            </p:sp>
          </p:grpSp>
          <p:sp>
            <p:nvSpPr>
              <p:cNvPr id="195" name="Прямоугольник 194"/>
              <p:cNvSpPr/>
              <p:nvPr/>
            </p:nvSpPr>
            <p:spPr>
              <a:xfrm flipH="1">
                <a:off x="5868144" y="58412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cxnSp>
          <p:nvCxnSpPr>
            <p:cNvPr id="193" name="Прямая со стрелкой 192"/>
            <p:cNvCxnSpPr>
              <a:stCxn id="234" idx="2"/>
            </p:cNvCxnSpPr>
            <p:nvPr/>
          </p:nvCxnSpPr>
          <p:spPr>
            <a:xfrm flipH="1">
              <a:off x="1835696" y="4221088"/>
              <a:ext cx="234026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3325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 err="1"/>
              <a:t>MPI_Scatterv</a:t>
            </a:r>
            <a:r>
              <a:rPr lang="en-US" sz="2000" dirty="0"/>
              <a:t> is used with variable data size</a:t>
            </a:r>
          </a:p>
        </p:txBody>
      </p:sp>
    </p:spTree>
    <p:extLst>
      <p:ext uri="{BB962C8B-B14F-4D97-AF65-F5344CB8AC3E}">
        <p14:creationId xmlns:p14="http://schemas.microsoft.com/office/powerpoint/2010/main" val="17055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190297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528216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Формула" r:id="rId3" imgW="545863" imgH="444307" progId="Equation.3">
                  <p:embed/>
                </p:oleObj>
              </mc:Choice>
              <mc:Fallback>
                <p:oleObj name="Формула" r:id="rId3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28216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620688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01266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The solution with MPI </a:t>
            </a:r>
            <a:r>
              <a:rPr lang="en-US" dirty="0"/>
              <a:t>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909281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pass whole vector to processes</a:t>
            </a:r>
          </a:p>
          <a:p>
            <a:pPr marL="457200" indent="-457200">
              <a:buAutoNum type="arabicParenR"/>
            </a:pPr>
            <a:r>
              <a:rPr lang="en-US" sz="2000" dirty="0"/>
              <a:t>pick out a part of the data </a:t>
            </a:r>
          </a:p>
          <a:p>
            <a:pPr marL="457200" indent="-457200"/>
            <a:r>
              <a:rPr lang="en-US" sz="2000" dirty="0"/>
              <a:t>	(depending on process Rank)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860032" y="2132856"/>
            <a:ext cx="4283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split the data into equal blocks</a:t>
            </a:r>
          </a:p>
          <a:p>
            <a:pPr marL="342900" indent="-342900">
              <a:buFontTx/>
              <a:buAutoNum type="arabicParenR"/>
            </a:pPr>
            <a:r>
              <a:rPr lang="en-US" sz="2000" dirty="0"/>
              <a:t>pass these blocks to processes</a:t>
            </a:r>
          </a:p>
        </p:txBody>
      </p:sp>
      <p:sp>
        <p:nvSpPr>
          <p:cNvPr id="21" name="Стрелка вниз 20"/>
          <p:cNvSpPr/>
          <p:nvPr/>
        </p:nvSpPr>
        <p:spPr>
          <a:xfrm rot="16200000">
            <a:off x="4211960" y="2060848"/>
            <a:ext cx="288032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51520" y="3433936"/>
            <a:ext cx="8640960" cy="1323439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vec_X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[N];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Block_SIZE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= N / ProcNum;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vec_Part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MPI_Scatter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vec_X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Block_SIZE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MPI_FLOAT,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vec_Part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						MPI_FLOAT, 0, MPI_COMM_WORLD);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49411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3)   perform a summation of the data block in each process   </a:t>
            </a:r>
            <a:endParaRPr lang="ru-RU" sz="2000" dirty="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23528" y="5405735"/>
            <a:ext cx="8136904" cy="58477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da-DK" sz="1600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 (i 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Block_SIZE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; i++ )</a:t>
            </a:r>
          </a:p>
          <a:p>
            <a:pPr eaLnBrk="1" hangingPunct="1"/>
            <a:r>
              <a:rPr lang="is-I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s-IS" sz="1600" dirty="0">
                <a:latin typeface="Courier New" pitchFamily="49" charset="0"/>
                <a:cs typeface="Courier New" pitchFamily="49" charset="0"/>
              </a:rPr>
              <a:t>ProcSum  = ProcSum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vec_Part</a:t>
            </a:r>
            <a:r>
              <a:rPr lang="is-IS" sz="1600" dirty="0">
                <a:latin typeface="Courier New" pitchFamily="49" charset="0"/>
                <a:cs typeface="Courier New" pitchFamily="49" charset="0"/>
              </a:rPr>
              <a:t>[i];</a:t>
            </a:r>
          </a:p>
        </p:txBody>
      </p:sp>
      <p:sp>
        <p:nvSpPr>
          <p:cNvPr id="25" name="Стрелка вниз 24"/>
          <p:cNvSpPr/>
          <p:nvPr/>
        </p:nvSpPr>
        <p:spPr>
          <a:xfrm>
            <a:off x="6516216" y="2780928"/>
            <a:ext cx="360040" cy="5040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4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Overview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20688"/>
            <a:ext cx="5508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/>
              <a:t>M P I</a:t>
            </a:r>
            <a:r>
              <a:rPr lang="en-US" sz="2400" dirty="0"/>
              <a:t> = </a:t>
            </a:r>
            <a:r>
              <a:rPr lang="en-US" sz="2400" b="1" dirty="0"/>
              <a:t>Message Passing Interface</a:t>
            </a:r>
            <a:r>
              <a:rPr lang="en-US" sz="2400" dirty="0"/>
              <a:t>:</a:t>
            </a:r>
          </a:p>
          <a:p>
            <a:pPr marL="342900" indent="-342900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is a </a:t>
            </a:r>
            <a:r>
              <a:rPr lang="en-US" sz="2400" b="1" i="1" dirty="0"/>
              <a:t>specification</a:t>
            </a:r>
            <a:r>
              <a:rPr lang="en-US" sz="2400" dirty="0"/>
              <a:t> for the developers and users of message passing libraries.</a:t>
            </a:r>
            <a:endParaRPr lang="ru-RU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By itself, it is NOT a library - but rather the specification of what such a library should be.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08" y="3306465"/>
            <a:ext cx="918051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MPI's goals are high performance, scalability, and portability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Most MPI implementations consist of a specific set of routines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All parallelism is explicit: the programmer is responsible for identifying parallelism correctly and implementing parallel algorithms using MPI constructs.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Usually MPI programs are designed with</a:t>
            </a:r>
            <a:r>
              <a:rPr lang="ru-RU" sz="2400" dirty="0"/>
              <a:t> </a:t>
            </a:r>
            <a:r>
              <a:rPr lang="en-US" sz="2400" dirty="0"/>
              <a:t> SPMD-pattern. </a:t>
            </a:r>
          </a:p>
          <a:p>
            <a:endParaRPr lang="en-US" sz="2400" b="1" i="1" dirty="0"/>
          </a:p>
          <a:p>
            <a:pPr marL="342900" indent="-342900">
              <a:buFont typeface="Arial"/>
              <a:buChar char="•"/>
            </a:pPr>
            <a:endParaRPr lang="en-US" sz="2400" b="1" i="1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b="1" i="1" dirty="0"/>
          </a:p>
          <a:p>
            <a:pPr marL="342900" indent="-342900">
              <a:buFont typeface="Arial"/>
              <a:buChar char="•"/>
            </a:pPr>
            <a:endParaRPr lang="ru-RU" sz="2400" dirty="0"/>
          </a:p>
        </p:txBody>
      </p:sp>
      <p:pic>
        <p:nvPicPr>
          <p:cNvPr id="11" name="Рисунок 10" descr="MPIlogo2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4088" y="620689"/>
            <a:ext cx="3779911" cy="13181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97802" y="5137100"/>
            <a:ext cx="220445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SPMD-pattern.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3" name="Рисунок 12" descr="image_gallery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65318" y="4869160"/>
            <a:ext cx="583467" cy="720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09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1520" y="1345703"/>
            <a:ext cx="8640960" cy="187743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sendcnt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sendtype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recvcnt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recvtype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root,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dirty="0">
                <a:latin typeface="Sitka Subheading" pitchFamily="2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address of send buffer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address of receive buffer</a:t>
            </a:r>
          </a:p>
          <a:p>
            <a:pPr eaLnBrk="1" hangingPunct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sendcnt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number of elements in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recvcnt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number of elements from each send buffer 			     process</a:t>
            </a:r>
          </a:p>
          <a:p>
            <a:pPr eaLnBrk="1" hangingPunct="1"/>
            <a:endParaRPr lang="ru-RU" dirty="0">
              <a:latin typeface="Sitka Subheading" pitchFamily="2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4868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Data movement operation ‘gather’ gathers distinct messages from each process in the communicator to a single destination process.</a:t>
            </a:r>
          </a:p>
          <a:p>
            <a:pPr marL="285750" indent="-285750">
              <a:buFont typeface="Arial"/>
              <a:buChar char="•"/>
            </a:pPr>
            <a:endParaRPr lang="ru-RU" sz="2400" dirty="0"/>
          </a:p>
        </p:txBody>
      </p:sp>
      <p:grpSp>
        <p:nvGrpSpPr>
          <p:cNvPr id="7" name="Группа 107"/>
          <p:cNvGrpSpPr/>
          <p:nvPr/>
        </p:nvGrpSpPr>
        <p:grpSpPr>
          <a:xfrm>
            <a:off x="3563888" y="4897735"/>
            <a:ext cx="1224136" cy="720080"/>
            <a:chOff x="4355976" y="3645024"/>
            <a:chExt cx="1224136" cy="720080"/>
          </a:xfrm>
        </p:grpSpPr>
        <p:grpSp>
          <p:nvGrpSpPr>
            <p:cNvPr id="8" name="Группа 48"/>
            <p:cNvGrpSpPr/>
            <p:nvPr/>
          </p:nvGrpSpPr>
          <p:grpSpPr>
            <a:xfrm>
              <a:off x="4355976" y="3645024"/>
              <a:ext cx="1224136" cy="720080"/>
              <a:chOff x="1331640" y="2852936"/>
              <a:chExt cx="1224136" cy="720080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1331640" y="2852936"/>
                <a:ext cx="1224136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61" name="Прямоугольник 60"/>
              <p:cNvSpPr/>
              <p:nvPr/>
            </p:nvSpPr>
            <p:spPr>
              <a:xfrm flipH="1">
                <a:off x="1475640" y="3249000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31640" y="2852936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P</a:t>
                </a:r>
                <a:r>
                  <a:rPr lang="en-US" b="1" baseline="-25000" dirty="0" err="1"/>
                  <a:t>root</a:t>
                </a:r>
                <a:endParaRPr lang="ru-RU" b="1" baseline="-25000" dirty="0"/>
              </a:p>
            </p:txBody>
          </p:sp>
        </p:grpSp>
        <p:sp>
          <p:nvSpPr>
            <p:cNvPr id="65" name="Прямоугольник 64"/>
            <p:cNvSpPr/>
            <p:nvPr/>
          </p:nvSpPr>
          <p:spPr>
            <a:xfrm flipH="1">
              <a:off x="4643992" y="4041088"/>
              <a:ext cx="144032" cy="2520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 flipH="1">
              <a:off x="4787992" y="4041088"/>
              <a:ext cx="144032" cy="2520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67" name="Прямоугольник 66"/>
            <p:cNvSpPr/>
            <p:nvPr/>
          </p:nvSpPr>
          <p:spPr>
            <a:xfrm flipH="1">
              <a:off x="4932024" y="4041088"/>
              <a:ext cx="144032" cy="2520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sp>
        <p:nvSpPr>
          <p:cNvPr id="119" name="Прямоугольник 118"/>
          <p:cNvSpPr/>
          <p:nvPr/>
        </p:nvSpPr>
        <p:spPr>
          <a:xfrm flipH="1">
            <a:off x="4499976" y="5293799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491880" y="5251892"/>
            <a:ext cx="864096" cy="432048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TextBox 120"/>
          <p:cNvSpPr txBox="1"/>
          <p:nvPr/>
        </p:nvSpPr>
        <p:spPr>
          <a:xfrm>
            <a:off x="5242017" y="500388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err="1">
                <a:solidFill>
                  <a:schemeClr val="accent2"/>
                </a:solidFill>
              </a:rPr>
              <a:t>sendbuf</a:t>
            </a:r>
            <a:endParaRPr lang="ru-RU" b="1" i="1" u="sng" dirty="0">
              <a:solidFill>
                <a:schemeClr val="accent2"/>
              </a:solidFill>
            </a:endParaRPr>
          </a:p>
        </p:txBody>
      </p:sp>
      <p:cxnSp>
        <p:nvCxnSpPr>
          <p:cNvPr id="123" name="Прямая соединительная линия 122"/>
          <p:cNvCxnSpPr>
            <a:endCxn id="120" idx="1"/>
          </p:cNvCxnSpPr>
          <p:nvPr/>
        </p:nvCxnSpPr>
        <p:spPr>
          <a:xfrm>
            <a:off x="2555776" y="5323900"/>
            <a:ext cx="936104" cy="1440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4442842" y="5195292"/>
            <a:ext cx="460623" cy="41719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TextBox 125"/>
          <p:cNvSpPr txBox="1"/>
          <p:nvPr/>
        </p:nvSpPr>
        <p:spPr>
          <a:xfrm>
            <a:off x="2339752" y="50131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err="1">
                <a:solidFill>
                  <a:schemeClr val="accent2"/>
                </a:solidFill>
              </a:rPr>
              <a:t>recvbuf</a:t>
            </a:r>
            <a:endParaRPr lang="ru-RU" b="1" i="1" u="sng" dirty="0">
              <a:solidFill>
                <a:schemeClr val="accent2"/>
              </a:solidFill>
            </a:endParaRPr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 flipH="1">
            <a:off x="4932040" y="5229200"/>
            <a:ext cx="720080" cy="2085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Группа 140"/>
          <p:cNvGrpSpPr/>
          <p:nvPr/>
        </p:nvGrpSpPr>
        <p:grpSpPr>
          <a:xfrm>
            <a:off x="4608004" y="3501008"/>
            <a:ext cx="1224136" cy="720080"/>
            <a:chOff x="4932040" y="5445224"/>
            <a:chExt cx="1224136" cy="720080"/>
          </a:xfrm>
        </p:grpSpPr>
        <p:grpSp>
          <p:nvGrpSpPr>
            <p:cNvPr id="12" name="Группа 131"/>
            <p:cNvGrpSpPr/>
            <p:nvPr/>
          </p:nvGrpSpPr>
          <p:grpSpPr>
            <a:xfrm>
              <a:off x="4932040" y="5445224"/>
              <a:ext cx="1224136" cy="720080"/>
              <a:chOff x="4355976" y="3645024"/>
              <a:chExt cx="1224136" cy="720080"/>
            </a:xfrm>
          </p:grpSpPr>
          <p:grpSp>
            <p:nvGrpSpPr>
              <p:cNvPr id="13" name="Группа 48"/>
              <p:cNvGrpSpPr/>
              <p:nvPr/>
            </p:nvGrpSpPr>
            <p:grpSpPr>
              <a:xfrm>
                <a:off x="4355976" y="36450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137" name="Прямоугольник 136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 flipH="1">
                  <a:off x="1475640" y="3249000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331640" y="2852936"/>
                  <a:ext cx="604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/>
                    <a:t>P</a:t>
                  </a:r>
                  <a:r>
                    <a:rPr lang="en-US" b="1" baseline="-25000" dirty="0" err="1"/>
                    <a:t>root</a:t>
                  </a:r>
                  <a:endParaRPr lang="ru-RU" b="1" baseline="-25000" dirty="0"/>
                </a:p>
              </p:txBody>
            </p:sp>
          </p:grpSp>
          <p:sp>
            <p:nvSpPr>
              <p:cNvPr id="134" name="Прямоугольник 133"/>
              <p:cNvSpPr/>
              <p:nvPr/>
            </p:nvSpPr>
            <p:spPr>
              <a:xfrm flipH="1">
                <a:off x="4643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35" name="Прямоугольник 134"/>
              <p:cNvSpPr/>
              <p:nvPr/>
            </p:nvSpPr>
            <p:spPr>
              <a:xfrm flipH="1">
                <a:off x="4787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36" name="Прямоугольник 135"/>
              <p:cNvSpPr/>
              <p:nvPr/>
            </p:nvSpPr>
            <p:spPr>
              <a:xfrm flipH="1">
                <a:off x="4932024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sp>
          <p:nvSpPr>
            <p:cNvPr id="140" name="Прямоугольник 139"/>
            <p:cNvSpPr/>
            <p:nvPr/>
          </p:nvSpPr>
          <p:spPr>
            <a:xfrm flipH="1">
              <a:off x="5868144" y="5841288"/>
              <a:ext cx="144032" cy="2520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grpSp>
        <p:nvGrpSpPr>
          <p:cNvPr id="14" name="Группа 142"/>
          <p:cNvGrpSpPr/>
          <p:nvPr/>
        </p:nvGrpSpPr>
        <p:grpSpPr>
          <a:xfrm>
            <a:off x="6480212" y="3501008"/>
            <a:ext cx="1224136" cy="720080"/>
            <a:chOff x="4932040" y="5445224"/>
            <a:chExt cx="1224136" cy="720080"/>
          </a:xfrm>
        </p:grpSpPr>
        <p:grpSp>
          <p:nvGrpSpPr>
            <p:cNvPr id="16" name="Группа 48"/>
            <p:cNvGrpSpPr/>
            <p:nvPr/>
          </p:nvGrpSpPr>
          <p:grpSpPr>
            <a:xfrm>
              <a:off x="4932040" y="5445224"/>
              <a:ext cx="1224136" cy="720080"/>
              <a:chOff x="1331640" y="2852936"/>
              <a:chExt cx="1224136" cy="720080"/>
            </a:xfrm>
          </p:grpSpPr>
          <p:sp>
            <p:nvSpPr>
              <p:cNvPr id="150" name="Прямоугольник 149"/>
              <p:cNvSpPr/>
              <p:nvPr/>
            </p:nvSpPr>
            <p:spPr>
              <a:xfrm>
                <a:off x="1331640" y="2852936"/>
                <a:ext cx="1224136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331640" y="285293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b="1" baseline="-25000" dirty="0"/>
                  <a:t>3</a:t>
                </a:r>
                <a:endParaRPr lang="ru-RU" b="1" baseline="-25000" dirty="0"/>
              </a:p>
            </p:txBody>
          </p:sp>
        </p:grpSp>
        <p:sp>
          <p:nvSpPr>
            <p:cNvPr id="145" name="Прямоугольник 144"/>
            <p:cNvSpPr/>
            <p:nvPr/>
          </p:nvSpPr>
          <p:spPr>
            <a:xfrm flipH="1">
              <a:off x="5868144" y="5841288"/>
              <a:ext cx="144032" cy="2520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grpSp>
        <p:nvGrpSpPr>
          <p:cNvPr id="17" name="Группа 153"/>
          <p:cNvGrpSpPr/>
          <p:nvPr/>
        </p:nvGrpSpPr>
        <p:grpSpPr>
          <a:xfrm>
            <a:off x="2879812" y="3501008"/>
            <a:ext cx="1224136" cy="720080"/>
            <a:chOff x="4932040" y="5445224"/>
            <a:chExt cx="1224136" cy="720080"/>
          </a:xfrm>
        </p:grpSpPr>
        <p:grpSp>
          <p:nvGrpSpPr>
            <p:cNvPr id="19" name="Группа 48"/>
            <p:cNvGrpSpPr/>
            <p:nvPr/>
          </p:nvGrpSpPr>
          <p:grpSpPr>
            <a:xfrm>
              <a:off x="4932040" y="5445224"/>
              <a:ext cx="1224136" cy="720080"/>
              <a:chOff x="1331640" y="2852936"/>
              <a:chExt cx="1224136" cy="720080"/>
            </a:xfrm>
          </p:grpSpPr>
          <p:sp>
            <p:nvSpPr>
              <p:cNvPr id="161" name="Прямоугольник 160"/>
              <p:cNvSpPr/>
              <p:nvPr/>
            </p:nvSpPr>
            <p:spPr>
              <a:xfrm>
                <a:off x="1331640" y="2852936"/>
                <a:ext cx="1224136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331640" y="285293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b="1" baseline="-25000" dirty="0"/>
                  <a:t>1</a:t>
                </a:r>
                <a:endParaRPr lang="ru-RU" b="1" baseline="-25000" dirty="0"/>
              </a:p>
            </p:txBody>
          </p:sp>
        </p:grpSp>
        <p:sp>
          <p:nvSpPr>
            <p:cNvPr id="156" name="Прямоугольник 155"/>
            <p:cNvSpPr/>
            <p:nvPr/>
          </p:nvSpPr>
          <p:spPr>
            <a:xfrm flipH="1">
              <a:off x="5868144" y="5841288"/>
              <a:ext cx="144032" cy="2520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grpSp>
        <p:nvGrpSpPr>
          <p:cNvPr id="20" name="Группа 164"/>
          <p:cNvGrpSpPr/>
          <p:nvPr/>
        </p:nvGrpSpPr>
        <p:grpSpPr>
          <a:xfrm>
            <a:off x="1079612" y="3501008"/>
            <a:ext cx="1224136" cy="720080"/>
            <a:chOff x="4932040" y="5445224"/>
            <a:chExt cx="1224136" cy="720080"/>
          </a:xfrm>
        </p:grpSpPr>
        <p:grpSp>
          <p:nvGrpSpPr>
            <p:cNvPr id="22" name="Группа 48"/>
            <p:cNvGrpSpPr/>
            <p:nvPr/>
          </p:nvGrpSpPr>
          <p:grpSpPr>
            <a:xfrm>
              <a:off x="4932040" y="5445224"/>
              <a:ext cx="1224136" cy="720080"/>
              <a:chOff x="1331640" y="2852936"/>
              <a:chExt cx="1224136" cy="720080"/>
            </a:xfrm>
          </p:grpSpPr>
          <p:sp>
            <p:nvSpPr>
              <p:cNvPr id="172" name="Прямоугольник 171"/>
              <p:cNvSpPr/>
              <p:nvPr/>
            </p:nvSpPr>
            <p:spPr>
              <a:xfrm>
                <a:off x="1331640" y="2852936"/>
                <a:ext cx="1224136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31640" y="2852936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b="1" baseline="-25000" dirty="0"/>
                  <a:t>0</a:t>
                </a:r>
                <a:endParaRPr lang="ru-RU" b="1" baseline="-25000" dirty="0"/>
              </a:p>
            </p:txBody>
          </p:sp>
        </p:grpSp>
        <p:sp>
          <p:nvSpPr>
            <p:cNvPr id="167" name="Прямоугольник 166"/>
            <p:cNvSpPr/>
            <p:nvPr/>
          </p:nvSpPr>
          <p:spPr>
            <a:xfrm flipH="1">
              <a:off x="5868144" y="5841288"/>
              <a:ext cx="144032" cy="25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cxnSp>
        <p:nvCxnSpPr>
          <p:cNvPr id="23" name="Прямая со стрелкой 22"/>
          <p:cNvCxnSpPr>
            <a:stCxn id="172" idx="2"/>
            <a:endCxn id="48" idx="0"/>
          </p:cNvCxnSpPr>
          <p:nvPr/>
        </p:nvCxnSpPr>
        <p:spPr>
          <a:xfrm>
            <a:off x="1691680" y="4221088"/>
            <a:ext cx="2174535" cy="676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61" idx="2"/>
            <a:endCxn id="24" idx="0"/>
          </p:cNvCxnSpPr>
          <p:nvPr/>
        </p:nvCxnSpPr>
        <p:spPr>
          <a:xfrm>
            <a:off x="3491880" y="4221088"/>
            <a:ext cx="684076" cy="676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7" idx="2"/>
          </p:cNvCxnSpPr>
          <p:nvPr/>
        </p:nvCxnSpPr>
        <p:spPr>
          <a:xfrm flipH="1">
            <a:off x="4283968" y="4221088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50" idx="2"/>
          </p:cNvCxnSpPr>
          <p:nvPr/>
        </p:nvCxnSpPr>
        <p:spPr>
          <a:xfrm flipH="1">
            <a:off x="4572000" y="4221088"/>
            <a:ext cx="252028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0" y="573325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 err="1"/>
              <a:t>MPI_Gatherv</a:t>
            </a:r>
            <a:r>
              <a:rPr lang="en-US" sz="2000" dirty="0"/>
              <a:t> is used with variable data size</a:t>
            </a:r>
          </a:p>
        </p:txBody>
      </p:sp>
    </p:spTree>
    <p:extLst>
      <p:ext uri="{BB962C8B-B14F-4D97-AF65-F5344CB8AC3E}">
        <p14:creationId xmlns:p14="http://schemas.microsoft.com/office/powerpoint/2010/main" val="3103715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190297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404664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Формула" r:id="rId3" imgW="545863" imgH="444307" progId="Equation.3">
                  <p:embed/>
                </p:oleObj>
              </mc:Choice>
              <mc:Fallback>
                <p:oleObj name="Формула" r:id="rId3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4664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735087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12474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The solution with MPI </a:t>
            </a:r>
            <a:r>
              <a:rPr lang="en-US" u="sng" dirty="0"/>
              <a:t>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628800"/>
            <a:ext cx="7956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4)  collect values of calculated partial sums in one of the processes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0" y="198884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5)  add the values of partial sums to get the total result   </a:t>
            </a:r>
            <a:endParaRPr lang="ru-RU" sz="20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51520" y="2420888"/>
            <a:ext cx="8712968" cy="313932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lang="en-US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0 ) {	</a:t>
            </a:r>
            <a:r>
              <a:rPr lang="ru-RU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// </a:t>
            </a:r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One process collects partial sums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is-IS" dirty="0">
                <a:latin typeface="Courier New" pitchFamily="49" charset="0"/>
                <a:cs typeface="Courier New" pitchFamily="49" charset="0"/>
              </a:rPr>
              <a:t>     TotalSum = ProcSum;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1,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MPI_DOUBLE,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MPI_ANY_SOURCE,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MPI_ANY_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TAG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	MPI_COMM_WORLD, &amp;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s-IS" dirty="0">
                <a:latin typeface="Courier New" pitchFamily="49" charset="0"/>
                <a:cs typeface="Courier New" pitchFamily="49" charset="0"/>
              </a:rPr>
              <a:t>           TotalSum = TotalSum + ProcSum;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Each process sends its partial sum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ProcSum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1, MPI_DOUBLE, 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some_tag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3394898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190297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404664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Формула" r:id="rId3" imgW="545863" imgH="444307" progId="Equation.3">
                  <p:embed/>
                </p:oleObj>
              </mc:Choice>
              <mc:Fallback>
                <p:oleObj name="Формула" r:id="rId3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4664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735087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12474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The solution with MPI </a:t>
            </a:r>
            <a:r>
              <a:rPr lang="en-US" u="sng" dirty="0"/>
              <a:t>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628800"/>
            <a:ext cx="7956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4)  collect values of calculated partial sums in one of the processes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0" y="198884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5)  add the values of partial sums to get the total result   </a:t>
            </a:r>
            <a:endParaRPr lang="ru-RU" sz="20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0" y="2683079"/>
            <a:ext cx="9144000" cy="341632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float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0 ) 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float[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/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s-IS" dirty="0">
                <a:latin typeface="Courier New" pitchFamily="49" charset="0"/>
                <a:cs typeface="Courier New" pitchFamily="49" charset="0"/>
              </a:rPr>
              <a:t>ProcSum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MPI_FLOAT, 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1, MPI_FLOAT, 0, MPI_COMM_WORLD);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0 ) {	</a:t>
            </a:r>
            <a:r>
              <a:rPr lang="ru-RU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sz="1600" i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is-IS" dirty="0">
                <a:latin typeface="Courier New" pitchFamily="49" charset="0"/>
                <a:cs typeface="Courier New" pitchFamily="49" charset="0"/>
              </a:rPr>
              <a:t>TotalSum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 ) </a:t>
            </a:r>
          </a:p>
          <a:p>
            <a:r>
              <a:rPr lang="is-IS" dirty="0">
                <a:latin typeface="Courier New" pitchFamily="49" charset="0"/>
                <a:cs typeface="Courier New" pitchFamily="49" charset="0"/>
              </a:rPr>
              <a:t>  	TotalSum 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is-I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47802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1520" y="1412776"/>
            <a:ext cx="8640960" cy="92333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MPI_Allgather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sendcnt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recvcnt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recvtype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54868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Data movement operation ‘all-gather’: Concatenation of data to all process in a group.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1259632" y="4941168"/>
            <a:ext cx="1224136" cy="720080"/>
            <a:chOff x="1259632" y="4941168"/>
            <a:chExt cx="1224136" cy="720080"/>
          </a:xfrm>
        </p:grpSpPr>
        <p:grpSp>
          <p:nvGrpSpPr>
            <p:cNvPr id="7" name="Группа 107"/>
            <p:cNvGrpSpPr/>
            <p:nvPr/>
          </p:nvGrpSpPr>
          <p:grpSpPr>
            <a:xfrm>
              <a:off x="1259632" y="4941168"/>
              <a:ext cx="1224136" cy="720080"/>
              <a:chOff x="4355976" y="3645024"/>
              <a:chExt cx="1224136" cy="720080"/>
            </a:xfrm>
          </p:grpSpPr>
          <p:grpSp>
            <p:nvGrpSpPr>
              <p:cNvPr id="8" name="Группа 48"/>
              <p:cNvGrpSpPr/>
              <p:nvPr/>
            </p:nvGrpSpPr>
            <p:grpSpPr>
              <a:xfrm>
                <a:off x="4355976" y="36450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24" name="Прямоугольник 23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 flipH="1">
                  <a:off x="1475640" y="3249000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331640" y="285293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b="1" baseline="-25000" dirty="0"/>
                    <a:t>0</a:t>
                  </a:r>
                  <a:endParaRPr lang="ru-RU" b="1" baseline="-25000" dirty="0"/>
                </a:p>
              </p:txBody>
            </p:sp>
          </p:grpSp>
          <p:sp>
            <p:nvSpPr>
              <p:cNvPr id="65" name="Прямоугольник 64"/>
              <p:cNvSpPr/>
              <p:nvPr/>
            </p:nvSpPr>
            <p:spPr>
              <a:xfrm flipH="1">
                <a:off x="4643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 flipH="1">
                <a:off x="4787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 flipH="1">
                <a:off x="4932024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sp>
          <p:nvSpPr>
            <p:cNvPr id="119" name="Прямоугольник 118"/>
            <p:cNvSpPr/>
            <p:nvPr/>
          </p:nvSpPr>
          <p:spPr>
            <a:xfrm flipH="1">
              <a:off x="2195720" y="5337232"/>
              <a:ext cx="144032" cy="252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grpSp>
        <p:nvGrpSpPr>
          <p:cNvPr id="12" name="Группа 131"/>
          <p:cNvGrpSpPr/>
          <p:nvPr/>
        </p:nvGrpSpPr>
        <p:grpSpPr>
          <a:xfrm>
            <a:off x="4716016" y="2708920"/>
            <a:ext cx="1224136" cy="720080"/>
            <a:chOff x="4355976" y="3645024"/>
            <a:chExt cx="1224136" cy="720080"/>
          </a:xfrm>
        </p:grpSpPr>
        <p:grpSp>
          <p:nvGrpSpPr>
            <p:cNvPr id="13" name="Группа 48"/>
            <p:cNvGrpSpPr/>
            <p:nvPr/>
          </p:nvGrpSpPr>
          <p:grpSpPr>
            <a:xfrm>
              <a:off x="4355976" y="3645024"/>
              <a:ext cx="1224136" cy="720080"/>
              <a:chOff x="1331640" y="2852936"/>
              <a:chExt cx="1224136" cy="720080"/>
            </a:xfrm>
          </p:grpSpPr>
          <p:sp>
            <p:nvSpPr>
              <p:cNvPr id="137" name="Прямоугольник 136"/>
              <p:cNvSpPr/>
              <p:nvPr/>
            </p:nvSpPr>
            <p:spPr>
              <a:xfrm>
                <a:off x="1331640" y="2852936"/>
                <a:ext cx="1224136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38" name="Прямоугольник 137"/>
              <p:cNvSpPr/>
              <p:nvPr/>
            </p:nvSpPr>
            <p:spPr>
              <a:xfrm flipH="1">
                <a:off x="1475640" y="3249000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331640" y="28529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b="1" baseline="-25000" dirty="0"/>
                  <a:t>2</a:t>
                </a:r>
                <a:endParaRPr lang="ru-RU" b="1" baseline="-25000" dirty="0"/>
              </a:p>
            </p:txBody>
          </p:sp>
        </p:grpSp>
        <p:sp>
          <p:nvSpPr>
            <p:cNvPr id="134" name="Прямоугольник 133"/>
            <p:cNvSpPr/>
            <p:nvPr/>
          </p:nvSpPr>
          <p:spPr>
            <a:xfrm flipH="1">
              <a:off x="4643992" y="4041088"/>
              <a:ext cx="144032" cy="252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35" name="Прямоугольник 134"/>
            <p:cNvSpPr/>
            <p:nvPr/>
          </p:nvSpPr>
          <p:spPr>
            <a:xfrm flipH="1">
              <a:off x="4787992" y="4041088"/>
              <a:ext cx="144032" cy="252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36" name="Прямоугольник 135"/>
            <p:cNvSpPr/>
            <p:nvPr/>
          </p:nvSpPr>
          <p:spPr>
            <a:xfrm flipH="1">
              <a:off x="4932024" y="4041088"/>
              <a:ext cx="144032" cy="252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sp>
        <p:nvSpPr>
          <p:cNvPr id="140" name="Прямоугольник 139"/>
          <p:cNvSpPr/>
          <p:nvPr/>
        </p:nvSpPr>
        <p:spPr>
          <a:xfrm flipH="1">
            <a:off x="5652120" y="3104984"/>
            <a:ext cx="144032" cy="25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grpSp>
        <p:nvGrpSpPr>
          <p:cNvPr id="14" name="Группа 142"/>
          <p:cNvGrpSpPr/>
          <p:nvPr/>
        </p:nvGrpSpPr>
        <p:grpSpPr>
          <a:xfrm>
            <a:off x="6660232" y="2708920"/>
            <a:ext cx="1224136" cy="720080"/>
            <a:chOff x="4932040" y="5445224"/>
            <a:chExt cx="1224136" cy="720080"/>
          </a:xfrm>
        </p:grpSpPr>
        <p:grpSp>
          <p:nvGrpSpPr>
            <p:cNvPr id="16" name="Группа 48"/>
            <p:cNvGrpSpPr/>
            <p:nvPr/>
          </p:nvGrpSpPr>
          <p:grpSpPr>
            <a:xfrm>
              <a:off x="4932040" y="5445224"/>
              <a:ext cx="1224136" cy="720080"/>
              <a:chOff x="1331640" y="2852936"/>
              <a:chExt cx="1224136" cy="720080"/>
            </a:xfrm>
          </p:grpSpPr>
          <p:sp>
            <p:nvSpPr>
              <p:cNvPr id="150" name="Прямоугольник 149"/>
              <p:cNvSpPr/>
              <p:nvPr/>
            </p:nvSpPr>
            <p:spPr>
              <a:xfrm>
                <a:off x="1331640" y="2852936"/>
                <a:ext cx="1224136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331640" y="285293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b="1" baseline="-25000" dirty="0"/>
                  <a:t>3</a:t>
                </a:r>
                <a:endParaRPr lang="ru-RU" b="1" baseline="-25000" dirty="0"/>
              </a:p>
            </p:txBody>
          </p:sp>
        </p:grpSp>
        <p:sp>
          <p:nvSpPr>
            <p:cNvPr id="145" name="Прямоугольник 144"/>
            <p:cNvSpPr/>
            <p:nvPr/>
          </p:nvSpPr>
          <p:spPr>
            <a:xfrm flipH="1">
              <a:off x="5868144" y="5841288"/>
              <a:ext cx="144032" cy="2520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grpSp>
        <p:nvGrpSpPr>
          <p:cNvPr id="17" name="Группа 153"/>
          <p:cNvGrpSpPr/>
          <p:nvPr/>
        </p:nvGrpSpPr>
        <p:grpSpPr>
          <a:xfrm>
            <a:off x="2987824" y="2708920"/>
            <a:ext cx="1224136" cy="720080"/>
            <a:chOff x="4932040" y="5445224"/>
            <a:chExt cx="1224136" cy="720080"/>
          </a:xfrm>
        </p:grpSpPr>
        <p:grpSp>
          <p:nvGrpSpPr>
            <p:cNvPr id="19" name="Группа 48"/>
            <p:cNvGrpSpPr/>
            <p:nvPr/>
          </p:nvGrpSpPr>
          <p:grpSpPr>
            <a:xfrm>
              <a:off x="4932040" y="5445224"/>
              <a:ext cx="1224136" cy="720080"/>
              <a:chOff x="1331640" y="2852936"/>
              <a:chExt cx="1224136" cy="720080"/>
            </a:xfrm>
          </p:grpSpPr>
          <p:sp>
            <p:nvSpPr>
              <p:cNvPr id="161" name="Прямоугольник 160"/>
              <p:cNvSpPr/>
              <p:nvPr/>
            </p:nvSpPr>
            <p:spPr>
              <a:xfrm>
                <a:off x="1331640" y="2852936"/>
                <a:ext cx="1224136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331640" y="285293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b="1" baseline="-25000" dirty="0"/>
                  <a:t>1</a:t>
                </a:r>
                <a:endParaRPr lang="ru-RU" b="1" baseline="-25000" dirty="0"/>
              </a:p>
            </p:txBody>
          </p:sp>
        </p:grpSp>
        <p:sp>
          <p:nvSpPr>
            <p:cNvPr id="156" name="Прямоугольник 155"/>
            <p:cNvSpPr/>
            <p:nvPr/>
          </p:nvSpPr>
          <p:spPr>
            <a:xfrm flipH="1">
              <a:off x="5868144" y="5841288"/>
              <a:ext cx="144032" cy="2520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grpSp>
        <p:nvGrpSpPr>
          <p:cNvPr id="20" name="Группа 164"/>
          <p:cNvGrpSpPr/>
          <p:nvPr/>
        </p:nvGrpSpPr>
        <p:grpSpPr>
          <a:xfrm>
            <a:off x="1259632" y="2708920"/>
            <a:ext cx="1224136" cy="720080"/>
            <a:chOff x="4932040" y="5445224"/>
            <a:chExt cx="1224136" cy="720080"/>
          </a:xfrm>
        </p:grpSpPr>
        <p:grpSp>
          <p:nvGrpSpPr>
            <p:cNvPr id="22" name="Группа 48"/>
            <p:cNvGrpSpPr/>
            <p:nvPr/>
          </p:nvGrpSpPr>
          <p:grpSpPr>
            <a:xfrm>
              <a:off x="4932040" y="5445224"/>
              <a:ext cx="1224136" cy="720080"/>
              <a:chOff x="1331640" y="2852936"/>
              <a:chExt cx="1224136" cy="720080"/>
            </a:xfrm>
          </p:grpSpPr>
          <p:sp>
            <p:nvSpPr>
              <p:cNvPr id="172" name="Прямоугольник 171"/>
              <p:cNvSpPr/>
              <p:nvPr/>
            </p:nvSpPr>
            <p:spPr>
              <a:xfrm>
                <a:off x="1331640" y="2852936"/>
                <a:ext cx="1224136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31640" y="2852936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b="1" baseline="-25000" dirty="0"/>
                  <a:t>0</a:t>
                </a:r>
                <a:endParaRPr lang="ru-RU" b="1" baseline="-25000" dirty="0"/>
              </a:p>
            </p:txBody>
          </p:sp>
        </p:grpSp>
        <p:sp>
          <p:nvSpPr>
            <p:cNvPr id="167" name="Прямоугольник 166"/>
            <p:cNvSpPr/>
            <p:nvPr/>
          </p:nvSpPr>
          <p:spPr>
            <a:xfrm flipH="1">
              <a:off x="5868144" y="5841288"/>
              <a:ext cx="144032" cy="25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cxnSp>
        <p:nvCxnSpPr>
          <p:cNvPr id="23" name="Прямая со стрелкой 22"/>
          <p:cNvCxnSpPr>
            <a:stCxn id="172" idx="2"/>
            <a:endCxn id="24" idx="0"/>
          </p:cNvCxnSpPr>
          <p:nvPr/>
        </p:nvCxnSpPr>
        <p:spPr>
          <a:xfrm>
            <a:off x="1871700" y="3429000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72" idx="2"/>
            <a:endCxn id="76" idx="0"/>
          </p:cNvCxnSpPr>
          <p:nvPr/>
        </p:nvCxnSpPr>
        <p:spPr>
          <a:xfrm>
            <a:off x="1871700" y="3429000"/>
            <a:ext cx="1728192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2" idx="2"/>
            <a:endCxn id="86" idx="0"/>
          </p:cNvCxnSpPr>
          <p:nvPr/>
        </p:nvCxnSpPr>
        <p:spPr>
          <a:xfrm>
            <a:off x="1871700" y="3429000"/>
            <a:ext cx="3456384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72" idx="2"/>
            <a:endCxn id="96" idx="0"/>
          </p:cNvCxnSpPr>
          <p:nvPr/>
        </p:nvCxnSpPr>
        <p:spPr>
          <a:xfrm>
            <a:off x="1871700" y="3429000"/>
            <a:ext cx="540060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 flipH="1">
            <a:off x="6804232" y="3104984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54" name="Прямоугольник 53"/>
          <p:cNvSpPr/>
          <p:nvPr/>
        </p:nvSpPr>
        <p:spPr>
          <a:xfrm flipH="1">
            <a:off x="6948248" y="3104984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55" name="Прямоугольник 54"/>
          <p:cNvSpPr/>
          <p:nvPr/>
        </p:nvSpPr>
        <p:spPr>
          <a:xfrm flipH="1">
            <a:off x="7092248" y="3104984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56" name="Прямоугольник 55"/>
          <p:cNvSpPr/>
          <p:nvPr/>
        </p:nvSpPr>
        <p:spPr>
          <a:xfrm flipH="1">
            <a:off x="7236280" y="3104984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57" name="Прямоугольник 56"/>
          <p:cNvSpPr/>
          <p:nvPr/>
        </p:nvSpPr>
        <p:spPr>
          <a:xfrm flipH="1">
            <a:off x="3059832" y="3068960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58" name="Прямоугольник 57"/>
          <p:cNvSpPr/>
          <p:nvPr/>
        </p:nvSpPr>
        <p:spPr>
          <a:xfrm flipH="1">
            <a:off x="3203848" y="3068960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59" name="Прямоугольник 58"/>
          <p:cNvSpPr/>
          <p:nvPr/>
        </p:nvSpPr>
        <p:spPr>
          <a:xfrm flipH="1">
            <a:off x="3347848" y="3068960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60" name="Прямоугольник 59"/>
          <p:cNvSpPr/>
          <p:nvPr/>
        </p:nvSpPr>
        <p:spPr>
          <a:xfrm flipH="1">
            <a:off x="3491880" y="3068960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62" name="Прямоугольник 61"/>
          <p:cNvSpPr/>
          <p:nvPr/>
        </p:nvSpPr>
        <p:spPr>
          <a:xfrm flipH="1">
            <a:off x="1331640" y="3068960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63" name="Прямоугольник 62"/>
          <p:cNvSpPr/>
          <p:nvPr/>
        </p:nvSpPr>
        <p:spPr>
          <a:xfrm flipH="1">
            <a:off x="1475656" y="3068960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64" name="Прямоугольник 63"/>
          <p:cNvSpPr/>
          <p:nvPr/>
        </p:nvSpPr>
        <p:spPr>
          <a:xfrm flipH="1">
            <a:off x="1619656" y="3068960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68" name="Прямоугольник 67"/>
          <p:cNvSpPr/>
          <p:nvPr/>
        </p:nvSpPr>
        <p:spPr>
          <a:xfrm flipH="1">
            <a:off x="1763688" y="3068960"/>
            <a:ext cx="144032" cy="2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grpSp>
        <p:nvGrpSpPr>
          <p:cNvPr id="69" name="Группа 68"/>
          <p:cNvGrpSpPr/>
          <p:nvPr/>
        </p:nvGrpSpPr>
        <p:grpSpPr>
          <a:xfrm>
            <a:off x="2987824" y="4941168"/>
            <a:ext cx="1224136" cy="720080"/>
            <a:chOff x="1259632" y="4941168"/>
            <a:chExt cx="1224136" cy="720080"/>
          </a:xfrm>
        </p:grpSpPr>
        <p:grpSp>
          <p:nvGrpSpPr>
            <p:cNvPr id="70" name="Группа 107"/>
            <p:cNvGrpSpPr/>
            <p:nvPr/>
          </p:nvGrpSpPr>
          <p:grpSpPr>
            <a:xfrm>
              <a:off x="1259632" y="4941168"/>
              <a:ext cx="1224136" cy="720080"/>
              <a:chOff x="4355976" y="3645024"/>
              <a:chExt cx="1224136" cy="720080"/>
            </a:xfrm>
          </p:grpSpPr>
          <p:grpSp>
            <p:nvGrpSpPr>
              <p:cNvPr id="72" name="Группа 48"/>
              <p:cNvGrpSpPr/>
              <p:nvPr/>
            </p:nvGrpSpPr>
            <p:grpSpPr>
              <a:xfrm>
                <a:off x="4355976" y="36450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76" name="Прямоугольник 75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 flipH="1">
                  <a:off x="1475640" y="3249000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331640" y="28529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b="1" baseline="-25000" dirty="0"/>
                    <a:t>1</a:t>
                  </a:r>
                  <a:endParaRPr lang="ru-RU" b="1" baseline="-25000" dirty="0"/>
                </a:p>
              </p:txBody>
            </p:sp>
          </p:grpSp>
          <p:sp>
            <p:nvSpPr>
              <p:cNvPr id="73" name="Прямоугольник 72"/>
              <p:cNvSpPr/>
              <p:nvPr/>
            </p:nvSpPr>
            <p:spPr>
              <a:xfrm flipH="1">
                <a:off x="4643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74" name="Прямоугольник 73"/>
              <p:cNvSpPr/>
              <p:nvPr/>
            </p:nvSpPr>
            <p:spPr>
              <a:xfrm flipH="1">
                <a:off x="4787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 flipH="1">
                <a:off x="4932024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sp>
          <p:nvSpPr>
            <p:cNvPr id="71" name="Прямоугольник 70"/>
            <p:cNvSpPr/>
            <p:nvPr/>
          </p:nvSpPr>
          <p:spPr>
            <a:xfrm flipH="1">
              <a:off x="2195720" y="5337232"/>
              <a:ext cx="144032" cy="252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4716016" y="4941168"/>
            <a:ext cx="1224136" cy="720080"/>
            <a:chOff x="1259632" y="4941168"/>
            <a:chExt cx="1224136" cy="720080"/>
          </a:xfrm>
        </p:grpSpPr>
        <p:grpSp>
          <p:nvGrpSpPr>
            <p:cNvPr id="80" name="Группа 107"/>
            <p:cNvGrpSpPr/>
            <p:nvPr/>
          </p:nvGrpSpPr>
          <p:grpSpPr>
            <a:xfrm>
              <a:off x="1259632" y="4941168"/>
              <a:ext cx="1224136" cy="720080"/>
              <a:chOff x="4355976" y="3645024"/>
              <a:chExt cx="1224136" cy="720080"/>
            </a:xfrm>
          </p:grpSpPr>
          <p:grpSp>
            <p:nvGrpSpPr>
              <p:cNvPr id="82" name="Группа 48"/>
              <p:cNvGrpSpPr/>
              <p:nvPr/>
            </p:nvGrpSpPr>
            <p:grpSpPr>
              <a:xfrm>
                <a:off x="4355976" y="36450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86" name="Прямоугольник 85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 flipH="1">
                  <a:off x="1475640" y="3249000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331640" y="28529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b="1" baseline="-25000" dirty="0"/>
                    <a:t>2</a:t>
                  </a:r>
                  <a:endParaRPr lang="ru-RU" b="1" baseline="-25000" dirty="0"/>
                </a:p>
              </p:txBody>
            </p:sp>
          </p:grpSp>
          <p:sp>
            <p:nvSpPr>
              <p:cNvPr id="83" name="Прямоугольник 82"/>
              <p:cNvSpPr/>
              <p:nvPr/>
            </p:nvSpPr>
            <p:spPr>
              <a:xfrm flipH="1">
                <a:off x="4643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84" name="Прямоугольник 83"/>
              <p:cNvSpPr/>
              <p:nvPr/>
            </p:nvSpPr>
            <p:spPr>
              <a:xfrm flipH="1">
                <a:off x="4787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85" name="Прямоугольник 84"/>
              <p:cNvSpPr/>
              <p:nvPr/>
            </p:nvSpPr>
            <p:spPr>
              <a:xfrm flipH="1">
                <a:off x="4932024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sp>
          <p:nvSpPr>
            <p:cNvPr id="81" name="Прямоугольник 80"/>
            <p:cNvSpPr/>
            <p:nvPr/>
          </p:nvSpPr>
          <p:spPr>
            <a:xfrm flipH="1">
              <a:off x="2195720" y="5337232"/>
              <a:ext cx="144032" cy="252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grpSp>
        <p:nvGrpSpPr>
          <p:cNvPr id="89" name="Группа 88"/>
          <p:cNvGrpSpPr/>
          <p:nvPr/>
        </p:nvGrpSpPr>
        <p:grpSpPr>
          <a:xfrm>
            <a:off x="6660232" y="4941168"/>
            <a:ext cx="1224136" cy="720080"/>
            <a:chOff x="1259632" y="4941168"/>
            <a:chExt cx="1224136" cy="720080"/>
          </a:xfrm>
        </p:grpSpPr>
        <p:grpSp>
          <p:nvGrpSpPr>
            <p:cNvPr id="90" name="Группа 107"/>
            <p:cNvGrpSpPr/>
            <p:nvPr/>
          </p:nvGrpSpPr>
          <p:grpSpPr>
            <a:xfrm>
              <a:off x="1259632" y="4941168"/>
              <a:ext cx="1224136" cy="720080"/>
              <a:chOff x="4355976" y="3645024"/>
              <a:chExt cx="1224136" cy="720080"/>
            </a:xfrm>
          </p:grpSpPr>
          <p:grpSp>
            <p:nvGrpSpPr>
              <p:cNvPr id="92" name="Группа 48"/>
              <p:cNvGrpSpPr/>
              <p:nvPr/>
            </p:nvGrpSpPr>
            <p:grpSpPr>
              <a:xfrm>
                <a:off x="4355976" y="3645024"/>
                <a:ext cx="1224136" cy="720080"/>
                <a:chOff x="1331640" y="2852936"/>
                <a:chExt cx="1224136" cy="720080"/>
              </a:xfrm>
            </p:grpSpPr>
            <p:sp>
              <p:nvSpPr>
                <p:cNvPr id="96" name="Прямоугольник 95"/>
                <p:cNvSpPr/>
                <p:nvPr/>
              </p:nvSpPr>
              <p:spPr>
                <a:xfrm>
                  <a:off x="1331640" y="2852936"/>
                  <a:ext cx="1224136" cy="72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 flipH="1">
                  <a:off x="1475640" y="3249000"/>
                  <a:ext cx="144032" cy="25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aseline="-25000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331640" y="285293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b="1" baseline="-25000" dirty="0"/>
                    <a:t>3</a:t>
                  </a:r>
                  <a:endParaRPr lang="ru-RU" b="1" baseline="-25000" dirty="0"/>
                </a:p>
              </p:txBody>
            </p:sp>
          </p:grpSp>
          <p:sp>
            <p:nvSpPr>
              <p:cNvPr id="93" name="Прямоугольник 92"/>
              <p:cNvSpPr/>
              <p:nvPr/>
            </p:nvSpPr>
            <p:spPr>
              <a:xfrm flipH="1">
                <a:off x="4643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94" name="Прямоугольник 93"/>
              <p:cNvSpPr/>
              <p:nvPr/>
            </p:nvSpPr>
            <p:spPr>
              <a:xfrm flipH="1">
                <a:off x="4787992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  <p:sp>
            <p:nvSpPr>
              <p:cNvPr id="95" name="Прямоугольник 94"/>
              <p:cNvSpPr/>
              <p:nvPr/>
            </p:nvSpPr>
            <p:spPr>
              <a:xfrm flipH="1">
                <a:off x="4932024" y="4041088"/>
                <a:ext cx="144032" cy="252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aseline="-25000" dirty="0"/>
              </a:p>
            </p:txBody>
          </p:sp>
        </p:grpSp>
        <p:sp>
          <p:nvSpPr>
            <p:cNvPr id="91" name="Прямоугольник 90"/>
            <p:cNvSpPr/>
            <p:nvPr/>
          </p:nvSpPr>
          <p:spPr>
            <a:xfrm flipH="1">
              <a:off x="2195720" y="5337232"/>
              <a:ext cx="144032" cy="252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  <p:cxnSp>
        <p:nvCxnSpPr>
          <p:cNvPr id="39" name="Прямая со стрелкой 38"/>
          <p:cNvCxnSpPr>
            <a:stCxn id="161" idx="2"/>
            <a:endCxn id="24" idx="0"/>
          </p:cNvCxnSpPr>
          <p:nvPr/>
        </p:nvCxnSpPr>
        <p:spPr>
          <a:xfrm flipH="1">
            <a:off x="1871700" y="3429000"/>
            <a:ext cx="1728192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61" idx="2"/>
            <a:endCxn id="76" idx="0"/>
          </p:cNvCxnSpPr>
          <p:nvPr/>
        </p:nvCxnSpPr>
        <p:spPr>
          <a:xfrm>
            <a:off x="3599892" y="3429000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61" idx="2"/>
            <a:endCxn id="86" idx="0"/>
          </p:cNvCxnSpPr>
          <p:nvPr/>
        </p:nvCxnSpPr>
        <p:spPr>
          <a:xfrm>
            <a:off x="3599892" y="3429000"/>
            <a:ext cx="1728192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61" idx="2"/>
            <a:endCxn id="96" idx="0"/>
          </p:cNvCxnSpPr>
          <p:nvPr/>
        </p:nvCxnSpPr>
        <p:spPr>
          <a:xfrm>
            <a:off x="3599892" y="3429000"/>
            <a:ext cx="3672408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37" idx="2"/>
            <a:endCxn id="24" idx="0"/>
          </p:cNvCxnSpPr>
          <p:nvPr/>
        </p:nvCxnSpPr>
        <p:spPr>
          <a:xfrm flipH="1">
            <a:off x="1871700" y="3429000"/>
            <a:ext cx="3456384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37" idx="2"/>
            <a:endCxn id="76" idx="0"/>
          </p:cNvCxnSpPr>
          <p:nvPr/>
        </p:nvCxnSpPr>
        <p:spPr>
          <a:xfrm flipH="1">
            <a:off x="3599892" y="3429000"/>
            <a:ext cx="1728192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137" idx="2"/>
            <a:endCxn id="86" idx="0"/>
          </p:cNvCxnSpPr>
          <p:nvPr/>
        </p:nvCxnSpPr>
        <p:spPr>
          <a:xfrm>
            <a:off x="5328084" y="3429000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137" idx="2"/>
            <a:endCxn id="96" idx="0"/>
          </p:cNvCxnSpPr>
          <p:nvPr/>
        </p:nvCxnSpPr>
        <p:spPr>
          <a:xfrm>
            <a:off x="5328084" y="3429000"/>
            <a:ext cx="1944216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150" idx="2"/>
            <a:endCxn id="24" idx="0"/>
          </p:cNvCxnSpPr>
          <p:nvPr/>
        </p:nvCxnSpPr>
        <p:spPr>
          <a:xfrm flipH="1">
            <a:off x="1871700" y="3429000"/>
            <a:ext cx="540060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50" idx="2"/>
            <a:endCxn id="76" idx="0"/>
          </p:cNvCxnSpPr>
          <p:nvPr/>
        </p:nvCxnSpPr>
        <p:spPr>
          <a:xfrm flipH="1">
            <a:off x="3599892" y="3429000"/>
            <a:ext cx="3672408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50" idx="2"/>
            <a:endCxn id="86" idx="0"/>
          </p:cNvCxnSpPr>
          <p:nvPr/>
        </p:nvCxnSpPr>
        <p:spPr>
          <a:xfrm flipH="1">
            <a:off x="5328084" y="3429000"/>
            <a:ext cx="1944216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150" idx="2"/>
            <a:endCxn id="96" idx="0"/>
          </p:cNvCxnSpPr>
          <p:nvPr/>
        </p:nvCxnSpPr>
        <p:spPr>
          <a:xfrm>
            <a:off x="7272300" y="3429000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3" name="Прямоугольник 132"/>
          <p:cNvSpPr/>
          <p:nvPr/>
        </p:nvSpPr>
        <p:spPr>
          <a:xfrm>
            <a:off x="0" y="573325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 err="1"/>
              <a:t>MPI_Allgatherv</a:t>
            </a:r>
            <a:r>
              <a:rPr lang="en-US" sz="2000" dirty="0"/>
              <a:t> is used with variable data size</a:t>
            </a:r>
          </a:p>
        </p:txBody>
      </p:sp>
    </p:spTree>
    <p:extLst>
      <p:ext uri="{BB962C8B-B14F-4D97-AF65-F5344CB8AC3E}">
        <p14:creationId xmlns:p14="http://schemas.microsoft.com/office/powerpoint/2010/main" val="2062858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1520" y="1412776"/>
            <a:ext cx="8640960" cy="92333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MPI_Alltoall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sendcnt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recvcnt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recvtype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54868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Data movement operation ‘all-to-all’ sends data from all to all processes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852936"/>
            <a:ext cx="3810000" cy="2540000"/>
          </a:xfrm>
          <a:prstGeom prst="rect">
            <a:avLst/>
          </a:prstGeom>
        </p:spPr>
      </p:pic>
      <p:sp>
        <p:nvSpPr>
          <p:cNvPr id="102" name="Прямоугольник 101"/>
          <p:cNvSpPr/>
          <p:nvPr/>
        </p:nvSpPr>
        <p:spPr>
          <a:xfrm>
            <a:off x="2123728" y="3140968"/>
            <a:ext cx="432000" cy="43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6516216" y="3140968"/>
            <a:ext cx="432000" cy="43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2123728" y="3861048"/>
            <a:ext cx="432000" cy="43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2123728" y="4581128"/>
            <a:ext cx="432000" cy="43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6516216" y="3861048"/>
            <a:ext cx="432000" cy="43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1" name="Прямоугольник 110"/>
          <p:cNvSpPr/>
          <p:nvPr/>
        </p:nvSpPr>
        <p:spPr>
          <a:xfrm>
            <a:off x="6516216" y="4581128"/>
            <a:ext cx="432000" cy="43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0" y="573325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 err="1"/>
              <a:t>MPI_Alltoallv</a:t>
            </a:r>
            <a:r>
              <a:rPr lang="en-US" sz="2000" dirty="0"/>
              <a:t> is used with variable data size</a:t>
            </a:r>
          </a:p>
        </p:txBody>
      </p:sp>
    </p:spTree>
    <p:extLst>
      <p:ext uri="{BB962C8B-B14F-4D97-AF65-F5344CB8AC3E}">
        <p14:creationId xmlns:p14="http://schemas.microsoft.com/office/powerpoint/2010/main" val="379975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1865149"/>
            <a:ext cx="9144000" cy="156966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op, root,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:address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send buffer 	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:address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receive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number of elements in send buffer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reduce operation </a:t>
            </a:r>
          </a:p>
          <a:p>
            <a:pPr eaLnBrk="1" hangingPunct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data type of send buffer	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rank of root process 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548680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Collective computation operation ‘reduction’ </a:t>
            </a:r>
          </a:p>
          <a:p>
            <a:pPr lvl="1"/>
            <a:r>
              <a:rPr lang="en-US" sz="2400" dirty="0"/>
              <a:t>applies a reduction operation on all process in the group and places the result in one process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3563888" y="3645024"/>
            <a:ext cx="864096" cy="576064"/>
            <a:chOff x="1331640" y="2852936"/>
            <a:chExt cx="864096" cy="576064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1640" y="285293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0</a:t>
              </a:r>
              <a:endParaRPr lang="ru-RU" b="1" baseline="-250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339752" y="3645024"/>
            <a:ext cx="864096" cy="576064"/>
            <a:chOff x="1331640" y="2852936"/>
            <a:chExt cx="864096" cy="576064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835723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  <a:endParaRPr lang="ru-RU" b="1" baseline="-25000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187624" y="3645024"/>
            <a:ext cx="864096" cy="576064"/>
            <a:chOff x="1331640" y="2852936"/>
            <a:chExt cx="864096" cy="576064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31640" y="285293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  <a:endParaRPr lang="ru-RU" b="1" baseline="-25000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07504" y="3645024"/>
            <a:ext cx="864096" cy="576064"/>
            <a:chOff x="1331640" y="2852936"/>
            <a:chExt cx="864096" cy="576064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  <a:endParaRPr lang="ru-RU" b="1" baseline="-25000" dirty="0"/>
            </a:p>
          </p:txBody>
        </p:sp>
      </p:grpSp>
      <p:sp>
        <p:nvSpPr>
          <p:cNvPr id="7" name="Овал 6"/>
          <p:cNvSpPr>
            <a:spLocks noChangeAspect="1"/>
          </p:cNvSpPr>
          <p:nvPr/>
        </p:nvSpPr>
        <p:spPr>
          <a:xfrm>
            <a:off x="2123728" y="4725144"/>
            <a:ext cx="360060" cy="3600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099068" y="4690123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op</a:t>
            </a:r>
            <a:endParaRPr lang="ru-RU" dirty="0">
              <a:solidFill>
                <a:srgbClr val="000000"/>
              </a:solidFill>
            </a:endParaRPr>
          </a:p>
        </p:txBody>
      </p:sp>
      <p:cxnSp>
        <p:nvCxnSpPr>
          <p:cNvPr id="12" name="Прямая со стрелкой 11"/>
          <p:cNvCxnSpPr>
            <a:stCxn id="29" idx="2"/>
          </p:cNvCxnSpPr>
          <p:nvPr/>
        </p:nvCxnSpPr>
        <p:spPr>
          <a:xfrm>
            <a:off x="539552" y="4221088"/>
            <a:ext cx="165618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5" idx="2"/>
            <a:endCxn id="8" idx="0"/>
          </p:cNvCxnSpPr>
          <p:nvPr/>
        </p:nvCxnSpPr>
        <p:spPr>
          <a:xfrm>
            <a:off x="1619672" y="4221088"/>
            <a:ext cx="694528" cy="469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1" idx="2"/>
            <a:endCxn id="7" idx="0"/>
          </p:cNvCxnSpPr>
          <p:nvPr/>
        </p:nvCxnSpPr>
        <p:spPr>
          <a:xfrm flipH="1">
            <a:off x="2303758" y="4221088"/>
            <a:ext cx="46804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7" idx="2"/>
          </p:cNvCxnSpPr>
          <p:nvPr/>
        </p:nvCxnSpPr>
        <p:spPr>
          <a:xfrm flipH="1">
            <a:off x="2411760" y="4221088"/>
            <a:ext cx="158417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/>
          <p:cNvGrpSpPr/>
          <p:nvPr/>
        </p:nvGrpSpPr>
        <p:grpSpPr>
          <a:xfrm>
            <a:off x="1872686" y="5443258"/>
            <a:ext cx="864096" cy="576064"/>
            <a:chOff x="1331640" y="2852936"/>
            <a:chExt cx="864096" cy="576064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1907704" y="3068960"/>
              <a:ext cx="215997" cy="324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31640" y="285293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</a:t>
              </a:r>
              <a:r>
                <a:rPr lang="en-US" b="1" baseline="-25000" dirty="0" err="1"/>
                <a:t>root</a:t>
              </a:r>
              <a:endParaRPr lang="ru-RU" b="1" baseline="-25000" dirty="0"/>
            </a:p>
          </p:txBody>
        </p:sp>
      </p:grpSp>
      <p:cxnSp>
        <p:nvCxnSpPr>
          <p:cNvPr id="39" name="Прямая со стрелкой 38"/>
          <p:cNvCxnSpPr>
            <a:stCxn id="7" idx="4"/>
            <a:endCxn id="46" idx="0"/>
          </p:cNvCxnSpPr>
          <p:nvPr/>
        </p:nvCxnSpPr>
        <p:spPr>
          <a:xfrm>
            <a:off x="2303758" y="5085199"/>
            <a:ext cx="976" cy="358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Изображение 39" descr="mpi_reduce_2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t="18195" r="6105"/>
          <a:stretch/>
        </p:blipFill>
        <p:spPr>
          <a:xfrm>
            <a:off x="4709938" y="4149080"/>
            <a:ext cx="4434062" cy="180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349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sz="2800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graphicFrame>
        <p:nvGraphicFramePr>
          <p:cNvPr id="9" name="Group 163"/>
          <p:cNvGraphicFramePr>
            <a:graphicFrameLocks/>
          </p:cNvGraphicFramePr>
          <p:nvPr>
            <p:extLst/>
          </p:nvPr>
        </p:nvGraphicFramePr>
        <p:xfrm>
          <a:off x="0" y="692696"/>
          <a:ext cx="9144000" cy="4743986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9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The predefined MPI reduction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MPI_MAX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MPI_MIN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MPI_SUM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MPI_PROD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MPI_LAND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MPI_BAND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l-PL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bit-wise AND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MPI_LOR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MPI_BOR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l-PL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bit-wise OR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MPI_LXOR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 XOR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MPI_BXOR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l-PL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bit-wise XOR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MPI_MAXLOC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value and location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MPI_MINLOC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 value and location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0" y="544522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Users can also define their own reduction functions by using the </a:t>
            </a:r>
            <a:r>
              <a:rPr lang="en-US" sz="2000" dirty="0" err="1"/>
              <a:t>MPI_Op_create</a:t>
            </a:r>
            <a:r>
              <a:rPr lang="en-US" sz="2000" dirty="0"/>
              <a:t> routine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82703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190297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404664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Формула" r:id="rId3" imgW="545863" imgH="444307" progId="Equation.3">
                  <p:embed/>
                </p:oleObj>
              </mc:Choice>
              <mc:Fallback>
                <p:oleObj name="Формула" r:id="rId3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4664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735087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12474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The solution with MPI </a:t>
            </a:r>
            <a:r>
              <a:rPr lang="en-US" u="sng" dirty="0"/>
              <a:t>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628800"/>
            <a:ext cx="7956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4)  collect values of calculated partial sums in one of the processes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0" y="198884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5)  add the values of partial sums to get the total result   </a:t>
            </a:r>
            <a:endParaRPr lang="ru-RU" sz="20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0" y="2460952"/>
            <a:ext cx="9144000" cy="341632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float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0 ) 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float[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/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s-IS" dirty="0">
                <a:latin typeface="Courier New" pitchFamily="49" charset="0"/>
                <a:cs typeface="Courier New" pitchFamily="49" charset="0"/>
              </a:rPr>
              <a:t>ProcSum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MPI_FLOAT, 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1, MPI_FLOAT, 0, MPI_COMM_WORLD);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0 ) {	</a:t>
            </a:r>
            <a:r>
              <a:rPr lang="ru-RU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sz="1600" i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is-IS" dirty="0">
                <a:latin typeface="Courier New" pitchFamily="49" charset="0"/>
                <a:cs typeface="Courier New" pitchFamily="49" charset="0"/>
              </a:rPr>
              <a:t>TotalSum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 ) </a:t>
            </a:r>
          </a:p>
          <a:p>
            <a:r>
              <a:rPr lang="is-IS" dirty="0">
                <a:latin typeface="Courier New" pitchFamily="49" charset="0"/>
                <a:cs typeface="Courier New" pitchFamily="49" charset="0"/>
              </a:rPr>
              <a:t>  	TotalSum 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is-I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1732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7797" y="190297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404664"/>
          <a:ext cx="1511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Формула" r:id="rId3" imgW="545863" imgH="444307" progId="Equation.3">
                  <p:embed/>
                </p:oleObj>
              </mc:Choice>
              <mc:Fallback>
                <p:oleObj name="Формула" r:id="rId3" imgW="545863" imgH="444307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4664"/>
                        <a:ext cx="1511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735087"/>
            <a:ext cx="537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the sum of vector’s elements: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12474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The solution with MPI </a:t>
            </a:r>
            <a:r>
              <a:rPr lang="en-US" u="sng" dirty="0"/>
              <a:t>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628800"/>
            <a:ext cx="7956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4)  collect values of calculated partial sums in one of the processes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0" y="198884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5)  add the values of partial sums to get the total result   </a:t>
            </a:r>
            <a:endParaRPr lang="ru-RU" sz="20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0" y="2780928"/>
            <a:ext cx="9144000" cy="64633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tx2"/>
                </a:solidFill>
                <a:latin typeface="Arial Black"/>
                <a:cs typeface="Arial Black"/>
              </a:rPr>
              <a:t>…</a:t>
            </a:r>
            <a:endParaRPr lang="en-US" b="1" dirty="0">
              <a:solidFill>
                <a:schemeClr val="tx2"/>
              </a:solidFill>
              <a:latin typeface="Arial Black"/>
              <a:cs typeface="Arial Black"/>
            </a:endParaRPr>
          </a:p>
          <a:p>
            <a:pPr eaLnBrk="1" hangingPunct="1"/>
            <a:r>
              <a:rPr lang="ru-RU" b="1" dirty="0" err="1">
                <a:solidFill>
                  <a:schemeClr val="tx2"/>
                </a:solidFill>
                <a:latin typeface="Sitka Subheading" pitchFamily="2" charset="0"/>
              </a:rPr>
              <a:t>MPI_Reduce</a:t>
            </a:r>
            <a:r>
              <a:rPr lang="en-US" dirty="0">
                <a:latin typeface="Sitka Subheading" pitchFamily="2" charset="0"/>
              </a:rPr>
              <a:t> </a:t>
            </a:r>
            <a:r>
              <a:rPr lang="ru-RU" dirty="0">
                <a:latin typeface="Sitka Subheading" pitchFamily="2" charset="0"/>
              </a:rPr>
              <a:t>(&amp;ProcSum,&amp;TotalSum,1,MPI_</a:t>
            </a:r>
            <a:r>
              <a:rPr lang="en-US" dirty="0">
                <a:latin typeface="Sitka Subheading" pitchFamily="2" charset="0"/>
              </a:rPr>
              <a:t>FLOAT</a:t>
            </a:r>
            <a:r>
              <a:rPr lang="ru-RU" dirty="0">
                <a:latin typeface="Sitka Subheading" pitchFamily="2" charset="0"/>
              </a:rPr>
              <a:t>,MPI_SUM,0,MPI_COMM_WORLD)</a:t>
            </a:r>
            <a:endParaRPr lang="en-US" dirty="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29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7504" y="1700808"/>
            <a:ext cx="8640960" cy="57599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Sitka Subheading" pitchFamily="2" charset="0"/>
                <a:cs typeface="Courier New" pitchFamily="49" charset="0"/>
              </a:rPr>
              <a:t>int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 </a:t>
            </a:r>
            <a:r>
              <a:rPr lang="en-US" b="1" dirty="0" err="1">
                <a:latin typeface="Sitka Subheading" pitchFamily="2" charset="0"/>
                <a:cs typeface="Courier New" pitchFamily="49" charset="0"/>
              </a:rPr>
              <a:t>MPI_AllReduce</a:t>
            </a:r>
            <a:r>
              <a:rPr lang="en-US" b="1" dirty="0">
                <a:latin typeface="Sitka Subheading" pitchFamily="2" charset="0"/>
                <a:cs typeface="Courier New" pitchFamily="49" charset="0"/>
              </a:rPr>
              <a:t> 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(&amp;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sendbuf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, &amp;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recvbuf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, count, 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datatype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, op, 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comm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548680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Collective computation operation + data movement ‘all-reduce’ </a:t>
            </a:r>
          </a:p>
          <a:p>
            <a:pPr lvl="1"/>
            <a:r>
              <a:rPr lang="en-US" sz="2400" dirty="0"/>
              <a:t>combines values from all processes and distribute the</a:t>
            </a:r>
          </a:p>
          <a:p>
            <a:pPr lvl="1"/>
            <a:r>
              <a:rPr lang="en-US" sz="2400" dirty="0"/>
              <a:t>       result back to all processes</a:t>
            </a:r>
            <a:endParaRPr lang="en-US" sz="3200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2915816" y="2924944"/>
            <a:ext cx="864096" cy="576064"/>
            <a:chOff x="1331640" y="2852936"/>
            <a:chExt cx="864096" cy="576064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1640" y="285293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0</a:t>
              </a:r>
              <a:endParaRPr lang="ru-RU" b="1" baseline="-250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979712" y="2924944"/>
            <a:ext cx="864096" cy="576064"/>
            <a:chOff x="1331640" y="2852936"/>
            <a:chExt cx="864096" cy="576064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835723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  <a:endParaRPr lang="ru-RU" b="1" baseline="-25000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043608" y="2924944"/>
            <a:ext cx="864096" cy="576064"/>
            <a:chOff x="1331640" y="2852936"/>
            <a:chExt cx="864096" cy="576064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31640" y="285293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  <a:endParaRPr lang="ru-RU" b="1" baseline="-25000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07504" y="2924944"/>
            <a:ext cx="864096" cy="576064"/>
            <a:chOff x="1331640" y="2852936"/>
            <a:chExt cx="864096" cy="576064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  <a:endParaRPr lang="ru-RU" b="1" baseline="-25000" dirty="0"/>
            </a:p>
          </p:txBody>
        </p:sp>
      </p:grpSp>
      <p:sp>
        <p:nvSpPr>
          <p:cNvPr id="7" name="Овал 6"/>
          <p:cNvSpPr>
            <a:spLocks noChangeAspect="1"/>
          </p:cNvSpPr>
          <p:nvPr/>
        </p:nvSpPr>
        <p:spPr>
          <a:xfrm>
            <a:off x="1763688" y="4005064"/>
            <a:ext cx="360060" cy="3600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28670" y="3957714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op</a:t>
            </a:r>
            <a:endParaRPr lang="ru-RU" dirty="0">
              <a:solidFill>
                <a:srgbClr val="000000"/>
              </a:solidFill>
            </a:endParaRPr>
          </a:p>
        </p:txBody>
      </p:sp>
      <p:cxnSp>
        <p:nvCxnSpPr>
          <p:cNvPr id="12" name="Прямая со стрелкой 11"/>
          <p:cNvCxnSpPr>
            <a:stCxn id="29" idx="2"/>
          </p:cNvCxnSpPr>
          <p:nvPr/>
        </p:nvCxnSpPr>
        <p:spPr>
          <a:xfrm>
            <a:off x="539552" y="3501008"/>
            <a:ext cx="129614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5" idx="2"/>
            <a:endCxn id="8" idx="0"/>
          </p:cNvCxnSpPr>
          <p:nvPr/>
        </p:nvCxnSpPr>
        <p:spPr>
          <a:xfrm>
            <a:off x="1475656" y="3501008"/>
            <a:ext cx="468146" cy="456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8" idx="0"/>
          </p:cNvCxnSpPr>
          <p:nvPr/>
        </p:nvCxnSpPr>
        <p:spPr>
          <a:xfrm flipH="1">
            <a:off x="1943802" y="3501008"/>
            <a:ext cx="287928" cy="456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7" idx="2"/>
          </p:cNvCxnSpPr>
          <p:nvPr/>
        </p:nvCxnSpPr>
        <p:spPr>
          <a:xfrm flipH="1">
            <a:off x="2051720" y="3501008"/>
            <a:ext cx="129614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Группа 63"/>
          <p:cNvGrpSpPr/>
          <p:nvPr/>
        </p:nvGrpSpPr>
        <p:grpSpPr>
          <a:xfrm>
            <a:off x="2915816" y="4797152"/>
            <a:ext cx="864096" cy="576064"/>
            <a:chOff x="1331640" y="2852936"/>
            <a:chExt cx="864096" cy="576064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31640" y="285293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0</a:t>
              </a:r>
              <a:endParaRPr lang="ru-RU" b="1" baseline="-25000" dirty="0"/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1979712" y="4797152"/>
            <a:ext cx="864096" cy="576064"/>
            <a:chOff x="1331640" y="2852936"/>
            <a:chExt cx="864096" cy="576064"/>
          </a:xfrm>
        </p:grpSpPr>
        <p:sp>
          <p:nvSpPr>
            <p:cNvPr id="69" name="Прямоугольник 68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1835723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  <a:endParaRPr lang="ru-RU" b="1" baseline="-25000" dirty="0"/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1043608" y="4797152"/>
            <a:ext cx="864096" cy="576064"/>
            <a:chOff x="1331640" y="2852936"/>
            <a:chExt cx="864096" cy="576064"/>
          </a:xfrm>
        </p:grpSpPr>
        <p:sp>
          <p:nvSpPr>
            <p:cNvPr id="73" name="Прямоугольник 72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31640" y="285293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  <a:endParaRPr lang="ru-RU" b="1" baseline="-25000" dirty="0"/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107504" y="4797152"/>
            <a:ext cx="864096" cy="576064"/>
            <a:chOff x="1331640" y="2852936"/>
            <a:chExt cx="864096" cy="576064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  <a:endParaRPr lang="ru-RU" b="1" baseline="-25000" dirty="0"/>
            </a:p>
          </p:txBody>
        </p:sp>
      </p:grpSp>
      <p:cxnSp>
        <p:nvCxnSpPr>
          <p:cNvPr id="41" name="Прямая со стрелкой 40"/>
          <p:cNvCxnSpPr>
            <a:stCxn id="7" idx="3"/>
            <a:endCxn id="77" idx="0"/>
          </p:cNvCxnSpPr>
          <p:nvPr/>
        </p:nvCxnSpPr>
        <p:spPr>
          <a:xfrm flipH="1">
            <a:off x="539552" y="4312390"/>
            <a:ext cx="1276866" cy="48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7" idx="4"/>
            <a:endCxn id="73" idx="0"/>
          </p:cNvCxnSpPr>
          <p:nvPr/>
        </p:nvCxnSpPr>
        <p:spPr>
          <a:xfrm flipH="1">
            <a:off x="1475656" y="4365119"/>
            <a:ext cx="468062" cy="432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7" idx="4"/>
            <a:endCxn id="69" idx="0"/>
          </p:cNvCxnSpPr>
          <p:nvPr/>
        </p:nvCxnSpPr>
        <p:spPr>
          <a:xfrm>
            <a:off x="1943718" y="4365119"/>
            <a:ext cx="468042" cy="432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7" idx="5"/>
            <a:endCxn id="65" idx="0"/>
          </p:cNvCxnSpPr>
          <p:nvPr/>
        </p:nvCxnSpPr>
        <p:spPr>
          <a:xfrm>
            <a:off x="2071018" y="4312390"/>
            <a:ext cx="1276846" cy="48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Группа 83"/>
          <p:cNvGrpSpPr/>
          <p:nvPr/>
        </p:nvGrpSpPr>
        <p:grpSpPr>
          <a:xfrm>
            <a:off x="4788024" y="2636912"/>
            <a:ext cx="3528392" cy="2664296"/>
            <a:chOff x="107504" y="764704"/>
            <a:chExt cx="3619074" cy="2745016"/>
          </a:xfrm>
        </p:grpSpPr>
        <p:sp>
          <p:nvSpPr>
            <p:cNvPr id="85" name="TextBox 84"/>
            <p:cNvSpPr txBox="1"/>
            <p:nvPr/>
          </p:nvSpPr>
          <p:spPr>
            <a:xfrm>
              <a:off x="993808" y="2060848"/>
              <a:ext cx="1793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558ED5"/>
                  </a:solidFill>
                </a:rPr>
                <a:t>MPI_Allreduce</a:t>
              </a:r>
              <a:endParaRPr lang="ru-RU" sz="2000" b="1" dirty="0">
                <a:solidFill>
                  <a:srgbClr val="558ED5"/>
                </a:solidFill>
              </a:endParaRPr>
            </a:p>
          </p:txBody>
        </p:sp>
        <p:grpSp>
          <p:nvGrpSpPr>
            <p:cNvPr id="86" name="Группа 85"/>
            <p:cNvGrpSpPr/>
            <p:nvPr/>
          </p:nvGrpSpPr>
          <p:grpSpPr>
            <a:xfrm>
              <a:off x="107504" y="764704"/>
              <a:ext cx="3600400" cy="1160840"/>
              <a:chOff x="395536" y="764704"/>
              <a:chExt cx="3600400" cy="1160840"/>
            </a:xfrm>
          </p:grpSpPr>
          <p:grpSp>
            <p:nvGrpSpPr>
              <p:cNvPr id="106" name="Группа 105"/>
              <p:cNvGrpSpPr/>
              <p:nvPr/>
            </p:nvGrpSpPr>
            <p:grpSpPr>
              <a:xfrm>
                <a:off x="395536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19" name="Прямоугольник 118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725914" y="1340768"/>
                  <a:ext cx="4617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1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07" name="Группа 106"/>
              <p:cNvGrpSpPr/>
              <p:nvPr/>
            </p:nvGrpSpPr>
            <p:grpSpPr>
              <a:xfrm>
                <a:off x="1331640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16" name="Прямоугольник 115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725914" y="1340768"/>
                  <a:ext cx="4617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2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2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08" name="Группа 107"/>
              <p:cNvGrpSpPr/>
              <p:nvPr/>
            </p:nvGrpSpPr>
            <p:grpSpPr>
              <a:xfrm>
                <a:off x="2267744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13" name="Прямоугольник 112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25914" y="1340768"/>
                  <a:ext cx="4617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3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3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09" name="Группа 108"/>
              <p:cNvGrpSpPr/>
              <p:nvPr/>
            </p:nvGrpSpPr>
            <p:grpSpPr>
              <a:xfrm>
                <a:off x="3203848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10" name="Прямоугольник 109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725914" y="1340768"/>
                  <a:ext cx="4617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4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4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</p:grpSp>
        <p:grpSp>
          <p:nvGrpSpPr>
            <p:cNvPr id="87" name="Группа 86"/>
            <p:cNvGrpSpPr/>
            <p:nvPr/>
          </p:nvGrpSpPr>
          <p:grpSpPr>
            <a:xfrm>
              <a:off x="107504" y="2348880"/>
              <a:ext cx="3619074" cy="1160840"/>
              <a:chOff x="395536" y="764704"/>
              <a:chExt cx="3619074" cy="1160840"/>
            </a:xfrm>
          </p:grpSpPr>
          <p:grpSp>
            <p:nvGrpSpPr>
              <p:cNvPr id="90" name="Группа 89"/>
              <p:cNvGrpSpPr/>
              <p:nvPr/>
            </p:nvGrpSpPr>
            <p:grpSpPr>
              <a:xfrm>
                <a:off x="395536" y="764704"/>
                <a:ext cx="810762" cy="1160840"/>
                <a:chOff x="539552" y="908720"/>
                <a:chExt cx="810762" cy="1160840"/>
              </a:xfrm>
            </p:grpSpPr>
            <p:sp>
              <p:nvSpPr>
                <p:cNvPr id="103" name="Прямоугольник 102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11560" y="1340768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10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1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91" name="Группа 90"/>
              <p:cNvGrpSpPr/>
              <p:nvPr/>
            </p:nvGrpSpPr>
            <p:grpSpPr>
              <a:xfrm>
                <a:off x="1331640" y="764704"/>
                <a:ext cx="810762" cy="1160840"/>
                <a:chOff x="539552" y="908720"/>
                <a:chExt cx="810762" cy="1160840"/>
              </a:xfrm>
            </p:grpSpPr>
            <p:sp>
              <p:nvSpPr>
                <p:cNvPr id="100" name="Прямоугольник 99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11560" y="1340768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10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2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92" name="Группа 91"/>
              <p:cNvGrpSpPr/>
              <p:nvPr/>
            </p:nvGrpSpPr>
            <p:grpSpPr>
              <a:xfrm>
                <a:off x="2267744" y="764704"/>
                <a:ext cx="810762" cy="1160840"/>
                <a:chOff x="539552" y="908720"/>
                <a:chExt cx="810762" cy="1160840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611560" y="1340768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10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3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93" name="Группа 92"/>
              <p:cNvGrpSpPr/>
              <p:nvPr/>
            </p:nvGrpSpPr>
            <p:grpSpPr>
              <a:xfrm>
                <a:off x="3203848" y="764704"/>
                <a:ext cx="810762" cy="1160840"/>
                <a:chOff x="539552" y="908720"/>
                <a:chExt cx="810762" cy="1160840"/>
              </a:xfrm>
            </p:grpSpPr>
            <p:sp>
              <p:nvSpPr>
                <p:cNvPr id="94" name="Прямоугольник 93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11560" y="1340768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10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4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</p:grpSp>
        <p:sp>
          <p:nvSpPr>
            <p:cNvPr id="88" name="Стрелка вниз 87"/>
            <p:cNvSpPr/>
            <p:nvPr/>
          </p:nvSpPr>
          <p:spPr>
            <a:xfrm>
              <a:off x="827584" y="1988840"/>
              <a:ext cx="288032" cy="6480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Стрелка вниз 88"/>
            <p:cNvSpPr/>
            <p:nvPr/>
          </p:nvSpPr>
          <p:spPr>
            <a:xfrm>
              <a:off x="2699792" y="1988840"/>
              <a:ext cx="288032" cy="6480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1692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Overview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558259"/>
            <a:ext cx="9144000" cy="1646605"/>
          </a:xfrm>
          <a:prstGeom prst="rect">
            <a:avLst/>
          </a:prstGeom>
          <a:solidFill>
            <a:srgbClr val="C0504D">
              <a:alpha val="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There are many implementations of</a:t>
            </a:r>
            <a:r>
              <a:rPr lang="ru-RU" sz="2400" dirty="0"/>
              <a:t> MPI (MPICH, LAM/MPI, WMPI, </a:t>
            </a:r>
            <a:r>
              <a:rPr lang="ru-RU" sz="2400" dirty="0" err="1"/>
              <a:t>Intel</a:t>
            </a:r>
            <a:r>
              <a:rPr lang="ru-RU" sz="2400" dirty="0"/>
              <a:t> MPI, </a:t>
            </a:r>
            <a:r>
              <a:rPr lang="ru-RU" sz="2400" dirty="0" err="1"/>
              <a:t>Open</a:t>
            </a:r>
            <a:r>
              <a:rPr lang="ru-RU" sz="2400" dirty="0"/>
              <a:t> MPI, MPJ, </a:t>
            </a:r>
            <a:r>
              <a:rPr lang="ru-RU" sz="2400" dirty="0" err="1"/>
              <a:t>Mvapich</a:t>
            </a:r>
            <a:r>
              <a:rPr lang="ru-RU" sz="2400" dirty="0"/>
              <a:t>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There are implementations of </a:t>
            </a:r>
            <a:r>
              <a:rPr lang="en-US" sz="2400" dirty="0" err="1"/>
              <a:t>mpi</a:t>
            </a:r>
            <a:r>
              <a:rPr lang="en-US" sz="2400" dirty="0"/>
              <a:t>-libraries for different programming languages such as Fortran, C/C++, python and Java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211" y="2060848"/>
            <a:ext cx="918051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i="1" dirty="0"/>
              <a:t>Brief history: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1992: </a:t>
            </a:r>
            <a:r>
              <a:rPr lang="en-US" sz="2400" dirty="0"/>
              <a:t>The beginning of MPI design. </a:t>
            </a:r>
          </a:p>
          <a:p>
            <a:r>
              <a:rPr lang="en-US" b="1" dirty="0"/>
              <a:t>Nov 1993:</a:t>
            </a:r>
            <a:r>
              <a:rPr lang="en-US" dirty="0"/>
              <a:t> draft MPI standard presented.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May 1994:</a:t>
            </a:r>
            <a:r>
              <a:rPr lang="en-US" sz="2400" dirty="0"/>
              <a:t> Final version of MPI-1.0 released </a:t>
            </a:r>
          </a:p>
          <a:p>
            <a:r>
              <a:rPr lang="en-US" dirty="0"/>
              <a:t>Jun 1995: MPI-1.1 		</a:t>
            </a:r>
          </a:p>
          <a:p>
            <a:r>
              <a:rPr lang="en-US" dirty="0"/>
              <a:t>Jul 1997: MPI-1.2 </a:t>
            </a:r>
          </a:p>
          <a:p>
            <a:r>
              <a:rPr lang="en-US" b="1" dirty="0"/>
              <a:t>Sep 2008</a:t>
            </a:r>
            <a:r>
              <a:rPr lang="en-US" dirty="0"/>
              <a:t>: version MPI-2.1 released </a:t>
            </a:r>
          </a:p>
          <a:p>
            <a:r>
              <a:rPr lang="en-US" dirty="0"/>
              <a:t>Sep 2009: MPI-2.2 </a:t>
            </a:r>
          </a:p>
          <a:p>
            <a:pPr>
              <a:spcAft>
                <a:spcPts val="600"/>
              </a:spcAft>
            </a:pPr>
            <a:r>
              <a:rPr lang="en-US" b="1" dirty="0"/>
              <a:t>Sep 2012:</a:t>
            </a:r>
            <a:r>
              <a:rPr lang="en-US" dirty="0"/>
              <a:t> The MPI-3.0 standard was approved.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sz="2400" b="1" dirty="0"/>
              <a:t>June 2015</a:t>
            </a:r>
            <a:r>
              <a:rPr lang="ru-RU" sz="2400" b="1" dirty="0"/>
              <a:t>: </a:t>
            </a:r>
            <a:r>
              <a:rPr lang="en-US" sz="2400" dirty="0"/>
              <a:t>MPI-3.1 was approved.</a:t>
            </a:r>
          </a:p>
          <a:p>
            <a:pPr marL="342900" indent="-342900">
              <a:buFont typeface="Arial"/>
              <a:buChar char="•"/>
            </a:pPr>
            <a:r>
              <a:rPr lang="en-US" b="1" i="1" dirty="0"/>
              <a:t>Documentation for all versions of the MPI standard is available at: </a:t>
            </a:r>
          </a:p>
          <a:p>
            <a:r>
              <a:rPr lang="en-US" b="1" i="1" dirty="0"/>
              <a:t>http://</a:t>
            </a:r>
            <a:r>
              <a:rPr lang="en-US" b="1" i="1" dirty="0" err="1"/>
              <a:t>www.mpi-forum.org</a:t>
            </a:r>
            <a:r>
              <a:rPr lang="en-US" b="1" i="1" dirty="0"/>
              <a:t>/docs/.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098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2060848"/>
            <a:ext cx="4427984" cy="369331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Sitka Subheading" pitchFamily="2" charset="0"/>
                <a:cs typeface="Courier New" pitchFamily="49" charset="0"/>
              </a:rPr>
              <a:t>int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 </a:t>
            </a:r>
            <a:r>
              <a:rPr lang="it-IT" b="1" dirty="0">
                <a:latin typeface="Sitka Subheading" pitchFamily="2" charset="0"/>
                <a:cs typeface="Courier New" pitchFamily="49" charset="0"/>
              </a:rPr>
              <a:t>MPI_Reduce_scatter</a:t>
            </a:r>
            <a:r>
              <a:rPr lang="en-US" b="1" dirty="0">
                <a:latin typeface="Sitka Subheading" pitchFamily="2" charset="0"/>
                <a:cs typeface="Courier New" pitchFamily="49" charset="0"/>
              </a:rPr>
              <a:t> 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(</a:t>
            </a:r>
            <a:r>
              <a:rPr lang="sk-SK" dirty="0">
                <a:latin typeface="Sitka Subheading" pitchFamily="2" charset="0"/>
                <a:cs typeface="Courier New" pitchFamily="49" charset="0"/>
              </a:rPr>
              <a:t>&amp;sendbuf, 		&amp;recvbuf, recvcount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s</a:t>
            </a:r>
            <a:r>
              <a:rPr lang="sk-SK" dirty="0">
                <a:latin typeface="Sitka Subheading" pitchFamily="2" charset="0"/>
                <a:cs typeface="Courier New" pitchFamily="49" charset="0"/>
              </a:rPr>
              <a:t>, 		datatype, op, comm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)</a:t>
            </a:r>
          </a:p>
          <a:p>
            <a:pPr eaLnBrk="1" hangingPunct="1"/>
            <a:endParaRPr lang="en-US" b="1" dirty="0">
              <a:latin typeface="Sitka Subheading" pitchFamily="2" charset="0"/>
              <a:cs typeface="Courier New" pitchFamily="49" charset="0"/>
            </a:endParaRPr>
          </a:p>
          <a:p>
            <a:pPr eaLnBrk="1" hangingPunct="1"/>
            <a:r>
              <a:rPr lang="en-US" b="1" dirty="0" err="1">
                <a:latin typeface="Sitka Subheading" pitchFamily="2" charset="0"/>
                <a:cs typeface="Courier New" pitchFamily="49" charset="0"/>
              </a:rPr>
              <a:t>sendbuf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: address of send buffer 	    </a:t>
            </a:r>
          </a:p>
          <a:p>
            <a:pPr eaLnBrk="1" hangingPunct="1"/>
            <a:r>
              <a:rPr lang="en-US" b="1" dirty="0" err="1">
                <a:latin typeface="Sitka Subheading" pitchFamily="2" charset="0"/>
                <a:cs typeface="Courier New" pitchFamily="49" charset="0"/>
              </a:rPr>
              <a:t>recvbuf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: address of receive buffer</a:t>
            </a:r>
          </a:p>
          <a:p>
            <a:pPr eaLnBrk="1" hangingPunct="1"/>
            <a:r>
              <a:rPr lang="sk-SK" b="1" dirty="0">
                <a:latin typeface="Sitka Subheading" pitchFamily="2" charset="0"/>
                <a:cs typeface="Courier New" pitchFamily="49" charset="0"/>
              </a:rPr>
              <a:t>recvcounts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: integer array specifying the 	       number of elements in result</a:t>
            </a:r>
          </a:p>
          <a:p>
            <a:pPr eaLnBrk="1" hangingPunct="1"/>
            <a:r>
              <a:rPr lang="en-US" dirty="0">
                <a:latin typeface="Sitka Subheading" pitchFamily="2" charset="0"/>
                <a:cs typeface="Courier New" pitchFamily="49" charset="0"/>
              </a:rPr>
              <a:t>	       distributed to each process</a:t>
            </a:r>
          </a:p>
          <a:p>
            <a:pPr eaLnBrk="1" hangingPunct="1"/>
            <a:r>
              <a:rPr lang="en-US" b="1" dirty="0" err="1">
                <a:latin typeface="Sitka Subheading" pitchFamily="2" charset="0"/>
                <a:cs typeface="Courier New" pitchFamily="49" charset="0"/>
              </a:rPr>
              <a:t>datatype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: data type of send buffer</a:t>
            </a:r>
          </a:p>
          <a:p>
            <a:pPr eaLnBrk="1" hangingPunct="1"/>
            <a:r>
              <a:rPr lang="en-US" b="1" dirty="0">
                <a:latin typeface="Sitka Subheading" pitchFamily="2" charset="0"/>
                <a:cs typeface="Courier New" pitchFamily="49" charset="0"/>
              </a:rPr>
              <a:t>op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: reduce operation </a:t>
            </a:r>
          </a:p>
          <a:p>
            <a:pPr eaLnBrk="1" hangingPunct="1"/>
            <a:endParaRPr lang="en-US" dirty="0">
              <a:latin typeface="Sitka Subheading" pitchFamily="2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Sitka Subheading" pitchFamily="2" charset="0"/>
                <a:cs typeface="Courier New" pitchFamily="49" charset="0"/>
              </a:rPr>
              <a:t>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5486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Collective computation operation + data movement ‘reduce-scatter’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First</a:t>
            </a:r>
            <a:r>
              <a:rPr lang="ru-RU" sz="2000" dirty="0"/>
              <a:t> </a:t>
            </a:r>
            <a:r>
              <a:rPr lang="en-US" sz="2000" dirty="0"/>
              <a:t>it does an element-wise reduction on a vector across all processors.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Next, the result vector is split into disjoint segments and distributed across the processors</a:t>
            </a:r>
          </a:p>
        </p:txBody>
      </p:sp>
      <p:grpSp>
        <p:nvGrpSpPr>
          <p:cNvPr id="122" name="Группа 121"/>
          <p:cNvGrpSpPr/>
          <p:nvPr/>
        </p:nvGrpSpPr>
        <p:grpSpPr>
          <a:xfrm>
            <a:off x="4572000" y="1628800"/>
            <a:ext cx="4248472" cy="4401200"/>
            <a:chOff x="4355976" y="683984"/>
            <a:chExt cx="4392488" cy="5049272"/>
          </a:xfrm>
        </p:grpSpPr>
        <p:grpSp>
          <p:nvGrpSpPr>
            <p:cNvPr id="123" name="Группа 122"/>
            <p:cNvGrpSpPr/>
            <p:nvPr/>
          </p:nvGrpSpPr>
          <p:grpSpPr>
            <a:xfrm>
              <a:off x="6785574" y="692696"/>
              <a:ext cx="810762" cy="3393088"/>
              <a:chOff x="4860032" y="692696"/>
              <a:chExt cx="810762" cy="3393088"/>
            </a:xfrm>
          </p:grpSpPr>
          <p:grpSp>
            <p:nvGrpSpPr>
              <p:cNvPr id="185" name="Группа 184"/>
              <p:cNvGrpSpPr/>
              <p:nvPr/>
            </p:nvGrpSpPr>
            <p:grpSpPr>
              <a:xfrm>
                <a:off x="4860032" y="1196752"/>
                <a:ext cx="810762" cy="728792"/>
                <a:chOff x="683568" y="1116032"/>
                <a:chExt cx="810762" cy="728792"/>
              </a:xfrm>
            </p:grpSpPr>
            <p:sp>
              <p:nvSpPr>
                <p:cNvPr id="196" name="Прямоугольник 195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10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86" name="Группа 185"/>
              <p:cNvGrpSpPr/>
              <p:nvPr/>
            </p:nvGrpSpPr>
            <p:grpSpPr>
              <a:xfrm>
                <a:off x="4860032" y="1916832"/>
                <a:ext cx="810762" cy="728792"/>
                <a:chOff x="683568" y="1116032"/>
                <a:chExt cx="810762" cy="728792"/>
              </a:xfrm>
            </p:grpSpPr>
            <p:sp>
              <p:nvSpPr>
                <p:cNvPr id="194" name="Прямоугольник 193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11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87" name="Группа 186"/>
              <p:cNvGrpSpPr/>
              <p:nvPr/>
            </p:nvGrpSpPr>
            <p:grpSpPr>
              <a:xfrm>
                <a:off x="4860032" y="2636912"/>
                <a:ext cx="810762" cy="728792"/>
                <a:chOff x="683568" y="1116032"/>
                <a:chExt cx="810762" cy="728792"/>
              </a:xfrm>
            </p:grpSpPr>
            <p:sp>
              <p:nvSpPr>
                <p:cNvPr id="192" name="Прямоугольник 191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12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88" name="Группа 187"/>
              <p:cNvGrpSpPr/>
              <p:nvPr/>
            </p:nvGrpSpPr>
            <p:grpSpPr>
              <a:xfrm>
                <a:off x="4860032" y="3356992"/>
                <a:ext cx="810762" cy="728792"/>
                <a:chOff x="683568" y="1116032"/>
                <a:chExt cx="810762" cy="728792"/>
              </a:xfrm>
            </p:grpSpPr>
            <p:sp>
              <p:nvSpPr>
                <p:cNvPr id="190" name="Прямоугольник 189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3600" dirty="0">
                      <a:latin typeface="Courier New"/>
                      <a:cs typeface="Courier New"/>
                    </a:rPr>
                    <a:t>1</a:t>
                  </a:r>
                  <a:r>
                    <a:rPr lang="en-US" sz="3600" dirty="0">
                      <a:latin typeface="Courier New"/>
                      <a:cs typeface="Courier New"/>
                    </a:rPr>
                    <a:t>3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5004048" y="692696"/>
                <a:ext cx="44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/>
                    <a:cs typeface="Courier New"/>
                  </a:rPr>
                  <a:t>p</a:t>
                </a:r>
                <a:r>
                  <a:rPr lang="en-US" sz="2000" baseline="-25000" dirty="0">
                    <a:latin typeface="Courier New"/>
                    <a:cs typeface="Courier New"/>
                  </a:rPr>
                  <a:t>3</a:t>
                </a:r>
                <a:endParaRPr lang="ru-RU" sz="2000" baseline="-250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124" name="Группа 123"/>
            <p:cNvGrpSpPr/>
            <p:nvPr/>
          </p:nvGrpSpPr>
          <p:grpSpPr>
            <a:xfrm>
              <a:off x="7937702" y="692696"/>
              <a:ext cx="810762" cy="3393088"/>
              <a:chOff x="4860032" y="692696"/>
              <a:chExt cx="810762" cy="3393088"/>
            </a:xfrm>
          </p:grpSpPr>
          <p:grpSp>
            <p:nvGrpSpPr>
              <p:cNvPr id="172" name="Группа 171"/>
              <p:cNvGrpSpPr/>
              <p:nvPr/>
            </p:nvGrpSpPr>
            <p:grpSpPr>
              <a:xfrm>
                <a:off x="4860032" y="1196752"/>
                <a:ext cx="810762" cy="728792"/>
                <a:chOff x="683568" y="1116032"/>
                <a:chExt cx="810762" cy="728792"/>
              </a:xfrm>
            </p:grpSpPr>
            <p:sp>
              <p:nvSpPr>
                <p:cNvPr id="183" name="Прямоугольник 182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10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73" name="Группа 172"/>
              <p:cNvGrpSpPr/>
              <p:nvPr/>
            </p:nvGrpSpPr>
            <p:grpSpPr>
              <a:xfrm>
                <a:off x="4860032" y="1916832"/>
                <a:ext cx="810762" cy="728792"/>
                <a:chOff x="683568" y="1116032"/>
                <a:chExt cx="810762" cy="728792"/>
              </a:xfrm>
            </p:grpSpPr>
            <p:sp>
              <p:nvSpPr>
                <p:cNvPr id="181" name="Прямоугольник 180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11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74" name="Группа 173"/>
              <p:cNvGrpSpPr/>
              <p:nvPr/>
            </p:nvGrpSpPr>
            <p:grpSpPr>
              <a:xfrm>
                <a:off x="4860032" y="2636912"/>
                <a:ext cx="810762" cy="728792"/>
                <a:chOff x="683568" y="1116032"/>
                <a:chExt cx="810762" cy="728792"/>
              </a:xfrm>
            </p:grpSpPr>
            <p:sp>
              <p:nvSpPr>
                <p:cNvPr id="179" name="Прямоугольник 178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12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75" name="Группа 174"/>
              <p:cNvGrpSpPr/>
              <p:nvPr/>
            </p:nvGrpSpPr>
            <p:grpSpPr>
              <a:xfrm>
                <a:off x="4860032" y="3356992"/>
                <a:ext cx="810762" cy="728792"/>
                <a:chOff x="683568" y="1116032"/>
                <a:chExt cx="810762" cy="728792"/>
              </a:xfrm>
            </p:grpSpPr>
            <p:sp>
              <p:nvSpPr>
                <p:cNvPr id="177" name="Прямоугольник 176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3600" dirty="0">
                      <a:latin typeface="Courier New"/>
                      <a:cs typeface="Courier New"/>
                    </a:rPr>
                    <a:t>1</a:t>
                  </a:r>
                  <a:r>
                    <a:rPr lang="en-US" sz="3600" dirty="0">
                      <a:latin typeface="Courier New"/>
                      <a:cs typeface="Courier New"/>
                    </a:rPr>
                    <a:t>3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>
                <a:off x="5004048" y="692696"/>
                <a:ext cx="44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/>
                    <a:cs typeface="Courier New"/>
                  </a:rPr>
                  <a:t>p</a:t>
                </a:r>
                <a:r>
                  <a:rPr lang="en-US" sz="2000" baseline="-25000" dirty="0">
                    <a:latin typeface="Courier New"/>
                    <a:cs typeface="Courier New"/>
                  </a:rPr>
                  <a:t>4</a:t>
                </a:r>
                <a:endParaRPr lang="ru-RU" sz="2000" baseline="-250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125" name="Группа 124"/>
            <p:cNvGrpSpPr/>
            <p:nvPr/>
          </p:nvGrpSpPr>
          <p:grpSpPr>
            <a:xfrm>
              <a:off x="5561438" y="683984"/>
              <a:ext cx="810762" cy="3393088"/>
              <a:chOff x="4860032" y="692696"/>
              <a:chExt cx="810762" cy="3393088"/>
            </a:xfrm>
          </p:grpSpPr>
          <p:grpSp>
            <p:nvGrpSpPr>
              <p:cNvPr id="159" name="Группа 158"/>
              <p:cNvGrpSpPr/>
              <p:nvPr/>
            </p:nvGrpSpPr>
            <p:grpSpPr>
              <a:xfrm>
                <a:off x="4860032" y="1196752"/>
                <a:ext cx="810762" cy="728792"/>
                <a:chOff x="683568" y="1116032"/>
                <a:chExt cx="810762" cy="728792"/>
              </a:xfrm>
            </p:grpSpPr>
            <p:sp>
              <p:nvSpPr>
                <p:cNvPr id="170" name="Прямоугольник 169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10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60" name="Группа 159"/>
              <p:cNvGrpSpPr/>
              <p:nvPr/>
            </p:nvGrpSpPr>
            <p:grpSpPr>
              <a:xfrm>
                <a:off x="4860032" y="1916832"/>
                <a:ext cx="810762" cy="728792"/>
                <a:chOff x="683568" y="1116032"/>
                <a:chExt cx="810762" cy="728792"/>
              </a:xfrm>
            </p:grpSpPr>
            <p:sp>
              <p:nvSpPr>
                <p:cNvPr id="168" name="Прямоугольник 167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11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61" name="Группа 160"/>
              <p:cNvGrpSpPr/>
              <p:nvPr/>
            </p:nvGrpSpPr>
            <p:grpSpPr>
              <a:xfrm>
                <a:off x="4860032" y="2636912"/>
                <a:ext cx="810762" cy="728792"/>
                <a:chOff x="683568" y="1116032"/>
                <a:chExt cx="810762" cy="728792"/>
              </a:xfrm>
            </p:grpSpPr>
            <p:sp>
              <p:nvSpPr>
                <p:cNvPr id="166" name="Прямоугольник 165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12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62" name="Группа 161"/>
              <p:cNvGrpSpPr/>
              <p:nvPr/>
            </p:nvGrpSpPr>
            <p:grpSpPr>
              <a:xfrm>
                <a:off x="4860032" y="3356992"/>
                <a:ext cx="810762" cy="728792"/>
                <a:chOff x="683568" y="1116032"/>
                <a:chExt cx="810762" cy="728792"/>
              </a:xfrm>
            </p:grpSpPr>
            <p:sp>
              <p:nvSpPr>
                <p:cNvPr id="164" name="Прямоугольник 163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3600" dirty="0">
                      <a:latin typeface="Courier New"/>
                      <a:cs typeface="Courier New"/>
                    </a:rPr>
                    <a:t>1</a:t>
                  </a:r>
                  <a:r>
                    <a:rPr lang="en-US" sz="3600" dirty="0">
                      <a:latin typeface="Courier New"/>
                      <a:cs typeface="Courier New"/>
                    </a:rPr>
                    <a:t>3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5004048" y="692696"/>
                <a:ext cx="44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/>
                    <a:cs typeface="Courier New"/>
                  </a:rPr>
                  <a:t>p</a:t>
                </a:r>
                <a:r>
                  <a:rPr lang="en-US" sz="2000" baseline="-25000" dirty="0">
                    <a:latin typeface="Courier New"/>
                    <a:cs typeface="Courier New"/>
                  </a:rPr>
                  <a:t>2</a:t>
                </a:r>
                <a:endParaRPr lang="ru-RU" sz="2000" baseline="-250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126" name="Группа 125"/>
            <p:cNvGrpSpPr/>
            <p:nvPr/>
          </p:nvGrpSpPr>
          <p:grpSpPr>
            <a:xfrm>
              <a:off x="4355976" y="692696"/>
              <a:ext cx="810762" cy="3393088"/>
              <a:chOff x="4860032" y="692696"/>
              <a:chExt cx="810762" cy="3393088"/>
            </a:xfrm>
          </p:grpSpPr>
          <p:grpSp>
            <p:nvGrpSpPr>
              <p:cNvPr id="146" name="Группа 145"/>
              <p:cNvGrpSpPr/>
              <p:nvPr/>
            </p:nvGrpSpPr>
            <p:grpSpPr>
              <a:xfrm>
                <a:off x="4860032" y="1196752"/>
                <a:ext cx="810762" cy="728792"/>
                <a:chOff x="683568" y="1116032"/>
                <a:chExt cx="810762" cy="728792"/>
              </a:xfrm>
            </p:grpSpPr>
            <p:sp>
              <p:nvSpPr>
                <p:cNvPr id="157" name="Прямоугольник 156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10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47" name="Группа 146"/>
              <p:cNvGrpSpPr/>
              <p:nvPr/>
            </p:nvGrpSpPr>
            <p:grpSpPr>
              <a:xfrm>
                <a:off x="4860032" y="1916832"/>
                <a:ext cx="810762" cy="728792"/>
                <a:chOff x="683568" y="1116032"/>
                <a:chExt cx="810762" cy="728792"/>
              </a:xfrm>
            </p:grpSpPr>
            <p:sp>
              <p:nvSpPr>
                <p:cNvPr id="155" name="Прямоугольник 154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11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48" name="Группа 147"/>
              <p:cNvGrpSpPr/>
              <p:nvPr/>
            </p:nvGrpSpPr>
            <p:grpSpPr>
              <a:xfrm>
                <a:off x="4860032" y="2636912"/>
                <a:ext cx="810762" cy="728792"/>
                <a:chOff x="683568" y="1116032"/>
                <a:chExt cx="810762" cy="728792"/>
              </a:xfrm>
            </p:grpSpPr>
            <p:sp>
              <p:nvSpPr>
                <p:cNvPr id="153" name="Прямоугольник 152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12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49" name="Группа 148"/>
              <p:cNvGrpSpPr/>
              <p:nvPr/>
            </p:nvGrpSpPr>
            <p:grpSpPr>
              <a:xfrm>
                <a:off x="4860032" y="3356992"/>
                <a:ext cx="810762" cy="728792"/>
                <a:chOff x="683568" y="1116032"/>
                <a:chExt cx="810762" cy="728792"/>
              </a:xfrm>
            </p:grpSpPr>
            <p:sp>
              <p:nvSpPr>
                <p:cNvPr id="151" name="Прямоугольник 150"/>
                <p:cNvSpPr/>
                <p:nvPr/>
              </p:nvSpPr>
              <p:spPr>
                <a:xfrm>
                  <a:off x="683568" y="1124744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755576" y="1116032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3600" dirty="0">
                      <a:latin typeface="Courier New"/>
                      <a:cs typeface="Courier New"/>
                    </a:rPr>
                    <a:t>1</a:t>
                  </a:r>
                  <a:r>
                    <a:rPr lang="en-US" sz="3600" dirty="0">
                      <a:latin typeface="Courier New"/>
                      <a:cs typeface="Courier New"/>
                    </a:rPr>
                    <a:t>3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5004048" y="692696"/>
                <a:ext cx="44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/>
                    <a:cs typeface="Courier New"/>
                  </a:rPr>
                  <a:t>p</a:t>
                </a:r>
                <a:r>
                  <a:rPr lang="en-US" sz="2000" baseline="-25000" dirty="0">
                    <a:latin typeface="Courier New"/>
                    <a:cs typeface="Courier New"/>
                  </a:rPr>
                  <a:t>1</a:t>
                </a:r>
                <a:endParaRPr lang="ru-RU" sz="2000" baseline="-25000" dirty="0">
                  <a:latin typeface="Courier New"/>
                  <a:cs typeface="Courier New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5364088" y="4293096"/>
              <a:ext cx="2456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rgbClr val="558ED5"/>
                  </a:solidFill>
                </a:rPr>
                <a:t>MPI_Reduce_scatter</a:t>
              </a:r>
              <a:endParaRPr lang="ru-RU" sz="2000" b="1" dirty="0">
                <a:solidFill>
                  <a:srgbClr val="558ED5"/>
                </a:solidFill>
              </a:endParaRPr>
            </a:p>
          </p:txBody>
        </p:sp>
        <p:grpSp>
          <p:nvGrpSpPr>
            <p:cNvPr id="128" name="Группа 127"/>
            <p:cNvGrpSpPr/>
            <p:nvPr/>
          </p:nvGrpSpPr>
          <p:grpSpPr>
            <a:xfrm>
              <a:off x="4427984" y="4602867"/>
              <a:ext cx="810762" cy="1130389"/>
              <a:chOff x="539552" y="908720"/>
              <a:chExt cx="831599" cy="1160840"/>
            </a:xfrm>
          </p:grpSpPr>
          <p:sp>
            <p:nvSpPr>
              <p:cNvPr id="143" name="Прямоугольник 142"/>
              <p:cNvSpPr/>
              <p:nvPr/>
            </p:nvSpPr>
            <p:spPr>
              <a:xfrm>
                <a:off x="539552" y="1349480"/>
                <a:ext cx="792088" cy="7200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13411" y="1340768"/>
                <a:ext cx="757740" cy="66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Courier New"/>
                    <a:cs typeface="Courier New"/>
                  </a:rPr>
                  <a:t>40</a:t>
                </a:r>
                <a:endParaRPr lang="ru-RU" sz="3600" dirty="0">
                  <a:latin typeface="Courier New"/>
                  <a:cs typeface="Courier New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746436" y="908720"/>
                <a:ext cx="44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/>
                    <a:cs typeface="Courier New"/>
                  </a:rPr>
                  <a:t>p</a:t>
                </a:r>
                <a:r>
                  <a:rPr lang="en-US" sz="2000" baseline="-25000" dirty="0">
                    <a:latin typeface="Courier New"/>
                    <a:cs typeface="Courier New"/>
                  </a:rPr>
                  <a:t>1</a:t>
                </a:r>
                <a:endParaRPr lang="ru-RU" sz="2000" baseline="-250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129" name="Группа 128"/>
            <p:cNvGrpSpPr/>
            <p:nvPr/>
          </p:nvGrpSpPr>
          <p:grpSpPr>
            <a:xfrm>
              <a:off x="5580112" y="4602867"/>
              <a:ext cx="772241" cy="1130389"/>
              <a:chOff x="539552" y="908720"/>
              <a:chExt cx="792088" cy="1160840"/>
            </a:xfrm>
          </p:grpSpPr>
          <p:sp>
            <p:nvSpPr>
              <p:cNvPr id="140" name="Прямоугольник 139"/>
              <p:cNvSpPr/>
              <p:nvPr/>
            </p:nvSpPr>
            <p:spPr>
              <a:xfrm>
                <a:off x="539552" y="1349480"/>
                <a:ext cx="792088" cy="7200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39552" y="1340768"/>
                <a:ext cx="757740" cy="66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Courier New"/>
                    <a:cs typeface="Courier New"/>
                  </a:rPr>
                  <a:t>44</a:t>
                </a:r>
                <a:endParaRPr lang="ru-RU" sz="3600" dirty="0">
                  <a:latin typeface="Courier New"/>
                  <a:cs typeface="Courier New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746436" y="908720"/>
                <a:ext cx="44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/>
                    <a:cs typeface="Courier New"/>
                  </a:rPr>
                  <a:t>p</a:t>
                </a:r>
                <a:r>
                  <a:rPr lang="en-US" sz="2000" baseline="-25000" dirty="0">
                    <a:latin typeface="Courier New"/>
                    <a:cs typeface="Courier New"/>
                  </a:rPr>
                  <a:t>2</a:t>
                </a:r>
                <a:endParaRPr lang="ru-RU" sz="2000" baseline="-250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130" name="Группа 129"/>
            <p:cNvGrpSpPr/>
            <p:nvPr/>
          </p:nvGrpSpPr>
          <p:grpSpPr>
            <a:xfrm>
              <a:off x="6824095" y="4602867"/>
              <a:ext cx="790915" cy="1130389"/>
              <a:chOff x="539552" y="908720"/>
              <a:chExt cx="811242" cy="1160840"/>
            </a:xfrm>
          </p:grpSpPr>
          <p:sp>
            <p:nvSpPr>
              <p:cNvPr id="137" name="Прямоугольник 136"/>
              <p:cNvSpPr/>
              <p:nvPr/>
            </p:nvSpPr>
            <p:spPr>
              <a:xfrm>
                <a:off x="539552" y="1349480"/>
                <a:ext cx="792088" cy="7200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3054" y="1340768"/>
                <a:ext cx="757740" cy="66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Courier New"/>
                    <a:cs typeface="Courier New"/>
                  </a:rPr>
                  <a:t>48</a:t>
                </a:r>
                <a:endParaRPr lang="ru-RU" sz="3600" dirty="0">
                  <a:latin typeface="Courier New"/>
                  <a:cs typeface="Courier New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46436" y="908720"/>
                <a:ext cx="44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/>
                    <a:cs typeface="Courier New"/>
                  </a:rPr>
                  <a:t>p</a:t>
                </a:r>
                <a:r>
                  <a:rPr lang="en-US" sz="2000" baseline="-25000" dirty="0">
                    <a:latin typeface="Courier New"/>
                    <a:cs typeface="Courier New"/>
                  </a:rPr>
                  <a:t>3</a:t>
                </a:r>
                <a:endParaRPr lang="ru-RU" sz="2000" baseline="-250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131" name="Группа 130"/>
            <p:cNvGrpSpPr/>
            <p:nvPr/>
          </p:nvGrpSpPr>
          <p:grpSpPr>
            <a:xfrm>
              <a:off x="7886009" y="4602867"/>
              <a:ext cx="808957" cy="1130389"/>
              <a:chOff x="539552" y="908720"/>
              <a:chExt cx="829748" cy="1160840"/>
            </a:xfrm>
          </p:grpSpPr>
          <p:sp>
            <p:nvSpPr>
              <p:cNvPr id="134" name="Прямоугольник 133"/>
              <p:cNvSpPr/>
              <p:nvPr/>
            </p:nvSpPr>
            <p:spPr>
              <a:xfrm>
                <a:off x="539552" y="1349480"/>
                <a:ext cx="792088" cy="7200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11560" y="1340768"/>
                <a:ext cx="757740" cy="66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Courier New"/>
                    <a:cs typeface="Courier New"/>
                  </a:rPr>
                  <a:t>52</a:t>
                </a:r>
                <a:endParaRPr lang="ru-RU" sz="3600" dirty="0">
                  <a:latin typeface="Courier New"/>
                  <a:cs typeface="Courier New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46436" y="908720"/>
                <a:ext cx="44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/>
                    <a:cs typeface="Courier New"/>
                  </a:rPr>
                  <a:t>p</a:t>
                </a:r>
                <a:r>
                  <a:rPr lang="en-US" sz="2000" baseline="-25000" dirty="0">
                    <a:latin typeface="Courier New"/>
                    <a:cs typeface="Courier New"/>
                  </a:rPr>
                  <a:t>4</a:t>
                </a:r>
                <a:endParaRPr lang="ru-RU" sz="2000" baseline="-25000" dirty="0">
                  <a:latin typeface="Courier New"/>
                  <a:cs typeface="Courier New"/>
                </a:endParaRPr>
              </a:p>
            </p:txBody>
          </p:sp>
        </p:grpSp>
        <p:sp>
          <p:nvSpPr>
            <p:cNvPr id="132" name="Стрелка вниз 131"/>
            <p:cNvSpPr/>
            <p:nvPr/>
          </p:nvSpPr>
          <p:spPr>
            <a:xfrm>
              <a:off x="5148064" y="4149080"/>
              <a:ext cx="280815" cy="6310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Стрелка вниз 132"/>
            <p:cNvSpPr/>
            <p:nvPr/>
          </p:nvSpPr>
          <p:spPr>
            <a:xfrm>
              <a:off x="7697540" y="4149080"/>
              <a:ext cx="280815" cy="6310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153191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Прямая со стрелкой 52"/>
          <p:cNvCxnSpPr>
            <a:stCxn id="25" idx="2"/>
            <a:endCxn id="124" idx="0"/>
          </p:cNvCxnSpPr>
          <p:nvPr/>
        </p:nvCxnSpPr>
        <p:spPr>
          <a:xfrm flipH="1">
            <a:off x="1474764" y="3203087"/>
            <a:ext cx="892" cy="89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9" idx="2"/>
          </p:cNvCxnSpPr>
          <p:nvPr/>
        </p:nvCxnSpPr>
        <p:spPr>
          <a:xfrm>
            <a:off x="539552" y="3203087"/>
            <a:ext cx="1800200" cy="729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5" idx="2"/>
            <a:endCxn id="127" idx="0"/>
          </p:cNvCxnSpPr>
          <p:nvPr/>
        </p:nvCxnSpPr>
        <p:spPr>
          <a:xfrm>
            <a:off x="1475656" y="3203087"/>
            <a:ext cx="935212" cy="657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1" idx="2"/>
            <a:endCxn id="127" idx="0"/>
          </p:cNvCxnSpPr>
          <p:nvPr/>
        </p:nvCxnSpPr>
        <p:spPr>
          <a:xfrm flipH="1">
            <a:off x="2410868" y="3203087"/>
            <a:ext cx="892" cy="657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1516109"/>
            <a:ext cx="8640960" cy="3693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Sitka Subheading" pitchFamily="2" charset="0"/>
                <a:cs typeface="Courier New" pitchFamily="49" charset="0"/>
              </a:rPr>
              <a:t>int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 </a:t>
            </a:r>
            <a:r>
              <a:rPr lang="en-US" b="1" dirty="0" err="1">
                <a:latin typeface="Sitka Subheading" pitchFamily="2" charset="0"/>
                <a:cs typeface="Courier New" pitchFamily="49" charset="0"/>
              </a:rPr>
              <a:t>MPI_Scan</a:t>
            </a:r>
            <a:r>
              <a:rPr lang="en-US" b="1" dirty="0">
                <a:latin typeface="Sitka Subheading" pitchFamily="2" charset="0"/>
                <a:cs typeface="Courier New" pitchFamily="49" charset="0"/>
              </a:rPr>
              <a:t> 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(&amp;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sendbuf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, &amp;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recvbuf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, count, 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datatype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, op, </a:t>
            </a:r>
            <a:r>
              <a:rPr lang="en-US" dirty="0" err="1">
                <a:latin typeface="Sitka Subheading" pitchFamily="2" charset="0"/>
                <a:cs typeface="Courier New" pitchFamily="49" charset="0"/>
              </a:rPr>
              <a:t>comm</a:t>
            </a:r>
            <a:r>
              <a:rPr lang="en-US" dirty="0">
                <a:latin typeface="Sitka Subheading" pitchFamily="2" charset="0"/>
                <a:cs typeface="Courier New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54868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Collective computation operation ‘scan’ computes the scan (</a:t>
            </a:r>
            <a:r>
              <a:rPr lang="en-US" sz="2400" b="1" i="1" dirty="0"/>
              <a:t>partial reductions</a:t>
            </a:r>
            <a:r>
              <a:rPr lang="en-US" sz="2400" dirty="0"/>
              <a:t>) of data on a collection of processes</a:t>
            </a:r>
            <a:endParaRPr lang="en-US" sz="4000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2915816" y="2627023"/>
            <a:ext cx="864096" cy="576064"/>
            <a:chOff x="1331640" y="2852936"/>
            <a:chExt cx="864096" cy="576064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  <a:endParaRPr lang="ru-RU" b="1" baseline="-250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979712" y="2627023"/>
            <a:ext cx="864096" cy="576064"/>
            <a:chOff x="1331640" y="2852936"/>
            <a:chExt cx="864096" cy="576064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835723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1640" y="285293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  <a:endParaRPr lang="ru-RU" b="1" baseline="-25000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043608" y="2627023"/>
            <a:ext cx="864096" cy="576064"/>
            <a:chOff x="1331640" y="2852936"/>
            <a:chExt cx="864096" cy="576064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  <a:endParaRPr lang="ru-RU" b="1" baseline="-25000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07504" y="2627023"/>
            <a:ext cx="864096" cy="576064"/>
            <a:chOff x="1331640" y="2852936"/>
            <a:chExt cx="864096" cy="576064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31640" y="285293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0</a:t>
              </a:r>
              <a:endParaRPr lang="ru-RU" b="1" baseline="-25000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323528" y="4365104"/>
            <a:ext cx="430264" cy="407405"/>
            <a:chOff x="1728670" y="3957714"/>
            <a:chExt cx="430264" cy="407405"/>
          </a:xfrm>
        </p:grpSpPr>
        <p:sp>
          <p:nvSpPr>
            <p:cNvPr id="7" name="Овал 6"/>
            <p:cNvSpPr>
              <a:spLocks noChangeAspect="1"/>
            </p:cNvSpPr>
            <p:nvPr/>
          </p:nvSpPr>
          <p:spPr>
            <a:xfrm>
              <a:off x="1763688" y="4005064"/>
              <a:ext cx="360060" cy="360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8670" y="3957714"/>
              <a:ext cx="430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op</a:t>
              </a:r>
              <a:endParaRPr lang="ru-RU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2915816" y="5013176"/>
            <a:ext cx="864096" cy="576064"/>
            <a:chOff x="1331640" y="2852936"/>
            <a:chExt cx="864096" cy="576064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  <a:endParaRPr lang="ru-RU" b="1" baseline="-25000" dirty="0"/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1979712" y="5013176"/>
            <a:ext cx="864096" cy="576064"/>
            <a:chOff x="1331640" y="2852936"/>
            <a:chExt cx="864096" cy="576064"/>
          </a:xfrm>
        </p:grpSpPr>
        <p:sp>
          <p:nvSpPr>
            <p:cNvPr id="69" name="Прямоугольник 68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1835723" y="2996952"/>
              <a:ext cx="215997" cy="3240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31640" y="285293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  <a:endParaRPr lang="ru-RU" b="1" baseline="-25000" dirty="0"/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1043608" y="5013176"/>
            <a:ext cx="864096" cy="576064"/>
            <a:chOff x="1331640" y="2852936"/>
            <a:chExt cx="864096" cy="576064"/>
          </a:xfrm>
        </p:grpSpPr>
        <p:sp>
          <p:nvSpPr>
            <p:cNvPr id="73" name="Прямоугольник 72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31640" y="285293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  <a:endParaRPr lang="ru-RU" b="1" baseline="-25000" dirty="0"/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107504" y="5013176"/>
            <a:ext cx="864096" cy="576064"/>
            <a:chOff x="1331640" y="2852936"/>
            <a:chExt cx="864096" cy="576064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1331640" y="2852936"/>
              <a:ext cx="86409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1763688" y="2996952"/>
              <a:ext cx="215997" cy="3240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31640" y="285293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baseline="-25000" dirty="0"/>
                <a:t>0</a:t>
              </a:r>
              <a:endParaRPr lang="ru-RU" b="1" baseline="-25000" dirty="0"/>
            </a:p>
          </p:txBody>
        </p:sp>
      </p:grpSp>
      <p:grpSp>
        <p:nvGrpSpPr>
          <p:cNvPr id="122" name="Группа 121"/>
          <p:cNvGrpSpPr/>
          <p:nvPr/>
        </p:nvGrpSpPr>
        <p:grpSpPr>
          <a:xfrm>
            <a:off x="1259632" y="4101715"/>
            <a:ext cx="430264" cy="407405"/>
            <a:chOff x="1728670" y="3957714"/>
            <a:chExt cx="430264" cy="407405"/>
          </a:xfrm>
        </p:grpSpPr>
        <p:sp>
          <p:nvSpPr>
            <p:cNvPr id="123" name="Овал 122"/>
            <p:cNvSpPr>
              <a:spLocks noChangeAspect="1"/>
            </p:cNvSpPr>
            <p:nvPr/>
          </p:nvSpPr>
          <p:spPr>
            <a:xfrm>
              <a:off x="1763688" y="4005064"/>
              <a:ext cx="360060" cy="360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728670" y="3957714"/>
              <a:ext cx="430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op</a:t>
              </a:r>
              <a:endParaRPr lang="ru-RU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5" name="Группа 124"/>
          <p:cNvGrpSpPr/>
          <p:nvPr/>
        </p:nvGrpSpPr>
        <p:grpSpPr>
          <a:xfrm>
            <a:off x="2195736" y="3861048"/>
            <a:ext cx="430264" cy="416697"/>
            <a:chOff x="1728670" y="3948422"/>
            <a:chExt cx="430264" cy="416697"/>
          </a:xfrm>
        </p:grpSpPr>
        <p:sp>
          <p:nvSpPr>
            <p:cNvPr id="126" name="Овал 125"/>
            <p:cNvSpPr>
              <a:spLocks noChangeAspect="1"/>
            </p:cNvSpPr>
            <p:nvPr/>
          </p:nvSpPr>
          <p:spPr>
            <a:xfrm>
              <a:off x="1763688" y="4005064"/>
              <a:ext cx="360060" cy="360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28670" y="3948422"/>
              <a:ext cx="430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op</a:t>
              </a:r>
              <a:endParaRPr lang="ru-RU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3131840" y="3645024"/>
            <a:ext cx="430264" cy="407405"/>
            <a:chOff x="1728670" y="3957714"/>
            <a:chExt cx="430264" cy="407405"/>
          </a:xfrm>
        </p:grpSpPr>
        <p:sp>
          <p:nvSpPr>
            <p:cNvPr id="129" name="Овал 128"/>
            <p:cNvSpPr>
              <a:spLocks noChangeAspect="1"/>
            </p:cNvSpPr>
            <p:nvPr/>
          </p:nvSpPr>
          <p:spPr>
            <a:xfrm>
              <a:off x="1763688" y="4005064"/>
              <a:ext cx="360060" cy="360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28670" y="3957714"/>
              <a:ext cx="430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op</a:t>
              </a:r>
              <a:endParaRPr lang="ru-RU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Прямая со стрелкой 14"/>
          <p:cNvCxnSpPr>
            <a:stCxn id="17" idx="2"/>
            <a:endCxn id="130" idx="0"/>
          </p:cNvCxnSpPr>
          <p:nvPr/>
        </p:nvCxnSpPr>
        <p:spPr>
          <a:xfrm flipH="1">
            <a:off x="3346972" y="3203087"/>
            <a:ext cx="892" cy="44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1" idx="2"/>
            <a:endCxn id="130" idx="0"/>
          </p:cNvCxnSpPr>
          <p:nvPr/>
        </p:nvCxnSpPr>
        <p:spPr>
          <a:xfrm>
            <a:off x="2411760" y="3203087"/>
            <a:ext cx="935212" cy="44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130" idx="0"/>
          </p:cNvCxnSpPr>
          <p:nvPr/>
        </p:nvCxnSpPr>
        <p:spPr>
          <a:xfrm>
            <a:off x="1475656" y="3203087"/>
            <a:ext cx="1871316" cy="44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9" idx="2"/>
          </p:cNvCxnSpPr>
          <p:nvPr/>
        </p:nvCxnSpPr>
        <p:spPr>
          <a:xfrm>
            <a:off x="539552" y="3203087"/>
            <a:ext cx="2736304" cy="513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29" idx="4"/>
            <a:endCxn id="65" idx="0"/>
          </p:cNvCxnSpPr>
          <p:nvPr/>
        </p:nvCxnSpPr>
        <p:spPr>
          <a:xfrm>
            <a:off x="3346888" y="4052429"/>
            <a:ext cx="976" cy="960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26" idx="4"/>
            <a:endCxn id="69" idx="0"/>
          </p:cNvCxnSpPr>
          <p:nvPr/>
        </p:nvCxnSpPr>
        <p:spPr>
          <a:xfrm>
            <a:off x="2410784" y="4277745"/>
            <a:ext cx="976" cy="735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9" idx="2"/>
            <a:endCxn id="124" idx="0"/>
          </p:cNvCxnSpPr>
          <p:nvPr/>
        </p:nvCxnSpPr>
        <p:spPr>
          <a:xfrm>
            <a:off x="539552" y="3203087"/>
            <a:ext cx="935212" cy="89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23" idx="4"/>
            <a:endCxn id="73" idx="0"/>
          </p:cNvCxnSpPr>
          <p:nvPr/>
        </p:nvCxnSpPr>
        <p:spPr>
          <a:xfrm>
            <a:off x="1474680" y="4509120"/>
            <a:ext cx="97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9" idx="2"/>
            <a:endCxn id="8" idx="0"/>
          </p:cNvCxnSpPr>
          <p:nvPr/>
        </p:nvCxnSpPr>
        <p:spPr>
          <a:xfrm flipH="1">
            <a:off x="538660" y="3203087"/>
            <a:ext cx="892" cy="1162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7" idx="4"/>
            <a:endCxn id="77" idx="0"/>
          </p:cNvCxnSpPr>
          <p:nvPr/>
        </p:nvCxnSpPr>
        <p:spPr>
          <a:xfrm>
            <a:off x="538576" y="4772509"/>
            <a:ext cx="976" cy="240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31" name="Группа 130"/>
          <p:cNvGrpSpPr/>
          <p:nvPr/>
        </p:nvGrpSpPr>
        <p:grpSpPr>
          <a:xfrm>
            <a:off x="4932040" y="2708920"/>
            <a:ext cx="3528392" cy="2673008"/>
            <a:chOff x="107504" y="764704"/>
            <a:chExt cx="3619074" cy="2745016"/>
          </a:xfrm>
        </p:grpSpPr>
        <p:sp>
          <p:nvSpPr>
            <p:cNvPr id="132" name="TextBox 131"/>
            <p:cNvSpPr txBox="1"/>
            <p:nvPr/>
          </p:nvSpPr>
          <p:spPr>
            <a:xfrm>
              <a:off x="1229920" y="2060848"/>
              <a:ext cx="1314920" cy="410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558ED5"/>
                  </a:solidFill>
                </a:rPr>
                <a:t>MPI_Scan</a:t>
              </a:r>
              <a:endParaRPr lang="ru-RU" sz="2000" b="1" dirty="0">
                <a:solidFill>
                  <a:srgbClr val="558ED5"/>
                </a:solidFill>
              </a:endParaRPr>
            </a:p>
          </p:txBody>
        </p:sp>
        <p:grpSp>
          <p:nvGrpSpPr>
            <p:cNvPr id="133" name="Группа 132"/>
            <p:cNvGrpSpPr/>
            <p:nvPr/>
          </p:nvGrpSpPr>
          <p:grpSpPr>
            <a:xfrm>
              <a:off x="107504" y="764704"/>
              <a:ext cx="3600400" cy="1160840"/>
              <a:chOff x="395536" y="764704"/>
              <a:chExt cx="3600400" cy="1160840"/>
            </a:xfrm>
          </p:grpSpPr>
          <p:grpSp>
            <p:nvGrpSpPr>
              <p:cNvPr id="153" name="Группа 152"/>
              <p:cNvGrpSpPr/>
              <p:nvPr/>
            </p:nvGrpSpPr>
            <p:grpSpPr>
              <a:xfrm>
                <a:off x="395536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66" name="Прямоугольник 165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725914" y="1340768"/>
                  <a:ext cx="4617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1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54" name="Группа 153"/>
              <p:cNvGrpSpPr/>
              <p:nvPr/>
            </p:nvGrpSpPr>
            <p:grpSpPr>
              <a:xfrm>
                <a:off x="1331640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63" name="Прямоугольник 162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725914" y="1340768"/>
                  <a:ext cx="4617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2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2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55" name="Группа 154"/>
              <p:cNvGrpSpPr/>
              <p:nvPr/>
            </p:nvGrpSpPr>
            <p:grpSpPr>
              <a:xfrm>
                <a:off x="2267744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60" name="Прямоугольник 159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725914" y="1340768"/>
                  <a:ext cx="4617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3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3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56" name="Группа 155"/>
              <p:cNvGrpSpPr/>
              <p:nvPr/>
            </p:nvGrpSpPr>
            <p:grpSpPr>
              <a:xfrm>
                <a:off x="3203848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57" name="Прямоугольник 156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25914" y="1340768"/>
                  <a:ext cx="4617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4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4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</p:grpSp>
        <p:grpSp>
          <p:nvGrpSpPr>
            <p:cNvPr id="134" name="Группа 133"/>
            <p:cNvGrpSpPr/>
            <p:nvPr/>
          </p:nvGrpSpPr>
          <p:grpSpPr>
            <a:xfrm>
              <a:off x="107504" y="2348880"/>
              <a:ext cx="3619074" cy="1160840"/>
              <a:chOff x="395536" y="764704"/>
              <a:chExt cx="3619074" cy="1160840"/>
            </a:xfrm>
          </p:grpSpPr>
          <p:grpSp>
            <p:nvGrpSpPr>
              <p:cNvPr id="137" name="Группа 136"/>
              <p:cNvGrpSpPr/>
              <p:nvPr/>
            </p:nvGrpSpPr>
            <p:grpSpPr>
              <a:xfrm>
                <a:off x="395536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50" name="Прямоугольник 149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730704" y="1340768"/>
                  <a:ext cx="473576" cy="6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1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38" name="Группа 137"/>
              <p:cNvGrpSpPr/>
              <p:nvPr/>
            </p:nvGrpSpPr>
            <p:grpSpPr>
              <a:xfrm>
                <a:off x="1331640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47" name="Прямоугольник 146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754762" y="1340768"/>
                  <a:ext cx="473576" cy="6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3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2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39" name="Группа 138"/>
              <p:cNvGrpSpPr/>
              <p:nvPr/>
            </p:nvGrpSpPr>
            <p:grpSpPr>
              <a:xfrm>
                <a:off x="2267744" y="764704"/>
                <a:ext cx="792088" cy="1160840"/>
                <a:chOff x="539552" y="908720"/>
                <a:chExt cx="792088" cy="1160840"/>
              </a:xfrm>
            </p:grpSpPr>
            <p:sp>
              <p:nvSpPr>
                <p:cNvPr id="144" name="Прямоугольник 143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704962" y="1340768"/>
                  <a:ext cx="473576" cy="6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6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3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  <p:grpSp>
            <p:nvGrpSpPr>
              <p:cNvPr id="140" name="Группа 139"/>
              <p:cNvGrpSpPr/>
              <p:nvPr/>
            </p:nvGrpSpPr>
            <p:grpSpPr>
              <a:xfrm>
                <a:off x="3203848" y="764704"/>
                <a:ext cx="810762" cy="1160840"/>
                <a:chOff x="539552" y="908720"/>
                <a:chExt cx="810762" cy="1160840"/>
              </a:xfrm>
            </p:grpSpPr>
            <p:sp>
              <p:nvSpPr>
                <p:cNvPr id="141" name="Прямоугольник 140"/>
                <p:cNvSpPr/>
                <p:nvPr/>
              </p:nvSpPr>
              <p:spPr>
                <a:xfrm>
                  <a:off x="539552" y="1349480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611560" y="1340768"/>
                  <a:ext cx="7387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latin typeface="Courier New"/>
                      <a:cs typeface="Courier New"/>
                    </a:rPr>
                    <a:t>10</a:t>
                  </a:r>
                  <a:endParaRPr lang="ru-RU" sz="3600" dirty="0">
                    <a:latin typeface="Courier New"/>
                    <a:cs typeface="Courier New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746436" y="908720"/>
                  <a:ext cx="441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ourier New"/>
                      <a:cs typeface="Courier New"/>
                    </a:rPr>
                    <a:t>p</a:t>
                  </a:r>
                  <a:r>
                    <a:rPr lang="en-US" sz="2000" baseline="-25000" dirty="0">
                      <a:latin typeface="Courier New"/>
                      <a:cs typeface="Courier New"/>
                    </a:rPr>
                    <a:t>4</a:t>
                  </a:r>
                  <a:endParaRPr lang="ru-RU" sz="2000" baseline="-25000" dirty="0">
                    <a:latin typeface="Courier New"/>
                    <a:cs typeface="Courier New"/>
                  </a:endParaRPr>
                </a:p>
              </p:txBody>
            </p:sp>
          </p:grpSp>
        </p:grpSp>
        <p:sp>
          <p:nvSpPr>
            <p:cNvPr id="135" name="Стрелка вниз 134"/>
            <p:cNvSpPr/>
            <p:nvPr/>
          </p:nvSpPr>
          <p:spPr>
            <a:xfrm>
              <a:off x="827584" y="1988840"/>
              <a:ext cx="288032" cy="6480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Стрелка вниз 135"/>
            <p:cNvSpPr/>
            <p:nvPr/>
          </p:nvSpPr>
          <p:spPr>
            <a:xfrm>
              <a:off x="2699792" y="1988840"/>
              <a:ext cx="288032" cy="6480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31197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Collective Communications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9552" y="1372094"/>
            <a:ext cx="7921625" cy="3693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pPr eaLnBrk="1" hangingPunct="1"/>
            <a:r>
              <a:rPr lang="en-US" dirty="0" err="1">
                <a:latin typeface="Sitka Subheading" pitchFamily="2" charset="0"/>
              </a:rPr>
              <a:t>int</a:t>
            </a:r>
            <a:r>
              <a:rPr lang="en-US" dirty="0">
                <a:latin typeface="Sitka Subheading" pitchFamily="2" charset="0"/>
              </a:rPr>
              <a:t> </a:t>
            </a:r>
            <a:r>
              <a:rPr lang="en-US" b="1" dirty="0" err="1">
                <a:latin typeface="Sitka Subheading" pitchFamily="2" charset="0"/>
              </a:rPr>
              <a:t>MPI_Barrier</a:t>
            </a:r>
            <a:r>
              <a:rPr lang="en-US" b="1" dirty="0">
                <a:latin typeface="Sitka Subheading" pitchFamily="2" charset="0"/>
              </a:rPr>
              <a:t> </a:t>
            </a:r>
            <a:r>
              <a:rPr lang="en-US" dirty="0">
                <a:latin typeface="Sitka Subheading" pitchFamily="2" charset="0"/>
              </a:rPr>
              <a:t>(</a:t>
            </a:r>
            <a:r>
              <a:rPr lang="en-US" dirty="0" err="1">
                <a:latin typeface="Sitka Subheading" pitchFamily="2" charset="0"/>
              </a:rPr>
              <a:t>comm</a:t>
            </a:r>
            <a:r>
              <a:rPr lang="en-US" dirty="0">
                <a:latin typeface="Sitka Subheading" pitchFamily="2" charset="0"/>
              </a:rPr>
              <a:t>);</a:t>
            </a:r>
            <a:r>
              <a:rPr lang="ru-RU" dirty="0">
                <a:latin typeface="Sitka Subheading" pitchFamily="2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76470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Synchronization</a:t>
            </a:r>
            <a:r>
              <a:rPr lang="ru-RU" sz="2400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9888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Creates a barrier synchronization in a communicator</a:t>
            </a:r>
            <a:endParaRPr lang="ru-RU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Each process, when reaching the </a:t>
            </a:r>
            <a:r>
              <a:rPr lang="en-US" sz="2400" dirty="0" err="1"/>
              <a:t>MPI_Barrier</a:t>
            </a:r>
            <a:r>
              <a:rPr lang="en-US" sz="2400" dirty="0"/>
              <a:t> call, is blocked until all processors in the communicator reach the same </a:t>
            </a:r>
            <a:r>
              <a:rPr lang="en-US" sz="2400" dirty="0" err="1"/>
              <a:t>MPI_Barrier</a:t>
            </a:r>
            <a:r>
              <a:rPr lang="en-US" sz="2400" dirty="0"/>
              <a:t> call</a:t>
            </a:r>
            <a:endParaRPr lang="ru-RU" sz="2400" dirty="0"/>
          </a:p>
          <a:p>
            <a:pPr marL="285750" indent="-285750">
              <a:buFont typeface="Arial"/>
              <a:buChar char="•"/>
            </a:pPr>
            <a:endParaRPr lang="ru-RU" sz="24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323528" y="3789040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23528" y="443711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23528" y="5085184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23528" y="5733256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2123728" y="3501008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123728" y="4149080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123728" y="4797152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123728" y="5445224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403648" y="32036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chemeClr val="accent2"/>
                </a:solidFill>
              </a:rPr>
              <a:t>MPI_Barrier</a:t>
            </a:r>
            <a:endParaRPr lang="ru-RU" b="1" i="1" dirty="0">
              <a:solidFill>
                <a:schemeClr val="accent2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99592" y="5517232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7544" y="4221088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6444208" y="3789040"/>
            <a:ext cx="252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444208" y="4437112"/>
            <a:ext cx="252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444208" y="5085184"/>
            <a:ext cx="252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444208" y="5733256"/>
            <a:ext cx="252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8172400" y="3501008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8172400" y="4149080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172400" y="4797152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8172400" y="5445224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3491880" y="3789040"/>
            <a:ext cx="252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491880" y="4437112"/>
            <a:ext cx="252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3491880" y="5085184"/>
            <a:ext cx="252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3491880" y="5733256"/>
            <a:ext cx="252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292080" y="3501008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292080" y="4149080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292080" y="4797152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292080" y="5445224"/>
            <a:ext cx="720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653580" y="3573016"/>
            <a:ext cx="432000" cy="43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187624" y="4869160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4821932" y="5517232"/>
            <a:ext cx="432000" cy="43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284016" y="4221088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821932" y="3573016"/>
            <a:ext cx="432000" cy="43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4816599" y="4869160"/>
            <a:ext cx="432000" cy="43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8316464" y="5517232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8316416" y="4221088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8316464" y="3573016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8311131" y="4869160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0866" y="3212976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chemeClr val="accent2"/>
                </a:solidFill>
              </a:rPr>
              <a:t>MPI_Barrier</a:t>
            </a:r>
            <a:endParaRPr lang="ru-RU" b="1" i="1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23194" y="32036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chemeClr val="accent2"/>
                </a:solidFill>
              </a:rPr>
              <a:t>MPI_Barrier</a:t>
            </a:r>
            <a:endParaRPr lang="ru-RU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85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Transferring heterogeneous data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" y="692697"/>
            <a:ext cx="9137650" cy="1872208"/>
          </a:xfrm>
          <a:noFill/>
        </p:spPr>
        <p:txBody>
          <a:bodyPr>
            <a:noAutofit/>
          </a:bodyPr>
          <a:lstStyle/>
          <a:p>
            <a:pPr marL="355600" indent="-355600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Up to here, we consider the MPI-message as a buffer containing a sequence of identical basic data types.</a:t>
            </a:r>
          </a:p>
          <a:p>
            <a:pPr marL="355600" indent="-355600">
              <a:lnSpc>
                <a:spcPct val="8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But often it needs to transfer efficiently heterogeneous and noncontiguous data 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kumimoji="0" lang="en-US" sz="2000" i="1" u="sng" dirty="0">
                <a:solidFill>
                  <a:srgbClr val="393939"/>
                </a:solidFill>
              </a:rPr>
              <a:t>For instance (1)</a:t>
            </a:r>
            <a:r>
              <a:rPr kumimoji="0" lang="ru-RU" sz="2000" i="1" u="sng" dirty="0">
                <a:solidFill>
                  <a:srgbClr val="393939"/>
                </a:solidFill>
              </a:rPr>
              <a:t>:</a:t>
            </a:r>
            <a:endParaRPr kumimoji="0" lang="ru-RU" sz="2000" i="1" u="sng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4362062" y="1988840"/>
            <a:ext cx="4098370" cy="2304256"/>
            <a:chOff x="3995936" y="2247255"/>
            <a:chExt cx="4752528" cy="3053953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95936" y="2247255"/>
              <a:ext cx="4752528" cy="3053953"/>
              <a:chOff x="3995936" y="2247255"/>
              <a:chExt cx="4752528" cy="3053953"/>
            </a:xfrm>
          </p:grpSpPr>
          <p:grpSp>
            <p:nvGrpSpPr>
              <p:cNvPr id="17" name="Группа 16"/>
              <p:cNvGrpSpPr/>
              <p:nvPr/>
            </p:nvGrpSpPr>
            <p:grpSpPr>
              <a:xfrm>
                <a:off x="4211960" y="2247255"/>
                <a:ext cx="4248472" cy="2837929"/>
                <a:chOff x="4211960" y="2247255"/>
                <a:chExt cx="3960440" cy="2549897"/>
              </a:xfrm>
            </p:grpSpPr>
            <p:sp>
              <p:nvSpPr>
                <p:cNvPr id="14" name="Прямоугольник 13"/>
                <p:cNvSpPr/>
                <p:nvPr/>
              </p:nvSpPr>
              <p:spPr>
                <a:xfrm>
                  <a:off x="4644008" y="2708920"/>
                  <a:ext cx="3528392" cy="2088232"/>
                </a:xfrm>
                <a:prstGeom prst="rect">
                  <a:avLst/>
                </a:prstGeom>
                <a:solidFill>
                  <a:schemeClr val="accent1">
                    <a:tint val="100000"/>
                    <a:shade val="100000"/>
                    <a:satMod val="100000"/>
                    <a:alpha val="7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211960" y="3429000"/>
                  <a:ext cx="380649" cy="371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M</a:t>
                  </a:r>
                  <a:endParaRPr lang="ru-RU" sz="2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242832" y="2247255"/>
                  <a:ext cx="349667" cy="371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N</a:t>
                  </a:r>
                  <a:endParaRPr lang="ru-RU" sz="2000" dirty="0"/>
                </a:p>
              </p:txBody>
            </p:sp>
          </p:grpSp>
          <p:sp>
            <p:nvSpPr>
              <p:cNvPr id="18" name="Прямоугольник 17"/>
              <p:cNvSpPr/>
              <p:nvPr/>
            </p:nvSpPr>
            <p:spPr>
              <a:xfrm>
                <a:off x="3995936" y="2276872"/>
                <a:ext cx="4752528" cy="302433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6012160" y="3573016"/>
              <a:ext cx="2088232" cy="11521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80112" y="3861048"/>
              <a:ext cx="410143" cy="413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96602" y="3140968"/>
              <a:ext cx="330353" cy="413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n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4598" y="3183359"/>
              <a:ext cx="609682" cy="413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(</a:t>
              </a:r>
              <a:r>
                <a:rPr lang="en-US" sz="2000" dirty="0" err="1">
                  <a:solidFill>
                    <a:schemeClr val="bg1"/>
                  </a:solidFill>
                </a:rPr>
                <a:t>k,l</a:t>
              </a:r>
              <a:r>
                <a:rPr lang="en-US" sz="2000" dirty="0">
                  <a:solidFill>
                    <a:schemeClr val="bg1"/>
                  </a:solidFill>
                </a:rPr>
                <a:t>)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24" y="2458631"/>
            <a:ext cx="4277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We need to send noncontiguous data (e.g., a sub-block of a matrix) </a:t>
            </a:r>
          </a:p>
          <a:p>
            <a:pPr marL="285750" indent="-285750">
              <a:buFont typeface="Arial"/>
              <a:buChar char="•"/>
            </a:pPr>
            <a:endParaRPr lang="ru-RU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4653136"/>
            <a:ext cx="66247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rgbClr val="393939"/>
                </a:solidFill>
              </a:rPr>
              <a:t>For instance (2)</a:t>
            </a:r>
            <a:r>
              <a:rPr lang="ru-RU" dirty="0"/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 need to pass messages that contain values with different </a:t>
            </a:r>
            <a:r>
              <a:rPr lang="en-US" dirty="0" err="1"/>
              <a:t>datatypes</a:t>
            </a:r>
            <a:r>
              <a:rPr lang="en-US" dirty="0"/>
              <a:t> </a:t>
            </a:r>
          </a:p>
          <a:p>
            <a:pPr marL="285750" indent="-285750">
              <a:buFont typeface="Arial"/>
              <a:buChar char="•"/>
            </a:pP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516216" y="4869160"/>
            <a:ext cx="1431364" cy="923330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int   i;</a:t>
            </a:r>
          </a:p>
          <a:p>
            <a:r>
              <a:rPr lang="en-US" dirty="0">
                <a:latin typeface="Courier New"/>
                <a:cs typeface="Courier New"/>
              </a:rPr>
              <a:t>double d</a:t>
            </a:r>
            <a:r>
              <a:rPr lang="ro-RO" dirty="0">
                <a:latin typeface="Courier New"/>
                <a:cs typeface="Courier New"/>
              </a:rPr>
              <a:t>;</a:t>
            </a:r>
          </a:p>
          <a:p>
            <a:r>
              <a:rPr lang="da-DK" dirty="0">
                <a:latin typeface="Courier New"/>
                <a:cs typeface="Courier New"/>
              </a:rPr>
              <a:t>char  c;</a:t>
            </a:r>
            <a:endParaRPr lang="ru-RU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8165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Transferring heterogeneous data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" y="692697"/>
            <a:ext cx="9137650" cy="648072"/>
          </a:xfrm>
          <a:noFill/>
        </p:spPr>
        <p:txBody>
          <a:bodyPr>
            <a:noAutofit/>
          </a:bodyPr>
          <a:lstStyle/>
          <a:p>
            <a:pPr marL="355600" indent="-355600">
              <a:lnSpc>
                <a:spcPct val="80000"/>
              </a:lnSpc>
              <a:spcAft>
                <a:spcPts val="600"/>
              </a:spcAft>
            </a:pPr>
            <a:r>
              <a:rPr kumimoji="0" lang="en-US" sz="2400" i="1" u="sng" dirty="0"/>
              <a:t>1</a:t>
            </a:r>
            <a:r>
              <a:rPr kumimoji="0" lang="en-US" sz="2400" i="1" u="sng" baseline="30000" dirty="0"/>
              <a:t>st</a:t>
            </a:r>
            <a:r>
              <a:rPr kumimoji="0" lang="en-US" sz="2400" i="1" u="sng" dirty="0"/>
              <a:t> Way</a:t>
            </a:r>
            <a:r>
              <a:rPr kumimoji="0" lang="ru-RU" sz="2400" i="1" u="sng" dirty="0"/>
              <a:t>: </a:t>
            </a:r>
            <a:r>
              <a:rPr lang="en-US" sz="2400" dirty="0"/>
              <a:t>Send each element separately (one after another)</a:t>
            </a:r>
            <a:r>
              <a:rPr lang="ru-RU" sz="2400" dirty="0"/>
              <a:t>:</a:t>
            </a:r>
            <a:endParaRPr kumimoji="0" lang="ru-RU" sz="2400" i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124744"/>
            <a:ext cx="8424936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Sitka Subheading" pitchFamily="2" charset="0"/>
                <a:cs typeface="Courier New"/>
              </a:rPr>
              <a:t>MPI_Send</a:t>
            </a:r>
            <a:r>
              <a:rPr lang="fr-FR" sz="2000" dirty="0">
                <a:latin typeface="Sitka Subheading" pitchFamily="2" charset="0"/>
                <a:cs typeface="Courier New"/>
              </a:rPr>
              <a:t>(i, 1, MPI_INT,    tgRank, msgTag_1, </a:t>
            </a:r>
            <a:r>
              <a:rPr lang="en-US" sz="2000" dirty="0" err="1">
                <a:latin typeface="Sitka Subheading" pitchFamily="2" charset="0"/>
                <a:cs typeface="Courier New"/>
              </a:rPr>
              <a:t>comm</a:t>
            </a:r>
            <a:r>
              <a:rPr lang="fr-FR" sz="2000" dirty="0">
                <a:latin typeface="Sitka Subheading" pitchFamily="2" charset="0"/>
                <a:cs typeface="Courier New"/>
              </a:rPr>
              <a:t>);</a:t>
            </a:r>
          </a:p>
          <a:p>
            <a:r>
              <a:rPr lang="fr-FR" sz="2000" b="1" dirty="0">
                <a:latin typeface="Sitka Subheading" pitchFamily="2" charset="0"/>
                <a:cs typeface="Courier New"/>
              </a:rPr>
              <a:t>MPI_Send</a:t>
            </a:r>
            <a:r>
              <a:rPr lang="fr-FR" sz="2000" dirty="0">
                <a:latin typeface="Sitka Subheading" pitchFamily="2" charset="0"/>
                <a:cs typeface="Courier New"/>
              </a:rPr>
              <a:t>(d, 1, </a:t>
            </a:r>
            <a:r>
              <a:rPr lang="ru-RU" sz="2000" dirty="0">
                <a:latin typeface="Sitka Subheading" pitchFamily="2" charset="0"/>
                <a:cs typeface="Courier New"/>
              </a:rPr>
              <a:t>MPI_DOUBLE</a:t>
            </a:r>
            <a:r>
              <a:rPr lang="fr-FR" sz="2000" dirty="0">
                <a:latin typeface="Sitka Subheading" pitchFamily="2" charset="0"/>
                <a:cs typeface="Courier New"/>
              </a:rPr>
              <a:t>, tgRank, msgTag_2, comm);</a:t>
            </a:r>
          </a:p>
          <a:p>
            <a:r>
              <a:rPr lang="fr-FR" sz="2000" b="1" dirty="0">
                <a:latin typeface="Sitka Subheading" pitchFamily="2" charset="0"/>
                <a:cs typeface="Courier New"/>
              </a:rPr>
              <a:t>MPI_Send</a:t>
            </a:r>
            <a:r>
              <a:rPr lang="fr-FR" sz="2000" dirty="0">
                <a:latin typeface="Sitka Subheading" pitchFamily="2" charset="0"/>
                <a:cs typeface="Courier New"/>
              </a:rPr>
              <a:t>(c, 1, MPI_CHAR,   tgRank, msgTag_3, comm); </a:t>
            </a:r>
            <a:endParaRPr lang="ru-RU" sz="2000" dirty="0">
              <a:latin typeface="Sitka Subheading" pitchFamily="2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276872"/>
            <a:ext cx="627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i="1" dirty="0"/>
              <a:t>And rec</a:t>
            </a:r>
            <a:r>
              <a:rPr lang="ru-RU" sz="2400" i="1" dirty="0" err="1"/>
              <a:t>ei</a:t>
            </a:r>
            <a:r>
              <a:rPr lang="en-US" sz="2400" i="1" dirty="0" err="1"/>
              <a:t>ve</a:t>
            </a:r>
            <a:r>
              <a:rPr lang="en-US" sz="2400" i="1" dirty="0"/>
              <a:t> each element one after another</a:t>
            </a:r>
            <a:endParaRPr lang="ru-RU" sz="2400" i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6954" y="2924944"/>
            <a:ext cx="9137650" cy="2664296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r>
              <a:rPr lang="en-US" sz="2400" i="1" dirty="0"/>
              <a:t>Advantages</a:t>
            </a:r>
            <a:r>
              <a:rPr lang="ru-RU" sz="2400" dirty="0"/>
              <a:t>: </a:t>
            </a:r>
          </a:p>
          <a:p>
            <a:pPr lvl="1"/>
            <a:r>
              <a:rPr lang="en-US" dirty="0"/>
              <a:t>Simple to implement</a:t>
            </a:r>
            <a:endParaRPr lang="ru-RU" dirty="0"/>
          </a:p>
          <a:p>
            <a:endParaRPr lang="en-US" sz="2400" i="1" dirty="0"/>
          </a:p>
          <a:p>
            <a:r>
              <a:rPr lang="en-US" sz="2400" i="1" dirty="0"/>
              <a:t>Disadvantages</a:t>
            </a:r>
            <a:r>
              <a:rPr lang="ru-RU" sz="2400" dirty="0"/>
              <a:t>:</a:t>
            </a:r>
          </a:p>
          <a:p>
            <a:pPr lvl="1"/>
            <a:r>
              <a:rPr lang="en-US" dirty="0"/>
              <a:t>Sending a large number of messages</a:t>
            </a:r>
          </a:p>
          <a:p>
            <a:pPr lvl="1"/>
            <a:r>
              <a:rPr lang="en-US" dirty="0"/>
              <a:t>Losing performance</a:t>
            </a:r>
            <a:endParaRPr lang="ru-RU" dirty="0"/>
          </a:p>
          <a:p>
            <a:pPr lvl="1"/>
            <a:r>
              <a:rPr lang="en-US" dirty="0"/>
              <a:t>Deadlock could arise</a:t>
            </a:r>
            <a:r>
              <a:rPr lang="ru-RU" dirty="0"/>
              <a:t> 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455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Transferring heterogeneous data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" y="692697"/>
            <a:ext cx="9137650" cy="648072"/>
          </a:xfrm>
          <a:noFill/>
        </p:spPr>
        <p:txBody>
          <a:bodyPr>
            <a:noAutofit/>
          </a:bodyPr>
          <a:lstStyle/>
          <a:p>
            <a:pPr marL="355600" indent="-355600">
              <a:lnSpc>
                <a:spcPct val="80000"/>
              </a:lnSpc>
              <a:spcAft>
                <a:spcPts val="600"/>
              </a:spcAft>
            </a:pPr>
            <a:r>
              <a:rPr kumimoji="0" lang="en-US" sz="2000" i="1" u="sng" dirty="0"/>
              <a:t>2</a:t>
            </a:r>
            <a:r>
              <a:rPr kumimoji="0" lang="en-US" sz="2000" i="1" u="sng" baseline="30000" dirty="0"/>
              <a:t>nd</a:t>
            </a:r>
            <a:r>
              <a:rPr kumimoji="0" lang="en-US" sz="2000" i="1" u="sng" dirty="0"/>
              <a:t> Way</a:t>
            </a:r>
            <a:r>
              <a:rPr kumimoji="0" lang="ru-RU" sz="2000" i="1" u="sng" dirty="0"/>
              <a:t>: </a:t>
            </a:r>
            <a:r>
              <a:rPr lang="en-US" sz="2000" dirty="0"/>
              <a:t>Using programing language features to buffer values before passing message</a:t>
            </a:r>
          </a:p>
          <a:p>
            <a:pPr marL="355600" indent="-355600">
              <a:lnSpc>
                <a:spcPct val="80000"/>
              </a:lnSpc>
              <a:spcAft>
                <a:spcPts val="600"/>
              </a:spcAft>
            </a:pPr>
            <a:endParaRPr kumimoji="0" lang="ru-RU" sz="2000" i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556792"/>
            <a:ext cx="8748464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2000" dirty="0">
                <a:latin typeface="Sitka Subheading" pitchFamily="2" charset="0"/>
                <a:cs typeface="Courier New"/>
              </a:rPr>
              <a:t>p = &amp;buffer;</a:t>
            </a:r>
            <a:br>
              <a:rPr lang="da-DK" sz="2000" dirty="0">
                <a:latin typeface="Sitka Subheading" pitchFamily="2" charset="0"/>
                <a:cs typeface="Courier New"/>
              </a:rPr>
            </a:br>
            <a:r>
              <a:rPr lang="da-DK" sz="2000" b="1" i="1" dirty="0">
                <a:latin typeface="Sitka Subheading" pitchFamily="2" charset="0"/>
                <a:cs typeface="Courier New"/>
              </a:rPr>
              <a:t>for</a:t>
            </a:r>
            <a:r>
              <a:rPr lang="da-DK" sz="2000" dirty="0">
                <a:latin typeface="Sitka Subheading" pitchFamily="2" charset="0"/>
                <a:cs typeface="Courier New"/>
              </a:rPr>
              <a:t> (i=0; i&lt;n; ++i)  </a:t>
            </a:r>
          </a:p>
          <a:p>
            <a:r>
              <a:rPr lang="ru-RU" sz="2000" dirty="0">
                <a:latin typeface="Sitka Subheading" pitchFamily="2" charset="0"/>
                <a:cs typeface="Courier New"/>
              </a:rPr>
              <a:t>   </a:t>
            </a:r>
            <a:r>
              <a:rPr lang="da-DK" sz="2000" b="1" i="1" dirty="0">
                <a:latin typeface="Sitka Subheading" pitchFamily="2" charset="0"/>
                <a:cs typeface="Courier New"/>
              </a:rPr>
              <a:t>for </a:t>
            </a:r>
            <a:r>
              <a:rPr lang="da-DK" sz="2000" dirty="0">
                <a:latin typeface="Sitka Subheading" pitchFamily="2" charset="0"/>
                <a:cs typeface="Courier New"/>
              </a:rPr>
              <a:t>(j=0; j&lt;m; ++j)  </a:t>
            </a:r>
          </a:p>
          <a:p>
            <a:r>
              <a:rPr lang="ru-RU" sz="2000" dirty="0">
                <a:latin typeface="Sitka Subheading" pitchFamily="2" charset="0"/>
                <a:cs typeface="Courier New"/>
              </a:rPr>
              <a:t>      </a:t>
            </a:r>
            <a:r>
              <a:rPr lang="da-DK" sz="2000" dirty="0">
                <a:latin typeface="Sitka Subheading" pitchFamily="2" charset="0"/>
                <a:cs typeface="Courier New"/>
              </a:rPr>
              <a:t>*(p++) = a[i + k][j + l];  </a:t>
            </a:r>
            <a:endParaRPr lang="ru-RU" sz="2000" dirty="0">
              <a:latin typeface="Sitka Subheading" pitchFamily="2" charset="0"/>
              <a:cs typeface="Courier New"/>
            </a:endParaRPr>
          </a:p>
          <a:p>
            <a:endParaRPr lang="da-DK" sz="2000" dirty="0">
              <a:latin typeface="Sitka Subheading" pitchFamily="2" charset="0"/>
              <a:cs typeface="Courier New"/>
            </a:endParaRPr>
          </a:p>
          <a:p>
            <a:r>
              <a:rPr lang="da-DK" sz="2000" b="1" dirty="0">
                <a:latin typeface="Sitka Subheading" pitchFamily="2" charset="0"/>
                <a:cs typeface="Courier New"/>
              </a:rPr>
              <a:t>MPI_Send</a:t>
            </a:r>
            <a:r>
              <a:rPr lang="da-DK" sz="2000" dirty="0">
                <a:latin typeface="Sitka Subheading" pitchFamily="2" charset="0"/>
                <a:cs typeface="Courier New"/>
              </a:rPr>
              <a:t>(p, n*m, MPI_DOUBLE, dest, tag,</a:t>
            </a:r>
            <a:r>
              <a:rPr lang="ru-RU" sz="2000" dirty="0">
                <a:latin typeface="Sitka Subheading" pitchFamily="2" charset="0"/>
                <a:cs typeface="Courier New"/>
              </a:rPr>
              <a:t> </a:t>
            </a:r>
            <a:r>
              <a:rPr lang="da-DK" sz="2000" dirty="0">
                <a:latin typeface="Sitka Subheading" pitchFamily="2" charset="0"/>
                <a:cs typeface="Courier New"/>
              </a:rPr>
              <a:t>MPI_COMM_WORLD)</a:t>
            </a:r>
            <a:r>
              <a:rPr lang="fr-FR" sz="2000" dirty="0">
                <a:latin typeface="Sitka Subheading" pitchFamily="2" charset="0"/>
                <a:cs typeface="Courier New"/>
              </a:rPr>
              <a:t>; </a:t>
            </a:r>
            <a:endParaRPr lang="ru-RU" sz="2000" dirty="0">
              <a:latin typeface="Sitka Subheading" pitchFamily="2" charset="0"/>
              <a:cs typeface="Courier New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6350" y="3861048"/>
            <a:ext cx="9137650" cy="1584176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r>
              <a:rPr lang="en-US" sz="2400" i="1" dirty="0"/>
              <a:t>Disadvantages</a:t>
            </a:r>
            <a:r>
              <a:rPr lang="ru-RU" sz="2400" dirty="0"/>
              <a:t>:</a:t>
            </a:r>
          </a:p>
          <a:p>
            <a:pPr lvl="1"/>
            <a:r>
              <a:rPr lang="en-US" dirty="0"/>
              <a:t>Memory and copying data Overhead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datatype</a:t>
            </a:r>
            <a:r>
              <a:rPr lang="en-US" dirty="0"/>
              <a:t> is sent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Makes code less readable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1292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Transferring heterogeneous data. Pack/Unpack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" y="692697"/>
            <a:ext cx="9137650" cy="648072"/>
          </a:xfrm>
          <a:noFill/>
        </p:spPr>
        <p:txBody>
          <a:bodyPr>
            <a:noAutofit/>
          </a:bodyPr>
          <a:lstStyle/>
          <a:p>
            <a:pPr marL="355600" indent="-355600">
              <a:lnSpc>
                <a:spcPct val="80000"/>
              </a:lnSpc>
              <a:spcAft>
                <a:spcPts val="600"/>
              </a:spcAft>
            </a:pPr>
            <a:r>
              <a:rPr kumimoji="0" lang="en-US" sz="2000" i="1" u="sng" dirty="0"/>
              <a:t>3</a:t>
            </a:r>
            <a:r>
              <a:rPr kumimoji="0" lang="en-US" sz="2000" i="1" u="sng" baseline="30000" dirty="0"/>
              <a:t>rd</a:t>
            </a:r>
            <a:r>
              <a:rPr kumimoji="0" lang="en-US" sz="2000" i="1" u="sng" dirty="0"/>
              <a:t> Way</a:t>
            </a:r>
            <a:r>
              <a:rPr kumimoji="0" lang="ru-RU" sz="2000" i="1" u="sng" dirty="0"/>
              <a:t>: </a:t>
            </a:r>
            <a:r>
              <a:rPr lang="en-US" sz="2000" dirty="0"/>
              <a:t>pack noncontiguous data into a contiguous buffer at the sender site and unpack it at the receiver site </a:t>
            </a:r>
          </a:p>
          <a:p>
            <a:pPr marL="355600" indent="-355600">
              <a:lnSpc>
                <a:spcPct val="80000"/>
              </a:lnSpc>
              <a:spcAft>
                <a:spcPts val="600"/>
              </a:spcAft>
            </a:pPr>
            <a:endParaRPr lang="en-US" sz="2000" dirty="0"/>
          </a:p>
          <a:p>
            <a:pPr marL="355600" indent="-355600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Packing the message in the send buffer </a:t>
            </a:r>
          </a:p>
          <a:p>
            <a:pPr marL="355600" indent="-355600">
              <a:lnSpc>
                <a:spcPct val="80000"/>
              </a:lnSpc>
              <a:spcAft>
                <a:spcPts val="600"/>
              </a:spcAft>
            </a:pPr>
            <a:endParaRPr lang="en-US" sz="2000" dirty="0"/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endParaRPr lang="ru-RU" sz="2000" dirty="0"/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ru-RU" sz="2000" dirty="0"/>
              <a:t>.  </a:t>
            </a:r>
          </a:p>
          <a:p>
            <a:pPr marL="355600" indent="-355600">
              <a:lnSpc>
                <a:spcPct val="80000"/>
              </a:lnSpc>
              <a:spcAft>
                <a:spcPts val="600"/>
              </a:spcAft>
            </a:pPr>
            <a:endParaRPr kumimoji="0" lang="ru-RU" sz="2000" i="1" u="sng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4538" y="1890697"/>
            <a:ext cx="9129462" cy="175432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b="1" dirty="0" err="1">
                <a:latin typeface="Sitka Subheading" pitchFamily="2" charset="0"/>
              </a:rPr>
              <a:t>MPI_Pack</a:t>
            </a:r>
            <a:r>
              <a:rPr kumimoji="0" lang="en-US" sz="1800" b="1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(</a:t>
            </a:r>
            <a:r>
              <a:rPr kumimoji="0" lang="en-US" sz="1800" dirty="0" err="1">
                <a:latin typeface="Sitka Subheading" pitchFamily="2" charset="0"/>
              </a:rPr>
              <a:t>inbuf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incount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datatype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outbuf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de-DE" sz="1800" dirty="0">
                <a:latin typeface="Sitka Subheading" pitchFamily="2" charset="0"/>
              </a:rPr>
              <a:t>buflen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pos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comm</a:t>
            </a:r>
            <a:r>
              <a:rPr kumimoji="0" lang="en-US" sz="1800" dirty="0">
                <a:latin typeface="Sitka Subheading" pitchFamily="2" charset="0"/>
              </a:rPr>
              <a:t>)</a:t>
            </a:r>
            <a:r>
              <a:rPr kumimoji="0" lang="ru-RU" sz="1800" dirty="0">
                <a:latin typeface="Sitka Subheading" pitchFamily="2" charset="0"/>
              </a:rPr>
              <a:t> </a:t>
            </a:r>
          </a:p>
          <a:p>
            <a:endParaRPr kumimoji="0" lang="ru-RU" sz="1800" dirty="0">
              <a:latin typeface="Sitka Subheading" pitchFamily="2" charset="0"/>
            </a:endParaRPr>
          </a:p>
          <a:p>
            <a:r>
              <a:rPr kumimoji="0" lang="de-DE" sz="1800" b="1" dirty="0">
                <a:latin typeface="Sitka Subheading" pitchFamily="2" charset="0"/>
              </a:rPr>
              <a:t>inbuf: </a:t>
            </a:r>
            <a:r>
              <a:rPr kumimoji="0" lang="en-US" sz="1800" dirty="0">
                <a:latin typeface="Sitka Subheading" pitchFamily="2" charset="0"/>
              </a:rPr>
              <a:t>input buffer start		 </a:t>
            </a:r>
            <a:r>
              <a:rPr kumimoji="0" lang="de-DE" sz="1800" b="1" dirty="0">
                <a:latin typeface="Sitka Subheading" pitchFamily="2" charset="0"/>
              </a:rPr>
              <a:t>outbuf: </a:t>
            </a:r>
            <a:r>
              <a:rPr kumimoji="0" lang="de-DE" sz="1800" dirty="0">
                <a:latin typeface="Sitka Subheading" pitchFamily="2" charset="0"/>
              </a:rPr>
              <a:t>output buffer start </a:t>
            </a:r>
            <a:endParaRPr kumimoji="0" lang="ru-RU" sz="1800" dirty="0">
              <a:latin typeface="Sitka Subheading" pitchFamily="2" charset="0"/>
            </a:endParaRPr>
          </a:p>
          <a:p>
            <a:r>
              <a:rPr kumimoji="0" lang="en-US" sz="1800" b="1" dirty="0" err="1">
                <a:latin typeface="Sitka Subheading" pitchFamily="2" charset="0"/>
              </a:rPr>
              <a:t>incount:</a:t>
            </a:r>
            <a:r>
              <a:rPr kumimoji="0" lang="en-US" sz="1800" dirty="0" err="1">
                <a:latin typeface="Sitka Subheading" pitchFamily="2" charset="0"/>
              </a:rPr>
              <a:t>number</a:t>
            </a:r>
            <a:r>
              <a:rPr kumimoji="0" lang="en-US" sz="1800" dirty="0">
                <a:latin typeface="Sitka Subheading" pitchFamily="2" charset="0"/>
              </a:rPr>
              <a:t> of in-data items       </a:t>
            </a:r>
            <a:r>
              <a:rPr kumimoji="0" lang="en-US" sz="1800" b="1" dirty="0" err="1">
                <a:latin typeface="Sitka Subheading" pitchFamily="2" charset="0"/>
              </a:rPr>
              <a:t>buflen</a:t>
            </a:r>
            <a:r>
              <a:rPr kumimoji="0" lang="en-US" sz="1800" b="1" dirty="0">
                <a:latin typeface="Sitka Subheading" pitchFamily="2" charset="0"/>
              </a:rPr>
              <a:t>: </a:t>
            </a:r>
            <a:r>
              <a:rPr kumimoji="0" lang="en-US" sz="1800" dirty="0">
                <a:latin typeface="Sitka Subheading" pitchFamily="2" charset="0"/>
              </a:rPr>
              <a:t>output buffer size </a:t>
            </a:r>
            <a:r>
              <a:rPr kumimoji="0" lang="en-US" sz="1800" b="1" dirty="0">
                <a:latin typeface="Sitka Subheading" pitchFamily="2" charset="0"/>
              </a:rPr>
              <a:t> </a:t>
            </a:r>
            <a:endParaRPr kumimoji="0" lang="en-US" sz="1800" dirty="0">
              <a:latin typeface="Sitka Subheading" pitchFamily="2" charset="0"/>
            </a:endParaRPr>
          </a:p>
          <a:p>
            <a:r>
              <a:rPr kumimoji="0" lang="pl-PL" sz="1800" b="1" dirty="0">
                <a:latin typeface="Sitka Subheading" pitchFamily="2" charset="0"/>
              </a:rPr>
              <a:t>datatype</a:t>
            </a:r>
            <a:r>
              <a:rPr kumimoji="0" lang="en-US" sz="1800" dirty="0">
                <a:latin typeface="Sitka Subheading" pitchFamily="2" charset="0"/>
              </a:rPr>
              <a:t>:</a:t>
            </a:r>
            <a:r>
              <a:rPr kumimoji="0" lang="ru-RU" sz="1800" dirty="0">
                <a:latin typeface="Sitka Subheading" pitchFamily="2" charset="0"/>
              </a:rPr>
              <a:t> </a:t>
            </a:r>
            <a:r>
              <a:rPr kumimoji="0" lang="en-US" sz="1800" dirty="0" err="1">
                <a:latin typeface="Sitka Subheading" pitchFamily="2" charset="0"/>
              </a:rPr>
              <a:t>datatype</a:t>
            </a:r>
            <a:r>
              <a:rPr kumimoji="0" lang="en-US" sz="1800" dirty="0">
                <a:latin typeface="Sitka Subheading" pitchFamily="2" charset="0"/>
              </a:rPr>
              <a:t> of each input 	 </a:t>
            </a:r>
            <a:r>
              <a:rPr kumimoji="0" lang="en-US" sz="1800" b="1" dirty="0">
                <a:latin typeface="Sitka Subheading" pitchFamily="2" charset="0"/>
              </a:rPr>
              <a:t>pos</a:t>
            </a:r>
            <a:r>
              <a:rPr kumimoji="0" lang="en-US" sz="1800" dirty="0">
                <a:latin typeface="Sitka Subheading" pitchFamily="2" charset="0"/>
              </a:rPr>
              <a:t>: current position in buffer</a:t>
            </a:r>
            <a:r>
              <a:rPr kumimoji="0" lang="en-US" sz="1800" b="1" dirty="0">
                <a:latin typeface="Sitka Subheading" pitchFamily="2" charset="0"/>
              </a:rPr>
              <a:t> </a:t>
            </a:r>
            <a:endParaRPr kumimoji="0" lang="en-US" sz="1800" dirty="0">
              <a:latin typeface="Sitka Subheading" pitchFamily="2" charset="0"/>
            </a:endParaRPr>
          </a:p>
          <a:p>
            <a:r>
              <a:rPr kumimoji="0" lang="en-US" sz="1800" dirty="0">
                <a:latin typeface="Sitka Subheading" pitchFamily="2" charset="0"/>
              </a:rPr>
              <a:t>	  data item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8355" y="3794843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u="sng" dirty="0"/>
              <a:t>Example of sender site: </a:t>
            </a:r>
            <a:endParaRPr lang="ru-RU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1180" y="4266961"/>
            <a:ext cx="9144000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itka Subheading" pitchFamily="2" charset="0"/>
                <a:cs typeface="Courier New"/>
              </a:rPr>
              <a:t>int bufPos = 0;</a:t>
            </a:r>
          </a:p>
          <a:p>
            <a:r>
              <a:rPr lang="pl-PL" b="1" dirty="0">
                <a:latin typeface="Sitka Subheading" pitchFamily="2" charset="0"/>
                <a:cs typeface="Courier New"/>
              </a:rPr>
              <a:t>MPI_Pack</a:t>
            </a:r>
            <a:r>
              <a:rPr lang="pl-PL" dirty="0">
                <a:latin typeface="Sitka Subheading" pitchFamily="2" charset="0"/>
                <a:cs typeface="Courier New"/>
              </a:rPr>
              <a:t>(i, 1, MPI_INT,   buf, </a:t>
            </a:r>
            <a:r>
              <a:rPr lang="de-DE" dirty="0">
                <a:latin typeface="Sitka Subheading" pitchFamily="2" charset="0"/>
                <a:cs typeface="Courier New"/>
              </a:rPr>
              <a:t>bufLen</a:t>
            </a:r>
            <a:r>
              <a:rPr lang="pl-PL" dirty="0">
                <a:latin typeface="Sitka Subheading" pitchFamily="2" charset="0"/>
                <a:cs typeface="Courier New"/>
              </a:rPr>
              <a:t>, &amp;bufPos, </a:t>
            </a:r>
            <a:r>
              <a:rPr lang="en-US" dirty="0" err="1">
                <a:latin typeface="Sitka Subheading" pitchFamily="2" charset="0"/>
                <a:cs typeface="Courier New"/>
              </a:rPr>
              <a:t>comm</a:t>
            </a:r>
            <a:r>
              <a:rPr lang="pl-PL" dirty="0">
                <a:latin typeface="Sitka Subheading" pitchFamily="2" charset="0"/>
                <a:cs typeface="Courier New"/>
              </a:rPr>
              <a:t>);</a:t>
            </a:r>
          </a:p>
          <a:p>
            <a:r>
              <a:rPr lang="de-DE" b="1" dirty="0">
                <a:latin typeface="Sitka Subheading" pitchFamily="2" charset="0"/>
                <a:cs typeface="Courier New"/>
              </a:rPr>
              <a:t>MPI_Pack</a:t>
            </a:r>
            <a:r>
              <a:rPr lang="de-DE" dirty="0">
                <a:latin typeface="Sitka Subheading" pitchFamily="2" charset="0"/>
                <a:cs typeface="Courier New"/>
              </a:rPr>
              <a:t>(d, 1, </a:t>
            </a:r>
            <a:r>
              <a:rPr lang="ru-RU" dirty="0">
                <a:latin typeface="Sitka Subheading" pitchFamily="2" charset="0"/>
                <a:cs typeface="Courier New"/>
              </a:rPr>
              <a:t>MPI_DOUBLE</a:t>
            </a:r>
            <a:r>
              <a:rPr lang="de-DE" dirty="0">
                <a:latin typeface="Sitka Subheading" pitchFamily="2" charset="0"/>
                <a:cs typeface="Courier New"/>
              </a:rPr>
              <a:t>,</a:t>
            </a:r>
            <a:r>
              <a:rPr lang="pl-PL" dirty="0">
                <a:latin typeface="Sitka Subheading" pitchFamily="2" charset="0"/>
                <a:cs typeface="Courier New"/>
              </a:rPr>
              <a:t>buf</a:t>
            </a:r>
            <a:r>
              <a:rPr lang="de-DE" dirty="0">
                <a:latin typeface="Sitka Subheading" pitchFamily="2" charset="0"/>
                <a:cs typeface="Courier New"/>
              </a:rPr>
              <a:t>, bufLen, &amp;bufPos, comm);</a:t>
            </a:r>
          </a:p>
          <a:p>
            <a:r>
              <a:rPr lang="de-DE" b="1" dirty="0">
                <a:latin typeface="Sitka Subheading" pitchFamily="2" charset="0"/>
                <a:cs typeface="Courier New"/>
              </a:rPr>
              <a:t>MPI_Pack</a:t>
            </a:r>
            <a:r>
              <a:rPr lang="de-DE" dirty="0">
                <a:latin typeface="Sitka Subheading" pitchFamily="2" charset="0"/>
                <a:cs typeface="Courier New"/>
              </a:rPr>
              <a:t>(c, 1, MPI_CHAR,  </a:t>
            </a:r>
            <a:r>
              <a:rPr lang="pl-PL" dirty="0">
                <a:latin typeface="Sitka Subheading" pitchFamily="2" charset="0"/>
                <a:cs typeface="Courier New"/>
              </a:rPr>
              <a:t>buf</a:t>
            </a:r>
            <a:r>
              <a:rPr lang="de-DE" dirty="0">
                <a:latin typeface="Sitka Subheading" pitchFamily="2" charset="0"/>
                <a:cs typeface="Courier New"/>
              </a:rPr>
              <a:t>, bufLen, &amp;bufPos, comm);</a:t>
            </a:r>
          </a:p>
          <a:p>
            <a:endParaRPr lang="de-DE" dirty="0">
              <a:latin typeface="Sitka Subheading" pitchFamily="2" charset="0"/>
              <a:cs typeface="Courier New"/>
            </a:endParaRPr>
          </a:p>
          <a:p>
            <a:r>
              <a:rPr lang="de-DE" b="1" dirty="0">
                <a:latin typeface="Sitka Subheading" pitchFamily="2" charset="0"/>
                <a:cs typeface="Courier New"/>
              </a:rPr>
              <a:t>MPI_Send</a:t>
            </a:r>
            <a:r>
              <a:rPr lang="de-DE" dirty="0">
                <a:latin typeface="Sitka Subheading" pitchFamily="2" charset="0"/>
                <a:cs typeface="Courier New"/>
              </a:rPr>
              <a:t>( buf, bufPos, MPI_PACKED, tgRank, msgTag, comm);</a:t>
            </a:r>
            <a:endParaRPr lang="ru-RU" dirty="0">
              <a:latin typeface="Sitka Subheading" pitchFamily="2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16303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8097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Pack/Unpack Data</a:t>
            </a:r>
            <a:endParaRPr lang="ru-RU" sz="2800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4538" y="1124744"/>
            <a:ext cx="9129462" cy="1754326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b="1" dirty="0" err="1">
                <a:latin typeface="Sitka Subheading" pitchFamily="2" charset="0"/>
              </a:rPr>
              <a:t>MPI_Unpack</a:t>
            </a:r>
            <a:r>
              <a:rPr kumimoji="0" lang="en-US" sz="1800" dirty="0">
                <a:latin typeface="Sitka Subheading" pitchFamily="2" charset="0"/>
              </a:rPr>
              <a:t>(</a:t>
            </a:r>
            <a:r>
              <a:rPr kumimoji="0" lang="en-US" sz="1800" dirty="0" err="1">
                <a:latin typeface="Sitka Subheading" pitchFamily="2" charset="0"/>
              </a:rPr>
              <a:t>inbuf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insize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pos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outbuf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outcount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datatype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comm</a:t>
            </a:r>
            <a:r>
              <a:rPr kumimoji="0" lang="en-US" sz="1800" dirty="0">
                <a:latin typeface="Sitka Subheading" pitchFamily="2" charset="0"/>
              </a:rPr>
              <a:t>)</a:t>
            </a:r>
            <a:endParaRPr kumimoji="0" lang="ru-RU" sz="1800" dirty="0">
              <a:latin typeface="Sitka Subheading" pitchFamily="2" charset="0"/>
            </a:endParaRPr>
          </a:p>
          <a:p>
            <a:endParaRPr kumimoji="0" lang="ru-RU" sz="1800" dirty="0">
              <a:latin typeface="Sitka Subheading" pitchFamily="2" charset="0"/>
            </a:endParaRPr>
          </a:p>
          <a:p>
            <a:r>
              <a:rPr kumimoji="0" lang="de-DE" sz="1800" b="1" dirty="0">
                <a:latin typeface="Sitka Subheading" pitchFamily="2" charset="0"/>
              </a:rPr>
              <a:t>inbuf: </a:t>
            </a:r>
            <a:r>
              <a:rPr kumimoji="0" lang="en-US" sz="1800" dirty="0">
                <a:latin typeface="Sitka Subheading" pitchFamily="2" charset="0"/>
              </a:rPr>
              <a:t>input buffer start		 </a:t>
            </a:r>
            <a:r>
              <a:rPr kumimoji="0" lang="de-DE" sz="1800" b="1" dirty="0">
                <a:latin typeface="Sitka Subheading" pitchFamily="2" charset="0"/>
              </a:rPr>
              <a:t>outbuf: </a:t>
            </a:r>
            <a:r>
              <a:rPr kumimoji="0" lang="de-DE" sz="1800" dirty="0">
                <a:latin typeface="Sitka Subheading" pitchFamily="2" charset="0"/>
              </a:rPr>
              <a:t>output buffer start </a:t>
            </a:r>
            <a:endParaRPr kumimoji="0" lang="ru-RU" sz="1800" dirty="0">
              <a:latin typeface="Sitka Subheading" pitchFamily="2" charset="0"/>
            </a:endParaRPr>
          </a:p>
          <a:p>
            <a:r>
              <a:rPr kumimoji="0" lang="it-IT" sz="1800" b="1" dirty="0">
                <a:latin typeface="Sitka Subheading" pitchFamily="2" charset="0"/>
              </a:rPr>
              <a:t>insize</a:t>
            </a:r>
            <a:r>
              <a:rPr kumimoji="0" lang="en-US" sz="1800" b="1" dirty="0">
                <a:latin typeface="Sitka Subheading" pitchFamily="2" charset="0"/>
              </a:rPr>
              <a:t>:</a:t>
            </a:r>
            <a:r>
              <a:rPr kumimoji="0" lang="en-US" sz="1800" dirty="0">
                <a:latin typeface="Sitka Subheading" pitchFamily="2" charset="0"/>
              </a:rPr>
              <a:t>size of input buffer   	 </a:t>
            </a:r>
            <a:r>
              <a:rPr kumimoji="0" lang="en-US" sz="1800" b="1" dirty="0" err="1">
                <a:latin typeface="Sitka Subheading" pitchFamily="2" charset="0"/>
              </a:rPr>
              <a:t>outcount</a:t>
            </a:r>
            <a:r>
              <a:rPr kumimoji="0" lang="en-US" sz="1800" b="1" dirty="0">
                <a:latin typeface="Sitka Subheading" pitchFamily="2" charset="0"/>
              </a:rPr>
              <a:t>: </a:t>
            </a:r>
            <a:r>
              <a:rPr kumimoji="0" lang="en-US" sz="1800" dirty="0">
                <a:latin typeface="Sitka Subheading" pitchFamily="2" charset="0"/>
              </a:rPr>
              <a:t>number of items to be unpacked </a:t>
            </a:r>
          </a:p>
          <a:p>
            <a:r>
              <a:rPr kumimoji="0" lang="en-US" sz="1800" b="1" dirty="0">
                <a:latin typeface="Sitka Subheading" pitchFamily="2" charset="0"/>
              </a:rPr>
              <a:t>pos</a:t>
            </a:r>
            <a:r>
              <a:rPr kumimoji="0" lang="en-US" sz="1800" dirty="0">
                <a:latin typeface="Sitka Subheading" pitchFamily="2" charset="0"/>
              </a:rPr>
              <a:t>: current position  in buffer</a:t>
            </a:r>
            <a:r>
              <a:rPr kumimoji="0" lang="en-US" sz="1800" b="1" dirty="0">
                <a:latin typeface="Sitka Subheading" pitchFamily="2" charset="0"/>
              </a:rPr>
              <a:t> 	</a:t>
            </a:r>
            <a:r>
              <a:rPr kumimoji="0" lang="pl-PL" sz="1800" b="1" dirty="0">
                <a:latin typeface="Sitka Subheading" pitchFamily="2" charset="0"/>
              </a:rPr>
              <a:t> datatype</a:t>
            </a:r>
            <a:r>
              <a:rPr kumimoji="0" lang="en-US" sz="1800" dirty="0">
                <a:latin typeface="Sitka Subheading" pitchFamily="2" charset="0"/>
              </a:rPr>
              <a:t>:</a:t>
            </a:r>
            <a:r>
              <a:rPr kumimoji="0" lang="ru-RU" sz="1800" dirty="0">
                <a:latin typeface="Sitka Subheading" pitchFamily="2" charset="0"/>
              </a:rPr>
              <a:t> </a:t>
            </a:r>
            <a:r>
              <a:rPr kumimoji="0" lang="en-US" sz="1800" dirty="0" err="1">
                <a:latin typeface="Sitka Subheading" pitchFamily="2" charset="0"/>
              </a:rPr>
              <a:t>datatype</a:t>
            </a:r>
            <a:r>
              <a:rPr kumimoji="0" lang="en-US" sz="1800" dirty="0">
                <a:latin typeface="Sitka Subheading" pitchFamily="2" charset="0"/>
              </a:rPr>
              <a:t> of each output  data item</a:t>
            </a:r>
            <a:r>
              <a:rPr kumimoji="0" lang="en-US" sz="1800" b="1" dirty="0">
                <a:latin typeface="Sitka Subheading" pitchFamily="2" charset="0"/>
              </a:rPr>
              <a:t>	</a:t>
            </a:r>
            <a:endParaRPr kumimoji="0" lang="en-US" sz="1800" dirty="0">
              <a:latin typeface="Sitka Subheading" pitchFamily="2" charset="0"/>
            </a:endParaRPr>
          </a:p>
          <a:p>
            <a:endParaRPr kumimoji="0" lang="en-US" sz="1800" dirty="0">
              <a:latin typeface="Sitka Subheading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92696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Unpacking a message into the receive buffer: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73016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u="sng" dirty="0"/>
              <a:t>Example of receiver site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077072"/>
            <a:ext cx="9144000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itka Subheading" pitchFamily="2" charset="0"/>
                <a:cs typeface="Courier New"/>
              </a:rPr>
              <a:t>int bufPos = 0;</a:t>
            </a:r>
          </a:p>
          <a:p>
            <a:r>
              <a:rPr lang="en-US" b="1" dirty="0" err="1">
                <a:latin typeface="Sitka Subheading" pitchFamily="2" charset="0"/>
                <a:cs typeface="Courier New"/>
              </a:rPr>
              <a:t>MPI_Recv</a:t>
            </a:r>
            <a:r>
              <a:rPr lang="en-US" dirty="0">
                <a:latin typeface="Sitka Subheading" pitchFamily="2" charset="0"/>
                <a:cs typeface="Courier New"/>
              </a:rPr>
              <a:t>(</a:t>
            </a:r>
            <a:r>
              <a:rPr lang="en-US" dirty="0" err="1">
                <a:latin typeface="Sitka Subheading" pitchFamily="2" charset="0"/>
                <a:cs typeface="Courier New"/>
              </a:rPr>
              <a:t>buf</a:t>
            </a:r>
            <a:r>
              <a:rPr lang="en-US" dirty="0">
                <a:latin typeface="Sitka Subheading" pitchFamily="2" charset="0"/>
                <a:cs typeface="Courier New"/>
              </a:rPr>
              <a:t>, </a:t>
            </a:r>
            <a:r>
              <a:rPr lang="en-US" dirty="0" err="1">
                <a:latin typeface="Sitka Subheading" pitchFamily="2" charset="0"/>
                <a:cs typeface="Courier New"/>
              </a:rPr>
              <a:t>bufSize</a:t>
            </a:r>
            <a:r>
              <a:rPr lang="en-US" dirty="0">
                <a:latin typeface="Sitka Subheading" pitchFamily="2" charset="0"/>
                <a:cs typeface="Courier New"/>
              </a:rPr>
              <a:t>, </a:t>
            </a:r>
            <a:r>
              <a:rPr lang="ru-RU" dirty="0">
                <a:latin typeface="Sitka Subheading" pitchFamily="2" charset="0"/>
                <a:cs typeface="Courier New"/>
              </a:rPr>
              <a:t>MPI_PACKED</a:t>
            </a:r>
            <a:r>
              <a:rPr lang="en-US" dirty="0">
                <a:latin typeface="Sitka Subheading" pitchFamily="2" charset="0"/>
                <a:cs typeface="Courier New"/>
              </a:rPr>
              <a:t>, </a:t>
            </a:r>
            <a:r>
              <a:rPr lang="en-US" dirty="0" err="1">
                <a:latin typeface="Sitka Subheading" pitchFamily="2" charset="0"/>
                <a:cs typeface="Courier New"/>
              </a:rPr>
              <a:t>srcRank</a:t>
            </a:r>
            <a:r>
              <a:rPr lang="en-US" dirty="0">
                <a:latin typeface="Sitka Subheading" pitchFamily="2" charset="0"/>
                <a:cs typeface="Courier New"/>
              </a:rPr>
              <a:t>, </a:t>
            </a:r>
            <a:r>
              <a:rPr lang="en-US" dirty="0" err="1">
                <a:latin typeface="Sitka Subheading" pitchFamily="2" charset="0"/>
                <a:cs typeface="Courier New"/>
              </a:rPr>
              <a:t>mTag</a:t>
            </a:r>
            <a:r>
              <a:rPr lang="en-US" dirty="0">
                <a:latin typeface="Sitka Subheading" pitchFamily="2" charset="0"/>
                <a:cs typeface="Courier New"/>
              </a:rPr>
              <a:t>, </a:t>
            </a:r>
            <a:r>
              <a:rPr lang="en-US" dirty="0" err="1">
                <a:latin typeface="Sitka Subheading" pitchFamily="2" charset="0"/>
                <a:cs typeface="Courier New"/>
              </a:rPr>
              <a:t>comm</a:t>
            </a:r>
            <a:r>
              <a:rPr lang="en-US" dirty="0">
                <a:latin typeface="Sitka Subheading" pitchFamily="2" charset="0"/>
                <a:cs typeface="Courier New"/>
              </a:rPr>
              <a:t>, &amp;status);</a:t>
            </a:r>
            <a:endParaRPr lang="fr-FR" dirty="0">
              <a:latin typeface="Sitka Subheading" pitchFamily="2" charset="0"/>
              <a:cs typeface="Courier New"/>
            </a:endParaRPr>
          </a:p>
          <a:p>
            <a:endParaRPr lang="en-US" b="1" dirty="0">
              <a:latin typeface="Sitka Subheading" pitchFamily="2" charset="0"/>
              <a:cs typeface="Courier New"/>
            </a:endParaRPr>
          </a:p>
          <a:p>
            <a:r>
              <a:rPr lang="ru-RU" b="1" dirty="0" err="1">
                <a:latin typeface="Sitka Subheading" pitchFamily="2" charset="0"/>
                <a:cs typeface="Courier New"/>
              </a:rPr>
              <a:t>MPI_Unpack</a:t>
            </a:r>
            <a:r>
              <a:rPr lang="pl-PL" dirty="0">
                <a:latin typeface="Sitka Subheading" pitchFamily="2" charset="0"/>
                <a:cs typeface="Courier New"/>
              </a:rPr>
              <a:t>(buf, </a:t>
            </a:r>
            <a:r>
              <a:rPr lang="de-DE" dirty="0">
                <a:latin typeface="Sitka Subheading" pitchFamily="2" charset="0"/>
                <a:cs typeface="Courier New"/>
              </a:rPr>
              <a:t>bufLen, </a:t>
            </a:r>
            <a:r>
              <a:rPr lang="pl-PL" dirty="0">
                <a:latin typeface="Sitka Subheading" pitchFamily="2" charset="0"/>
                <a:cs typeface="Courier New"/>
              </a:rPr>
              <a:t>&amp;bufPos, &amp;i, 1, MPI_INT,    </a:t>
            </a:r>
            <a:r>
              <a:rPr lang="en-US" dirty="0" err="1">
                <a:latin typeface="Sitka Subheading" pitchFamily="2" charset="0"/>
                <a:cs typeface="Courier New"/>
              </a:rPr>
              <a:t>comm</a:t>
            </a:r>
            <a:r>
              <a:rPr lang="pl-PL" dirty="0">
                <a:latin typeface="Sitka Subheading" pitchFamily="2" charset="0"/>
                <a:cs typeface="Courier New"/>
              </a:rPr>
              <a:t>);</a:t>
            </a:r>
          </a:p>
          <a:p>
            <a:r>
              <a:rPr lang="ru-RU" b="1" dirty="0" err="1">
                <a:latin typeface="Sitka Subheading" pitchFamily="2" charset="0"/>
                <a:cs typeface="Courier New"/>
              </a:rPr>
              <a:t>MPI_Unpack</a:t>
            </a:r>
            <a:r>
              <a:rPr lang="de-DE" dirty="0">
                <a:latin typeface="Sitka Subheading" pitchFamily="2" charset="0"/>
                <a:cs typeface="Courier New"/>
              </a:rPr>
              <a:t>(</a:t>
            </a:r>
            <a:r>
              <a:rPr lang="pl-PL" dirty="0">
                <a:latin typeface="Sitka Subheading" pitchFamily="2" charset="0"/>
                <a:cs typeface="Courier New"/>
              </a:rPr>
              <a:t>buf</a:t>
            </a:r>
            <a:r>
              <a:rPr lang="de-DE" dirty="0">
                <a:latin typeface="Sitka Subheading" pitchFamily="2" charset="0"/>
                <a:cs typeface="Courier New"/>
              </a:rPr>
              <a:t>, bufLen, &amp;bufPos, &amp;d, 1, </a:t>
            </a:r>
            <a:r>
              <a:rPr lang="ru-RU" dirty="0">
                <a:latin typeface="Sitka Subheading" pitchFamily="2" charset="0"/>
                <a:cs typeface="Courier New"/>
              </a:rPr>
              <a:t>MPI_DOUBLE</a:t>
            </a:r>
            <a:r>
              <a:rPr lang="de-DE" dirty="0">
                <a:latin typeface="Sitka Subheading" pitchFamily="2" charset="0"/>
                <a:cs typeface="Courier New"/>
              </a:rPr>
              <a:t>,</a:t>
            </a:r>
            <a:r>
              <a:rPr lang="pl-PL" dirty="0">
                <a:latin typeface="Sitka Subheading" pitchFamily="2" charset="0"/>
                <a:cs typeface="Courier New"/>
              </a:rPr>
              <a:t> </a:t>
            </a:r>
            <a:r>
              <a:rPr lang="de-DE" dirty="0">
                <a:latin typeface="Sitka Subheading" pitchFamily="2" charset="0"/>
                <a:cs typeface="Courier New"/>
              </a:rPr>
              <a:t>comm);</a:t>
            </a:r>
          </a:p>
          <a:p>
            <a:r>
              <a:rPr lang="ru-RU" b="1" dirty="0" err="1">
                <a:latin typeface="Sitka Subheading" pitchFamily="2" charset="0"/>
                <a:cs typeface="Courier New"/>
              </a:rPr>
              <a:t>MPI_Unpack</a:t>
            </a:r>
            <a:r>
              <a:rPr lang="de-DE" dirty="0">
                <a:latin typeface="Sitka Subheading" pitchFamily="2" charset="0"/>
                <a:cs typeface="Courier New"/>
              </a:rPr>
              <a:t>(</a:t>
            </a:r>
            <a:r>
              <a:rPr lang="pl-PL" dirty="0">
                <a:latin typeface="Sitka Subheading" pitchFamily="2" charset="0"/>
                <a:cs typeface="Courier New"/>
              </a:rPr>
              <a:t>buf</a:t>
            </a:r>
            <a:r>
              <a:rPr lang="de-DE" dirty="0">
                <a:latin typeface="Sitka Subheading" pitchFamily="2" charset="0"/>
                <a:cs typeface="Courier New"/>
              </a:rPr>
              <a:t>, bufLen, &amp;bufPos, &amp;c, 1, MPI_CHAR,   comm);</a:t>
            </a:r>
          </a:p>
        </p:txBody>
      </p:sp>
    </p:spTree>
    <p:extLst>
      <p:ext uri="{BB962C8B-B14F-4D97-AF65-F5344CB8AC3E}">
        <p14:creationId xmlns:p14="http://schemas.microsoft.com/office/powerpoint/2010/main" val="1341129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8097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Pack/Unpack Data</a:t>
            </a:r>
            <a:endParaRPr lang="ru-RU" sz="2800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92696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The following call allows the user to find out how much space is needed to pack a message and, thus, manage space allocation for buffers.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9890" y="1916832"/>
            <a:ext cx="9129462" cy="1477328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 err="1">
                <a:latin typeface="Sitka Subheading" pitchFamily="2" charset="0"/>
              </a:rPr>
              <a:t>int</a:t>
            </a:r>
            <a:r>
              <a:rPr kumimoji="0" lang="en-US" sz="1800" dirty="0">
                <a:latin typeface="Sitka Subheading" pitchFamily="2" charset="0"/>
              </a:rPr>
              <a:t> </a:t>
            </a:r>
            <a:r>
              <a:rPr kumimoji="0" lang="en-US" sz="1800" b="1" dirty="0" err="1">
                <a:latin typeface="Sitka Subheading" pitchFamily="2" charset="0"/>
              </a:rPr>
              <a:t>MPI_Pack_size</a:t>
            </a:r>
            <a:r>
              <a:rPr kumimoji="0" lang="en-US" sz="1800" dirty="0">
                <a:latin typeface="Sitka Subheading" pitchFamily="2" charset="0"/>
              </a:rPr>
              <a:t>(</a:t>
            </a:r>
            <a:r>
              <a:rPr kumimoji="0" lang="en-US" sz="1800" dirty="0" err="1">
                <a:latin typeface="Sitka Subheading" pitchFamily="2" charset="0"/>
              </a:rPr>
              <a:t>incount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datatype</a:t>
            </a:r>
            <a:r>
              <a:rPr kumimoji="0" lang="en-US" sz="1800" dirty="0">
                <a:latin typeface="Sitka Subheading" pitchFamily="2" charset="0"/>
              </a:rPr>
              <a:t>, </a:t>
            </a:r>
            <a:r>
              <a:rPr kumimoji="0" lang="en-US" sz="1800" dirty="0" err="1">
                <a:latin typeface="Sitka Subheading" pitchFamily="2" charset="0"/>
              </a:rPr>
              <a:t>comm</a:t>
            </a:r>
            <a:r>
              <a:rPr kumimoji="0" lang="en-US" sz="1800" dirty="0">
                <a:latin typeface="Sitka Subheading" pitchFamily="2" charset="0"/>
              </a:rPr>
              <a:t>, size)</a:t>
            </a:r>
            <a:endParaRPr kumimoji="0" lang="ru-RU" sz="1800" dirty="0">
              <a:latin typeface="Sitka Subheading" pitchFamily="2" charset="0"/>
            </a:endParaRPr>
          </a:p>
          <a:p>
            <a:endParaRPr kumimoji="0" lang="ru-RU" sz="1800" dirty="0">
              <a:latin typeface="Sitka Subheading" pitchFamily="2" charset="0"/>
            </a:endParaRPr>
          </a:p>
          <a:p>
            <a:r>
              <a:rPr kumimoji="0" lang="en-US" sz="1800" b="1" dirty="0">
                <a:latin typeface="Sitka Subheading" pitchFamily="2" charset="0"/>
              </a:rPr>
              <a:t>in</a:t>
            </a:r>
            <a:r>
              <a:rPr kumimoji="0" lang="ru-RU" sz="1800" b="1" dirty="0" err="1">
                <a:latin typeface="Sitka Subheading" pitchFamily="2" charset="0"/>
              </a:rPr>
              <a:t>count</a:t>
            </a:r>
            <a:r>
              <a:rPr kumimoji="0" lang="en-US" sz="1800" dirty="0">
                <a:latin typeface="Sitka Subheading" pitchFamily="2" charset="0"/>
              </a:rPr>
              <a:t>:   count argument to packing call </a:t>
            </a:r>
          </a:p>
          <a:p>
            <a:r>
              <a:rPr kumimoji="0" lang="en-US" sz="1800" b="1" dirty="0">
                <a:latin typeface="Sitka Subheading" pitchFamily="2" charset="0"/>
              </a:rPr>
              <a:t>data</a:t>
            </a:r>
            <a:r>
              <a:rPr kumimoji="0" lang="ru-RU" sz="1800" b="1" dirty="0" err="1">
                <a:latin typeface="Sitka Subheading" pitchFamily="2" charset="0"/>
              </a:rPr>
              <a:t>type</a:t>
            </a:r>
            <a:r>
              <a:rPr kumimoji="0" lang="en-US" sz="1800" b="1" dirty="0">
                <a:latin typeface="Sitka Subheading" pitchFamily="2" charset="0"/>
              </a:rPr>
              <a:t>:</a:t>
            </a:r>
            <a:r>
              <a:rPr kumimoji="0" lang="en-US" sz="1800" dirty="0">
                <a:latin typeface="Sitka Subheading" pitchFamily="2" charset="0"/>
              </a:rPr>
              <a:t> </a:t>
            </a:r>
            <a:r>
              <a:rPr kumimoji="0" lang="en-US" sz="1800" dirty="0" err="1">
                <a:latin typeface="Sitka Subheading" pitchFamily="2" charset="0"/>
              </a:rPr>
              <a:t>datatype</a:t>
            </a:r>
            <a:r>
              <a:rPr kumimoji="0" lang="en-US" sz="1800" dirty="0">
                <a:latin typeface="Sitka Subheading" pitchFamily="2" charset="0"/>
              </a:rPr>
              <a:t> argument to packing call</a:t>
            </a:r>
            <a:endParaRPr kumimoji="0" lang="ru-RU" sz="1800" dirty="0">
              <a:latin typeface="Sitka Subheading" pitchFamily="2" charset="0"/>
            </a:endParaRPr>
          </a:p>
          <a:p>
            <a:r>
              <a:rPr kumimoji="0" lang="ru-RU" sz="1800" b="1" dirty="0" err="1">
                <a:latin typeface="Sitka Subheading" pitchFamily="2" charset="0"/>
              </a:rPr>
              <a:t>size</a:t>
            </a:r>
            <a:r>
              <a:rPr kumimoji="0" lang="en-US" sz="1800" b="1" dirty="0">
                <a:latin typeface="Sitka Subheading" pitchFamily="2" charset="0"/>
              </a:rPr>
              <a:t>:</a:t>
            </a:r>
            <a:r>
              <a:rPr kumimoji="0" lang="ru-RU" sz="1800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        </a:t>
            </a:r>
            <a:r>
              <a:rPr kumimoji="0" lang="ru-RU" sz="1800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upper bound on size of packed message, in bytes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73016"/>
            <a:ext cx="1055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Sample</a:t>
            </a:r>
            <a:r>
              <a:rPr lang="ru-RU" sz="2000" u="sng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42" y="4005064"/>
            <a:ext cx="9120458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Sitka Subheading" pitchFamily="2" charset="0"/>
                <a:cs typeface="Courier New"/>
              </a:rPr>
              <a:t>int</a:t>
            </a:r>
            <a:r>
              <a:rPr lang="en-US" dirty="0">
                <a:latin typeface="Sitka Subheading" pitchFamily="2" charset="0"/>
                <a:cs typeface="Courier New"/>
              </a:rPr>
              <a:t> </a:t>
            </a:r>
            <a:r>
              <a:rPr lang="en-US" dirty="0" err="1">
                <a:latin typeface="Sitka Subheading" pitchFamily="2" charset="0"/>
                <a:cs typeface="Courier New"/>
              </a:rPr>
              <a:t>bufSize</a:t>
            </a:r>
            <a:r>
              <a:rPr lang="en-US" dirty="0">
                <a:latin typeface="Sitka Subheading" pitchFamily="2" charset="0"/>
                <a:cs typeface="Courier New"/>
              </a:rPr>
              <a:t> = 0;</a:t>
            </a:r>
          </a:p>
          <a:p>
            <a:r>
              <a:rPr lang="fi-FI" dirty="0">
                <a:latin typeface="Sitka Subheading" pitchFamily="2" charset="0"/>
                <a:cs typeface="Courier New"/>
              </a:rPr>
              <a:t>    void *tempBuf;</a:t>
            </a:r>
          </a:p>
          <a:p>
            <a:r>
              <a:rPr lang="en-US" dirty="0">
                <a:latin typeface="Sitka Subheading" pitchFamily="2" charset="0"/>
                <a:cs typeface="Courier New"/>
              </a:rPr>
              <a:t>    </a:t>
            </a:r>
            <a:r>
              <a:rPr lang="en-US" b="1" dirty="0" err="1">
                <a:latin typeface="Sitka Subheading" pitchFamily="2" charset="0"/>
                <a:cs typeface="Courier New"/>
              </a:rPr>
              <a:t>MPI_Pack_size</a:t>
            </a:r>
            <a:r>
              <a:rPr lang="en-US" dirty="0">
                <a:latin typeface="Sitka Subheading" pitchFamily="2" charset="0"/>
                <a:cs typeface="Courier New"/>
              </a:rPr>
              <a:t>( 1, MPI_INT,    MPI_COMM_WORLD, &amp;</a:t>
            </a:r>
            <a:r>
              <a:rPr lang="en-US" dirty="0" err="1">
                <a:latin typeface="Sitka Subheading" pitchFamily="2" charset="0"/>
                <a:cs typeface="Courier New"/>
              </a:rPr>
              <a:t>bufSize</a:t>
            </a:r>
            <a:r>
              <a:rPr lang="en-US" dirty="0">
                <a:latin typeface="Sitka Subheading" pitchFamily="2" charset="0"/>
                <a:cs typeface="Courier New"/>
              </a:rPr>
              <a:t> );</a:t>
            </a:r>
          </a:p>
          <a:p>
            <a:r>
              <a:rPr lang="en-US" dirty="0">
                <a:latin typeface="Sitka Subheading" pitchFamily="2" charset="0"/>
                <a:cs typeface="Courier New"/>
              </a:rPr>
              <a:t>    </a:t>
            </a:r>
            <a:r>
              <a:rPr lang="en-US" b="1" dirty="0" err="1">
                <a:latin typeface="Sitka Subheading" pitchFamily="2" charset="0"/>
                <a:cs typeface="Courier New"/>
              </a:rPr>
              <a:t>MPI_Pack_size</a:t>
            </a:r>
            <a:r>
              <a:rPr lang="en-US" dirty="0">
                <a:latin typeface="Sitka Subheading" pitchFamily="2" charset="0"/>
                <a:cs typeface="Courier New"/>
              </a:rPr>
              <a:t>( </a:t>
            </a:r>
            <a:r>
              <a:rPr lang="ru-RU" dirty="0">
                <a:latin typeface="Sitka Subheading" pitchFamily="2" charset="0"/>
                <a:cs typeface="Courier New"/>
              </a:rPr>
              <a:t>1</a:t>
            </a:r>
            <a:r>
              <a:rPr lang="en-US" dirty="0">
                <a:latin typeface="Sitka Subheading" pitchFamily="2" charset="0"/>
                <a:cs typeface="Courier New"/>
              </a:rPr>
              <a:t>, MPI_DOUBLE, MPI_COMM_WORLD, &amp;</a:t>
            </a:r>
            <a:r>
              <a:rPr lang="en-US" dirty="0" err="1">
                <a:latin typeface="Sitka Subheading" pitchFamily="2" charset="0"/>
                <a:cs typeface="Courier New"/>
              </a:rPr>
              <a:t>bufSize</a:t>
            </a:r>
            <a:r>
              <a:rPr lang="en-US" dirty="0">
                <a:latin typeface="Sitka Subheading" pitchFamily="2" charset="0"/>
                <a:cs typeface="Courier New"/>
              </a:rPr>
              <a:t> );</a:t>
            </a:r>
          </a:p>
          <a:p>
            <a:r>
              <a:rPr lang="en-US" dirty="0">
                <a:latin typeface="Sitka Subheading" pitchFamily="2" charset="0"/>
                <a:cs typeface="Courier New"/>
              </a:rPr>
              <a:t>    </a:t>
            </a:r>
            <a:r>
              <a:rPr lang="en-US" b="1" dirty="0" err="1">
                <a:latin typeface="Sitka Subheading" pitchFamily="2" charset="0"/>
                <a:cs typeface="Courier New"/>
              </a:rPr>
              <a:t>MPI_Pack_size</a:t>
            </a:r>
            <a:r>
              <a:rPr lang="en-US" dirty="0">
                <a:latin typeface="Sitka Subheading" pitchFamily="2" charset="0"/>
                <a:cs typeface="Courier New"/>
              </a:rPr>
              <a:t>( 4, MPI_CHAR,   MPI_COMM_WORLD, &amp;</a:t>
            </a:r>
            <a:r>
              <a:rPr lang="en-US" dirty="0" err="1">
                <a:latin typeface="Sitka Subheading" pitchFamily="2" charset="0"/>
                <a:cs typeface="Courier New"/>
              </a:rPr>
              <a:t>bufSize</a:t>
            </a:r>
            <a:r>
              <a:rPr lang="en-US" dirty="0">
                <a:latin typeface="Sitka Subheading" pitchFamily="2" charset="0"/>
                <a:cs typeface="Courier New"/>
              </a:rPr>
              <a:t> );</a:t>
            </a:r>
          </a:p>
          <a:p>
            <a:r>
              <a:rPr lang="de-DE" dirty="0">
                <a:latin typeface="Sitka Subheading" pitchFamily="2" charset="0"/>
                <a:cs typeface="Courier New"/>
              </a:rPr>
              <a:t>    </a:t>
            </a:r>
          </a:p>
          <a:p>
            <a:r>
              <a:rPr lang="de-DE" dirty="0">
                <a:latin typeface="Sitka Subheading" pitchFamily="2" charset="0"/>
                <a:cs typeface="Courier New"/>
              </a:rPr>
              <a:t>tempBuf = malloc( bufSize );</a:t>
            </a:r>
            <a:endParaRPr lang="ru-RU" dirty="0">
              <a:latin typeface="Sitka Subheading" pitchFamily="2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5033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" y="54868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More general communication buffers are specified by replacing the basic data types that have been used so far with </a:t>
            </a:r>
            <a:r>
              <a:rPr lang="en-US" sz="2400" b="1" i="1" dirty="0"/>
              <a:t>derived data types </a:t>
            </a:r>
            <a:r>
              <a:rPr lang="en-US" sz="2400" dirty="0"/>
              <a:t>that are constructed from basic data types using the constructors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These methods of constructing derived data types can be applied recursively 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derived data type is an opaque object that specifies two things: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a sequence of basic data types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a sequence of integer (byte) displacements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ru-RU" sz="2400" b="1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5536" y="4149080"/>
            <a:ext cx="7993063" cy="36671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b="1" i="1">
                <a:latin typeface="Arial" charset="0"/>
              </a:rPr>
              <a:t>TypeMap </a:t>
            </a:r>
            <a:r>
              <a:rPr kumimoji="0" lang="ru-RU" sz="1800">
                <a:latin typeface="Arial" charset="0"/>
              </a:rPr>
              <a:t>= </a:t>
            </a:r>
            <a:r>
              <a:rPr kumimoji="0" lang="en-US" sz="1800">
                <a:latin typeface="Arial" charset="0"/>
              </a:rPr>
              <a:t>{(type</a:t>
            </a:r>
            <a:r>
              <a:rPr kumimoji="0" lang="en-US" sz="1800" baseline="-25000">
                <a:latin typeface="Arial" charset="0"/>
              </a:rPr>
              <a:t>0</a:t>
            </a:r>
            <a:r>
              <a:rPr kumimoji="0" lang="en-US" sz="1800">
                <a:latin typeface="Arial" charset="0"/>
              </a:rPr>
              <a:t>, disp</a:t>
            </a:r>
            <a:r>
              <a:rPr kumimoji="0" lang="en-US" sz="1800" baseline="-25000">
                <a:latin typeface="Arial" charset="0"/>
              </a:rPr>
              <a:t>0</a:t>
            </a:r>
            <a:r>
              <a:rPr kumimoji="0" lang="en-US" sz="1800">
                <a:latin typeface="Arial" charset="0"/>
              </a:rPr>
              <a:t>), (type</a:t>
            </a:r>
            <a:r>
              <a:rPr kumimoji="0" lang="en-US" sz="1800" baseline="-25000">
                <a:latin typeface="Arial" charset="0"/>
              </a:rPr>
              <a:t>1</a:t>
            </a:r>
            <a:r>
              <a:rPr kumimoji="0" lang="en-US" sz="1800">
                <a:latin typeface="Arial" charset="0"/>
              </a:rPr>
              <a:t>, disp</a:t>
            </a:r>
            <a:r>
              <a:rPr kumimoji="0" lang="en-US" sz="1800" baseline="-25000">
                <a:latin typeface="Arial" charset="0"/>
              </a:rPr>
              <a:t>1</a:t>
            </a:r>
            <a:r>
              <a:rPr kumimoji="0" lang="en-US" sz="1800">
                <a:latin typeface="Arial" charset="0"/>
              </a:rPr>
              <a:t>), … , (type</a:t>
            </a:r>
            <a:r>
              <a:rPr kumimoji="0" lang="en-US" sz="1800" baseline="-25000">
                <a:latin typeface="Arial" charset="0"/>
              </a:rPr>
              <a:t>n-1</a:t>
            </a:r>
            <a:r>
              <a:rPr kumimoji="0" lang="en-US" sz="1800">
                <a:latin typeface="Arial" charset="0"/>
              </a:rPr>
              <a:t>, disp</a:t>
            </a:r>
            <a:r>
              <a:rPr kumimoji="0" lang="en-US" sz="1800" baseline="-25000">
                <a:latin typeface="Arial" charset="0"/>
              </a:rPr>
              <a:t>n-1</a:t>
            </a:r>
            <a:r>
              <a:rPr kumimoji="0" lang="en-US" sz="1800">
                <a:latin typeface="Arial" charset="0"/>
              </a:rPr>
              <a:t>)}</a:t>
            </a:r>
          </a:p>
        </p:txBody>
      </p:sp>
      <p:sp>
        <p:nvSpPr>
          <p:cNvPr id="2" name="Стрелка вниз 1"/>
          <p:cNvSpPr/>
          <p:nvPr/>
        </p:nvSpPr>
        <p:spPr>
          <a:xfrm>
            <a:off x="3779912" y="3573016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760" y="4790182"/>
            <a:ext cx="9119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Using the derived type in the message passing functions can be regarded as the template that helps interpret the data </a:t>
            </a:r>
          </a:p>
          <a:p>
            <a:pPr marL="342900" indent="-342900">
              <a:buFont typeface="Arial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126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Concepts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92696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There is </a:t>
            </a:r>
            <a:r>
              <a:rPr lang="en-US" sz="2400" b="1" dirty="0"/>
              <a:t>NO</a:t>
            </a:r>
            <a:r>
              <a:rPr lang="en-US" sz="2400" dirty="0"/>
              <a:t> shared memory (no shared variables)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Each process has its own address space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Each process has its own </a:t>
            </a:r>
            <a:r>
              <a:rPr lang="en-US" sz="2400" b="1" i="1" dirty="0"/>
              <a:t>Rank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All</a:t>
            </a:r>
            <a:r>
              <a:rPr lang="en-US" sz="2400" i="1" dirty="0"/>
              <a:t> </a:t>
            </a:r>
            <a:r>
              <a:rPr lang="en-US" sz="2400" i="1" dirty="0" err="1"/>
              <a:t>interprocess</a:t>
            </a:r>
            <a:r>
              <a:rPr lang="en-US" sz="2400" i="1" dirty="0"/>
              <a:t> communications are performed </a:t>
            </a:r>
            <a:r>
              <a:rPr lang="en-US" sz="2400" dirty="0"/>
              <a:t>through sending/receiving messages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b="1" i="1" dirty="0"/>
              <a:t>The basic concepts of  MPI standard</a:t>
            </a:r>
            <a:r>
              <a:rPr lang="en-US" sz="2400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Data types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Communication operations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Communication contexts and </a:t>
            </a:r>
            <a:r>
              <a:rPr lang="en-US" sz="2400" dirty="0"/>
              <a:t>process groups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Process topologies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7116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-51087" y="692696"/>
            <a:ext cx="9159151" cy="458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General usage of MPI derived data types: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Construction derived data type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   </a:t>
            </a:r>
            <a:r>
              <a:rPr lang="en-US" sz="2400" i="1" dirty="0" err="1">
                <a:solidFill>
                  <a:schemeClr val="tx2"/>
                </a:solidFill>
              </a:rPr>
              <a:t>MPI_Type_contiguous</a:t>
            </a:r>
            <a:endParaRPr lang="en-US" sz="2400" i="1" dirty="0">
              <a:solidFill>
                <a:schemeClr val="tx2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i="1" dirty="0">
                <a:solidFill>
                  <a:schemeClr val="tx2"/>
                </a:solidFill>
              </a:rPr>
              <a:t>   </a:t>
            </a:r>
            <a:r>
              <a:rPr lang="en-US" sz="2400" i="1" dirty="0" err="1">
                <a:solidFill>
                  <a:schemeClr val="tx2"/>
                </a:solidFill>
              </a:rPr>
              <a:t>MPI_Type_vector</a:t>
            </a:r>
            <a:endParaRPr lang="en-US" sz="2400" i="1" dirty="0">
              <a:solidFill>
                <a:schemeClr val="tx2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i="1" dirty="0">
                <a:solidFill>
                  <a:schemeClr val="tx2"/>
                </a:solidFill>
              </a:rPr>
              <a:t>   </a:t>
            </a:r>
            <a:r>
              <a:rPr lang="ru-RU" sz="2400" i="1" dirty="0" err="1">
                <a:solidFill>
                  <a:schemeClr val="tx2"/>
                </a:solidFill>
              </a:rPr>
              <a:t>MPI_Type_indexed</a:t>
            </a:r>
            <a:endParaRPr lang="en-US" sz="2400" i="1" dirty="0">
              <a:solidFill>
                <a:schemeClr val="tx2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i="1" dirty="0">
                <a:solidFill>
                  <a:schemeClr val="tx2"/>
                </a:solidFill>
              </a:rPr>
              <a:t>   </a:t>
            </a:r>
            <a:r>
              <a:rPr lang="en-US" sz="2400" i="1" dirty="0" err="1">
                <a:solidFill>
                  <a:schemeClr val="tx2"/>
                </a:solidFill>
              </a:rPr>
              <a:t>MPI_Type_struct</a:t>
            </a:r>
            <a:endParaRPr lang="en-US" sz="2400" i="1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Commit new </a:t>
            </a:r>
            <a:r>
              <a:rPr lang="en-US" sz="2400" dirty="0" err="1"/>
              <a:t>datatype</a:t>
            </a:r>
            <a:r>
              <a:rPr lang="en-US" sz="2400" dirty="0"/>
              <a:t> to the system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   </a:t>
            </a:r>
            <a:r>
              <a:rPr lang="en-US" sz="2400" i="1" dirty="0" err="1">
                <a:solidFill>
                  <a:srgbClr val="1F497D"/>
                </a:solidFill>
              </a:rPr>
              <a:t>MPI_Type_commit</a:t>
            </a:r>
            <a:endParaRPr lang="en-US" sz="2400" i="1" dirty="0">
              <a:solidFill>
                <a:srgbClr val="1F497D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Send and receive messages with new type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Free the </a:t>
            </a:r>
            <a:r>
              <a:rPr lang="en-US" sz="2400" dirty="0" err="1"/>
              <a:t>datatype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   </a:t>
            </a:r>
            <a:r>
              <a:rPr lang="en-US" sz="2400" i="1" dirty="0" err="1">
                <a:solidFill>
                  <a:srgbClr val="1F497D"/>
                </a:solidFill>
              </a:rPr>
              <a:t>MPI_Type_free</a:t>
            </a:r>
            <a:endParaRPr lang="ru-RU" sz="2400" i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648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-417513" y="1816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417513" y="18066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417513" y="1911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7787" y="620365"/>
            <a:ext cx="9066213" cy="1944539"/>
          </a:xfrm>
          <a:noFill/>
        </p:spPr>
        <p:txBody>
          <a:bodyPr>
            <a:normAutofit/>
          </a:bodyPr>
          <a:lstStyle/>
          <a:p>
            <a:r>
              <a:rPr lang="es-ES_tradnl" sz="2400" b="1" i="1" dirty="0"/>
              <a:t>Contiguous</a:t>
            </a:r>
            <a:r>
              <a:rPr lang="es-ES_tradnl" sz="2400" dirty="0"/>
              <a:t> </a:t>
            </a:r>
            <a:r>
              <a:rPr lang="en-US" sz="2400" dirty="0"/>
              <a:t>constructor is the simplest constructor. </a:t>
            </a:r>
          </a:p>
          <a:p>
            <a:r>
              <a:rPr lang="en-US" sz="2400" dirty="0"/>
              <a:t>Produces a new data type by making count copies of an existing data type.</a:t>
            </a:r>
          </a:p>
          <a:p>
            <a:endParaRPr lang="es-ES_tradnl" sz="2400" dirty="0"/>
          </a:p>
          <a:p>
            <a:pPr eaLnBrk="1" hangingPunct="1"/>
            <a:endParaRPr kumimoji="0" lang="ru-RU" sz="2400" dirty="0">
              <a:cs typeface="Arial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51520" y="2132856"/>
            <a:ext cx="8569325" cy="1477328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 err="1">
                <a:latin typeface="Sitka Subheading" pitchFamily="2" charset="0"/>
              </a:rPr>
              <a:t>int</a:t>
            </a:r>
            <a:r>
              <a:rPr kumimoji="0" lang="en-US" sz="1800" dirty="0">
                <a:latin typeface="Sitka Subheading" pitchFamily="2" charset="0"/>
              </a:rPr>
              <a:t> </a:t>
            </a:r>
            <a:r>
              <a:rPr kumimoji="0" lang="en-US" sz="1800" b="1" dirty="0" err="1">
                <a:latin typeface="Sitka Subheading" pitchFamily="2" charset="0"/>
              </a:rPr>
              <a:t>MPI_Type_contiguous</a:t>
            </a:r>
            <a:r>
              <a:rPr kumimoji="0" lang="en-US" sz="1800" dirty="0">
                <a:latin typeface="Sitka Subheading" pitchFamily="2" charset="0"/>
              </a:rPr>
              <a:t>(count, </a:t>
            </a:r>
            <a:r>
              <a:rPr kumimoji="0" lang="en-US" sz="1800" dirty="0" err="1">
                <a:latin typeface="Sitka Subheading" pitchFamily="2" charset="0"/>
              </a:rPr>
              <a:t>oldtype</a:t>
            </a:r>
            <a:r>
              <a:rPr kumimoji="0" lang="en-US" sz="1800" dirty="0">
                <a:latin typeface="Sitka Subheading" pitchFamily="2" charset="0"/>
              </a:rPr>
              <a:t>,</a:t>
            </a:r>
            <a:r>
              <a:rPr kumimoji="0" lang="ru-RU" sz="1800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&amp;</a:t>
            </a:r>
            <a:r>
              <a:rPr kumimoji="0" lang="en-US" sz="1800" dirty="0" err="1">
                <a:latin typeface="Sitka Subheading" pitchFamily="2" charset="0"/>
              </a:rPr>
              <a:t>newtype</a:t>
            </a:r>
            <a:r>
              <a:rPr kumimoji="0" lang="en-US" sz="1800" dirty="0">
                <a:latin typeface="Sitka Subheading" pitchFamily="2" charset="0"/>
              </a:rPr>
              <a:t>);</a:t>
            </a:r>
            <a:r>
              <a:rPr kumimoji="0" lang="ru-RU" sz="1800" dirty="0">
                <a:latin typeface="Sitka Subheading" pitchFamily="2" charset="0"/>
              </a:rPr>
              <a:t> </a:t>
            </a:r>
            <a:endParaRPr kumimoji="0" lang="en-US" sz="1800" dirty="0">
              <a:latin typeface="Sitka Subheading" pitchFamily="2" charset="0"/>
            </a:endParaRPr>
          </a:p>
          <a:p>
            <a:endParaRPr kumimoji="0" lang="ru-RU" sz="1800" dirty="0">
              <a:latin typeface="Sitka Subheading" pitchFamily="2" charset="0"/>
            </a:endParaRPr>
          </a:p>
          <a:p>
            <a:pPr marL="285750" indent="254000">
              <a:buFont typeface="Lucida Grande CY"/>
              <a:buChar char="–"/>
            </a:pPr>
            <a:r>
              <a:rPr kumimoji="0" lang="ru-RU" sz="1800" b="1" dirty="0" err="1">
                <a:latin typeface="Sitka Subheading" pitchFamily="2" charset="0"/>
              </a:rPr>
              <a:t>count</a:t>
            </a:r>
            <a:r>
              <a:rPr kumimoji="0" lang="ru-RU" sz="1800" dirty="0">
                <a:latin typeface="Sitka Subheading" pitchFamily="2" charset="0"/>
              </a:rPr>
              <a:t> — </a:t>
            </a:r>
            <a:r>
              <a:rPr kumimoji="0" lang="en-US" sz="1800" dirty="0">
                <a:latin typeface="Sitka Subheading" pitchFamily="2" charset="0"/>
              </a:rPr>
              <a:t>replication count</a:t>
            </a:r>
            <a:endParaRPr kumimoji="0" lang="ru-RU" sz="1800" dirty="0">
              <a:latin typeface="Sitka Subheading" pitchFamily="2" charset="0"/>
            </a:endParaRPr>
          </a:p>
          <a:p>
            <a:pPr marL="285750" indent="254000">
              <a:buFont typeface="Lucida Grande CY"/>
              <a:buChar char="–"/>
            </a:pPr>
            <a:r>
              <a:rPr kumimoji="0" lang="ru-RU" sz="1800" b="1" dirty="0" err="1">
                <a:latin typeface="Sitka Subheading" pitchFamily="2" charset="0"/>
              </a:rPr>
              <a:t>oldtype</a:t>
            </a:r>
            <a:r>
              <a:rPr kumimoji="0" lang="ru-RU" sz="1800" dirty="0">
                <a:latin typeface="Sitka Subheading" pitchFamily="2" charset="0"/>
              </a:rPr>
              <a:t> — </a:t>
            </a:r>
            <a:r>
              <a:rPr kumimoji="0" lang="nl-NL" sz="1800" dirty="0">
                <a:latin typeface="Sitka Subheading" pitchFamily="2" charset="0"/>
              </a:rPr>
              <a:t>old datatype</a:t>
            </a:r>
            <a:endParaRPr kumimoji="0" lang="ru-RU" sz="1800" dirty="0">
              <a:latin typeface="Sitka Subheading" pitchFamily="2" charset="0"/>
            </a:endParaRPr>
          </a:p>
          <a:p>
            <a:pPr marL="285750" indent="254000">
              <a:buFont typeface="Lucida Grande CY"/>
              <a:buChar char="–"/>
            </a:pPr>
            <a:r>
              <a:rPr kumimoji="0" lang="ru-RU" sz="1800" b="1" dirty="0" err="1">
                <a:latin typeface="Sitka Subheading" pitchFamily="2" charset="0"/>
              </a:rPr>
              <a:t>newtype</a:t>
            </a:r>
            <a:r>
              <a:rPr kumimoji="0" lang="ru-RU" sz="1800" dirty="0">
                <a:latin typeface="Sitka Subheading" pitchFamily="2" charset="0"/>
              </a:rPr>
              <a:t> — </a:t>
            </a:r>
            <a:r>
              <a:rPr kumimoji="0" lang="en-US" sz="1800" dirty="0">
                <a:latin typeface="Sitka Subheading" pitchFamily="2" charset="0"/>
              </a:rPr>
              <a:t>new </a:t>
            </a:r>
            <a:r>
              <a:rPr kumimoji="0" lang="en-US" sz="1800" dirty="0" err="1">
                <a:latin typeface="Sitka Subheading" pitchFamily="2" charset="0"/>
              </a:rPr>
              <a:t>datatype</a:t>
            </a:r>
            <a:r>
              <a:rPr kumimoji="0" lang="ru-RU" sz="1800" dirty="0">
                <a:latin typeface="Sitka Subheading" pitchFamily="2" charset="0"/>
              </a:rPr>
              <a:t>.</a:t>
            </a:r>
            <a:endParaRPr kumimoji="0" lang="en-US" sz="1800" dirty="0">
              <a:latin typeface="Sitka Subheading" pitchFamily="2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2123728" y="4149080"/>
            <a:ext cx="3888432" cy="1584176"/>
            <a:chOff x="827584" y="4509120"/>
            <a:chExt cx="3888432" cy="1584176"/>
          </a:xfrm>
        </p:grpSpPr>
        <p:sp>
          <p:nvSpPr>
            <p:cNvPr id="2" name="TextBox 1"/>
            <p:cNvSpPr txBox="1"/>
            <p:nvPr/>
          </p:nvSpPr>
          <p:spPr>
            <a:xfrm>
              <a:off x="827584" y="4509120"/>
              <a:ext cx="2539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/>
                  <a:cs typeface="Courier New"/>
                </a:rPr>
                <a:t>oldtype</a:t>
              </a:r>
              <a:r>
                <a:rPr lang="en-US" b="1" dirty="0">
                  <a:latin typeface="Courier New"/>
                  <a:cs typeface="Courier New"/>
                </a:rPr>
                <a:t> = MPI_INT</a:t>
              </a:r>
              <a:endParaRPr lang="ru-RU" b="1" dirty="0">
                <a:latin typeface="Courier New"/>
                <a:cs typeface="Courier New"/>
              </a:endParaRP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3419872" y="4509120"/>
              <a:ext cx="864096" cy="360040"/>
              <a:chOff x="1115616" y="5229200"/>
              <a:chExt cx="864096" cy="360040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1115616" y="5229200"/>
                <a:ext cx="864096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/>
              </a:p>
            </p:txBody>
          </p:sp>
          <p:cxnSp>
            <p:nvCxnSpPr>
              <p:cNvPr id="9" name="Прямая соединительная линия 8"/>
              <p:cNvCxnSpPr>
                <a:stCxn id="7" idx="0"/>
                <a:endCxn id="7" idx="2"/>
              </p:cNvCxnSpPr>
              <p:nvPr/>
            </p:nvCxnSpPr>
            <p:spPr>
              <a:xfrm>
                <a:off x="1547664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1763688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1331640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827584" y="5723964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/>
                  <a:cs typeface="Courier New"/>
                </a:rPr>
                <a:t>newtype</a:t>
              </a:r>
              <a:r>
                <a:rPr lang="en-US" b="1" dirty="0">
                  <a:latin typeface="Courier New"/>
                  <a:cs typeface="Courier New"/>
                </a:rPr>
                <a:t>  </a:t>
              </a:r>
              <a:endParaRPr lang="ru-RU" b="1" dirty="0">
                <a:latin typeface="Courier New"/>
                <a:cs typeface="Courier New"/>
              </a:endParaRPr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2123728" y="5733256"/>
              <a:ext cx="2592288" cy="360040"/>
              <a:chOff x="2123728" y="5661248"/>
              <a:chExt cx="2592288" cy="360040"/>
            </a:xfrm>
          </p:grpSpPr>
          <p:grpSp>
            <p:nvGrpSpPr>
              <p:cNvPr id="27" name="Группа 26"/>
              <p:cNvGrpSpPr/>
              <p:nvPr/>
            </p:nvGrpSpPr>
            <p:grpSpPr>
              <a:xfrm>
                <a:off x="2123728" y="5661248"/>
                <a:ext cx="864096" cy="360040"/>
                <a:chOff x="1115616" y="5229200"/>
                <a:chExt cx="864096" cy="360040"/>
              </a:xfrm>
            </p:grpSpPr>
            <p:sp>
              <p:nvSpPr>
                <p:cNvPr id="28" name="Прямоугольник 27"/>
                <p:cNvSpPr/>
                <p:nvPr/>
              </p:nvSpPr>
              <p:spPr>
                <a:xfrm>
                  <a:off x="1115616" y="5229200"/>
                  <a:ext cx="864096" cy="36004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/>
                </a:p>
              </p:txBody>
            </p:sp>
            <p:cxnSp>
              <p:nvCxnSpPr>
                <p:cNvPr id="29" name="Прямая соединительная линия 28"/>
                <p:cNvCxnSpPr>
                  <a:stCxn id="28" idx="0"/>
                  <a:endCxn id="28" idx="2"/>
                </p:cNvCxnSpPr>
                <p:nvPr/>
              </p:nvCxnSpPr>
              <p:spPr>
                <a:xfrm>
                  <a:off x="1547664" y="5229200"/>
                  <a:ext cx="0" cy="36004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Прямая соединительная линия 29"/>
                <p:cNvCxnSpPr/>
                <p:nvPr/>
              </p:nvCxnSpPr>
              <p:spPr>
                <a:xfrm>
                  <a:off x="1763688" y="5229200"/>
                  <a:ext cx="0" cy="36004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Прямая соединительная линия 30"/>
                <p:cNvCxnSpPr/>
                <p:nvPr/>
              </p:nvCxnSpPr>
              <p:spPr>
                <a:xfrm>
                  <a:off x="1331640" y="5229200"/>
                  <a:ext cx="0" cy="36004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Группа 31"/>
              <p:cNvGrpSpPr/>
              <p:nvPr/>
            </p:nvGrpSpPr>
            <p:grpSpPr>
              <a:xfrm>
                <a:off x="2987824" y="5661248"/>
                <a:ext cx="864096" cy="360040"/>
                <a:chOff x="1115616" y="5229200"/>
                <a:chExt cx="864096" cy="36004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115616" y="5229200"/>
                  <a:ext cx="864096" cy="36004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/>
                </a:p>
              </p:txBody>
            </p:sp>
            <p:cxnSp>
              <p:nvCxnSpPr>
                <p:cNvPr id="34" name="Прямая соединительная линия 33"/>
                <p:cNvCxnSpPr>
                  <a:stCxn id="33" idx="0"/>
                  <a:endCxn id="33" idx="2"/>
                </p:cNvCxnSpPr>
                <p:nvPr/>
              </p:nvCxnSpPr>
              <p:spPr>
                <a:xfrm>
                  <a:off x="1547664" y="5229200"/>
                  <a:ext cx="0" cy="36004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1763688" y="5229200"/>
                  <a:ext cx="0" cy="36004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1331640" y="5229200"/>
                  <a:ext cx="0" cy="36004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Группа 36"/>
              <p:cNvGrpSpPr/>
              <p:nvPr/>
            </p:nvGrpSpPr>
            <p:grpSpPr>
              <a:xfrm>
                <a:off x="3851920" y="5661248"/>
                <a:ext cx="864096" cy="360040"/>
                <a:chOff x="1115616" y="5229200"/>
                <a:chExt cx="864096" cy="360040"/>
              </a:xfrm>
            </p:grpSpPr>
            <p:sp>
              <p:nvSpPr>
                <p:cNvPr id="38" name="Прямоугольник 37"/>
                <p:cNvSpPr/>
                <p:nvPr/>
              </p:nvSpPr>
              <p:spPr>
                <a:xfrm>
                  <a:off x="1115616" y="5229200"/>
                  <a:ext cx="864096" cy="36004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/>
                </a:p>
              </p:txBody>
            </p:sp>
            <p:cxnSp>
              <p:nvCxnSpPr>
                <p:cNvPr id="39" name="Прямая соединительная линия 38"/>
                <p:cNvCxnSpPr>
                  <a:stCxn id="38" idx="0"/>
                  <a:endCxn id="38" idx="2"/>
                </p:cNvCxnSpPr>
                <p:nvPr/>
              </p:nvCxnSpPr>
              <p:spPr>
                <a:xfrm>
                  <a:off x="1547664" y="5229200"/>
                  <a:ext cx="0" cy="36004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>
                <a:xfrm>
                  <a:off x="1763688" y="5229200"/>
                  <a:ext cx="0" cy="36004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>
                <a:xfrm>
                  <a:off x="1331640" y="5229200"/>
                  <a:ext cx="0" cy="36004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Стрелка вниз 13"/>
            <p:cNvSpPr/>
            <p:nvPr/>
          </p:nvSpPr>
          <p:spPr>
            <a:xfrm>
              <a:off x="1763688" y="4898358"/>
              <a:ext cx="216024" cy="792088"/>
            </a:xfrm>
            <a:prstGeom prst="downArrow">
              <a:avLst/>
            </a:prstGeom>
            <a:gradFill flip="none" rotWithShape="1">
              <a:gsLst>
                <a:gs pos="0">
                  <a:schemeClr val="dk1">
                    <a:tint val="65000"/>
                    <a:shade val="100000"/>
                    <a:satMod val="133000"/>
                    <a:alpha val="61000"/>
                  </a:schemeClr>
                </a:gs>
                <a:gs pos="15000">
                  <a:schemeClr val="dk1">
                    <a:tint val="50000"/>
                    <a:shade val="100000"/>
                    <a:satMod val="140000"/>
                    <a:alpha val="61000"/>
                  </a:schemeClr>
                </a:gs>
                <a:gs pos="100000">
                  <a:schemeClr val="dk1">
                    <a:tint val="10000"/>
                    <a:shade val="100000"/>
                    <a:satMod val="135000"/>
                    <a:alpha val="61000"/>
                  </a:schemeClr>
                </a:gs>
              </a:gsLst>
              <a:lin ang="16200000" scaled="1"/>
              <a:tileRect/>
            </a:gradFill>
            <a:ln>
              <a:solidFill>
                <a:schemeClr val="dk1">
                  <a:alpha val="42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42" name="Стрелка вниз 41"/>
            <p:cNvSpPr/>
            <p:nvPr/>
          </p:nvSpPr>
          <p:spPr>
            <a:xfrm>
              <a:off x="3203848" y="4898358"/>
              <a:ext cx="216024" cy="792088"/>
            </a:xfrm>
            <a:prstGeom prst="downArrow">
              <a:avLst/>
            </a:prstGeom>
            <a:gradFill flip="none" rotWithShape="1">
              <a:gsLst>
                <a:gs pos="0">
                  <a:schemeClr val="dk1">
                    <a:tint val="65000"/>
                    <a:shade val="100000"/>
                    <a:satMod val="133000"/>
                    <a:alpha val="61000"/>
                  </a:schemeClr>
                </a:gs>
                <a:gs pos="15000">
                  <a:schemeClr val="dk1">
                    <a:tint val="50000"/>
                    <a:shade val="100000"/>
                    <a:satMod val="140000"/>
                    <a:alpha val="61000"/>
                  </a:schemeClr>
                </a:gs>
                <a:gs pos="100000">
                  <a:schemeClr val="dk1">
                    <a:tint val="10000"/>
                    <a:shade val="100000"/>
                    <a:satMod val="135000"/>
                    <a:alpha val="61000"/>
                  </a:schemeClr>
                </a:gs>
              </a:gsLst>
              <a:lin ang="16200000" scaled="1"/>
              <a:tileRect/>
            </a:gradFill>
            <a:ln>
              <a:solidFill>
                <a:schemeClr val="dk1">
                  <a:alpha val="42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72706" y="5085184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</a:rPr>
                <a:t>count = 3</a:t>
              </a:r>
              <a:endParaRPr lang="ru-RU" b="1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0106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-417513" y="1816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417513" y="18066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417513" y="1911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0" y="620688"/>
            <a:ext cx="9144000" cy="6463308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rank;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x;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   	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y;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   	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z; 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} point;</a:t>
            </a:r>
            <a:br>
              <a:rPr kumimoji="0" lang="en-US" sz="1800" dirty="0">
                <a:latin typeface="Courier New" pitchFamily="49" charset="0"/>
                <a:cs typeface="Courier New" pitchFamily="49" charset="0"/>
              </a:rPr>
            </a:b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800" b="1" dirty="0" err="1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MPI_Datatype</a:t>
            </a:r>
            <a:r>
              <a:rPr kumimoji="0" lang="en-US" sz="1800" b="1" dirty="0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1" dirty="0" err="1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ptype</a:t>
            </a:r>
            <a:r>
              <a:rPr kumimoji="0" lang="en-US" sz="1800" b="1" dirty="0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1800" b="1" dirty="0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MPI_Init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,&amp;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MPI_Comm_rank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MPI_COMM_WORLD,&amp;rank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kumimoji="0" lang="en-US" sz="1800" b="1" dirty="0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800" b="1" dirty="0" err="1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MPI_Type_contiguous</a:t>
            </a:r>
            <a:r>
              <a:rPr kumimoji="0" lang="en-US" sz="1800" b="1" dirty="0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(3,MPI_INT,&amp;ptype);   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800" b="1" dirty="0" err="1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MPI_Type_commit</a:t>
            </a:r>
            <a:r>
              <a:rPr kumimoji="0" lang="en-US" sz="1800" b="1" dirty="0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kumimoji="0" lang="en-US" sz="1800" b="1" dirty="0" err="1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ptype</a:t>
            </a:r>
            <a:r>
              <a:rPr kumimoji="0" lang="en-US" sz="1800" b="1" dirty="0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800" b="1" dirty="0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800" b="1" i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(rank==3){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point.x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= 45;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point.y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= 36;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point.z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(&amp;point,1,ptype,1,mTag,MPI_COMM_WORLD);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800" b="1" i="1" dirty="0">
                <a:latin typeface="Courier New" pitchFamily="49" charset="0"/>
                <a:cs typeface="Courier New" pitchFamily="49" charset="0"/>
              </a:rPr>
              <a:t>else if 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(rank==1) {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(&amp;point,1,ptype,3,mTag,MPI_COMM_WORLD,&amp;status);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("Proc </a:t>
            </a:r>
            <a:r>
              <a:rPr kumimoji="0" lang="ru-RU" sz="1800" dirty="0">
                <a:latin typeface="Courier New" pitchFamily="49" charset="0"/>
                <a:cs typeface="Courier New" pitchFamily="49" charset="0"/>
              </a:rPr>
              <a:t>№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%d received point with 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(%d</a:t>
            </a:r>
            <a:r>
              <a:rPr kumimoji="0" lang="ru-RU" sz="1800" dirty="0"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%d</a:t>
            </a:r>
            <a:r>
              <a:rPr kumimoji="0" lang="ru-RU" sz="1800" dirty="0"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%d</a:t>
            </a:r>
            <a:r>
              <a:rPr kumimoji="0" lang="ru-RU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								\</a:t>
            </a:r>
            <a:r>
              <a:rPr kumimoji="0" lang="en-US" sz="1800" dirty="0" err="1">
                <a:latin typeface="Courier New" pitchFamily="49" charset="0"/>
                <a:cs typeface="Courier New" pitchFamily="49" charset="0"/>
              </a:rPr>
              <a:t>n",rank,point.x,point.y,point.z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MPI_Finalize</a:t>
            </a:r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kumimoji="0" lang="en-US" sz="18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100729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-417513" y="1816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417513" y="18066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417513" y="1911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7787" y="620365"/>
            <a:ext cx="9066213" cy="1080443"/>
          </a:xfrm>
          <a:noFill/>
        </p:spPr>
        <p:txBody>
          <a:bodyPr>
            <a:normAutofit/>
          </a:bodyPr>
          <a:lstStyle/>
          <a:p>
            <a:r>
              <a:rPr lang="es-ES_tradnl" sz="2000" b="1" i="1" dirty="0"/>
              <a:t>Vector </a:t>
            </a:r>
            <a:r>
              <a:rPr lang="en-US" sz="2000" dirty="0"/>
              <a:t>constructor</a:t>
            </a:r>
            <a:r>
              <a:rPr lang="en-US" sz="2000" b="1" i="1" dirty="0"/>
              <a:t> </a:t>
            </a:r>
            <a:r>
              <a:rPr lang="en-US" sz="2000" dirty="0"/>
              <a:t>is a more general constructor that allows replication of a data type into locations that consist of equally spaced blocks. </a:t>
            </a:r>
          </a:p>
          <a:p>
            <a:endParaRPr kumimoji="0" lang="ru-RU" sz="2000" dirty="0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2" y="4437112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oldtype</a:t>
            </a:r>
            <a:r>
              <a:rPr lang="en-US" b="1" dirty="0">
                <a:latin typeface="Courier New"/>
                <a:cs typeface="Courier New"/>
              </a:rPr>
              <a:t> = MPI_INT</a:t>
            </a:r>
            <a:endParaRPr lang="ru-RU" b="1" dirty="0">
              <a:latin typeface="Courier New"/>
              <a:cs typeface="Courier New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99592" y="4869160"/>
            <a:ext cx="720080" cy="360040"/>
            <a:chOff x="1115616" y="5229200"/>
            <a:chExt cx="864096" cy="3600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9" name="Прямая соединительная линия 8"/>
            <p:cNvCxnSpPr>
              <a:stCxn id="7" idx="0"/>
              <a:endCxn id="7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932040" y="4437112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newtype</a:t>
            </a:r>
            <a:r>
              <a:rPr lang="en-US" b="1" dirty="0">
                <a:latin typeface="Courier New"/>
                <a:cs typeface="Courier New"/>
              </a:rPr>
              <a:t>  </a:t>
            </a:r>
            <a:endParaRPr lang="ru-RU" b="1" dirty="0">
              <a:latin typeface="Courier New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7784" y="4797152"/>
            <a:ext cx="198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</a:rPr>
              <a:t>count = 2</a:t>
            </a:r>
            <a:r>
              <a:rPr lang="ru-RU" b="1" dirty="0">
                <a:latin typeface="Courier New" charset="0"/>
              </a:rPr>
              <a:t>,</a:t>
            </a:r>
            <a:endParaRPr lang="en-US" b="1" dirty="0">
              <a:latin typeface="Courier New" charset="0"/>
            </a:endParaRPr>
          </a:p>
          <a:p>
            <a:r>
              <a:rPr lang="en-US" b="1" dirty="0" err="1">
                <a:latin typeface="Courier New" charset="0"/>
              </a:rPr>
              <a:t>blocklen</a:t>
            </a:r>
            <a:r>
              <a:rPr lang="en-US" b="1" dirty="0">
                <a:latin typeface="Courier New" charset="0"/>
              </a:rPr>
              <a:t> </a:t>
            </a:r>
            <a:r>
              <a:rPr lang="ru-RU" b="1" dirty="0">
                <a:latin typeface="Courier New" charset="0"/>
              </a:rPr>
              <a:t>= 2</a:t>
            </a:r>
            <a:r>
              <a:rPr lang="en-US" b="1" dirty="0">
                <a:latin typeface="Courier New" charset="0"/>
              </a:rPr>
              <a:t>,</a:t>
            </a:r>
            <a:endParaRPr lang="ru-RU" b="1" dirty="0">
              <a:latin typeface="Courier New" charset="0"/>
            </a:endParaRPr>
          </a:p>
          <a:p>
            <a:r>
              <a:rPr lang="sv-SE" b="1" dirty="0">
                <a:latin typeface="Courier New" charset="0"/>
              </a:rPr>
              <a:t>stride</a:t>
            </a:r>
            <a:r>
              <a:rPr lang="en-US" b="1" dirty="0">
                <a:latin typeface="Courier New" charset="0"/>
              </a:rPr>
              <a:t> = 3</a:t>
            </a:r>
            <a:endParaRPr lang="ru-RU" b="1" dirty="0">
              <a:latin typeface="Courier New"/>
              <a:cs typeface="Courier New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0" y="1628800"/>
            <a:ext cx="9144000" cy="203132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b="1" dirty="0" err="1">
                <a:latin typeface="Courier New" charset="0"/>
              </a:rPr>
              <a:t>MPI_Type_vector</a:t>
            </a:r>
            <a:r>
              <a:rPr kumimoji="0" lang="en-US" sz="1800" b="1" dirty="0">
                <a:latin typeface="Courier New" charset="0"/>
              </a:rPr>
              <a:t> </a:t>
            </a:r>
            <a:r>
              <a:rPr kumimoji="0" lang="en-US" sz="1800" dirty="0">
                <a:latin typeface="Courier New" charset="0"/>
              </a:rPr>
              <a:t>(count, </a:t>
            </a:r>
            <a:r>
              <a:rPr kumimoji="0" lang="en-US" sz="1800" dirty="0" err="1">
                <a:latin typeface="Courier New" charset="0"/>
              </a:rPr>
              <a:t>blocklen</a:t>
            </a:r>
            <a:r>
              <a:rPr kumimoji="0" lang="en-US" sz="1800" dirty="0">
                <a:latin typeface="Courier New" charset="0"/>
              </a:rPr>
              <a:t>, stride, </a:t>
            </a:r>
            <a:r>
              <a:rPr kumimoji="0" lang="en-US" sz="1800" dirty="0" err="1">
                <a:latin typeface="Courier New" charset="0"/>
              </a:rPr>
              <a:t>oldtype</a:t>
            </a:r>
            <a:r>
              <a:rPr kumimoji="0" lang="en-US" sz="1800" dirty="0">
                <a:latin typeface="Courier New" charset="0"/>
              </a:rPr>
              <a:t>, *</a:t>
            </a:r>
            <a:r>
              <a:rPr kumimoji="0" lang="en-US" sz="1800" dirty="0" err="1">
                <a:latin typeface="Courier New" charset="0"/>
              </a:rPr>
              <a:t>newtype</a:t>
            </a:r>
            <a:r>
              <a:rPr kumimoji="0" lang="en-US" sz="1800" dirty="0">
                <a:latin typeface="Courier New" charset="0"/>
              </a:rPr>
              <a:t> )</a:t>
            </a:r>
            <a:r>
              <a:rPr kumimoji="0" lang="ru-RU" sz="1800" dirty="0">
                <a:latin typeface="Courier New" charset="0"/>
              </a:rPr>
              <a:t> </a:t>
            </a:r>
          </a:p>
          <a:p>
            <a:endParaRPr kumimoji="0" lang="ru-RU" sz="1800" dirty="0">
              <a:latin typeface="Courier New" charset="0"/>
            </a:endParaRPr>
          </a:p>
          <a:p>
            <a:r>
              <a:rPr kumimoji="0" lang="ru-RU" sz="1800" dirty="0">
                <a:latin typeface="Courier New" charset="0"/>
              </a:rPr>
              <a:t>- </a:t>
            </a:r>
            <a:r>
              <a:rPr kumimoji="0" lang="en-US" sz="1800" b="1" dirty="0">
                <a:latin typeface="Courier New" charset="0"/>
              </a:rPr>
              <a:t>count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ru-RU" sz="1800" dirty="0">
                <a:latin typeface="Courier New" charset="0"/>
              </a:rPr>
              <a:t>   – </a:t>
            </a:r>
            <a:r>
              <a:rPr kumimoji="0" lang="en-US" sz="1800" dirty="0">
                <a:latin typeface="Courier New" charset="0"/>
              </a:rPr>
              <a:t>number of blocks</a:t>
            </a:r>
            <a:r>
              <a:rPr kumimoji="0" lang="ru-RU" sz="1800" dirty="0">
                <a:latin typeface="Courier New" charset="0"/>
              </a:rPr>
              <a:t>,</a:t>
            </a:r>
          </a:p>
          <a:p>
            <a:r>
              <a:rPr kumimoji="0" lang="ru-RU" sz="1800" dirty="0">
                <a:latin typeface="Courier New" charset="0"/>
              </a:rPr>
              <a:t>- </a:t>
            </a:r>
            <a:r>
              <a:rPr kumimoji="0" lang="en-US" sz="1800" b="1" dirty="0" err="1">
                <a:latin typeface="Courier New" charset="0"/>
              </a:rPr>
              <a:t>blocklen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ru-RU" sz="1800" dirty="0">
                <a:latin typeface="Courier New" charset="0"/>
              </a:rPr>
              <a:t>– </a:t>
            </a:r>
            <a:r>
              <a:rPr kumimoji="0" lang="en-US" sz="1800" dirty="0">
                <a:latin typeface="Courier New" charset="0"/>
              </a:rPr>
              <a:t>number of elements in each block</a:t>
            </a:r>
            <a:r>
              <a:rPr kumimoji="0" lang="ru-RU" sz="1800" dirty="0">
                <a:latin typeface="Courier New" charset="0"/>
              </a:rPr>
              <a:t>,</a:t>
            </a:r>
          </a:p>
          <a:p>
            <a:r>
              <a:rPr kumimoji="0" lang="ru-RU" sz="1800" dirty="0">
                <a:latin typeface="Courier New" charset="0"/>
              </a:rPr>
              <a:t>- </a:t>
            </a:r>
            <a:r>
              <a:rPr kumimoji="0" lang="en-US" sz="1800" b="1" dirty="0">
                <a:latin typeface="Courier New" charset="0"/>
              </a:rPr>
              <a:t>stride</a:t>
            </a:r>
            <a:r>
              <a:rPr kumimoji="0" lang="ru-RU" sz="1800" b="1" dirty="0">
                <a:latin typeface="Courier New" charset="0"/>
              </a:rPr>
              <a:t>  </a:t>
            </a:r>
            <a:r>
              <a:rPr kumimoji="0" lang="ru-RU" sz="1800" dirty="0">
                <a:latin typeface="Courier New" charset="0"/>
              </a:rPr>
              <a:t> – </a:t>
            </a:r>
            <a:r>
              <a:rPr kumimoji="0" lang="en-US" sz="1800" dirty="0">
                <a:latin typeface="Courier New" charset="0"/>
              </a:rPr>
              <a:t>number of elements between start of each block </a:t>
            </a:r>
          </a:p>
          <a:p>
            <a:r>
              <a:rPr kumimoji="0" lang="ru-RU" sz="1800" dirty="0">
                <a:latin typeface="Courier New" charset="0"/>
              </a:rPr>
              <a:t>- </a:t>
            </a:r>
            <a:r>
              <a:rPr kumimoji="0" lang="en-US" sz="1800" b="1" dirty="0" err="1">
                <a:latin typeface="Courier New" charset="0"/>
              </a:rPr>
              <a:t>oldtype</a:t>
            </a:r>
            <a:r>
              <a:rPr kumimoji="0" lang="ru-RU" sz="1800" b="1" dirty="0">
                <a:latin typeface="Courier New" charset="0"/>
              </a:rPr>
              <a:t>  </a:t>
            </a:r>
            <a:r>
              <a:rPr kumimoji="0" lang="ru-RU" sz="1800" dirty="0">
                <a:latin typeface="Courier New" charset="0"/>
              </a:rPr>
              <a:t>- </a:t>
            </a:r>
            <a:r>
              <a:rPr kumimoji="0" lang="nl-NL" sz="1800" dirty="0">
                <a:latin typeface="Courier New" charset="0"/>
              </a:rPr>
              <a:t>old datatype</a:t>
            </a:r>
            <a:r>
              <a:rPr kumimoji="0" lang="ru-RU" sz="1800" dirty="0">
                <a:latin typeface="Courier New" charset="0"/>
              </a:rPr>
              <a:t>,</a:t>
            </a:r>
          </a:p>
          <a:p>
            <a:r>
              <a:rPr kumimoji="0" lang="ru-RU" sz="1800" dirty="0">
                <a:latin typeface="Courier New" charset="0"/>
              </a:rPr>
              <a:t>- </a:t>
            </a:r>
            <a:r>
              <a:rPr kumimoji="0" lang="en-US" sz="1800" b="1" dirty="0" err="1">
                <a:latin typeface="Courier New" charset="0"/>
              </a:rPr>
              <a:t>newtype</a:t>
            </a:r>
            <a:r>
              <a:rPr kumimoji="0" lang="ru-RU" sz="1800" b="1" dirty="0">
                <a:latin typeface="Courier New" charset="0"/>
              </a:rPr>
              <a:t>  </a:t>
            </a:r>
            <a:r>
              <a:rPr kumimoji="0" lang="ru-RU" sz="1800" dirty="0">
                <a:latin typeface="Courier New" charset="0"/>
              </a:rPr>
              <a:t>- </a:t>
            </a:r>
            <a:r>
              <a:rPr kumimoji="0" lang="en-US" sz="1800" dirty="0">
                <a:latin typeface="Courier New" charset="0"/>
              </a:rPr>
              <a:t>new </a:t>
            </a:r>
            <a:r>
              <a:rPr kumimoji="0" lang="en-US" sz="1800" dirty="0" err="1">
                <a:latin typeface="Courier New" charset="0"/>
              </a:rPr>
              <a:t>datatype</a:t>
            </a:r>
            <a:r>
              <a:rPr kumimoji="0" lang="ru-RU" sz="1800" dirty="0">
                <a:latin typeface="Courier New" charset="0"/>
              </a:rPr>
              <a:t>.</a:t>
            </a:r>
            <a:endParaRPr kumimoji="0" lang="en-US" sz="1800" dirty="0">
              <a:latin typeface="Courier New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4966187" y="4869160"/>
            <a:ext cx="4176464" cy="360040"/>
            <a:chOff x="4644008" y="4797152"/>
            <a:chExt cx="5184576" cy="360040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4644008" y="4797152"/>
              <a:ext cx="864096" cy="360040"/>
              <a:chOff x="1115616" y="5229200"/>
              <a:chExt cx="864096" cy="360040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1115616" y="5229200"/>
                <a:ext cx="864096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/>
              </a:p>
            </p:txBody>
          </p:sp>
          <p:cxnSp>
            <p:nvCxnSpPr>
              <p:cNvPr id="29" name="Прямая соединительная линия 28"/>
              <p:cNvCxnSpPr>
                <a:stCxn id="28" idx="0"/>
                <a:endCxn id="28" idx="2"/>
              </p:cNvCxnSpPr>
              <p:nvPr/>
            </p:nvCxnSpPr>
            <p:spPr>
              <a:xfrm>
                <a:off x="1547664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1763688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1331640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Группа 31"/>
            <p:cNvGrpSpPr/>
            <p:nvPr/>
          </p:nvGrpSpPr>
          <p:grpSpPr>
            <a:xfrm>
              <a:off x="5508104" y="4797152"/>
              <a:ext cx="864096" cy="360040"/>
              <a:chOff x="1115616" y="5229200"/>
              <a:chExt cx="864096" cy="360040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1115616" y="5229200"/>
                <a:ext cx="864096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/>
              </a:p>
            </p:txBody>
          </p:sp>
          <p:cxnSp>
            <p:nvCxnSpPr>
              <p:cNvPr id="34" name="Прямая соединительная линия 33"/>
              <p:cNvCxnSpPr>
                <a:stCxn id="33" idx="0"/>
                <a:endCxn id="33" idx="2"/>
              </p:cNvCxnSpPr>
              <p:nvPr/>
            </p:nvCxnSpPr>
            <p:spPr>
              <a:xfrm>
                <a:off x="1547664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1763688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1331640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Группа 36"/>
            <p:cNvGrpSpPr/>
            <p:nvPr/>
          </p:nvGrpSpPr>
          <p:grpSpPr>
            <a:xfrm>
              <a:off x="6372200" y="4797152"/>
              <a:ext cx="864096" cy="360040"/>
              <a:chOff x="1115616" y="5229200"/>
              <a:chExt cx="864096" cy="360040"/>
            </a:xfrm>
            <a:solidFill>
              <a:schemeClr val="bg1"/>
            </a:solidFill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1115616" y="5229200"/>
                <a:ext cx="864096" cy="3600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/>
              </a:p>
            </p:txBody>
          </p:sp>
          <p:cxnSp>
            <p:nvCxnSpPr>
              <p:cNvPr id="39" name="Прямая соединительная линия 38"/>
              <p:cNvCxnSpPr>
                <a:stCxn id="38" idx="0"/>
                <a:endCxn id="38" idx="2"/>
              </p:cNvCxnSpPr>
              <p:nvPr/>
            </p:nvCxnSpPr>
            <p:spPr>
              <a:xfrm>
                <a:off x="1547664" y="5229200"/>
                <a:ext cx="0" cy="360040"/>
              </a:xfrm>
              <a:prstGeom prst="line">
                <a:avLst/>
              </a:prstGeom>
              <a:grpFill/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1763688" y="5229200"/>
                <a:ext cx="0" cy="360040"/>
              </a:xfrm>
              <a:prstGeom prst="line">
                <a:avLst/>
              </a:prstGeom>
              <a:grpFill/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1331640" y="5229200"/>
                <a:ext cx="0" cy="360040"/>
              </a:xfrm>
              <a:prstGeom prst="line">
                <a:avLst/>
              </a:prstGeom>
              <a:grpFill/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Группа 44"/>
            <p:cNvGrpSpPr/>
            <p:nvPr/>
          </p:nvGrpSpPr>
          <p:grpSpPr>
            <a:xfrm>
              <a:off x="7236296" y="4797152"/>
              <a:ext cx="864096" cy="360040"/>
              <a:chOff x="1115616" y="5229200"/>
              <a:chExt cx="864096" cy="360040"/>
            </a:xfrm>
          </p:grpSpPr>
          <p:sp>
            <p:nvSpPr>
              <p:cNvPr id="46" name="Прямоугольник 45"/>
              <p:cNvSpPr/>
              <p:nvPr/>
            </p:nvSpPr>
            <p:spPr>
              <a:xfrm>
                <a:off x="1115616" y="5229200"/>
                <a:ext cx="864096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/>
              </a:p>
            </p:txBody>
          </p:sp>
          <p:cxnSp>
            <p:nvCxnSpPr>
              <p:cNvPr id="47" name="Прямая соединительная линия 46"/>
              <p:cNvCxnSpPr>
                <a:stCxn id="46" idx="0"/>
                <a:endCxn id="46" idx="2"/>
              </p:cNvCxnSpPr>
              <p:nvPr/>
            </p:nvCxnSpPr>
            <p:spPr>
              <a:xfrm>
                <a:off x="1547664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1763688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1331640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Группа 49"/>
            <p:cNvGrpSpPr/>
            <p:nvPr/>
          </p:nvGrpSpPr>
          <p:grpSpPr>
            <a:xfrm>
              <a:off x="8100392" y="4797152"/>
              <a:ext cx="864096" cy="360040"/>
              <a:chOff x="1115616" y="5229200"/>
              <a:chExt cx="864096" cy="360040"/>
            </a:xfrm>
          </p:grpSpPr>
          <p:sp>
            <p:nvSpPr>
              <p:cNvPr id="51" name="Прямоугольник 50"/>
              <p:cNvSpPr/>
              <p:nvPr/>
            </p:nvSpPr>
            <p:spPr>
              <a:xfrm>
                <a:off x="1115616" y="5229200"/>
                <a:ext cx="864096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/>
              </a:p>
            </p:txBody>
          </p:sp>
          <p:cxnSp>
            <p:nvCxnSpPr>
              <p:cNvPr id="52" name="Прямая соединительная линия 51"/>
              <p:cNvCxnSpPr>
                <a:stCxn id="51" idx="0"/>
                <a:endCxn id="51" idx="2"/>
              </p:cNvCxnSpPr>
              <p:nvPr/>
            </p:nvCxnSpPr>
            <p:spPr>
              <a:xfrm>
                <a:off x="1547664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>
                <a:off x="1763688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1331640" y="5229200"/>
                <a:ext cx="0" cy="36004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Группа 54"/>
            <p:cNvGrpSpPr/>
            <p:nvPr/>
          </p:nvGrpSpPr>
          <p:grpSpPr>
            <a:xfrm>
              <a:off x="8964488" y="4797152"/>
              <a:ext cx="864096" cy="360040"/>
              <a:chOff x="1115616" y="5229200"/>
              <a:chExt cx="864096" cy="360040"/>
            </a:xfrm>
            <a:solidFill>
              <a:schemeClr val="bg1"/>
            </a:solidFill>
          </p:grpSpPr>
          <p:sp>
            <p:nvSpPr>
              <p:cNvPr id="56" name="Прямоугольник 55"/>
              <p:cNvSpPr/>
              <p:nvPr/>
            </p:nvSpPr>
            <p:spPr>
              <a:xfrm>
                <a:off x="1115616" y="5229200"/>
                <a:ext cx="864096" cy="3600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/>
              </a:p>
            </p:txBody>
          </p:sp>
          <p:cxnSp>
            <p:nvCxnSpPr>
              <p:cNvPr id="57" name="Прямая соединительная линия 56"/>
              <p:cNvCxnSpPr>
                <a:stCxn id="56" idx="0"/>
                <a:endCxn id="56" idx="2"/>
              </p:cNvCxnSpPr>
              <p:nvPr/>
            </p:nvCxnSpPr>
            <p:spPr>
              <a:xfrm>
                <a:off x="1547664" y="5229200"/>
                <a:ext cx="0" cy="360040"/>
              </a:xfrm>
              <a:prstGeom prst="line">
                <a:avLst/>
              </a:prstGeom>
              <a:grpFill/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>
                <a:off x="1763688" y="5229200"/>
                <a:ext cx="0" cy="360040"/>
              </a:xfrm>
              <a:prstGeom prst="line">
                <a:avLst/>
              </a:prstGeom>
              <a:grpFill/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1331640" y="5229200"/>
                <a:ext cx="0" cy="360040"/>
              </a:xfrm>
              <a:prstGeom prst="line">
                <a:avLst/>
              </a:prstGeom>
              <a:grpFill/>
              <a:ln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Стрелка вправо 9"/>
          <p:cNvSpPr/>
          <p:nvPr/>
        </p:nvSpPr>
        <p:spPr>
          <a:xfrm>
            <a:off x="2699792" y="4581128"/>
            <a:ext cx="1584176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4932040" y="5445224"/>
            <a:ext cx="1440160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8064" y="5243799"/>
            <a:ext cx="988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blocklen</a:t>
            </a:r>
            <a:endParaRPr lang="ru-RU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6372200" y="5229200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7020272" y="5445224"/>
            <a:ext cx="1440160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36296" y="5243799"/>
            <a:ext cx="988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blocklen</a:t>
            </a:r>
            <a:endParaRPr lang="ru-RU" dirty="0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8460432" y="5229200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4974852" y="522920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7048486" y="522920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5004048" y="5805264"/>
            <a:ext cx="2016224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43605" y="5589240"/>
            <a:ext cx="7274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stride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3488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-417513" y="1816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417513" y="18066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417513" y="1911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0" y="620688"/>
            <a:ext cx="9144000" cy="5632312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main(</a:t>
            </a:r>
            <a:r>
              <a:rPr kumimoji="0" lang="en-US" sz="1800" dirty="0" err="1">
                <a:latin typeface="Courier New" charset="0"/>
              </a:rPr>
              <a:t>int</a:t>
            </a:r>
            <a:r>
              <a:rPr kumimoji="0" lang="en-US" sz="1800" dirty="0">
                <a:latin typeface="Courier New" charset="0"/>
              </a:rPr>
              <a:t> </a:t>
            </a:r>
            <a:r>
              <a:rPr kumimoji="0" lang="en-US" sz="1800" dirty="0" err="1">
                <a:latin typeface="Courier New" charset="0"/>
              </a:rPr>
              <a:t>argc</a:t>
            </a:r>
            <a:r>
              <a:rPr kumimoji="0" lang="en-US" sz="1800" dirty="0">
                <a:latin typeface="Courier New" charset="0"/>
              </a:rPr>
              <a:t>, char *</a:t>
            </a:r>
            <a:r>
              <a:rPr kumimoji="0" lang="en-US" sz="1800" dirty="0" err="1">
                <a:latin typeface="Courier New" charset="0"/>
              </a:rPr>
              <a:t>argv</a:t>
            </a:r>
            <a:r>
              <a:rPr kumimoji="0" lang="en-US" sz="1800" dirty="0">
                <a:latin typeface="Courier New" charset="0"/>
              </a:rPr>
              <a:t>[]) { </a:t>
            </a:r>
          </a:p>
          <a:p>
            <a:r>
              <a:rPr kumimoji="0" lang="en-US" sz="1800" dirty="0">
                <a:latin typeface="Courier New" charset="0"/>
              </a:rPr>
              <a:t>   </a:t>
            </a:r>
            <a:r>
              <a:rPr kumimoji="0" lang="it-IT" sz="1800" dirty="0">
                <a:latin typeface="Courier New" charset="0"/>
              </a:rPr>
              <a:t>int rank,i,j;</a:t>
            </a:r>
            <a:br>
              <a:rPr kumimoji="0" lang="it-IT" sz="1800" dirty="0">
                <a:latin typeface="Courier New" charset="0"/>
              </a:rPr>
            </a:br>
            <a:r>
              <a:rPr kumimoji="0" lang="it-IT" sz="1800" dirty="0">
                <a:latin typeface="Courier New" charset="0"/>
              </a:rPr>
              <a:t>   double x[4][8];</a:t>
            </a:r>
            <a:br>
              <a:rPr kumimoji="0" lang="it-IT" sz="1800" dirty="0">
                <a:latin typeface="Courier New" charset="0"/>
              </a:rPr>
            </a:br>
            <a:r>
              <a:rPr kumimoji="0" lang="it-IT" sz="1800" dirty="0">
                <a:latin typeface="Courier New" charset="0"/>
              </a:rPr>
              <a:t>   </a:t>
            </a:r>
            <a:r>
              <a:rPr kumimoji="0" lang="it-IT" sz="1800" dirty="0">
                <a:solidFill>
                  <a:srgbClr val="1F497D"/>
                </a:solidFill>
                <a:latin typeface="Courier New" charset="0"/>
              </a:rPr>
              <a:t>MPI_Datatype coltype;</a:t>
            </a:r>
            <a:br>
              <a:rPr kumimoji="0" lang="it-IT" sz="1800" dirty="0">
                <a:solidFill>
                  <a:srgbClr val="1F497D"/>
                </a:solidFill>
                <a:latin typeface="Courier New" charset="0"/>
              </a:rPr>
            </a:br>
            <a:r>
              <a:rPr kumimoji="0" lang="it-IT" sz="1800" dirty="0">
                <a:latin typeface="Courier New" charset="0"/>
              </a:rPr>
              <a:t>...</a:t>
            </a:r>
          </a:p>
          <a:p>
            <a:r>
              <a:rPr kumimoji="0" lang="it-IT" sz="1800" dirty="0">
                <a:latin typeface="Courier New" charset="0"/>
              </a:rPr>
              <a:t>  </a:t>
            </a:r>
            <a:r>
              <a:rPr kumimoji="0" lang="it-IT" sz="1800" dirty="0">
                <a:solidFill>
                  <a:srgbClr val="1F497D"/>
                </a:solidFill>
                <a:latin typeface="Courier New" charset="0"/>
              </a:rPr>
              <a:t> </a:t>
            </a:r>
            <a:r>
              <a:rPr kumimoji="0" lang="it-IT" sz="1800" b="1" dirty="0">
                <a:solidFill>
                  <a:srgbClr val="1F497D"/>
                </a:solidFill>
                <a:latin typeface="Courier New" charset="0"/>
              </a:rPr>
              <a:t>MPI_Type_vector</a:t>
            </a:r>
            <a:r>
              <a:rPr kumimoji="0" lang="it-IT" sz="1800" dirty="0">
                <a:solidFill>
                  <a:srgbClr val="1F497D"/>
                </a:solidFill>
                <a:latin typeface="Courier New" charset="0"/>
              </a:rPr>
              <a:t>(4,1,8,MPI_DOUBLE,&amp;coltype);     </a:t>
            </a:r>
          </a:p>
          <a:p>
            <a:r>
              <a:rPr kumimoji="0" lang="it-IT" sz="1800" dirty="0">
                <a:latin typeface="Courier New" charset="0"/>
              </a:rPr>
              <a:t>   </a:t>
            </a:r>
            <a:r>
              <a:rPr kumimoji="0" lang="it-IT" sz="1800" b="1" dirty="0">
                <a:solidFill>
                  <a:srgbClr val="1F497D"/>
                </a:solidFill>
                <a:latin typeface="Courier New" charset="0"/>
              </a:rPr>
              <a:t>MPI_Type_commit</a:t>
            </a:r>
            <a:r>
              <a:rPr kumimoji="0" lang="it-IT" sz="1800" dirty="0">
                <a:solidFill>
                  <a:srgbClr val="1F497D"/>
                </a:solidFill>
                <a:latin typeface="Courier New" charset="0"/>
              </a:rPr>
              <a:t>(&amp;coltype);</a:t>
            </a:r>
            <a:br>
              <a:rPr kumimoji="0" lang="it-IT" sz="1800" dirty="0">
                <a:solidFill>
                  <a:srgbClr val="1F497D"/>
                </a:solidFill>
                <a:latin typeface="Courier New" charset="0"/>
              </a:rPr>
            </a:br>
            <a:r>
              <a:rPr kumimoji="0" lang="it-IT" sz="1800" dirty="0">
                <a:latin typeface="Courier New" charset="0"/>
              </a:rPr>
              <a:t>   if(rank==3){ </a:t>
            </a:r>
          </a:p>
          <a:p>
            <a:r>
              <a:rPr kumimoji="0" lang="it-IT" sz="1800" dirty="0">
                <a:latin typeface="Courier New" charset="0"/>
              </a:rPr>
              <a:t>      for(i=0;i&lt;4;++i)</a:t>
            </a:r>
            <a:br>
              <a:rPr kumimoji="0" lang="it-IT" sz="1800" dirty="0">
                <a:latin typeface="Courier New" charset="0"/>
              </a:rPr>
            </a:br>
            <a:r>
              <a:rPr kumimoji="0" lang="it-IT" sz="1800" dirty="0">
                <a:latin typeface="Courier New" charset="0"/>
              </a:rPr>
              <a:t>         for(j=0;j&lt;8;++j) </a:t>
            </a:r>
          </a:p>
          <a:p>
            <a:r>
              <a:rPr kumimoji="0" lang="it-IT" sz="1800" dirty="0">
                <a:latin typeface="Courier New" charset="0"/>
              </a:rPr>
              <a:t>            x[i][j]=pow(10.0,i+1)+j; </a:t>
            </a:r>
          </a:p>
          <a:p>
            <a:r>
              <a:rPr kumimoji="0" lang="it-IT" sz="1800" dirty="0">
                <a:latin typeface="Courier New" charset="0"/>
              </a:rPr>
              <a:t>      </a:t>
            </a:r>
            <a:r>
              <a:rPr kumimoji="0" lang="it-IT" sz="1800" b="1" dirty="0">
                <a:latin typeface="Courier New" charset="0"/>
              </a:rPr>
              <a:t>MPI_Send</a:t>
            </a:r>
            <a:r>
              <a:rPr kumimoji="0" lang="it-IT" sz="1800" dirty="0">
                <a:latin typeface="Courier New" charset="0"/>
              </a:rPr>
              <a:t>(&amp;x[0][7],1,coltype,1,mTag,MPI_COMM_WORLD); </a:t>
            </a:r>
          </a:p>
          <a:p>
            <a:r>
              <a:rPr kumimoji="0" lang="it-IT" sz="1800" dirty="0">
                <a:latin typeface="Courier New" charset="0"/>
              </a:rPr>
              <a:t>   } </a:t>
            </a:r>
          </a:p>
          <a:p>
            <a:r>
              <a:rPr kumimoji="0" lang="it-IT" sz="1800" dirty="0">
                <a:latin typeface="Courier New" charset="0"/>
              </a:rPr>
              <a:t>   else if(rank==1) { </a:t>
            </a:r>
          </a:p>
          <a:p>
            <a:r>
              <a:rPr kumimoji="0" lang="it-IT" sz="1800" dirty="0">
                <a:latin typeface="Courier New" charset="0"/>
              </a:rPr>
              <a:t>      </a:t>
            </a:r>
            <a:r>
              <a:rPr kumimoji="0" lang="it-IT" sz="1800" b="1" dirty="0">
                <a:latin typeface="Courier New" charset="0"/>
              </a:rPr>
              <a:t>MPI_Recv</a:t>
            </a:r>
            <a:r>
              <a:rPr kumimoji="0" lang="it-IT" sz="1800" dirty="0">
                <a:latin typeface="Courier New" charset="0"/>
              </a:rPr>
              <a:t>(&amp;x[0][2],1,coltype,3,mTag,MPI_COMM_WORLD,&amp;status);   </a:t>
            </a:r>
          </a:p>
          <a:p>
            <a:r>
              <a:rPr kumimoji="0" lang="it-IT" sz="1800" dirty="0">
                <a:latin typeface="Courier New" charset="0"/>
              </a:rPr>
              <a:t>      for(i=0;i&lt;4;++i)</a:t>
            </a:r>
          </a:p>
          <a:p>
            <a:r>
              <a:rPr kumimoji="0" lang="it-IT" sz="1800" dirty="0">
                <a:latin typeface="Courier New" charset="0"/>
              </a:rPr>
              <a:t>         printf("Proc </a:t>
            </a:r>
            <a:r>
              <a:rPr kumimoji="0" lang="ru-RU" sz="1800" dirty="0">
                <a:latin typeface="Courier New" charset="0"/>
              </a:rPr>
              <a:t>№</a:t>
            </a:r>
            <a:r>
              <a:rPr kumimoji="0" lang="it-IT" sz="1800" dirty="0">
                <a:latin typeface="Courier New" charset="0"/>
              </a:rPr>
              <a:t>%d: my x[%d][2]=%1f\n",rank,i,x[i][2]); </a:t>
            </a:r>
          </a:p>
          <a:p>
            <a:r>
              <a:rPr kumimoji="0" lang="it-IT" sz="1800" dirty="0">
                <a:latin typeface="Courier New" charset="0"/>
              </a:rPr>
              <a:t>   } </a:t>
            </a:r>
          </a:p>
          <a:p>
            <a:r>
              <a:rPr kumimoji="0" lang="it-IT" sz="1800" b="1" dirty="0">
                <a:latin typeface="Courier New" charset="0"/>
              </a:rPr>
              <a:t>MPI_Finalize()</a:t>
            </a:r>
            <a:r>
              <a:rPr kumimoji="0" lang="it-IT" sz="1800" dirty="0">
                <a:latin typeface="Courier New" charset="0"/>
              </a:rPr>
              <a:t>; </a:t>
            </a:r>
          </a:p>
          <a:p>
            <a:r>
              <a:rPr kumimoji="0" lang="it-IT" sz="1800" dirty="0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138457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-417513" y="1816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417513" y="18066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417513" y="1911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7787" y="620365"/>
            <a:ext cx="9066213" cy="1080443"/>
          </a:xfrm>
          <a:noFill/>
        </p:spPr>
        <p:txBody>
          <a:bodyPr>
            <a:normAutofit/>
          </a:bodyPr>
          <a:lstStyle/>
          <a:p>
            <a:r>
              <a:rPr lang="es-ES_tradnl" sz="2000" b="1" i="1" dirty="0"/>
              <a:t>Indexed </a:t>
            </a:r>
            <a:r>
              <a:rPr lang="en-US" sz="2000" dirty="0"/>
              <a:t>constructor</a:t>
            </a:r>
            <a:r>
              <a:rPr lang="en-US" sz="2000" b="1" i="1" dirty="0"/>
              <a:t> </a:t>
            </a:r>
            <a:r>
              <a:rPr lang="en-US" sz="2000" dirty="0">
                <a:cs typeface="Arial" charset="0"/>
              </a:rPr>
              <a:t>allows replication of an old </a:t>
            </a:r>
            <a:r>
              <a:rPr lang="en-US" sz="2000" dirty="0" err="1">
                <a:cs typeface="Arial" charset="0"/>
              </a:rPr>
              <a:t>datatype</a:t>
            </a:r>
            <a:r>
              <a:rPr lang="en-US" sz="2000" dirty="0">
                <a:cs typeface="Arial" charset="0"/>
              </a:rPr>
              <a:t> into a sequence of blocks, where each block can contain a different number of copies and have a different displacement. </a:t>
            </a:r>
            <a:endParaRPr kumimoji="0" lang="ru-RU" sz="2000" dirty="0">
              <a:cs typeface="Arial" charset="0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19756" y="1628800"/>
            <a:ext cx="9124244" cy="203132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 err="1">
                <a:latin typeface="Sitka Subheading" pitchFamily="2" charset="0"/>
              </a:rPr>
              <a:t>int</a:t>
            </a:r>
            <a:r>
              <a:rPr kumimoji="0" lang="en-US" sz="1800" dirty="0">
                <a:latin typeface="Sitka Subheading" pitchFamily="2" charset="0"/>
              </a:rPr>
              <a:t> </a:t>
            </a:r>
            <a:r>
              <a:rPr kumimoji="0" lang="en-US" sz="1800" b="1" dirty="0" err="1">
                <a:latin typeface="Sitka Subheading" pitchFamily="2" charset="0"/>
              </a:rPr>
              <a:t>MPI_Type_indexed</a:t>
            </a:r>
            <a:r>
              <a:rPr kumimoji="0" lang="en-US" sz="1800" b="1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(count, </a:t>
            </a:r>
            <a:r>
              <a:rPr kumimoji="0" lang="en-US" sz="1800" dirty="0" err="1">
                <a:latin typeface="Sitka Subheading" pitchFamily="2" charset="0"/>
              </a:rPr>
              <a:t>blocklens</a:t>
            </a:r>
            <a:r>
              <a:rPr kumimoji="0" lang="en-US" sz="1800" dirty="0">
                <a:latin typeface="Sitka Subheading" pitchFamily="2" charset="0"/>
              </a:rPr>
              <a:t>[], indices[],  </a:t>
            </a:r>
            <a:r>
              <a:rPr kumimoji="0" lang="en-US" sz="1800" dirty="0" err="1">
                <a:latin typeface="Sitka Subheading" pitchFamily="2" charset="0"/>
              </a:rPr>
              <a:t>oldtype</a:t>
            </a:r>
            <a:r>
              <a:rPr kumimoji="0" lang="en-US" sz="1800" dirty="0">
                <a:latin typeface="Sitka Subheading" pitchFamily="2" charset="0"/>
              </a:rPr>
              <a:t>, *</a:t>
            </a:r>
            <a:r>
              <a:rPr kumimoji="0" lang="en-US" sz="1800" dirty="0" err="1">
                <a:latin typeface="Sitka Subheading" pitchFamily="2" charset="0"/>
              </a:rPr>
              <a:t>newtype</a:t>
            </a:r>
            <a:r>
              <a:rPr kumimoji="0" lang="en-US" sz="1800" dirty="0">
                <a:latin typeface="Sitka Subheading" pitchFamily="2" charset="0"/>
              </a:rPr>
              <a:t>)</a:t>
            </a:r>
            <a:r>
              <a:rPr kumimoji="0" lang="ru-RU" sz="1800" dirty="0">
                <a:latin typeface="Sitka Subheading" pitchFamily="2" charset="0"/>
              </a:rPr>
              <a:t> </a:t>
            </a:r>
          </a:p>
          <a:p>
            <a:endParaRPr kumimoji="0" lang="ru-RU" sz="1800" dirty="0">
              <a:latin typeface="Sitka Subheading" pitchFamily="2" charset="0"/>
            </a:endParaRPr>
          </a:p>
          <a:p>
            <a:r>
              <a:rPr kumimoji="0" lang="en-US" sz="1800" b="1" dirty="0">
                <a:latin typeface="Sitka Subheading" pitchFamily="2" charset="0"/>
              </a:rPr>
              <a:t>count:</a:t>
            </a:r>
            <a:r>
              <a:rPr kumimoji="0" lang="en-US" sz="1800" dirty="0">
                <a:latin typeface="Sitka Subheading" pitchFamily="2" charset="0"/>
              </a:rPr>
              <a:t> </a:t>
            </a:r>
            <a:r>
              <a:rPr kumimoji="0" lang="ru-RU" sz="1800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   </a:t>
            </a:r>
            <a:r>
              <a:rPr kumimoji="0" lang="ru-RU" sz="1800" dirty="0">
                <a:latin typeface="Sitka Subheading" pitchFamily="2" charset="0"/>
              </a:rPr>
              <a:t>   </a:t>
            </a:r>
            <a:r>
              <a:rPr kumimoji="0" lang="en-US" sz="1800" dirty="0">
                <a:latin typeface="Sitka Subheading" pitchFamily="2" charset="0"/>
              </a:rPr>
              <a:t>number  of  blocks</a:t>
            </a:r>
            <a:r>
              <a:rPr kumimoji="0" lang="ru-RU" sz="1800" dirty="0">
                <a:latin typeface="Sitka Subheading" pitchFamily="2" charset="0"/>
              </a:rPr>
              <a:t>,</a:t>
            </a:r>
            <a:endParaRPr kumimoji="0" lang="en-US" sz="1800" dirty="0">
              <a:latin typeface="Sitka Subheading" pitchFamily="2" charset="0"/>
            </a:endParaRPr>
          </a:p>
          <a:p>
            <a:r>
              <a:rPr kumimoji="0" lang="sv-SE" sz="1800" b="1" dirty="0">
                <a:latin typeface="Sitka Subheading" pitchFamily="2" charset="0"/>
              </a:rPr>
              <a:t>blocklens</a:t>
            </a:r>
            <a:r>
              <a:rPr kumimoji="0" lang="en-US" sz="1800" b="1" dirty="0">
                <a:latin typeface="Sitka Subheading" pitchFamily="2" charset="0"/>
              </a:rPr>
              <a:t>: </a:t>
            </a:r>
            <a:r>
              <a:rPr kumimoji="0" lang="en-US" sz="1800" dirty="0">
                <a:latin typeface="Sitka Subheading" pitchFamily="2" charset="0"/>
              </a:rPr>
              <a:t>number of elements in each block</a:t>
            </a:r>
            <a:r>
              <a:rPr kumimoji="0" lang="ru-RU" sz="1800" dirty="0">
                <a:latin typeface="Sitka Subheading" pitchFamily="2" charset="0"/>
              </a:rPr>
              <a:t>,</a:t>
            </a:r>
          </a:p>
          <a:p>
            <a:r>
              <a:rPr kumimoji="0" lang="en-US" sz="1800" b="1" dirty="0">
                <a:latin typeface="Sitka Subheading" pitchFamily="2" charset="0"/>
              </a:rPr>
              <a:t>indices:   </a:t>
            </a:r>
            <a:r>
              <a:rPr kumimoji="0" lang="ru-RU" sz="1800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 displacement of each block (in multiples of </a:t>
            </a:r>
            <a:r>
              <a:rPr kumimoji="0" lang="en-US" sz="1800" dirty="0" err="1">
                <a:latin typeface="Sitka Subheading" pitchFamily="2" charset="0"/>
              </a:rPr>
              <a:t>old_type</a:t>
            </a:r>
            <a:r>
              <a:rPr kumimoji="0" lang="ru-RU" sz="1800" dirty="0">
                <a:latin typeface="Sitka Subheading" pitchFamily="2" charset="0"/>
              </a:rPr>
              <a:t>),</a:t>
            </a:r>
          </a:p>
          <a:p>
            <a:r>
              <a:rPr kumimoji="0" lang="en-US" sz="1800" b="1" dirty="0" err="1">
                <a:latin typeface="Sitka Subheading" pitchFamily="2" charset="0"/>
              </a:rPr>
              <a:t>oldtype</a:t>
            </a:r>
            <a:r>
              <a:rPr kumimoji="0" lang="en-US" sz="1800" b="1" dirty="0">
                <a:latin typeface="Sitka Subheading" pitchFamily="2" charset="0"/>
              </a:rPr>
              <a:t>:</a:t>
            </a:r>
            <a:r>
              <a:rPr kumimoji="0" lang="ru-RU" sz="1800" b="1" dirty="0">
                <a:latin typeface="Sitka Subheading" pitchFamily="2" charset="0"/>
              </a:rPr>
              <a:t> </a:t>
            </a:r>
            <a:r>
              <a:rPr kumimoji="0" lang="en-US" sz="1800" b="1" dirty="0">
                <a:latin typeface="Sitka Subheading" pitchFamily="2" charset="0"/>
              </a:rPr>
              <a:t> </a:t>
            </a:r>
            <a:r>
              <a:rPr kumimoji="0" lang="ru-RU" sz="1800" b="1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 </a:t>
            </a:r>
            <a:r>
              <a:rPr kumimoji="0" lang="nl-NL" sz="1800" dirty="0">
                <a:latin typeface="Sitka Subheading" pitchFamily="2" charset="0"/>
              </a:rPr>
              <a:t>old datatype</a:t>
            </a:r>
            <a:r>
              <a:rPr kumimoji="0" lang="ru-RU" sz="1800" dirty="0">
                <a:latin typeface="Sitka Subheading" pitchFamily="2" charset="0"/>
              </a:rPr>
              <a:t>,</a:t>
            </a:r>
          </a:p>
          <a:p>
            <a:r>
              <a:rPr kumimoji="0" lang="en-US" sz="1800" b="1" dirty="0" err="1">
                <a:latin typeface="Sitka Subheading" pitchFamily="2" charset="0"/>
              </a:rPr>
              <a:t>newtype</a:t>
            </a:r>
            <a:r>
              <a:rPr kumimoji="0" lang="en-US" sz="1800" b="1" dirty="0">
                <a:latin typeface="Sitka Subheading" pitchFamily="2" charset="0"/>
              </a:rPr>
              <a:t>:</a:t>
            </a:r>
            <a:r>
              <a:rPr kumimoji="0" lang="ru-RU" sz="1800" b="1" dirty="0">
                <a:latin typeface="Sitka Subheading" pitchFamily="2" charset="0"/>
              </a:rPr>
              <a:t> </a:t>
            </a:r>
            <a:r>
              <a:rPr kumimoji="0" lang="en-US" sz="1800" b="1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new </a:t>
            </a:r>
            <a:r>
              <a:rPr kumimoji="0" lang="en-US" sz="1800" dirty="0" err="1">
                <a:latin typeface="Sitka Subheading" pitchFamily="2" charset="0"/>
              </a:rPr>
              <a:t>datatype</a:t>
            </a:r>
            <a:r>
              <a:rPr kumimoji="0" lang="ru-RU" sz="1800" dirty="0">
                <a:latin typeface="Sitka Subheading" pitchFamily="2" charset="0"/>
              </a:rPr>
              <a:t>.</a:t>
            </a:r>
            <a:endParaRPr kumimoji="0" lang="en-US" sz="1800" dirty="0">
              <a:latin typeface="Sitka Subheading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80812" y="414908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oldtype</a:t>
            </a:r>
            <a:r>
              <a:rPr lang="en-US" b="1" dirty="0">
                <a:latin typeface="Courier New"/>
                <a:cs typeface="Courier New"/>
              </a:rPr>
              <a:t> = MPI_INT</a:t>
            </a:r>
            <a:endParaRPr lang="ru-RU" b="1" dirty="0">
              <a:latin typeface="Courier New"/>
              <a:cs typeface="Courier New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855292" y="4581128"/>
            <a:ext cx="720080" cy="360040"/>
            <a:chOff x="1115616" y="5229200"/>
            <a:chExt cx="864096" cy="360040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69" name="Прямая соединительная линия 68"/>
            <p:cNvCxnSpPr>
              <a:stCxn id="68" idx="0"/>
              <a:endCxn id="68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4455692" y="414908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newtype</a:t>
            </a:r>
            <a:r>
              <a:rPr lang="en-US" b="1" dirty="0">
                <a:latin typeface="Courier New"/>
                <a:cs typeface="Courier New"/>
              </a:rPr>
              <a:t>  </a:t>
            </a:r>
            <a:endParaRPr lang="ru-RU" b="1" dirty="0">
              <a:latin typeface="Courier New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65204" y="4665910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</a:rPr>
              <a:t>count = 2</a:t>
            </a:r>
            <a:r>
              <a:rPr lang="ru-RU" b="1" dirty="0">
                <a:latin typeface="Courier New" charset="0"/>
              </a:rPr>
              <a:t>,</a:t>
            </a:r>
            <a:endParaRPr lang="en-US" b="1" dirty="0">
              <a:latin typeface="Courier New" charset="0"/>
            </a:endParaRPr>
          </a:p>
          <a:p>
            <a:r>
              <a:rPr lang="sv-SE" b="1" dirty="0">
                <a:latin typeface="Courier New" charset="0"/>
              </a:rPr>
              <a:t>blocklens</a:t>
            </a:r>
            <a:r>
              <a:rPr lang="ru-RU" b="1" dirty="0">
                <a:latin typeface="Courier New" charset="0"/>
              </a:rPr>
              <a:t>=</a:t>
            </a:r>
            <a:r>
              <a:rPr lang="en-US" b="1" dirty="0">
                <a:latin typeface="Courier New" charset="0"/>
              </a:rPr>
              <a:t>[</a:t>
            </a:r>
            <a:r>
              <a:rPr lang="ru-RU" b="1" dirty="0">
                <a:latin typeface="Courier New" charset="0"/>
              </a:rPr>
              <a:t>2</a:t>
            </a:r>
            <a:r>
              <a:rPr lang="en-US" b="1" dirty="0">
                <a:latin typeface="Courier New" charset="0"/>
              </a:rPr>
              <a:t>,3]</a:t>
            </a:r>
            <a:endParaRPr lang="ru-RU" b="1" dirty="0">
              <a:latin typeface="Courier New" charset="0"/>
            </a:endParaRPr>
          </a:p>
          <a:p>
            <a:r>
              <a:rPr lang="ru-RU" b="1" dirty="0" err="1">
                <a:latin typeface="Courier New" charset="0"/>
              </a:rPr>
              <a:t>indices</a:t>
            </a:r>
            <a:r>
              <a:rPr lang="en-US" b="1" dirty="0">
                <a:latin typeface="Courier New" charset="0"/>
              </a:rPr>
              <a:t>=[0,4]</a:t>
            </a:r>
            <a:endParaRPr lang="ru-RU" b="1" dirty="0">
              <a:latin typeface="Courier New"/>
              <a:cs typeface="Courier New"/>
            </a:endParaRPr>
          </a:p>
        </p:txBody>
      </p:sp>
      <p:grpSp>
        <p:nvGrpSpPr>
          <p:cNvPr id="79" name="Группа 78"/>
          <p:cNvGrpSpPr/>
          <p:nvPr/>
        </p:nvGrpSpPr>
        <p:grpSpPr>
          <a:xfrm>
            <a:off x="4527700" y="4581128"/>
            <a:ext cx="660073" cy="360040"/>
            <a:chOff x="1115616" y="5229200"/>
            <a:chExt cx="864096" cy="360040"/>
          </a:xfrm>
        </p:grpSpPr>
        <p:sp>
          <p:nvSpPr>
            <p:cNvPr id="105" name="Прямоугольник 104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06" name="Прямая соединительная линия 105"/>
            <p:cNvCxnSpPr>
              <a:stCxn id="105" idx="0"/>
              <a:endCxn id="105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5187773" y="4581128"/>
            <a:ext cx="660073" cy="360040"/>
            <a:chOff x="1115616" y="5229200"/>
            <a:chExt cx="864096" cy="360040"/>
          </a:xfrm>
        </p:grpSpPr>
        <p:sp>
          <p:nvSpPr>
            <p:cNvPr id="101" name="Прямоугольник 100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02" name="Прямая соединительная линия 101"/>
            <p:cNvCxnSpPr>
              <a:stCxn id="101" idx="0"/>
              <a:endCxn id="101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Группа 80"/>
          <p:cNvGrpSpPr/>
          <p:nvPr/>
        </p:nvGrpSpPr>
        <p:grpSpPr>
          <a:xfrm>
            <a:off x="5847847" y="4581128"/>
            <a:ext cx="660073" cy="360040"/>
            <a:chOff x="1115616" y="5229200"/>
            <a:chExt cx="864096" cy="360040"/>
          </a:xfrm>
          <a:solidFill>
            <a:schemeClr val="bg1"/>
          </a:solidFill>
        </p:grpSpPr>
        <p:sp>
          <p:nvSpPr>
            <p:cNvPr id="97" name="Прямоугольник 96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98" name="Прямая соединительная линия 97"/>
            <p:cNvCxnSpPr>
              <a:stCxn id="97" idx="0"/>
              <a:endCxn id="97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Группа 81"/>
          <p:cNvGrpSpPr/>
          <p:nvPr/>
        </p:nvGrpSpPr>
        <p:grpSpPr>
          <a:xfrm>
            <a:off x="7768060" y="4581128"/>
            <a:ext cx="660073" cy="360040"/>
            <a:chOff x="1115616" y="5229200"/>
            <a:chExt cx="864096" cy="360040"/>
          </a:xfrm>
        </p:grpSpPr>
        <p:sp>
          <p:nvSpPr>
            <p:cNvPr id="93" name="Прямоугольник 92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94" name="Прямая соединительная линия 93"/>
            <p:cNvCxnSpPr>
              <a:stCxn id="93" idx="0"/>
              <a:endCxn id="93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Группа 82"/>
          <p:cNvGrpSpPr/>
          <p:nvPr/>
        </p:nvGrpSpPr>
        <p:grpSpPr>
          <a:xfrm>
            <a:off x="8428133" y="4581128"/>
            <a:ext cx="660073" cy="360040"/>
            <a:chOff x="1115616" y="5229200"/>
            <a:chExt cx="864096" cy="360040"/>
          </a:xfrm>
        </p:grpSpPr>
        <p:sp>
          <p:nvSpPr>
            <p:cNvPr id="89" name="Прямоугольник 88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90" name="Прямая соединительная линия 89"/>
            <p:cNvCxnSpPr>
              <a:stCxn id="89" idx="0"/>
              <a:endCxn id="89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Группа 83"/>
          <p:cNvGrpSpPr/>
          <p:nvPr/>
        </p:nvGrpSpPr>
        <p:grpSpPr>
          <a:xfrm>
            <a:off x="6471916" y="4581128"/>
            <a:ext cx="660073" cy="360040"/>
            <a:chOff x="1115616" y="5229200"/>
            <a:chExt cx="864096" cy="360040"/>
          </a:xfrm>
          <a:solidFill>
            <a:schemeClr val="bg1"/>
          </a:solidFill>
        </p:grpSpPr>
        <p:sp>
          <p:nvSpPr>
            <p:cNvPr id="85" name="Прямоугольник 84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86" name="Прямая соединительная линия 85"/>
            <p:cNvCxnSpPr>
              <a:stCxn id="85" idx="0"/>
              <a:endCxn id="85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Стрелка вправо 108"/>
          <p:cNvSpPr/>
          <p:nvPr/>
        </p:nvSpPr>
        <p:spPr>
          <a:xfrm>
            <a:off x="2439468" y="4437112"/>
            <a:ext cx="1584176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0" name="Прямая соединительная линия 109"/>
          <p:cNvCxnSpPr/>
          <p:nvPr/>
        </p:nvCxnSpPr>
        <p:spPr>
          <a:xfrm>
            <a:off x="4527700" y="5157192"/>
            <a:ext cx="1368152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71716" y="4955767"/>
            <a:ext cx="110929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blocklen</a:t>
            </a:r>
            <a:r>
              <a:rPr lang="en-US" sz="1600" dirty="0"/>
              <a:t>=2</a:t>
            </a:r>
            <a:endParaRPr lang="ru-RU" sz="1600" dirty="0"/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>
            <a:off x="5866656" y="4941168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7119988" y="5157192"/>
            <a:ext cx="1979712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471270" y="4955767"/>
            <a:ext cx="13049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blocklens</a:t>
            </a:r>
            <a:r>
              <a:rPr lang="en-US" dirty="0"/>
              <a:t>=3</a:t>
            </a:r>
            <a:endParaRPr lang="ru-RU" dirty="0"/>
          </a:p>
        </p:txBody>
      </p:sp>
      <p:cxnSp>
        <p:nvCxnSpPr>
          <p:cNvPr id="115" name="Прямая соединительная линия 114"/>
          <p:cNvCxnSpPr/>
          <p:nvPr/>
        </p:nvCxnSpPr>
        <p:spPr>
          <a:xfrm>
            <a:off x="9078802" y="4941168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4527700" y="494116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7119988" y="494116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4527700" y="5517232"/>
            <a:ext cx="1224136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812427" y="5301208"/>
            <a:ext cx="10834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err="1"/>
              <a:t>indices</a:t>
            </a:r>
            <a:r>
              <a:rPr lang="en-US" dirty="0"/>
              <a:t>=0</a:t>
            </a:r>
            <a:endParaRPr lang="ru-RU" dirty="0"/>
          </a:p>
        </p:txBody>
      </p:sp>
      <p:grpSp>
        <p:nvGrpSpPr>
          <p:cNvPr id="120" name="Группа 119"/>
          <p:cNvGrpSpPr/>
          <p:nvPr/>
        </p:nvGrpSpPr>
        <p:grpSpPr>
          <a:xfrm>
            <a:off x="7119988" y="4581128"/>
            <a:ext cx="660073" cy="360040"/>
            <a:chOff x="1115616" y="5229200"/>
            <a:chExt cx="864096" cy="360040"/>
          </a:xfrm>
        </p:grpSpPr>
        <p:sp>
          <p:nvSpPr>
            <p:cNvPr id="121" name="Прямоугольник 120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22" name="Прямая соединительная линия 121"/>
            <p:cNvCxnSpPr>
              <a:stCxn id="121" idx="0"/>
              <a:endCxn id="121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5" name="Прямая соединительная линия 124"/>
          <p:cNvCxnSpPr/>
          <p:nvPr/>
        </p:nvCxnSpPr>
        <p:spPr>
          <a:xfrm>
            <a:off x="7119988" y="5517232"/>
            <a:ext cx="1224136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04715" y="5301208"/>
            <a:ext cx="1087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err="1"/>
              <a:t>Indices</a:t>
            </a:r>
            <a:r>
              <a:rPr lang="en-US" dirty="0"/>
              <a:t>=4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1999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-417513" y="1816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417513" y="18066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417513" y="1911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0" y="620688"/>
            <a:ext cx="9144000" cy="5632312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ru-RU" sz="1800" dirty="0">
                <a:latin typeface="Sitka Subheading" pitchFamily="2" charset="0"/>
              </a:rPr>
              <a:t>    </a:t>
            </a:r>
            <a:r>
              <a:rPr kumimoji="0" lang="fr-FR" sz="1800" dirty="0">
                <a:latin typeface="Pescadero" pitchFamily="18" charset="0"/>
              </a:rPr>
              <a:t>#define  SIZE  100</a:t>
            </a:r>
          </a:p>
          <a:p>
            <a:r>
              <a:rPr kumimoji="0" lang="fr-FR" sz="1800" dirty="0">
                <a:latin typeface="Pescadero" pitchFamily="18" charset="0"/>
              </a:rPr>
              <a:t>    float a[ SIZE ][ SIZE ];</a:t>
            </a:r>
          </a:p>
          <a:p>
            <a:r>
              <a:rPr kumimoji="0" lang="fr-FR" sz="1800" dirty="0">
                <a:latin typeface="Pescadero" pitchFamily="18" charset="0"/>
              </a:rPr>
              <a:t>    int pos[ SIZE ]</a:t>
            </a:r>
          </a:p>
          <a:p>
            <a:r>
              <a:rPr kumimoji="0" lang="fr-FR" sz="1800" dirty="0">
                <a:latin typeface="Pescadero" pitchFamily="18" charset="0"/>
              </a:rPr>
              <a:t>    int len[ SIZE ];</a:t>
            </a:r>
          </a:p>
          <a:p>
            <a:r>
              <a:rPr kumimoji="0" lang="fr-FR" sz="1800" dirty="0">
                <a:latin typeface="Pescadero" pitchFamily="18" charset="0"/>
              </a:rPr>
              <a:t>   </a:t>
            </a:r>
            <a:r>
              <a:rPr kumimoji="0" lang="fr-FR" sz="1800" dirty="0">
                <a:solidFill>
                  <a:srgbClr val="1F497D"/>
                </a:solidFill>
                <a:latin typeface="Pescadero" pitchFamily="18" charset="0"/>
              </a:rPr>
              <a:t> MPI_Datatype upper;</a:t>
            </a:r>
          </a:p>
          <a:p>
            <a:r>
              <a:rPr kumimoji="0" lang="fr-FR" sz="1800" dirty="0">
                <a:latin typeface="Pescadero" pitchFamily="18" charset="0"/>
              </a:rPr>
              <a:t>    ...</a:t>
            </a:r>
          </a:p>
          <a:p>
            <a:r>
              <a:rPr kumimoji="0" lang="fr-FR" sz="1800" dirty="0">
                <a:latin typeface="Pescadero" pitchFamily="18" charset="0"/>
              </a:rPr>
              <a:t>    for( i=0; i&lt;SIZE; i++ ) {    /*   xxxxxx   */</a:t>
            </a:r>
          </a:p>
          <a:p>
            <a:r>
              <a:rPr kumimoji="0" lang="fr-FR" sz="1800" dirty="0">
                <a:latin typeface="Pescadero" pitchFamily="18" charset="0"/>
              </a:rPr>
              <a:t>            pos[i] = SIZE*i + i;     /*   .xxxxx   */</a:t>
            </a:r>
          </a:p>
          <a:p>
            <a:r>
              <a:rPr kumimoji="0" lang="fr-FR" sz="1800" dirty="0">
                <a:latin typeface="Pescadero" pitchFamily="18" charset="0"/>
              </a:rPr>
              <a:t>            len[i] = SIZE - i;           /*   ..xxxx   */</a:t>
            </a:r>
          </a:p>
          <a:p>
            <a:r>
              <a:rPr kumimoji="0" lang="fr-FR" sz="1800" dirty="0">
                <a:latin typeface="Pescadero" pitchFamily="18" charset="0"/>
              </a:rPr>
              <a:t>    }                           	     /*   ...xxx   */</a:t>
            </a:r>
          </a:p>
          <a:p>
            <a:endParaRPr kumimoji="0" lang="fr-FR" sz="1800" dirty="0">
              <a:latin typeface="Pescadero" pitchFamily="18" charset="0"/>
            </a:endParaRPr>
          </a:p>
          <a:p>
            <a:r>
              <a:rPr kumimoji="0" lang="fr-FR" sz="1800" dirty="0">
                <a:latin typeface="Pescadero" pitchFamily="18" charset="0"/>
              </a:rPr>
              <a:t>    </a:t>
            </a:r>
            <a:r>
              <a:rPr kumimoji="0" lang="fr-FR" sz="1800" b="1" dirty="0">
                <a:solidFill>
                  <a:srgbClr val="1F497D"/>
                </a:solidFill>
                <a:latin typeface="Pescadero" pitchFamily="18" charset="0"/>
              </a:rPr>
              <a:t>MPI_Type_indexed</a:t>
            </a:r>
            <a:r>
              <a:rPr kumimoji="0" lang="fr-FR" sz="1800" dirty="0">
                <a:solidFill>
                  <a:srgbClr val="1F497D"/>
                </a:solidFill>
                <a:latin typeface="Pescadero" pitchFamily="18" charset="0"/>
              </a:rPr>
              <a:t>(</a:t>
            </a:r>
          </a:p>
          <a:p>
            <a:r>
              <a:rPr kumimoji="0" lang="fr-FR" sz="1800" dirty="0">
                <a:solidFill>
                  <a:srgbClr val="1F497D"/>
                </a:solidFill>
                <a:latin typeface="Pescadero" pitchFamily="18" charset="0"/>
              </a:rPr>
              <a:t>        SIZE,  		</a:t>
            </a:r>
            <a:r>
              <a:rPr kumimoji="0" lang="fr-FR" sz="1800" dirty="0">
                <a:latin typeface="Pescadero" pitchFamily="18" charset="0"/>
              </a:rPr>
              <a:t>/* number of arrays*/</a:t>
            </a:r>
          </a:p>
          <a:p>
            <a:r>
              <a:rPr kumimoji="0" lang="fr-FR" sz="1800" dirty="0">
                <a:solidFill>
                  <a:srgbClr val="1F497D"/>
                </a:solidFill>
                <a:latin typeface="Pescadero" pitchFamily="18" charset="0"/>
              </a:rPr>
              <a:t>        len,   		</a:t>
            </a:r>
            <a:r>
              <a:rPr kumimoji="0" lang="fr-FR" sz="1800" dirty="0">
                <a:solidFill>
                  <a:srgbClr val="000000"/>
                </a:solidFill>
                <a:latin typeface="Pescadero" pitchFamily="18" charset="0"/>
              </a:rPr>
              <a:t>/* leangths of arrays*/</a:t>
            </a:r>
          </a:p>
          <a:p>
            <a:r>
              <a:rPr kumimoji="0" lang="fr-FR" sz="1800" dirty="0">
                <a:solidFill>
                  <a:srgbClr val="1F497D"/>
                </a:solidFill>
                <a:latin typeface="Pescadero" pitchFamily="18" charset="0"/>
              </a:rPr>
              <a:t>        pos,   		</a:t>
            </a:r>
            <a:r>
              <a:rPr kumimoji="0" lang="fr-FR" sz="1800" dirty="0">
                <a:solidFill>
                  <a:srgbClr val="000000"/>
                </a:solidFill>
                <a:latin typeface="Pescadero" pitchFamily="18" charset="0"/>
              </a:rPr>
              <a:t>/* positions of each array */               </a:t>
            </a:r>
          </a:p>
          <a:p>
            <a:r>
              <a:rPr kumimoji="0" lang="fr-FR" sz="1800" dirty="0">
                <a:solidFill>
                  <a:srgbClr val="1F497D"/>
                </a:solidFill>
                <a:latin typeface="Pescadero" pitchFamily="18" charset="0"/>
              </a:rPr>
              <a:t>        MPI_FLOAT,  	</a:t>
            </a:r>
            <a:r>
              <a:rPr kumimoji="0" lang="fr-FR" sz="1800" dirty="0">
                <a:solidFill>
                  <a:srgbClr val="000000"/>
                </a:solidFill>
                <a:latin typeface="Pescadero" pitchFamily="18" charset="0"/>
              </a:rPr>
              <a:t>/* data type*/</a:t>
            </a:r>
          </a:p>
          <a:p>
            <a:r>
              <a:rPr kumimoji="0" lang="fr-FR" sz="1800" dirty="0">
                <a:solidFill>
                  <a:srgbClr val="1F497D"/>
                </a:solidFill>
                <a:latin typeface="Pescadero" pitchFamily="18" charset="0"/>
              </a:rPr>
              <a:t>        &amp;upper );</a:t>
            </a:r>
          </a:p>
          <a:p>
            <a:r>
              <a:rPr kumimoji="0" lang="fr-FR" sz="1800" dirty="0">
                <a:solidFill>
                  <a:schemeClr val="tx2"/>
                </a:solidFill>
                <a:latin typeface="Pescadero" pitchFamily="18" charset="0"/>
              </a:rPr>
              <a:t>    </a:t>
            </a:r>
            <a:r>
              <a:rPr kumimoji="0" lang="fr-FR" sz="1800" b="1" dirty="0">
                <a:solidFill>
                  <a:schemeClr val="tx2"/>
                </a:solidFill>
                <a:latin typeface="Pescadero" pitchFamily="18" charset="0"/>
              </a:rPr>
              <a:t>MPI_Type_commit</a:t>
            </a:r>
            <a:r>
              <a:rPr kumimoji="0" lang="fr-FR" sz="1800" dirty="0">
                <a:solidFill>
                  <a:schemeClr val="tx2"/>
                </a:solidFill>
                <a:latin typeface="Pescadero" pitchFamily="18" charset="0"/>
              </a:rPr>
              <a:t>( &amp;upper );</a:t>
            </a:r>
          </a:p>
          <a:p>
            <a:endParaRPr kumimoji="0" lang="fr-FR" sz="1800" b="1" dirty="0">
              <a:latin typeface="Pescadero" pitchFamily="18" charset="0"/>
            </a:endParaRPr>
          </a:p>
          <a:p>
            <a:r>
              <a:rPr kumimoji="0" lang="fr-FR" sz="1800" b="1" dirty="0">
                <a:latin typeface="Pescadero" pitchFamily="18" charset="0"/>
              </a:rPr>
              <a:t>    MPI_Recv</a:t>
            </a:r>
            <a:r>
              <a:rPr kumimoji="0" lang="fr-FR" sz="1800" dirty="0">
                <a:latin typeface="Pescadero" pitchFamily="18" charset="0"/>
              </a:rPr>
              <a:t>( a, 1, upper, .... );</a:t>
            </a:r>
            <a:endParaRPr kumimoji="0" lang="it-IT" sz="1800" dirty="0">
              <a:latin typeface="Pescade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511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-417513" y="1816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417513" y="18066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417513" y="1911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7787" y="620365"/>
            <a:ext cx="9066213" cy="1080443"/>
          </a:xfrm>
          <a:noFill/>
        </p:spPr>
        <p:txBody>
          <a:bodyPr>
            <a:normAutofit/>
          </a:bodyPr>
          <a:lstStyle/>
          <a:p>
            <a:pPr marL="342900" lvl="1" indent="-342900">
              <a:buFontTx/>
              <a:buChar char="•"/>
            </a:pPr>
            <a:r>
              <a:rPr lang="es-ES_tradnl" sz="2000" b="1" i="1" dirty="0"/>
              <a:t>Struct </a:t>
            </a:r>
            <a:r>
              <a:rPr lang="en-US" sz="2000" dirty="0"/>
              <a:t>constructor</a:t>
            </a:r>
            <a:r>
              <a:rPr lang="en-US" sz="2000" b="1" i="1" dirty="0"/>
              <a:t> </a:t>
            </a:r>
            <a:r>
              <a:rPr lang="en-US" sz="2000" dirty="0"/>
              <a:t>is the most general type constructor. The new data type is formed according to completely defined map of the component data types</a:t>
            </a:r>
            <a:r>
              <a:rPr lang="ru-RU" sz="2000" dirty="0">
                <a:cs typeface="Arial" charset="0"/>
              </a:rPr>
              <a:t>.</a:t>
            </a:r>
            <a:endParaRPr kumimoji="0" lang="ru-RU" sz="2000" dirty="0"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36512" y="3789040"/>
            <a:ext cx="18597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oldtypes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ru-RU" b="1" dirty="0">
                <a:latin typeface="Courier New"/>
                <a:cs typeface="Courier New"/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MPI_INT,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Courier New"/>
                <a:cs typeface="Courier New"/>
              </a:rPr>
              <a:t>MPI_SHORT,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Courier New"/>
                <a:cs typeface="Courier New"/>
              </a:rPr>
              <a:t>MPI_CHAR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)</a:t>
            </a:r>
            <a:endParaRPr lang="ru-RU" b="1" dirty="0">
              <a:latin typeface="Courier New"/>
              <a:cs typeface="Courier New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1187624" y="4149080"/>
            <a:ext cx="720080" cy="360040"/>
            <a:chOff x="1115616" y="5229200"/>
            <a:chExt cx="864096" cy="360040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69" name="Прямая соединительная линия 68"/>
            <p:cNvCxnSpPr>
              <a:stCxn id="68" idx="0"/>
              <a:endCxn id="68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4499992" y="386104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newtype</a:t>
            </a:r>
            <a:r>
              <a:rPr lang="en-US" b="1" dirty="0">
                <a:latin typeface="Courier New"/>
                <a:cs typeface="Courier New"/>
              </a:rPr>
              <a:t>  </a:t>
            </a:r>
            <a:endParaRPr lang="ru-RU" b="1" dirty="0">
              <a:latin typeface="Courier New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32460" y="4005064"/>
            <a:ext cx="2528256" cy="923330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</a:rPr>
              <a:t>count = 3</a:t>
            </a:r>
            <a:r>
              <a:rPr lang="ru-RU" b="1" dirty="0">
                <a:latin typeface="Courier New" charset="0"/>
              </a:rPr>
              <a:t>,</a:t>
            </a:r>
            <a:endParaRPr lang="en-US" b="1" dirty="0">
              <a:latin typeface="Courier New" charset="0"/>
            </a:endParaRPr>
          </a:p>
          <a:p>
            <a:r>
              <a:rPr lang="sv-SE" b="1" dirty="0">
                <a:latin typeface="Courier New" charset="0"/>
              </a:rPr>
              <a:t>blocklens</a:t>
            </a:r>
            <a:r>
              <a:rPr lang="ru-RU" b="1" dirty="0">
                <a:latin typeface="Courier New" charset="0"/>
              </a:rPr>
              <a:t>=</a:t>
            </a:r>
            <a:r>
              <a:rPr lang="en-US" b="1" dirty="0">
                <a:latin typeface="Courier New" charset="0"/>
              </a:rPr>
              <a:t>[1,5,4]</a:t>
            </a:r>
            <a:endParaRPr lang="ru-RU" b="1" dirty="0">
              <a:latin typeface="Courier New" charset="0"/>
            </a:endParaRPr>
          </a:p>
          <a:p>
            <a:r>
              <a:rPr lang="ru-RU" b="1" dirty="0" err="1">
                <a:latin typeface="Courier New" charset="0"/>
              </a:rPr>
              <a:t>indices</a:t>
            </a:r>
            <a:r>
              <a:rPr lang="en-US" b="1" dirty="0">
                <a:latin typeface="Courier New" charset="0"/>
              </a:rPr>
              <a:t>=[0,8,20]</a:t>
            </a:r>
            <a:endParaRPr lang="ru-RU" b="1" dirty="0">
              <a:latin typeface="Courier New"/>
              <a:cs typeface="Courier New"/>
            </a:endParaRPr>
          </a:p>
        </p:txBody>
      </p:sp>
      <p:grpSp>
        <p:nvGrpSpPr>
          <p:cNvPr id="79" name="Группа 78"/>
          <p:cNvGrpSpPr/>
          <p:nvPr/>
        </p:nvGrpSpPr>
        <p:grpSpPr>
          <a:xfrm>
            <a:off x="4615794" y="4293096"/>
            <a:ext cx="660073" cy="360040"/>
            <a:chOff x="1115616" y="5229200"/>
            <a:chExt cx="864096" cy="360040"/>
          </a:xfrm>
        </p:grpSpPr>
        <p:sp>
          <p:nvSpPr>
            <p:cNvPr id="105" name="Прямоугольник 104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06" name="Прямая соединительная линия 105"/>
            <p:cNvCxnSpPr>
              <a:stCxn id="105" idx="0"/>
              <a:endCxn id="105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Группа 80"/>
          <p:cNvGrpSpPr/>
          <p:nvPr/>
        </p:nvGrpSpPr>
        <p:grpSpPr>
          <a:xfrm>
            <a:off x="7481517" y="4293096"/>
            <a:ext cx="330844" cy="360040"/>
            <a:chOff x="1115616" y="5229200"/>
            <a:chExt cx="864096" cy="360040"/>
          </a:xfrm>
          <a:solidFill>
            <a:schemeClr val="bg1"/>
          </a:solidFill>
        </p:grpSpPr>
        <p:sp>
          <p:nvSpPr>
            <p:cNvPr id="97" name="Прямоугольник 96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98" name="Прямая соединительная линия 97"/>
            <p:cNvCxnSpPr>
              <a:stCxn id="97" idx="0"/>
              <a:endCxn id="97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Группа 82"/>
          <p:cNvGrpSpPr/>
          <p:nvPr/>
        </p:nvGrpSpPr>
        <p:grpSpPr>
          <a:xfrm>
            <a:off x="7812360" y="4293096"/>
            <a:ext cx="660073" cy="360040"/>
            <a:chOff x="1115616" y="5229200"/>
            <a:chExt cx="864096" cy="360040"/>
          </a:xfrm>
          <a:solidFill>
            <a:schemeClr val="accent4"/>
          </a:solidFill>
        </p:grpSpPr>
        <p:sp>
          <p:nvSpPr>
            <p:cNvPr id="89" name="Прямоугольник 88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90" name="Прямая соединительная линия 89"/>
            <p:cNvCxnSpPr>
              <a:stCxn id="89" idx="0"/>
              <a:endCxn id="89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grpFill/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grpFill/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Стрелка вправо 108"/>
          <p:cNvSpPr/>
          <p:nvPr/>
        </p:nvSpPr>
        <p:spPr>
          <a:xfrm>
            <a:off x="2123728" y="3861048"/>
            <a:ext cx="2232248" cy="1440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0" name="Прямая соединительная линия 109"/>
          <p:cNvCxnSpPr/>
          <p:nvPr/>
        </p:nvCxnSpPr>
        <p:spPr>
          <a:xfrm>
            <a:off x="4644008" y="4869160"/>
            <a:ext cx="1080120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72462" y="4676971"/>
            <a:ext cx="117942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blocklens</a:t>
            </a:r>
            <a:r>
              <a:rPr lang="en-US" sz="1600" dirty="0"/>
              <a:t>=1</a:t>
            </a:r>
            <a:endParaRPr lang="ru-RU" sz="1600" dirty="0"/>
          </a:p>
        </p:txBody>
      </p:sp>
      <p:cxnSp>
        <p:nvCxnSpPr>
          <p:cNvPr id="113" name="Прямая соединительная линия 112"/>
          <p:cNvCxnSpPr/>
          <p:nvPr/>
        </p:nvCxnSpPr>
        <p:spPr>
          <a:xfrm>
            <a:off x="5969348" y="4869160"/>
            <a:ext cx="576064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76614" y="4653136"/>
            <a:ext cx="119776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/>
              <a:t>blocklens</a:t>
            </a:r>
            <a:r>
              <a:rPr lang="en-US" sz="1600" dirty="0"/>
              <a:t>=5</a:t>
            </a:r>
            <a:endParaRPr lang="ru-RU" sz="1600" dirty="0"/>
          </a:p>
        </p:txBody>
      </p:sp>
      <p:cxnSp>
        <p:nvCxnSpPr>
          <p:cNvPr id="115" name="Прямая соединительная линия 114"/>
          <p:cNvCxnSpPr/>
          <p:nvPr/>
        </p:nvCxnSpPr>
        <p:spPr>
          <a:xfrm>
            <a:off x="8792258" y="4653136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4614812" y="4653136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5941134" y="4653136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4644008" y="5229200"/>
            <a:ext cx="936104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784719" y="5013176"/>
            <a:ext cx="98356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600" dirty="0" err="1"/>
              <a:t>indices</a:t>
            </a:r>
            <a:r>
              <a:rPr lang="en-US" sz="1600" dirty="0"/>
              <a:t>=0</a:t>
            </a:r>
            <a:endParaRPr lang="ru-RU" sz="1600" dirty="0"/>
          </a:p>
        </p:txBody>
      </p:sp>
      <p:cxnSp>
        <p:nvCxnSpPr>
          <p:cNvPr id="125" name="Прямая соединительная линия 124"/>
          <p:cNvCxnSpPr/>
          <p:nvPr/>
        </p:nvCxnSpPr>
        <p:spPr>
          <a:xfrm>
            <a:off x="5969348" y="5229200"/>
            <a:ext cx="1224136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03844" y="5013176"/>
            <a:ext cx="98376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ru-RU" sz="1600" dirty="0" err="1"/>
              <a:t>ndices</a:t>
            </a:r>
            <a:r>
              <a:rPr lang="en-US" sz="1600" dirty="0"/>
              <a:t>=8</a:t>
            </a:r>
            <a:endParaRPr lang="ru-RU" sz="1600" dirty="0"/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0" y="1340768"/>
            <a:ext cx="9144000" cy="203132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b="1" dirty="0">
                <a:latin typeface="Sitka Subheading" pitchFamily="2" charset="0"/>
              </a:rPr>
              <a:t>MPI</a:t>
            </a:r>
            <a:r>
              <a:rPr kumimoji="0" lang="ru-RU" sz="1800" b="1" dirty="0">
                <a:latin typeface="Sitka Subheading" pitchFamily="2" charset="0"/>
              </a:rPr>
              <a:t>_</a:t>
            </a:r>
            <a:r>
              <a:rPr kumimoji="0" lang="en-US" sz="1800" b="1" dirty="0">
                <a:latin typeface="Sitka Subheading" pitchFamily="2" charset="0"/>
              </a:rPr>
              <a:t>Type</a:t>
            </a:r>
            <a:r>
              <a:rPr kumimoji="0" lang="ru-RU" sz="1800" b="1" dirty="0">
                <a:latin typeface="Sitka Subheading" pitchFamily="2" charset="0"/>
              </a:rPr>
              <a:t>_</a:t>
            </a:r>
            <a:r>
              <a:rPr kumimoji="0" lang="en-US" sz="1800" b="1" dirty="0" err="1">
                <a:latin typeface="Sitka Subheading" pitchFamily="2" charset="0"/>
              </a:rPr>
              <a:t>struct</a:t>
            </a:r>
            <a:r>
              <a:rPr kumimoji="0" lang="ru-RU" sz="1800" dirty="0">
                <a:latin typeface="Sitka Subheading" pitchFamily="2" charset="0"/>
              </a:rPr>
              <a:t>(</a:t>
            </a:r>
            <a:r>
              <a:rPr kumimoji="0" lang="en-US" sz="1800" dirty="0">
                <a:latin typeface="Sitka Subheading" pitchFamily="2" charset="0"/>
              </a:rPr>
              <a:t>count</a:t>
            </a:r>
            <a:r>
              <a:rPr kumimoji="0" lang="ru-RU" sz="1800" dirty="0">
                <a:latin typeface="Sitka Subheading" pitchFamily="2" charset="0"/>
              </a:rPr>
              <a:t>, </a:t>
            </a:r>
            <a:r>
              <a:rPr kumimoji="0" lang="en-US" sz="1800" dirty="0">
                <a:latin typeface="Sitka Subheading" pitchFamily="2" charset="0"/>
              </a:rPr>
              <a:t> </a:t>
            </a:r>
            <a:r>
              <a:rPr kumimoji="0" lang="en-US" sz="1800" dirty="0" err="1">
                <a:latin typeface="Sitka Subheading" pitchFamily="2" charset="0"/>
              </a:rPr>
              <a:t>blocklens</a:t>
            </a:r>
            <a:r>
              <a:rPr kumimoji="0" lang="ru-RU" sz="1800" dirty="0">
                <a:latin typeface="Sitka Subheading" pitchFamily="2" charset="0"/>
              </a:rPr>
              <a:t>[], </a:t>
            </a:r>
            <a:r>
              <a:rPr kumimoji="0" lang="en-US" sz="1800" dirty="0">
                <a:latin typeface="Sitka Subheading" pitchFamily="2" charset="0"/>
              </a:rPr>
              <a:t> indices</a:t>
            </a:r>
            <a:r>
              <a:rPr kumimoji="0" lang="ru-RU" sz="1800" dirty="0">
                <a:latin typeface="Sitka Subheading" pitchFamily="2" charset="0"/>
              </a:rPr>
              <a:t>[],</a:t>
            </a:r>
            <a:r>
              <a:rPr kumimoji="0" lang="en-US" sz="1800" dirty="0">
                <a:latin typeface="Sitka Subheading" pitchFamily="2" charset="0"/>
              </a:rPr>
              <a:t>  </a:t>
            </a:r>
            <a:r>
              <a:rPr kumimoji="0" lang="en-US" sz="1800" dirty="0" err="1">
                <a:latin typeface="Sitka Subheading" pitchFamily="2" charset="0"/>
              </a:rPr>
              <a:t>oldtypes</a:t>
            </a:r>
            <a:r>
              <a:rPr kumimoji="0" lang="en-US" sz="1800" dirty="0">
                <a:latin typeface="Sitka Subheading" pitchFamily="2" charset="0"/>
              </a:rPr>
              <a:t>[],  </a:t>
            </a:r>
            <a:r>
              <a:rPr kumimoji="0" lang="en-US" sz="1800" dirty="0" err="1">
                <a:latin typeface="Sitka Subheading" pitchFamily="2" charset="0"/>
              </a:rPr>
              <a:t>newtype</a:t>
            </a:r>
            <a:r>
              <a:rPr kumimoji="0" lang="en-US" sz="1800" dirty="0">
                <a:latin typeface="Sitka Subheading" pitchFamily="2" charset="0"/>
              </a:rPr>
              <a:t>)</a:t>
            </a:r>
            <a:r>
              <a:rPr kumimoji="0" lang="ru-RU" sz="1800" dirty="0">
                <a:latin typeface="Sitka Subheading" pitchFamily="2" charset="0"/>
              </a:rPr>
              <a:t> </a:t>
            </a:r>
          </a:p>
          <a:p>
            <a:endParaRPr kumimoji="0" lang="ru-RU" sz="1800" dirty="0">
              <a:latin typeface="Sitka Subheading" pitchFamily="2" charset="0"/>
            </a:endParaRPr>
          </a:p>
          <a:p>
            <a:r>
              <a:rPr kumimoji="0" lang="en-US" sz="1800" b="1" dirty="0">
                <a:latin typeface="Sitka Subheading" pitchFamily="2" charset="0"/>
              </a:rPr>
              <a:t>count:</a:t>
            </a:r>
            <a:r>
              <a:rPr kumimoji="0" lang="en-US" sz="1800" dirty="0">
                <a:latin typeface="Sitka Subheading" pitchFamily="2" charset="0"/>
              </a:rPr>
              <a:t> </a:t>
            </a:r>
            <a:r>
              <a:rPr kumimoji="0" lang="ru-RU" sz="1800" dirty="0">
                <a:latin typeface="Sitka Subheading" pitchFamily="2" charset="0"/>
              </a:rPr>
              <a:t>    </a:t>
            </a:r>
            <a:r>
              <a:rPr kumimoji="0" lang="en-US" sz="1800" dirty="0">
                <a:latin typeface="Sitka Subheading" pitchFamily="2" charset="0"/>
              </a:rPr>
              <a:t>   number  of  blocks</a:t>
            </a:r>
            <a:r>
              <a:rPr kumimoji="0" lang="ru-RU" sz="1800" dirty="0">
                <a:latin typeface="Sitka Subheading" pitchFamily="2" charset="0"/>
              </a:rPr>
              <a:t>,</a:t>
            </a:r>
            <a:endParaRPr kumimoji="0" lang="en-US" sz="1800" dirty="0">
              <a:latin typeface="Sitka Subheading" pitchFamily="2" charset="0"/>
            </a:endParaRPr>
          </a:p>
          <a:p>
            <a:r>
              <a:rPr kumimoji="0" lang="sv-SE" sz="1800" b="1" dirty="0">
                <a:latin typeface="Sitka Subheading" pitchFamily="2" charset="0"/>
              </a:rPr>
              <a:t>blocklens</a:t>
            </a:r>
            <a:r>
              <a:rPr kumimoji="0" lang="en-US" sz="1800" b="1" dirty="0">
                <a:latin typeface="Sitka Subheading" pitchFamily="2" charset="0"/>
              </a:rPr>
              <a:t>: </a:t>
            </a:r>
            <a:r>
              <a:rPr kumimoji="0" lang="en-US" sz="1800" dirty="0">
                <a:latin typeface="Sitka Subheading" pitchFamily="2" charset="0"/>
              </a:rPr>
              <a:t>number of elements in each block</a:t>
            </a:r>
            <a:r>
              <a:rPr kumimoji="0" lang="ru-RU" sz="1800" dirty="0">
                <a:latin typeface="Sitka Subheading" pitchFamily="2" charset="0"/>
              </a:rPr>
              <a:t>,</a:t>
            </a:r>
          </a:p>
          <a:p>
            <a:r>
              <a:rPr kumimoji="0" lang="en-US" sz="1800" b="1" dirty="0">
                <a:latin typeface="Sitka Subheading" pitchFamily="2" charset="0"/>
              </a:rPr>
              <a:t>indices: </a:t>
            </a:r>
            <a:r>
              <a:rPr kumimoji="0" lang="ru-RU" sz="1800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   </a:t>
            </a:r>
            <a:r>
              <a:rPr kumimoji="0" lang="ru-RU" sz="1800" dirty="0" err="1">
                <a:latin typeface="Sitka Subheading" pitchFamily="2" charset="0"/>
              </a:rPr>
              <a:t>byte</a:t>
            </a:r>
            <a:r>
              <a:rPr kumimoji="0" lang="ru-RU" sz="1800" dirty="0">
                <a:latin typeface="Sitka Subheading" pitchFamily="2" charset="0"/>
              </a:rPr>
              <a:t> </a:t>
            </a:r>
            <a:r>
              <a:rPr kumimoji="0" lang="en-US" sz="1800" dirty="0">
                <a:latin typeface="Sitka Subheading" pitchFamily="2" charset="0"/>
              </a:rPr>
              <a:t>displacement of each block</a:t>
            </a:r>
            <a:r>
              <a:rPr kumimoji="0" lang="ru-RU" sz="1800" dirty="0">
                <a:latin typeface="Sitka Subheading" pitchFamily="2" charset="0"/>
              </a:rPr>
              <a:t>,</a:t>
            </a:r>
          </a:p>
          <a:p>
            <a:r>
              <a:rPr kumimoji="0" lang="en-US" sz="1800" b="1" dirty="0" err="1">
                <a:latin typeface="Sitka Subheading" pitchFamily="2" charset="0"/>
              </a:rPr>
              <a:t>oldtypes</a:t>
            </a:r>
            <a:r>
              <a:rPr kumimoji="0" lang="en-US" sz="1800" b="1" dirty="0">
                <a:latin typeface="Sitka Subheading" pitchFamily="2" charset="0"/>
              </a:rPr>
              <a:t>:</a:t>
            </a:r>
            <a:r>
              <a:rPr kumimoji="0" lang="ru-RU" sz="1800" b="1" dirty="0">
                <a:latin typeface="Sitka Subheading" pitchFamily="2" charset="0"/>
              </a:rPr>
              <a:t>  </a:t>
            </a:r>
            <a:r>
              <a:rPr kumimoji="0" lang="en-US" sz="1800" dirty="0">
                <a:latin typeface="Sitka Subheading" pitchFamily="2" charset="0"/>
              </a:rPr>
              <a:t>type of elements in each block</a:t>
            </a:r>
            <a:r>
              <a:rPr kumimoji="0" lang="ru-RU" sz="1800" dirty="0">
                <a:latin typeface="Sitka Subheading" pitchFamily="2" charset="0"/>
              </a:rPr>
              <a:t>,</a:t>
            </a:r>
          </a:p>
          <a:p>
            <a:r>
              <a:rPr kumimoji="0" lang="en-US" sz="1800" b="1" dirty="0" err="1">
                <a:latin typeface="Sitka Subheading" pitchFamily="2" charset="0"/>
              </a:rPr>
              <a:t>newtype</a:t>
            </a:r>
            <a:r>
              <a:rPr kumimoji="0" lang="en-US" sz="1800" b="1" dirty="0">
                <a:latin typeface="Sitka Subheading" pitchFamily="2" charset="0"/>
              </a:rPr>
              <a:t>:</a:t>
            </a:r>
            <a:r>
              <a:rPr kumimoji="0" lang="ru-RU" sz="1800" b="1" dirty="0">
                <a:latin typeface="Sitka Subheading" pitchFamily="2" charset="0"/>
              </a:rPr>
              <a:t>  </a:t>
            </a:r>
            <a:r>
              <a:rPr kumimoji="0" lang="en-US" sz="1800" dirty="0">
                <a:latin typeface="Sitka Subheading" pitchFamily="2" charset="0"/>
              </a:rPr>
              <a:t>new </a:t>
            </a:r>
            <a:r>
              <a:rPr kumimoji="0" lang="en-US" sz="1800" dirty="0" err="1">
                <a:latin typeface="Sitka Subheading" pitchFamily="2" charset="0"/>
              </a:rPr>
              <a:t>datatype</a:t>
            </a:r>
            <a:r>
              <a:rPr kumimoji="0" lang="ru-RU" sz="1800" dirty="0">
                <a:latin typeface="Sitka Subheading" pitchFamily="2" charset="0"/>
              </a:rPr>
              <a:t>.</a:t>
            </a:r>
            <a:endParaRPr kumimoji="0" lang="en-US" sz="1800" dirty="0">
              <a:latin typeface="Sitka Subheading" pitchFamily="2" charset="0"/>
            </a:endParaRPr>
          </a:p>
        </p:txBody>
      </p:sp>
      <p:grpSp>
        <p:nvGrpSpPr>
          <p:cNvPr id="71" name="Группа 70"/>
          <p:cNvGrpSpPr/>
          <p:nvPr/>
        </p:nvGrpSpPr>
        <p:grpSpPr>
          <a:xfrm>
            <a:off x="1475656" y="4581128"/>
            <a:ext cx="360040" cy="360040"/>
            <a:chOff x="1115616" y="5229200"/>
            <a:chExt cx="864096" cy="360040"/>
          </a:xfrm>
          <a:solidFill>
            <a:schemeClr val="accent3"/>
          </a:solidFill>
        </p:grpSpPr>
        <p:sp>
          <p:nvSpPr>
            <p:cNvPr id="73" name="Прямоугольник 72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74" name="Прямая соединительная линия 73"/>
            <p:cNvCxnSpPr>
              <a:stCxn id="73" idx="0"/>
              <a:endCxn id="73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Прямоугольник 128"/>
          <p:cNvSpPr/>
          <p:nvPr/>
        </p:nvSpPr>
        <p:spPr>
          <a:xfrm>
            <a:off x="1287846" y="4984965"/>
            <a:ext cx="144016" cy="36004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grpSp>
        <p:nvGrpSpPr>
          <p:cNvPr id="137" name="Группа 136"/>
          <p:cNvGrpSpPr/>
          <p:nvPr/>
        </p:nvGrpSpPr>
        <p:grpSpPr>
          <a:xfrm>
            <a:off x="7178886" y="4293096"/>
            <a:ext cx="317228" cy="360040"/>
            <a:chOff x="1115616" y="5229200"/>
            <a:chExt cx="864096" cy="360040"/>
          </a:xfrm>
          <a:solidFill>
            <a:schemeClr val="accent3"/>
          </a:solidFill>
        </p:grpSpPr>
        <p:sp>
          <p:nvSpPr>
            <p:cNvPr id="138" name="Прямоугольник 137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39" name="Прямая соединительная линия 138"/>
            <p:cNvCxnSpPr>
              <a:stCxn id="138" idx="0"/>
              <a:endCxn id="138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Группа 139"/>
          <p:cNvGrpSpPr/>
          <p:nvPr/>
        </p:nvGrpSpPr>
        <p:grpSpPr>
          <a:xfrm>
            <a:off x="6876256" y="4293096"/>
            <a:ext cx="317228" cy="360040"/>
            <a:chOff x="1115616" y="5229200"/>
            <a:chExt cx="864096" cy="360040"/>
          </a:xfrm>
          <a:solidFill>
            <a:schemeClr val="accent3"/>
          </a:solidFill>
        </p:grpSpPr>
        <p:sp>
          <p:nvSpPr>
            <p:cNvPr id="141" name="Прямоугольник 140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42" name="Прямая соединительная линия 141"/>
            <p:cNvCxnSpPr>
              <a:stCxn id="141" idx="0"/>
              <a:endCxn id="141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Группа 142"/>
          <p:cNvGrpSpPr/>
          <p:nvPr/>
        </p:nvGrpSpPr>
        <p:grpSpPr>
          <a:xfrm>
            <a:off x="6559028" y="4293096"/>
            <a:ext cx="317228" cy="360040"/>
            <a:chOff x="1115616" y="5229200"/>
            <a:chExt cx="864096" cy="360040"/>
          </a:xfrm>
          <a:solidFill>
            <a:schemeClr val="accent3"/>
          </a:solidFill>
        </p:grpSpPr>
        <p:sp>
          <p:nvSpPr>
            <p:cNvPr id="144" name="Прямоугольник 143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45" name="Прямая соединительная линия 144"/>
            <p:cNvCxnSpPr>
              <a:stCxn id="144" idx="0"/>
              <a:endCxn id="144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6242782" y="4293096"/>
            <a:ext cx="317228" cy="360040"/>
            <a:chOff x="1115616" y="5229200"/>
            <a:chExt cx="864096" cy="360040"/>
          </a:xfrm>
          <a:solidFill>
            <a:schemeClr val="accent3"/>
          </a:solidFill>
        </p:grpSpPr>
        <p:sp>
          <p:nvSpPr>
            <p:cNvPr id="147" name="Прямоугольник 146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48" name="Прямая соединительная линия 147"/>
            <p:cNvCxnSpPr>
              <a:stCxn id="147" idx="0"/>
              <a:endCxn id="147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Группа 148"/>
          <p:cNvGrpSpPr/>
          <p:nvPr/>
        </p:nvGrpSpPr>
        <p:grpSpPr>
          <a:xfrm>
            <a:off x="5940152" y="4293096"/>
            <a:ext cx="317228" cy="360040"/>
            <a:chOff x="1115616" y="5229200"/>
            <a:chExt cx="864096" cy="360040"/>
          </a:xfrm>
          <a:solidFill>
            <a:schemeClr val="accent3"/>
          </a:solidFill>
        </p:grpSpPr>
        <p:sp>
          <p:nvSpPr>
            <p:cNvPr id="150" name="Прямоугольник 149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51" name="Прямая соединительная линия 150"/>
            <p:cNvCxnSpPr>
              <a:stCxn id="150" idx="0"/>
              <a:endCxn id="150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Группа 155"/>
          <p:cNvGrpSpPr/>
          <p:nvPr/>
        </p:nvGrpSpPr>
        <p:grpSpPr>
          <a:xfrm>
            <a:off x="5263866" y="4293096"/>
            <a:ext cx="660073" cy="360040"/>
            <a:chOff x="1115616" y="5229200"/>
            <a:chExt cx="864096" cy="360040"/>
          </a:xfrm>
          <a:solidFill>
            <a:schemeClr val="bg1"/>
          </a:solidFill>
        </p:grpSpPr>
        <p:sp>
          <p:nvSpPr>
            <p:cNvPr id="157" name="Прямоугольник 156"/>
            <p:cNvSpPr/>
            <p:nvPr/>
          </p:nvSpPr>
          <p:spPr>
            <a:xfrm>
              <a:off x="1115616" y="5229200"/>
              <a:ext cx="864096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cxnSp>
          <p:nvCxnSpPr>
            <p:cNvPr id="158" name="Прямая соединительная линия 157"/>
            <p:cNvCxnSpPr>
              <a:stCxn id="157" idx="0"/>
              <a:endCxn id="157" idx="2"/>
            </p:cNvCxnSpPr>
            <p:nvPr/>
          </p:nvCxnSpPr>
          <p:spPr>
            <a:xfrm>
              <a:off x="1547664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/>
            <p:nvPr/>
          </p:nvCxnSpPr>
          <p:spPr>
            <a:xfrm>
              <a:off x="1763688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/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grpFill/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4" name="Прямая соединительная линия 163"/>
          <p:cNvCxnSpPr/>
          <p:nvPr/>
        </p:nvCxnSpPr>
        <p:spPr>
          <a:xfrm>
            <a:off x="7848472" y="4869160"/>
            <a:ext cx="576064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953552" y="4682334"/>
            <a:ext cx="11934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/>
              <a:t>blocklens</a:t>
            </a:r>
            <a:r>
              <a:rPr lang="en-US" sz="1600" dirty="0"/>
              <a:t>=4</a:t>
            </a:r>
            <a:endParaRPr lang="ru-RU" sz="1600" dirty="0"/>
          </a:p>
        </p:txBody>
      </p:sp>
      <p:cxnSp>
        <p:nvCxnSpPr>
          <p:cNvPr id="166" name="Прямая соединительная линия 165"/>
          <p:cNvCxnSpPr/>
          <p:nvPr/>
        </p:nvCxnSpPr>
        <p:spPr>
          <a:xfrm>
            <a:off x="7820258" y="4653136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/>
          <p:nvPr/>
        </p:nvCxnSpPr>
        <p:spPr>
          <a:xfrm>
            <a:off x="7848472" y="5229200"/>
            <a:ext cx="1224136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037620" y="5013176"/>
            <a:ext cx="108435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ru-RU" sz="1600" dirty="0" err="1"/>
              <a:t>ndices</a:t>
            </a:r>
            <a:r>
              <a:rPr lang="en-US" sz="1600" dirty="0"/>
              <a:t>=20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631260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MPI Derived Data Types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-417513" y="1816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417513" y="18066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417513" y="1911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0" y="620688"/>
            <a:ext cx="9144000" cy="5632311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ernard MT Condensed" charset="0"/>
                <a:ea typeface="Arial" charset="0"/>
              </a:defRPr>
            </a:lvl9pPr>
          </a:lstStyle>
          <a:p>
            <a:r>
              <a:rPr kumimoji="0" lang="en-US" sz="1800" dirty="0">
                <a:latin typeface="Pescadero" pitchFamily="18" charset="0"/>
              </a:rPr>
              <a:t>#include &lt;</a:t>
            </a:r>
            <a:r>
              <a:rPr kumimoji="0" lang="en-US" sz="1800" dirty="0" err="1">
                <a:latin typeface="Pescadero" pitchFamily="18" charset="0"/>
              </a:rPr>
              <a:t>stddef.h</a:t>
            </a:r>
            <a:r>
              <a:rPr kumimoji="0" lang="en-US" sz="1800" dirty="0">
                <a:latin typeface="Pescadero" pitchFamily="18" charset="0"/>
              </a:rPr>
              <a:t>&gt;</a:t>
            </a:r>
          </a:p>
          <a:p>
            <a:r>
              <a:rPr kumimoji="0" lang="en-US" sz="1800" dirty="0" err="1">
                <a:latin typeface="Pescadero" pitchFamily="18" charset="0"/>
              </a:rPr>
              <a:t>struct</a:t>
            </a:r>
            <a:r>
              <a:rPr kumimoji="0" lang="en-US" sz="1800" dirty="0">
                <a:latin typeface="Pescadero" pitchFamily="18" charset="0"/>
              </a:rPr>
              <a:t>  {    </a:t>
            </a:r>
            <a:r>
              <a:rPr kumimoji="0" lang="en-US" sz="1800" dirty="0" err="1">
                <a:latin typeface="Pescadero" pitchFamily="18" charset="0"/>
              </a:rPr>
              <a:t>int</a:t>
            </a:r>
            <a:r>
              <a:rPr kumimoji="0" lang="en-US" sz="1800" dirty="0">
                <a:latin typeface="Pescadero" pitchFamily="18" charset="0"/>
              </a:rPr>
              <a:t>    </a:t>
            </a:r>
            <a:r>
              <a:rPr kumimoji="0" lang="en-US" sz="1800" dirty="0" err="1">
                <a:latin typeface="Pescadero" pitchFamily="18" charset="0"/>
              </a:rPr>
              <a:t>i</a:t>
            </a:r>
            <a:r>
              <a:rPr kumimoji="0" lang="en-US" sz="1800" dirty="0">
                <a:latin typeface="Pescadero" pitchFamily="18" charset="0"/>
              </a:rPr>
              <a:t>;</a:t>
            </a:r>
          </a:p>
          <a:p>
            <a:r>
              <a:rPr kumimoji="0" lang="en-US" sz="1800" dirty="0">
                <a:latin typeface="Pescadero" pitchFamily="18" charset="0"/>
              </a:rPr>
              <a:t>    	  double d[3];</a:t>
            </a:r>
          </a:p>
          <a:p>
            <a:r>
              <a:rPr kumimoji="0" lang="en-US" sz="1800" dirty="0">
                <a:latin typeface="Pescadero" pitchFamily="18" charset="0"/>
              </a:rPr>
              <a:t>    	   long   l[8];</a:t>
            </a:r>
          </a:p>
          <a:p>
            <a:r>
              <a:rPr kumimoji="0" lang="en-US" sz="1800" dirty="0">
                <a:latin typeface="Pescadero" pitchFamily="18" charset="0"/>
              </a:rPr>
              <a:t>    	   char   c;</a:t>
            </a:r>
          </a:p>
          <a:p>
            <a:r>
              <a:rPr kumimoji="0" lang="en-US" sz="1800" dirty="0">
                <a:latin typeface="Pescadero" pitchFamily="18" charset="0"/>
              </a:rPr>
              <a:t>} </a:t>
            </a:r>
            <a:r>
              <a:rPr kumimoji="0" lang="en-US" sz="1800" dirty="0" err="1">
                <a:latin typeface="Pescadero" pitchFamily="18" charset="0"/>
              </a:rPr>
              <a:t>MyStruct</a:t>
            </a:r>
            <a:r>
              <a:rPr kumimoji="0" lang="en-US" sz="1800" dirty="0">
                <a:latin typeface="Pescadero" pitchFamily="18" charset="0"/>
              </a:rPr>
              <a:t>;</a:t>
            </a:r>
          </a:p>
          <a:p>
            <a:endParaRPr kumimoji="0" lang="en-US" sz="1800" dirty="0">
              <a:latin typeface="Pescadero" pitchFamily="18" charset="0"/>
            </a:endParaRPr>
          </a:p>
          <a:p>
            <a:r>
              <a:rPr kumimoji="0" lang="en-US" sz="1800" dirty="0" err="1">
                <a:latin typeface="Pescadero" pitchFamily="18" charset="0"/>
              </a:rPr>
              <a:t>MyStruct</a:t>
            </a:r>
            <a:r>
              <a:rPr kumimoji="0" lang="en-US" sz="1800" dirty="0">
                <a:latin typeface="Pescadero" pitchFamily="18" charset="0"/>
              </a:rPr>
              <a:t> </a:t>
            </a:r>
            <a:r>
              <a:rPr kumimoji="0" lang="en-US" sz="1800" dirty="0" err="1">
                <a:latin typeface="Pescadero" pitchFamily="18" charset="0"/>
              </a:rPr>
              <a:t>st</a:t>
            </a:r>
            <a:r>
              <a:rPr kumimoji="0" lang="en-US" sz="1800" dirty="0">
                <a:latin typeface="Pescadero" pitchFamily="18" charset="0"/>
              </a:rPr>
              <a:t>;</a:t>
            </a:r>
          </a:p>
          <a:p>
            <a:r>
              <a:rPr kumimoji="0" lang="en-US" sz="1800" b="1" dirty="0" err="1">
                <a:solidFill>
                  <a:schemeClr val="tx2"/>
                </a:solidFill>
                <a:latin typeface="Pescadero" pitchFamily="18" charset="0"/>
              </a:rPr>
              <a:t>MPI_Datatype</a:t>
            </a:r>
            <a:r>
              <a:rPr kumimoji="0" lang="en-US" sz="1800" b="1" dirty="0">
                <a:solidFill>
                  <a:schemeClr val="tx2"/>
                </a:solidFill>
                <a:latin typeface="Pescadero" pitchFamily="18" charset="0"/>
              </a:rPr>
              <a:t> </a:t>
            </a:r>
            <a:r>
              <a:rPr kumimoji="0" lang="en-US" sz="1800" b="1" dirty="0" err="1">
                <a:solidFill>
                  <a:schemeClr val="tx2"/>
                </a:solidFill>
                <a:latin typeface="Pescadero" pitchFamily="18" charset="0"/>
              </a:rPr>
              <a:t>myStructType</a:t>
            </a:r>
            <a:r>
              <a:rPr kumimoji="0" lang="en-US" sz="1800" b="1" dirty="0">
                <a:solidFill>
                  <a:schemeClr val="tx2"/>
                </a:solidFill>
                <a:latin typeface="Pescadero" pitchFamily="18" charset="0"/>
              </a:rPr>
              <a:t>;</a:t>
            </a:r>
          </a:p>
          <a:p>
            <a:endParaRPr kumimoji="0" lang="en-US" sz="1800" dirty="0">
              <a:latin typeface="Pescadero" pitchFamily="18" charset="0"/>
            </a:endParaRPr>
          </a:p>
          <a:p>
            <a:r>
              <a:rPr kumimoji="0" lang="en-US" sz="1800" dirty="0" err="1">
                <a:latin typeface="Pescadero" pitchFamily="18" charset="0"/>
              </a:rPr>
              <a:t>int</a:t>
            </a:r>
            <a:r>
              <a:rPr kumimoji="0" lang="en-US" sz="1800" dirty="0">
                <a:latin typeface="Pescadero" pitchFamily="18" charset="0"/>
              </a:rPr>
              <a:t> </a:t>
            </a:r>
            <a:r>
              <a:rPr kumimoji="0" lang="en-US" sz="1800" dirty="0" err="1">
                <a:latin typeface="Pescadero" pitchFamily="18" charset="0"/>
              </a:rPr>
              <a:t>len</a:t>
            </a:r>
            <a:r>
              <a:rPr kumimoji="0" lang="en-US" sz="1800" dirty="0">
                <a:latin typeface="Pescadero" pitchFamily="18" charset="0"/>
              </a:rPr>
              <a:t>[5] = { 1, 3, 8, 1, 1 };</a:t>
            </a:r>
          </a:p>
          <a:p>
            <a:r>
              <a:rPr kumimoji="0" lang="en-US" sz="1800" dirty="0" err="1">
                <a:latin typeface="Pescadero" pitchFamily="18" charset="0"/>
              </a:rPr>
              <a:t>MPI_Aint</a:t>
            </a:r>
            <a:r>
              <a:rPr kumimoji="0" lang="en-US" sz="1800" dirty="0">
                <a:latin typeface="Pescadero" pitchFamily="18" charset="0"/>
              </a:rPr>
              <a:t>  pos[5] = {</a:t>
            </a:r>
            <a:r>
              <a:rPr kumimoji="0" lang="en-US" sz="1800" dirty="0" err="1">
                <a:latin typeface="Pescadero" pitchFamily="18" charset="0"/>
              </a:rPr>
              <a:t>offsetof</a:t>
            </a:r>
            <a:r>
              <a:rPr kumimoji="0" lang="en-US" sz="1800" dirty="0">
                <a:latin typeface="Pescadero" pitchFamily="18" charset="0"/>
              </a:rPr>
              <a:t>(</a:t>
            </a:r>
            <a:r>
              <a:rPr kumimoji="0" lang="en-US" sz="1800" dirty="0" err="1">
                <a:latin typeface="Pescadero" pitchFamily="18" charset="0"/>
              </a:rPr>
              <a:t>MyStruct,i</a:t>
            </a:r>
            <a:r>
              <a:rPr kumimoji="0" lang="en-US" sz="1800" dirty="0">
                <a:latin typeface="Pescadero" pitchFamily="18" charset="0"/>
              </a:rPr>
              <a:t>), </a:t>
            </a:r>
            <a:r>
              <a:rPr kumimoji="0" lang="en-US" sz="1800" dirty="0" err="1">
                <a:latin typeface="Pescadero" pitchFamily="18" charset="0"/>
              </a:rPr>
              <a:t>offsetof</a:t>
            </a:r>
            <a:r>
              <a:rPr kumimoji="0" lang="en-US" sz="1800" dirty="0">
                <a:latin typeface="Pescadero" pitchFamily="18" charset="0"/>
              </a:rPr>
              <a:t>(</a:t>
            </a:r>
            <a:r>
              <a:rPr kumimoji="0" lang="en-US" sz="1800" dirty="0" err="1">
                <a:latin typeface="Pescadero" pitchFamily="18" charset="0"/>
              </a:rPr>
              <a:t>MyStruct,d</a:t>
            </a:r>
            <a:r>
              <a:rPr kumimoji="0" lang="en-US" sz="1800" dirty="0">
                <a:latin typeface="Pescadero" pitchFamily="18" charset="0"/>
              </a:rPr>
              <a:t>),</a:t>
            </a:r>
          </a:p>
          <a:p>
            <a:r>
              <a:rPr kumimoji="0" lang="en-US" sz="1800" dirty="0">
                <a:latin typeface="Pescadero" pitchFamily="18" charset="0"/>
              </a:rPr>
              <a:t>                   	    </a:t>
            </a:r>
            <a:r>
              <a:rPr kumimoji="0" lang="en-US" sz="1800" dirty="0" err="1">
                <a:latin typeface="Pescadero" pitchFamily="18" charset="0"/>
              </a:rPr>
              <a:t>offsetof</a:t>
            </a:r>
            <a:r>
              <a:rPr kumimoji="0" lang="en-US" sz="1800" dirty="0">
                <a:latin typeface="Pescadero" pitchFamily="18" charset="0"/>
              </a:rPr>
              <a:t>(</a:t>
            </a:r>
            <a:r>
              <a:rPr kumimoji="0" lang="en-US" sz="1800" dirty="0" err="1">
                <a:latin typeface="Pescadero" pitchFamily="18" charset="0"/>
              </a:rPr>
              <a:t>MyStruct,l</a:t>
            </a:r>
            <a:r>
              <a:rPr kumimoji="0" lang="en-US" sz="1800" dirty="0">
                <a:latin typeface="Pescadero" pitchFamily="18" charset="0"/>
              </a:rPr>
              <a:t>), </a:t>
            </a:r>
            <a:r>
              <a:rPr kumimoji="0" lang="en-US" sz="1800" dirty="0" err="1">
                <a:latin typeface="Pescadero" pitchFamily="18" charset="0"/>
              </a:rPr>
              <a:t>offsetof</a:t>
            </a:r>
            <a:r>
              <a:rPr kumimoji="0" lang="en-US" sz="1800" dirty="0">
                <a:latin typeface="Pescadero" pitchFamily="18" charset="0"/>
              </a:rPr>
              <a:t>(</a:t>
            </a:r>
            <a:r>
              <a:rPr kumimoji="0" lang="en-US" sz="1800" dirty="0" err="1">
                <a:latin typeface="Pescadero" pitchFamily="18" charset="0"/>
              </a:rPr>
              <a:t>MyStruct,c</a:t>
            </a:r>
            <a:r>
              <a:rPr kumimoji="0" lang="en-US" sz="1800" dirty="0">
                <a:latin typeface="Pescadero" pitchFamily="18" charset="0"/>
              </a:rPr>
              <a:t>),</a:t>
            </a:r>
          </a:p>
          <a:p>
            <a:r>
              <a:rPr kumimoji="0" lang="en-US" sz="1800" dirty="0">
                <a:latin typeface="Pescadero" pitchFamily="18" charset="0"/>
              </a:rPr>
              <a:t>                  	     </a:t>
            </a:r>
            <a:r>
              <a:rPr kumimoji="0" lang="en-US" sz="1800" dirty="0" err="1">
                <a:latin typeface="Pescadero" pitchFamily="18" charset="0"/>
              </a:rPr>
              <a:t>sizeof</a:t>
            </a:r>
            <a:r>
              <a:rPr kumimoji="0" lang="en-US" sz="1800" dirty="0">
                <a:latin typeface="Pescadero" pitchFamily="18" charset="0"/>
              </a:rPr>
              <a:t>(</a:t>
            </a:r>
            <a:r>
              <a:rPr kumimoji="0" lang="en-US" sz="1800" dirty="0" err="1">
                <a:latin typeface="Pescadero" pitchFamily="18" charset="0"/>
              </a:rPr>
              <a:t>MyStruct</a:t>
            </a:r>
            <a:r>
              <a:rPr kumimoji="0" lang="en-US" sz="1800" dirty="0">
                <a:latin typeface="Pescadero" pitchFamily="18" charset="0"/>
              </a:rPr>
              <a:t>};</a:t>
            </a:r>
          </a:p>
          <a:p>
            <a:r>
              <a:rPr kumimoji="0" lang="en-US" sz="1800" dirty="0" err="1">
                <a:latin typeface="Pescadero" pitchFamily="18" charset="0"/>
              </a:rPr>
              <a:t>MPI_Datatype</a:t>
            </a:r>
            <a:r>
              <a:rPr kumimoji="0" lang="en-US" sz="1800" dirty="0">
                <a:latin typeface="Pescadero" pitchFamily="18" charset="0"/>
              </a:rPr>
              <a:t> </a:t>
            </a:r>
            <a:r>
              <a:rPr kumimoji="0" lang="en-US" sz="1800" dirty="0" err="1">
                <a:latin typeface="Pescadero" pitchFamily="18" charset="0"/>
              </a:rPr>
              <a:t>typ</a:t>
            </a:r>
            <a:r>
              <a:rPr kumimoji="0" lang="en-US" sz="1800" dirty="0">
                <a:latin typeface="Pescadero" pitchFamily="18" charset="0"/>
              </a:rPr>
              <a:t>[5] = {MPI_INT, MPI_DOUBLE, MPI_LONG, MPI_CHAR, MPI_UB};</a:t>
            </a:r>
          </a:p>
          <a:p>
            <a:endParaRPr kumimoji="0" lang="en-US" sz="1800" dirty="0">
              <a:latin typeface="Pescadero" pitchFamily="18" charset="0"/>
            </a:endParaRPr>
          </a:p>
          <a:p>
            <a:r>
              <a:rPr kumimoji="0" lang="en-US" sz="1800" b="1" dirty="0" err="1">
                <a:solidFill>
                  <a:schemeClr val="tx2"/>
                </a:solidFill>
                <a:latin typeface="Pescadero" pitchFamily="18" charset="0"/>
              </a:rPr>
              <a:t>MPI_Type_struct</a:t>
            </a:r>
            <a:r>
              <a:rPr kumimoji="0" lang="en-US" sz="1800" dirty="0">
                <a:solidFill>
                  <a:schemeClr val="tx2"/>
                </a:solidFill>
                <a:latin typeface="Pescadero" pitchFamily="18" charset="0"/>
              </a:rPr>
              <a:t>( 5,  </a:t>
            </a:r>
            <a:r>
              <a:rPr kumimoji="0" lang="en-US" sz="1800" dirty="0" err="1">
                <a:solidFill>
                  <a:schemeClr val="tx2"/>
                </a:solidFill>
                <a:latin typeface="Pescadero" pitchFamily="18" charset="0"/>
              </a:rPr>
              <a:t>len</a:t>
            </a:r>
            <a:r>
              <a:rPr kumimoji="0" lang="en-US" sz="1800" dirty="0">
                <a:solidFill>
                  <a:schemeClr val="tx2"/>
                </a:solidFill>
                <a:latin typeface="Pescadero" pitchFamily="18" charset="0"/>
              </a:rPr>
              <a:t>,  pos,  </a:t>
            </a:r>
            <a:r>
              <a:rPr kumimoji="0" lang="en-US" sz="1800" dirty="0" err="1">
                <a:solidFill>
                  <a:schemeClr val="tx2"/>
                </a:solidFill>
                <a:latin typeface="Pescadero" pitchFamily="18" charset="0"/>
              </a:rPr>
              <a:t>typ</a:t>
            </a:r>
            <a:r>
              <a:rPr kumimoji="0" lang="en-US" sz="1800" dirty="0">
                <a:solidFill>
                  <a:schemeClr val="tx2"/>
                </a:solidFill>
                <a:latin typeface="Pescadero" pitchFamily="18" charset="0"/>
              </a:rPr>
              <a:t>,  &amp;</a:t>
            </a:r>
            <a:r>
              <a:rPr kumimoji="0" lang="en-US" sz="1800" dirty="0" err="1">
                <a:solidFill>
                  <a:schemeClr val="tx2"/>
                </a:solidFill>
                <a:latin typeface="Pescadero" pitchFamily="18" charset="0"/>
              </a:rPr>
              <a:t>myStructType</a:t>
            </a:r>
            <a:r>
              <a:rPr kumimoji="0" lang="en-US" sz="1800" dirty="0">
                <a:solidFill>
                  <a:schemeClr val="tx2"/>
                </a:solidFill>
                <a:latin typeface="Pescadero" pitchFamily="18" charset="0"/>
              </a:rPr>
              <a:t> );</a:t>
            </a:r>
          </a:p>
          <a:p>
            <a:r>
              <a:rPr kumimoji="0" lang="en-US" sz="1800" b="1" dirty="0" err="1">
                <a:solidFill>
                  <a:schemeClr val="tx2"/>
                </a:solidFill>
                <a:latin typeface="Pescadero" pitchFamily="18" charset="0"/>
              </a:rPr>
              <a:t>MPI_Type_commit</a:t>
            </a:r>
            <a:r>
              <a:rPr kumimoji="0" lang="en-US" sz="1800" dirty="0">
                <a:solidFill>
                  <a:schemeClr val="tx2"/>
                </a:solidFill>
                <a:latin typeface="Pescadero" pitchFamily="18" charset="0"/>
              </a:rPr>
              <a:t>( &amp;</a:t>
            </a:r>
            <a:r>
              <a:rPr kumimoji="0" lang="en-US" sz="1800" dirty="0" err="1">
                <a:solidFill>
                  <a:schemeClr val="tx2"/>
                </a:solidFill>
                <a:latin typeface="Pescadero" pitchFamily="18" charset="0"/>
              </a:rPr>
              <a:t>myStructType</a:t>
            </a:r>
            <a:r>
              <a:rPr kumimoji="0" lang="en-US" sz="1800" dirty="0">
                <a:solidFill>
                  <a:schemeClr val="tx2"/>
                </a:solidFill>
                <a:latin typeface="Pescadero" pitchFamily="18" charset="0"/>
              </a:rPr>
              <a:t> );</a:t>
            </a:r>
          </a:p>
          <a:p>
            <a:r>
              <a:rPr kumimoji="0" lang="en-US" sz="1800" dirty="0">
                <a:latin typeface="Pescadero" pitchFamily="18" charset="0"/>
              </a:rPr>
              <a:t>  </a:t>
            </a:r>
          </a:p>
          <a:p>
            <a:r>
              <a:rPr kumimoji="0" lang="en-US" sz="1800" b="1" dirty="0" err="1">
                <a:latin typeface="Pescadero" pitchFamily="18" charset="0"/>
              </a:rPr>
              <a:t>MPI_Send</a:t>
            </a:r>
            <a:r>
              <a:rPr kumimoji="0" lang="en-US" sz="1800" dirty="0">
                <a:latin typeface="Pescadero" pitchFamily="18" charset="0"/>
              </a:rPr>
              <a:t>( </a:t>
            </a:r>
            <a:r>
              <a:rPr kumimoji="0" lang="en-US" sz="1800" dirty="0" err="1">
                <a:latin typeface="Pescadero" pitchFamily="18" charset="0"/>
              </a:rPr>
              <a:t>st</a:t>
            </a:r>
            <a:r>
              <a:rPr kumimoji="0" lang="en-US" sz="1800" dirty="0">
                <a:latin typeface="Pescadero" pitchFamily="18" charset="0"/>
              </a:rPr>
              <a:t>, 1, </a:t>
            </a:r>
            <a:r>
              <a:rPr kumimoji="0" lang="en-US" sz="1800" dirty="0" err="1">
                <a:latin typeface="Pescadero" pitchFamily="18" charset="0"/>
              </a:rPr>
              <a:t>myStructType</a:t>
            </a:r>
            <a:r>
              <a:rPr kumimoji="0" lang="en-US" sz="1800" dirty="0">
                <a:latin typeface="Pescadero" pitchFamily="18" charset="0"/>
              </a:rPr>
              <a:t>, ... );</a:t>
            </a:r>
            <a:endParaRPr kumimoji="0" lang="it-IT" sz="1800" dirty="0">
              <a:latin typeface="Pescade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/>
          <p:cNvCxnSpPr/>
          <p:nvPr/>
        </p:nvCxnSpPr>
        <p:spPr>
          <a:xfrm>
            <a:off x="879272" y="4293096"/>
            <a:ext cx="0" cy="7200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941304" y="2348880"/>
            <a:ext cx="256480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301344" y="2348880"/>
            <a:ext cx="256480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80192" y="2348880"/>
            <a:ext cx="256480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09992" y="2348880"/>
            <a:ext cx="256480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General MPI Program Structure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7744" y="1052736"/>
            <a:ext cx="6994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Programs that make MPI library calls required </a:t>
            </a:r>
            <a:r>
              <a:rPr lang="en-US" sz="2000" b="1" i="1" dirty="0">
                <a:solidFill>
                  <a:schemeClr val="accent4"/>
                </a:solidFill>
              </a:rPr>
              <a:t>MPI include file</a:t>
            </a:r>
          </a:p>
          <a:p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827584" y="1196752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884651" y="1304744"/>
            <a:ext cx="0" cy="7200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827584" y="1952848"/>
            <a:ext cx="108000" cy="1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267744" y="1785010"/>
            <a:ext cx="687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i="1" dirty="0">
                <a:solidFill>
                  <a:schemeClr val="accent2"/>
                </a:solidFill>
              </a:rPr>
              <a:t>Initialization</a:t>
            </a:r>
            <a:r>
              <a:rPr lang="en-US" sz="2000" dirty="0"/>
              <a:t> of  MPI environment (parallel code starts here). Could appear only once in a program.  </a:t>
            </a:r>
            <a:endParaRPr lang="ru-RU" sz="2000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354512" y="2040136"/>
            <a:ext cx="1050555" cy="319296"/>
            <a:chOff x="354512" y="1680096"/>
            <a:chExt cx="1050555" cy="319296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354512" y="1680096"/>
              <a:ext cx="514600" cy="29858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703888" y="1700808"/>
              <a:ext cx="154560" cy="29858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909360" y="1700808"/>
              <a:ext cx="154568" cy="29858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909360" y="1700808"/>
              <a:ext cx="495707" cy="290175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354008" y="2338720"/>
            <a:ext cx="1049640" cy="1625700"/>
            <a:chOff x="354008" y="1978680"/>
            <a:chExt cx="1049640" cy="582220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703888" y="1984836"/>
              <a:ext cx="0" cy="57606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063928" y="1984836"/>
              <a:ext cx="0" cy="57606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1403648" y="1981562"/>
              <a:ext cx="0" cy="57606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354008" y="1978680"/>
              <a:ext cx="0" cy="57606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67744" y="2865130"/>
            <a:ext cx="6876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process has its own address space for  calculations. Message passing calls are used for inter-process communication .  </a:t>
            </a:r>
            <a:endParaRPr lang="ru-RU" sz="2000" dirty="0"/>
          </a:p>
        </p:txBody>
      </p:sp>
      <p:grpSp>
        <p:nvGrpSpPr>
          <p:cNvPr id="41" name="Группа 40"/>
          <p:cNvGrpSpPr/>
          <p:nvPr/>
        </p:nvGrpSpPr>
        <p:grpSpPr>
          <a:xfrm rot="10800000">
            <a:off x="323528" y="4005064"/>
            <a:ext cx="1050555" cy="319296"/>
            <a:chOff x="354512" y="1680096"/>
            <a:chExt cx="1050555" cy="319296"/>
          </a:xfrm>
        </p:grpSpPr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354512" y="1680096"/>
              <a:ext cx="514600" cy="29858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703888" y="1700808"/>
              <a:ext cx="154560" cy="29858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909360" y="1700808"/>
              <a:ext cx="154568" cy="29858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909360" y="1700808"/>
              <a:ext cx="495707" cy="290175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6" name="Овал 45"/>
          <p:cNvSpPr/>
          <p:nvPr/>
        </p:nvSpPr>
        <p:spPr>
          <a:xfrm>
            <a:off x="816536" y="4256216"/>
            <a:ext cx="108000" cy="1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2267744" y="4077072"/>
            <a:ext cx="687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i="1" dirty="0">
                <a:solidFill>
                  <a:schemeClr val="accent2"/>
                </a:solidFill>
              </a:rPr>
              <a:t>Termination </a:t>
            </a:r>
            <a:r>
              <a:rPr lang="en-US" sz="2000" dirty="0"/>
              <a:t>of  MPI environment (parallel code ends here). Could appear only once in a program. </a:t>
            </a:r>
            <a:endParaRPr lang="ru-RU" sz="2000" dirty="0"/>
          </a:p>
        </p:txBody>
      </p:sp>
      <p:sp>
        <p:nvSpPr>
          <p:cNvPr id="49" name="Овал 48"/>
          <p:cNvSpPr/>
          <p:nvPr/>
        </p:nvSpPr>
        <p:spPr>
          <a:xfrm>
            <a:off x="827584" y="4977184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1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Types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graphicFrame>
        <p:nvGraphicFramePr>
          <p:cNvPr id="50" name="Group 1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580800"/>
              </p:ext>
            </p:extLst>
          </p:nvPr>
        </p:nvGraphicFramePr>
        <p:xfrm>
          <a:off x="3635895" y="1124744"/>
          <a:ext cx="5508105" cy="4968434"/>
        </p:xfrm>
        <a:graphic>
          <a:graphicData uri="http://schemas.openxmlformats.org/drawingml/2006/table">
            <a:tbl>
              <a:tblPr/>
              <a:tblGrid>
                <a:gridCol w="275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MPI_Datatype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Datatype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MPI_BYTE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3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MPI_CHAR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signed char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3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MPI_DOUBLE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Double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3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MPI_FLOAT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Float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MPI_INT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23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MPI_LONG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MPI_LONG_DOUBLE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long double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9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MPI_PACKED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23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MPI_SHORT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short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5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MPI_UNSIGNED_CHAR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char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int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23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MPI_UNSIGNED_LONG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long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23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MPI_UNSIGNED_SHORT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short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620688"/>
            <a:ext cx="544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MPI predefines its elementary data types: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916832"/>
            <a:ext cx="3753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/>
              <a:t>MPI_BYTE</a:t>
            </a:r>
            <a:r>
              <a:rPr lang="en-US" sz="2400" dirty="0"/>
              <a:t> and </a:t>
            </a:r>
            <a:r>
              <a:rPr lang="en-US" sz="2400" b="1" dirty="0"/>
              <a:t>MPI_PACKED</a:t>
            </a:r>
            <a:r>
              <a:rPr lang="en-US" sz="2400" dirty="0"/>
              <a:t> do not correspond to standard C or Fortran types</a:t>
            </a:r>
            <a:endParaRPr lang="ru-RU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Programmers may also create their own data types</a:t>
            </a:r>
          </a:p>
        </p:txBody>
      </p:sp>
    </p:spTree>
    <p:extLst>
      <p:ext uri="{BB962C8B-B14F-4D97-AF65-F5344CB8AC3E}">
        <p14:creationId xmlns:p14="http://schemas.microsoft.com/office/powerpoint/2010/main" val="114542222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28" ma:contentTypeDescription="Create a new document." ma:contentTypeScope="" ma:versionID="91c327331e5971e62f2a5301ad123600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E7518E80-7D8A-40BC-8871-3E8AF93FA3D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B1C781-CD00-44A1-B706-8C1032A9F44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6924</Words>
  <Application>Microsoft Office PowerPoint</Application>
  <PresentationFormat>Экран (4:3)</PresentationFormat>
  <Paragraphs>1562</Paragraphs>
  <Slides>78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95" baseType="lpstr">
      <vt:lpstr>MS PGothic</vt:lpstr>
      <vt:lpstr>Aharoni</vt:lpstr>
      <vt:lpstr>Antique Olive</vt:lpstr>
      <vt:lpstr>Arial</vt:lpstr>
      <vt:lpstr>Arial Black</vt:lpstr>
      <vt:lpstr>Brush Script MT</vt:lpstr>
      <vt:lpstr>Calibri</vt:lpstr>
      <vt:lpstr>Corbel</vt:lpstr>
      <vt:lpstr>Coronet</vt:lpstr>
      <vt:lpstr>Courier New</vt:lpstr>
      <vt:lpstr>Lucida Grande CY</vt:lpstr>
      <vt:lpstr>Pescadero</vt:lpstr>
      <vt:lpstr>Sitka Subheading</vt:lpstr>
      <vt:lpstr>Times New Roman</vt:lpstr>
      <vt:lpstr>Wingdings</vt:lpstr>
      <vt:lpstr>DesignTemplate</vt:lpstr>
      <vt:lpstr>Формула</vt:lpstr>
      <vt:lpstr>Background</vt:lpstr>
      <vt:lpstr>Shared vs Distributed Memory</vt:lpstr>
      <vt:lpstr>Shared vs Distributed Memory</vt:lpstr>
      <vt:lpstr>Parallel Programming with MPI</vt:lpstr>
      <vt:lpstr>MPI Overview</vt:lpstr>
      <vt:lpstr>MPI Overview</vt:lpstr>
      <vt:lpstr>MPI Concepts</vt:lpstr>
      <vt:lpstr>General MPI Program Structure</vt:lpstr>
      <vt:lpstr>Data Types</vt:lpstr>
      <vt:lpstr>Communicators Overview</vt:lpstr>
      <vt:lpstr>Initialization of  MPI environment </vt:lpstr>
      <vt:lpstr>Termination of  MPI environment </vt:lpstr>
      <vt:lpstr>General Scheme of MPI Programs</vt:lpstr>
      <vt:lpstr>Message passing</vt:lpstr>
      <vt:lpstr>Point to Point Communications</vt:lpstr>
      <vt:lpstr>1st MPI-program</vt:lpstr>
      <vt:lpstr>Receive Messages</vt:lpstr>
      <vt:lpstr>Receive Messages</vt:lpstr>
      <vt:lpstr>Point to Point Communications</vt:lpstr>
      <vt:lpstr>Buffering in MPI</vt:lpstr>
      <vt:lpstr>Buffering in MPI</vt:lpstr>
      <vt:lpstr>Buffering in MPI</vt:lpstr>
      <vt:lpstr>Buffering in MPI</vt:lpstr>
      <vt:lpstr>Blocking operations</vt:lpstr>
      <vt:lpstr>Blocking operations</vt:lpstr>
      <vt:lpstr>Blocking operations</vt:lpstr>
      <vt:lpstr>Blocking operations</vt:lpstr>
      <vt:lpstr>Blocking operations</vt:lpstr>
      <vt:lpstr>Let’s consider</vt:lpstr>
      <vt:lpstr>Deadlocks</vt:lpstr>
      <vt:lpstr>Avoiding Deadlocks</vt:lpstr>
      <vt:lpstr>Non-Blocking Operations</vt:lpstr>
      <vt:lpstr>Non-Blocking Operations</vt:lpstr>
      <vt:lpstr>Non-Blocking Operations</vt:lpstr>
      <vt:lpstr>Non-Blocking Operations</vt:lpstr>
      <vt:lpstr>Non-Blocking Operations</vt:lpstr>
      <vt:lpstr>Non-Blocking Operations</vt:lpstr>
      <vt:lpstr>Non-Blocking Operations</vt:lpstr>
      <vt:lpstr>Combined Send/Receive</vt:lpstr>
      <vt:lpstr>Combined Send/Receive</vt:lpstr>
      <vt:lpstr>A simple calculation problem</vt:lpstr>
      <vt:lpstr>Some simple calculation problem</vt:lpstr>
      <vt:lpstr>Some simple calculation problem</vt:lpstr>
      <vt:lpstr>Some simple calculation problem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Collective Communications </vt:lpstr>
      <vt:lpstr>Transferring heterogeneous data</vt:lpstr>
      <vt:lpstr>Transferring heterogeneous data</vt:lpstr>
      <vt:lpstr>Transferring heterogeneous data</vt:lpstr>
      <vt:lpstr>Transferring heterogeneous data. Pack/Unpack</vt:lpstr>
      <vt:lpstr>Pack/Unpack Data</vt:lpstr>
      <vt:lpstr>Pack/Unpack Data</vt:lpstr>
      <vt:lpstr>MPI Derived Data Types </vt:lpstr>
      <vt:lpstr>MPI Derived Data Types </vt:lpstr>
      <vt:lpstr>MPI Derived Data Types </vt:lpstr>
      <vt:lpstr>MPI Derived Data Types </vt:lpstr>
      <vt:lpstr>MPI Derived Data Types </vt:lpstr>
      <vt:lpstr>MPI Derived Data Types </vt:lpstr>
      <vt:lpstr>MPI Derived Data Types </vt:lpstr>
      <vt:lpstr>MPI Derived Data Types </vt:lpstr>
      <vt:lpstr>MPI Derived Data Types </vt:lpstr>
      <vt:lpstr>MPI Derived Data Types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2011-10-31T10:59:39Z</dcterms:created>
  <dcterms:modified xsi:type="dcterms:W3CDTF">2019-10-05T06:23:01Z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