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90" r:id="rId5"/>
    <p:sldId id="491" r:id="rId6"/>
    <p:sldId id="4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Стандартный раздел" id="{3B846DD5-1690-6542-AD47-8AA824BE4413}">
          <p14:sldIdLst>
            <p14:sldId id="259"/>
            <p14:sldId id="389"/>
            <p14:sldId id="433"/>
            <p14:sldId id="405"/>
            <p14:sldId id="438"/>
            <p14:sldId id="437"/>
            <p14:sldId id="434"/>
            <p14:sldId id="435"/>
            <p14:sldId id="439"/>
            <p14:sldId id="436"/>
            <p14:sldId id="440"/>
            <p14:sldId id="441"/>
            <p14:sldId id="442"/>
            <p14:sldId id="443"/>
          </p14:sldIdLst>
        </p14:section>
        <p14:section name="Раздел без заголовка" id="{68407A2E-582B-AC42-81D9-7AD20E2B7AE2}">
          <p14:sldIdLst>
            <p14:sldId id="444"/>
            <p14:sldId id="447"/>
            <p14:sldId id="448"/>
            <p14:sldId id="449"/>
            <p14:sldId id="450"/>
            <p14:sldId id="451"/>
            <p14:sldId id="452"/>
            <p14:sldId id="445"/>
            <p14:sldId id="453"/>
            <p14:sldId id="454"/>
            <p14:sldId id="455"/>
            <p14:sldId id="486"/>
            <p14:sldId id="446"/>
            <p14:sldId id="456"/>
            <p14:sldId id="457"/>
            <p14:sldId id="458"/>
            <p14:sldId id="460"/>
            <p14:sldId id="461"/>
            <p14:sldId id="462"/>
            <p14:sldId id="469"/>
            <p14:sldId id="464"/>
            <p14:sldId id="465"/>
            <p14:sldId id="463"/>
            <p14:sldId id="466"/>
            <p14:sldId id="467"/>
            <p14:sldId id="4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7"/>
            <p14:sldId id="488"/>
            <p14:sldId id="4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2231" autoAdjust="0"/>
  </p:normalViewPr>
  <p:slideViewPr>
    <p:cSldViewPr>
      <p:cViewPr varScale="1">
        <p:scale>
          <a:sx n="103" d="100"/>
          <a:sy n="103" d="100"/>
        </p:scale>
        <p:origin x="-1806" y="-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10/4/2017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10/4/2017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428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82618" y="1196752"/>
            <a:ext cx="7577814" cy="273630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3</a:t>
            </a:r>
            <a:r>
              <a:rPr lang="en-US" sz="5400" b="1" u="sng" baseline="30000" dirty="0" smtClean="0"/>
              <a:t>d </a:t>
            </a:r>
            <a:r>
              <a:rPr lang="en-US" sz="5400" b="1" dirty="0" smtClean="0"/>
              <a:t>Programming Task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Definite integral calculation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99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Computational Problem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ru-RU" sz="2000" b="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000" b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20688"/>
            <a:ext cx="65162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Calculate the value of a definite integral with precision </a:t>
            </a:r>
            <a:r>
              <a:rPr lang="en-US" sz="2400" b="1" dirty="0" smtClean="0"/>
              <a:t>ε</a:t>
            </a:r>
            <a:r>
              <a:rPr lang="ru-RU" sz="2400" b="0" dirty="0" smtClean="0"/>
              <a:t>: </a:t>
            </a:r>
          </a:p>
          <a:p>
            <a:endParaRPr lang="ru-RU" sz="2000" b="0" dirty="0" smtClean="0"/>
          </a:p>
          <a:p>
            <a:r>
              <a:rPr lang="ru-RU" sz="2000" b="0" dirty="0" smtClean="0"/>
              <a:t> </a:t>
            </a:r>
          </a:p>
          <a:p>
            <a:r>
              <a:rPr lang="en-US" sz="2000" b="0" dirty="0" smtClean="0"/>
              <a:t>Consider there is uniform grid on </a:t>
            </a:r>
            <a:r>
              <a:rPr lang="ru-RU" sz="2000" b="0" dirty="0" smtClean="0"/>
              <a:t>[A,B]</a:t>
            </a:r>
            <a:r>
              <a:rPr lang="en-US" sz="2000" b="0" dirty="0" smtClean="0"/>
              <a:t> region</a:t>
            </a:r>
            <a:r>
              <a:rPr lang="ru-RU" sz="2000" b="0" dirty="0" smtClean="0"/>
              <a:t> </a:t>
            </a:r>
            <a:r>
              <a:rPr lang="en-US" sz="2000" b="0" dirty="0" smtClean="0"/>
              <a:t>with</a:t>
            </a:r>
            <a:r>
              <a:rPr lang="ru-RU" sz="2000" b="0" dirty="0" smtClean="0"/>
              <a:t> </a:t>
            </a:r>
            <a:r>
              <a:rPr lang="ru-RU" sz="2000" i="1" dirty="0" smtClean="0"/>
              <a:t>n+1</a:t>
            </a:r>
            <a:r>
              <a:rPr lang="ru-RU" sz="2000" b="0" dirty="0" smtClean="0"/>
              <a:t> </a:t>
            </a:r>
            <a:r>
              <a:rPr lang="en-US" sz="2000" b="0" dirty="0" smtClean="0"/>
              <a:t>points</a:t>
            </a:r>
            <a:r>
              <a:rPr lang="ru-RU" sz="2000" b="0" dirty="0" smtClean="0"/>
              <a:t>:</a:t>
            </a:r>
          </a:p>
          <a:p>
            <a:r>
              <a:rPr lang="ru-RU" sz="2000" b="0" dirty="0" smtClean="0"/>
              <a:t> </a:t>
            </a:r>
          </a:p>
          <a:p>
            <a:endParaRPr lang="ru-RU" sz="2000" b="0" dirty="0" smtClean="0"/>
          </a:p>
          <a:p>
            <a:r>
              <a:rPr lang="ru-RU" sz="2000" b="0" dirty="0" smtClean="0"/>
              <a:t> </a:t>
            </a:r>
          </a:p>
          <a:p>
            <a:r>
              <a:rPr lang="en-US" sz="2000" dirty="0" smtClean="0"/>
              <a:t> The </a:t>
            </a:r>
            <a:r>
              <a:rPr lang="en-US" sz="2000" b="1" dirty="0" smtClean="0"/>
              <a:t>trapezoidal rule</a:t>
            </a:r>
            <a:r>
              <a:rPr lang="en-US" sz="2000" dirty="0" smtClean="0"/>
              <a:t> is a technique for approximating the definite integral by approximating the region under the graph of the function  as a trapezoid and calculating its area</a:t>
            </a:r>
            <a:r>
              <a:rPr lang="ru-RU" sz="2000" b="0" dirty="0" smtClean="0"/>
              <a:t>:</a:t>
            </a:r>
          </a:p>
          <a:p>
            <a:r>
              <a:rPr lang="ru-RU" sz="2000" b="0" dirty="0" smtClean="0"/>
              <a:t> </a:t>
            </a:r>
          </a:p>
          <a:p>
            <a:endParaRPr lang="ru-RU" sz="2000" b="0" dirty="0" smtClean="0"/>
          </a:p>
          <a:p>
            <a:endParaRPr lang="ru-RU" sz="2000" b="0" dirty="0" smtClean="0"/>
          </a:p>
          <a:p>
            <a:r>
              <a:rPr lang="ru-RU" sz="2000" b="0" dirty="0" smtClean="0"/>
              <a:t> </a:t>
            </a:r>
            <a:r>
              <a:rPr lang="en-US" sz="2000" dirty="0" smtClean="0"/>
              <a:t> </a:t>
            </a:r>
            <a:r>
              <a:rPr lang="en-US" sz="2400" b="1" dirty="0" smtClean="0"/>
              <a:t>ε</a:t>
            </a:r>
            <a:r>
              <a:rPr lang="en-US" sz="2000" b="1" dirty="0" smtClean="0"/>
              <a:t> </a:t>
            </a:r>
            <a:r>
              <a:rPr lang="en-US" sz="2000" dirty="0" smtClean="0"/>
              <a:t>precision </a:t>
            </a:r>
            <a:r>
              <a:rPr lang="ru-RU" sz="2000" b="0" dirty="0" smtClean="0"/>
              <a:t>:</a:t>
            </a:r>
          </a:p>
          <a:p>
            <a:r>
              <a:rPr lang="ru-RU" dirty="0" smtClean="0"/>
              <a:t> </a:t>
            </a:r>
            <a:endParaRPr lang="ru-RU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907704" y="1124744"/>
          <a:ext cx="1990924" cy="792088"/>
        </p:xfrm>
        <a:graphic>
          <a:graphicData uri="http://schemas.openxmlformats.org/presentationml/2006/ole">
            <p:oleObj spid="_x0000_s1026" name="Формула" r:id="rId3" imgW="1180618" imgH="469601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259632" y="2780928"/>
          <a:ext cx="3144764" cy="681732"/>
        </p:xfrm>
        <a:graphic>
          <a:graphicData uri="http://schemas.openxmlformats.org/presentationml/2006/ole">
            <p:oleObj spid="_x0000_s1027" name="Формула" r:id="rId4" imgW="1815572" imgH="393539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899592" y="4581128"/>
          <a:ext cx="4340482" cy="720080"/>
        </p:xfrm>
        <a:graphic>
          <a:graphicData uri="http://schemas.openxmlformats.org/presentationml/2006/ole">
            <p:oleObj spid="_x0000_s1028" name="Формула" r:id="rId5" imgW="2755326" imgH="456924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611560" y="5661248"/>
          <a:ext cx="2217846" cy="504056"/>
        </p:xfrm>
        <a:graphic>
          <a:graphicData uri="http://schemas.openxmlformats.org/presentationml/2006/ole">
            <p:oleObj spid="_x0000_s1029" name="Формула" r:id="rId6" imgW="1117233" imgH="254092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563888" y="5708568"/>
          <a:ext cx="792088" cy="384728"/>
        </p:xfrm>
        <a:graphic>
          <a:graphicData uri="http://schemas.openxmlformats.org/presentationml/2006/ole">
            <p:oleObj spid="_x0000_s1030" name="Формула" r:id="rId7" imgW="443980" imgH="215931" progId="Equation.3">
              <p:embed/>
            </p:oleObj>
          </a:graphicData>
        </a:graphic>
      </p:graphicFrame>
      <p:grpSp>
        <p:nvGrpSpPr>
          <p:cNvPr id="2" name="Группа 15"/>
          <p:cNvGrpSpPr/>
          <p:nvPr/>
        </p:nvGrpSpPr>
        <p:grpSpPr>
          <a:xfrm>
            <a:off x="5868144" y="842839"/>
            <a:ext cx="3359274" cy="2227262"/>
            <a:chOff x="6596063" y="1058863"/>
            <a:chExt cx="3143250" cy="2227262"/>
          </a:xfrm>
        </p:grpSpPr>
        <p:cxnSp>
          <p:nvCxnSpPr>
            <p:cNvPr id="17" name="Прямая со стрелкой 48"/>
            <p:cNvCxnSpPr>
              <a:cxnSpLocks noChangeShapeType="1"/>
            </p:cNvCxnSpPr>
            <p:nvPr/>
          </p:nvCxnSpPr>
          <p:spPr bwMode="auto">
            <a:xfrm>
              <a:off x="6954838" y="2987675"/>
              <a:ext cx="271462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Прямая со стрелкой 49"/>
            <p:cNvCxnSpPr>
              <a:cxnSpLocks noChangeShapeType="1"/>
            </p:cNvCxnSpPr>
            <p:nvPr/>
          </p:nvCxnSpPr>
          <p:spPr bwMode="auto">
            <a:xfrm rot="5400000" flipH="1" flipV="1">
              <a:off x="5989638" y="2022475"/>
              <a:ext cx="192881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Полилиния 50"/>
            <p:cNvSpPr>
              <a:spLocks noChangeArrowheads="1"/>
            </p:cNvSpPr>
            <p:nvPr/>
          </p:nvSpPr>
          <p:spPr bwMode="auto">
            <a:xfrm>
              <a:off x="7077075" y="1679575"/>
              <a:ext cx="2082800" cy="1165225"/>
            </a:xfrm>
            <a:custGeom>
              <a:avLst/>
              <a:gdLst>
                <a:gd name="T0" fmla="*/ 0 w 2082800"/>
                <a:gd name="T1" fmla="*/ 1039336 h 1165013"/>
                <a:gd name="T2" fmla="*/ 711200 w 2082800"/>
                <a:gd name="T3" fmla="*/ 1693 h 1165013"/>
                <a:gd name="T4" fmla="*/ 1239520 w 2082800"/>
                <a:gd name="T5" fmla="*/ 1029162 h 1165013"/>
                <a:gd name="T6" fmla="*/ 2082800 w 2082800"/>
                <a:gd name="T7" fmla="*/ 825703 h 11650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2800"/>
                <a:gd name="T13" fmla="*/ 0 h 1165013"/>
                <a:gd name="T14" fmla="*/ 2082800 w 2082800"/>
                <a:gd name="T15" fmla="*/ 1165013 h 11650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2800" h="1165013">
                  <a:moveTo>
                    <a:pt x="0" y="1038013"/>
                  </a:moveTo>
                  <a:cubicBezTo>
                    <a:pt x="252306" y="520699"/>
                    <a:pt x="504613" y="3386"/>
                    <a:pt x="711200" y="1693"/>
                  </a:cubicBezTo>
                  <a:cubicBezTo>
                    <a:pt x="917787" y="0"/>
                    <a:pt x="1010920" y="890693"/>
                    <a:pt x="1239520" y="1027853"/>
                  </a:cubicBezTo>
                  <a:cubicBezTo>
                    <a:pt x="1468120" y="1165013"/>
                    <a:pt x="1775460" y="994833"/>
                    <a:pt x="2082800" y="82465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cxnSp>
          <p:nvCxnSpPr>
            <p:cNvPr id="20" name="Прямая соединительная линия 51"/>
            <p:cNvCxnSpPr>
              <a:cxnSpLocks noChangeShapeType="1"/>
            </p:cNvCxnSpPr>
            <p:nvPr/>
          </p:nvCxnSpPr>
          <p:spPr bwMode="auto">
            <a:xfrm rot="5400000">
              <a:off x="8918576" y="2736850"/>
              <a:ext cx="5000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Прямая соединительная линия 52"/>
            <p:cNvCxnSpPr>
              <a:cxnSpLocks noChangeShapeType="1"/>
            </p:cNvCxnSpPr>
            <p:nvPr/>
          </p:nvCxnSpPr>
          <p:spPr bwMode="auto">
            <a:xfrm rot="5400000">
              <a:off x="6954838" y="2844800"/>
              <a:ext cx="2857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Прямая соединительная линия 53"/>
            <p:cNvCxnSpPr>
              <a:cxnSpLocks noChangeShapeType="1"/>
            </p:cNvCxnSpPr>
            <p:nvPr/>
          </p:nvCxnSpPr>
          <p:spPr bwMode="auto">
            <a:xfrm rot="5400000">
              <a:off x="6954044" y="2486819"/>
              <a:ext cx="10001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Прямая соединительная линия 54"/>
            <p:cNvCxnSpPr>
              <a:cxnSpLocks noChangeShapeType="1"/>
            </p:cNvCxnSpPr>
            <p:nvPr/>
          </p:nvCxnSpPr>
          <p:spPr bwMode="auto">
            <a:xfrm rot="5400000">
              <a:off x="7418388" y="2451100"/>
              <a:ext cx="10715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Прямая соединительная линия 55"/>
            <p:cNvCxnSpPr>
              <a:cxnSpLocks noChangeShapeType="1"/>
            </p:cNvCxnSpPr>
            <p:nvPr/>
          </p:nvCxnSpPr>
          <p:spPr bwMode="auto">
            <a:xfrm rot="5400000">
              <a:off x="8419307" y="2880519"/>
              <a:ext cx="214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Прямая соединительная линия 56"/>
            <p:cNvCxnSpPr>
              <a:cxnSpLocks noChangeShapeType="1"/>
              <a:stCxn id="19" idx="0"/>
            </p:cNvCxnSpPr>
            <p:nvPr/>
          </p:nvCxnSpPr>
          <p:spPr bwMode="auto">
            <a:xfrm flipV="1">
              <a:off x="7077075" y="1987550"/>
              <a:ext cx="377825" cy="730250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26" name="Прямая соединительная линия 57"/>
            <p:cNvCxnSpPr>
              <a:cxnSpLocks noChangeShapeType="1"/>
            </p:cNvCxnSpPr>
            <p:nvPr/>
          </p:nvCxnSpPr>
          <p:spPr bwMode="auto">
            <a:xfrm flipV="1">
              <a:off x="7454900" y="1916113"/>
              <a:ext cx="500063" cy="71437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27" name="Прямая соединительная линия 58"/>
            <p:cNvCxnSpPr>
              <a:cxnSpLocks noChangeShapeType="1"/>
            </p:cNvCxnSpPr>
            <p:nvPr/>
          </p:nvCxnSpPr>
          <p:spPr bwMode="auto">
            <a:xfrm rot="16200000" flipV="1">
              <a:off x="7812088" y="2058988"/>
              <a:ext cx="857250" cy="571500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28" name="Прямая соединительная линия 59"/>
            <p:cNvCxnSpPr>
              <a:cxnSpLocks noChangeShapeType="1"/>
              <a:endCxn id="19" idx="3"/>
            </p:cNvCxnSpPr>
            <p:nvPr/>
          </p:nvCxnSpPr>
          <p:spPr bwMode="auto">
            <a:xfrm flipV="1">
              <a:off x="8526463" y="2505075"/>
              <a:ext cx="633412" cy="284163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sp>
          <p:nvSpPr>
            <p:cNvPr id="29" name="Прямоугольник 61"/>
            <p:cNvSpPr>
              <a:spLocks noChangeArrowheads="1"/>
            </p:cNvSpPr>
            <p:nvPr/>
          </p:nvSpPr>
          <p:spPr bwMode="auto">
            <a:xfrm>
              <a:off x="8985250" y="2916238"/>
              <a:ext cx="7540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n1</a:t>
              </a:r>
              <a:r>
                <a:rPr lang="en-US"/>
                <a:t>=B</a:t>
              </a:r>
              <a:endParaRPr lang="ru-RU"/>
            </a:p>
          </p:txBody>
        </p:sp>
        <p:sp>
          <p:nvSpPr>
            <p:cNvPr id="30" name="Прямоугольник 62"/>
            <p:cNvSpPr>
              <a:spLocks noChangeArrowheads="1"/>
            </p:cNvSpPr>
            <p:nvPr/>
          </p:nvSpPr>
          <p:spPr bwMode="auto">
            <a:xfrm>
              <a:off x="7312025" y="2916238"/>
              <a:ext cx="3762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ru-RU" dirty="0"/>
            </a:p>
          </p:txBody>
        </p:sp>
        <p:sp>
          <p:nvSpPr>
            <p:cNvPr id="31" name="Прямоугольник 80"/>
            <p:cNvSpPr>
              <a:spLocks noChangeArrowheads="1"/>
            </p:cNvSpPr>
            <p:nvPr/>
          </p:nvSpPr>
          <p:spPr bwMode="auto">
            <a:xfrm>
              <a:off x="6596063" y="2916238"/>
              <a:ext cx="7540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  <a:r>
                <a:rPr lang="en-US" dirty="0"/>
                <a:t>=A</a:t>
              </a:r>
              <a:endParaRPr lang="ru-RU" dirty="0"/>
            </a:p>
          </p:txBody>
        </p:sp>
      </p:grpSp>
      <p:grpSp>
        <p:nvGrpSpPr>
          <p:cNvPr id="7" name="Группа 31"/>
          <p:cNvGrpSpPr/>
          <p:nvPr/>
        </p:nvGrpSpPr>
        <p:grpSpPr>
          <a:xfrm>
            <a:off x="5926137" y="3140968"/>
            <a:ext cx="3398391" cy="2357438"/>
            <a:chOff x="5381625" y="3787775"/>
            <a:chExt cx="3398391" cy="2357438"/>
          </a:xfrm>
        </p:grpSpPr>
        <p:cxnSp>
          <p:nvCxnSpPr>
            <p:cNvPr id="33" name="Прямая со стрелкой 12"/>
            <p:cNvCxnSpPr>
              <a:cxnSpLocks noChangeShapeType="1"/>
            </p:cNvCxnSpPr>
            <p:nvPr/>
          </p:nvCxnSpPr>
          <p:spPr bwMode="auto">
            <a:xfrm>
              <a:off x="5810250" y="5715000"/>
              <a:ext cx="271462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4" name="Прямая со стрелкой 14"/>
            <p:cNvCxnSpPr>
              <a:cxnSpLocks noChangeShapeType="1"/>
            </p:cNvCxnSpPr>
            <p:nvPr/>
          </p:nvCxnSpPr>
          <p:spPr bwMode="auto">
            <a:xfrm rot="5400000" flipH="1" flipV="1">
              <a:off x="4846637" y="4751388"/>
              <a:ext cx="192881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5" name="Полилиния 15"/>
            <p:cNvSpPr>
              <a:spLocks noChangeArrowheads="1"/>
            </p:cNvSpPr>
            <p:nvPr/>
          </p:nvSpPr>
          <p:spPr bwMode="auto">
            <a:xfrm>
              <a:off x="5934075" y="4408488"/>
              <a:ext cx="2082800" cy="1163637"/>
            </a:xfrm>
            <a:custGeom>
              <a:avLst/>
              <a:gdLst>
                <a:gd name="T0" fmla="*/ 0 w 2082800"/>
                <a:gd name="T1" fmla="*/ 1029460 h 1165013"/>
                <a:gd name="T2" fmla="*/ 711200 w 2082800"/>
                <a:gd name="T3" fmla="*/ 1679 h 1165013"/>
                <a:gd name="T4" fmla="*/ 1239520 w 2082800"/>
                <a:gd name="T5" fmla="*/ 1019384 h 1165013"/>
                <a:gd name="T6" fmla="*/ 2082800 w 2082800"/>
                <a:gd name="T7" fmla="*/ 817858 h 11650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2800"/>
                <a:gd name="T13" fmla="*/ 0 h 1165013"/>
                <a:gd name="T14" fmla="*/ 2082800 w 2082800"/>
                <a:gd name="T15" fmla="*/ 1165013 h 11650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2800" h="1165013">
                  <a:moveTo>
                    <a:pt x="0" y="1038013"/>
                  </a:moveTo>
                  <a:cubicBezTo>
                    <a:pt x="252306" y="520699"/>
                    <a:pt x="504613" y="3386"/>
                    <a:pt x="711200" y="1693"/>
                  </a:cubicBezTo>
                  <a:cubicBezTo>
                    <a:pt x="917787" y="0"/>
                    <a:pt x="1010920" y="890693"/>
                    <a:pt x="1239520" y="1027853"/>
                  </a:cubicBezTo>
                  <a:cubicBezTo>
                    <a:pt x="1468120" y="1165013"/>
                    <a:pt x="1775460" y="994833"/>
                    <a:pt x="2082800" y="82465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cxnSp>
          <p:nvCxnSpPr>
            <p:cNvPr id="36" name="Прямая соединительная линия 24"/>
            <p:cNvCxnSpPr>
              <a:cxnSpLocks noChangeShapeType="1"/>
            </p:cNvCxnSpPr>
            <p:nvPr/>
          </p:nvCxnSpPr>
          <p:spPr bwMode="auto">
            <a:xfrm rot="5400000">
              <a:off x="7773988" y="5464175"/>
              <a:ext cx="5000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Прямая соединительная линия 27"/>
            <p:cNvCxnSpPr>
              <a:cxnSpLocks noChangeShapeType="1"/>
            </p:cNvCxnSpPr>
            <p:nvPr/>
          </p:nvCxnSpPr>
          <p:spPr bwMode="auto">
            <a:xfrm rot="5400000">
              <a:off x="5810250" y="5572125"/>
              <a:ext cx="2857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Прямая соединительная линия 29"/>
            <p:cNvCxnSpPr>
              <a:cxnSpLocks noChangeShapeType="1"/>
            </p:cNvCxnSpPr>
            <p:nvPr/>
          </p:nvCxnSpPr>
          <p:spPr bwMode="auto">
            <a:xfrm rot="5400000">
              <a:off x="5810250" y="5213350"/>
              <a:ext cx="1000125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Прямая соединительная линия 31"/>
            <p:cNvCxnSpPr>
              <a:cxnSpLocks noChangeShapeType="1"/>
            </p:cNvCxnSpPr>
            <p:nvPr/>
          </p:nvCxnSpPr>
          <p:spPr bwMode="auto">
            <a:xfrm rot="5400000">
              <a:off x="6274595" y="5177631"/>
              <a:ext cx="1071562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Прямая соединительная линия 33"/>
            <p:cNvCxnSpPr>
              <a:cxnSpLocks noChangeShapeType="1"/>
            </p:cNvCxnSpPr>
            <p:nvPr/>
          </p:nvCxnSpPr>
          <p:spPr bwMode="auto">
            <a:xfrm rot="5400000">
              <a:off x="7274719" y="5607844"/>
              <a:ext cx="214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Прямая соединительная линия 36"/>
            <p:cNvCxnSpPr>
              <a:cxnSpLocks noChangeShapeType="1"/>
              <a:stCxn id="35" idx="0"/>
            </p:cNvCxnSpPr>
            <p:nvPr/>
          </p:nvCxnSpPr>
          <p:spPr bwMode="auto">
            <a:xfrm flipV="1">
              <a:off x="5934075" y="4714875"/>
              <a:ext cx="376238" cy="730250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42" name="Прямая соединительная линия 37"/>
            <p:cNvCxnSpPr>
              <a:cxnSpLocks noChangeShapeType="1"/>
            </p:cNvCxnSpPr>
            <p:nvPr/>
          </p:nvCxnSpPr>
          <p:spPr bwMode="auto">
            <a:xfrm rot="5400000" flipH="1" flipV="1">
              <a:off x="6274594" y="4464844"/>
              <a:ext cx="285750" cy="214312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43" name="Прямая соединительная линия 40"/>
            <p:cNvCxnSpPr>
              <a:cxnSpLocks noChangeShapeType="1"/>
            </p:cNvCxnSpPr>
            <p:nvPr/>
          </p:nvCxnSpPr>
          <p:spPr bwMode="auto">
            <a:xfrm rot="16200000" flipV="1">
              <a:off x="6596062" y="4857751"/>
              <a:ext cx="714375" cy="285750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44" name="Прямая соединительная линия 43"/>
            <p:cNvCxnSpPr>
              <a:cxnSpLocks noChangeShapeType="1"/>
              <a:endCxn id="35" idx="3"/>
            </p:cNvCxnSpPr>
            <p:nvPr/>
          </p:nvCxnSpPr>
          <p:spPr bwMode="auto">
            <a:xfrm flipV="1">
              <a:off x="7381875" y="5232400"/>
              <a:ext cx="635000" cy="284163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sp>
          <p:nvSpPr>
            <p:cNvPr id="45" name="Прямоугольник 47"/>
            <p:cNvSpPr>
              <a:spLocks noChangeArrowheads="1"/>
            </p:cNvSpPr>
            <p:nvPr/>
          </p:nvSpPr>
          <p:spPr bwMode="auto">
            <a:xfrm>
              <a:off x="5953125" y="5773738"/>
              <a:ext cx="3778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ru-RU"/>
            </a:p>
          </p:txBody>
        </p:sp>
        <p:cxnSp>
          <p:nvCxnSpPr>
            <p:cNvPr id="46" name="Прямая соединительная линия 63"/>
            <p:cNvCxnSpPr>
              <a:cxnSpLocks noChangeShapeType="1"/>
            </p:cNvCxnSpPr>
            <p:nvPr/>
          </p:nvCxnSpPr>
          <p:spPr bwMode="auto">
            <a:xfrm rot="16200000" flipH="1">
              <a:off x="5810250" y="5429250"/>
              <a:ext cx="5715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Прямая соединительная линия 65"/>
            <p:cNvCxnSpPr>
              <a:cxnSpLocks noChangeShapeType="1"/>
            </p:cNvCxnSpPr>
            <p:nvPr/>
          </p:nvCxnSpPr>
          <p:spPr bwMode="auto">
            <a:xfrm rot="16200000" flipH="1">
              <a:off x="5881687" y="5072063"/>
              <a:ext cx="12858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Прямая соединительная линия 67"/>
            <p:cNvCxnSpPr>
              <a:cxnSpLocks noChangeShapeType="1"/>
            </p:cNvCxnSpPr>
            <p:nvPr/>
          </p:nvCxnSpPr>
          <p:spPr bwMode="auto">
            <a:xfrm rot="5400000">
              <a:off x="6918325" y="5537200"/>
              <a:ext cx="3571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Прямая соединительная линия 69"/>
            <p:cNvCxnSpPr>
              <a:cxnSpLocks noChangeShapeType="1"/>
            </p:cNvCxnSpPr>
            <p:nvPr/>
          </p:nvCxnSpPr>
          <p:spPr bwMode="auto">
            <a:xfrm rot="5400000">
              <a:off x="7558882" y="5534819"/>
              <a:ext cx="357187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Прямая соединительная линия 72"/>
            <p:cNvCxnSpPr>
              <a:cxnSpLocks noChangeShapeType="1"/>
            </p:cNvCxnSpPr>
            <p:nvPr/>
          </p:nvCxnSpPr>
          <p:spPr bwMode="auto">
            <a:xfrm rot="10800000">
              <a:off x="6524625" y="4429125"/>
              <a:ext cx="285750" cy="214313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cxnSp>
          <p:nvCxnSpPr>
            <p:cNvPr id="51" name="Прямая соединительная линия 75"/>
            <p:cNvCxnSpPr>
              <a:cxnSpLocks noChangeShapeType="1"/>
            </p:cNvCxnSpPr>
            <p:nvPr/>
          </p:nvCxnSpPr>
          <p:spPr bwMode="auto">
            <a:xfrm>
              <a:off x="7096125" y="5357813"/>
              <a:ext cx="285750" cy="142875"/>
            </a:xfrm>
            <a:prstGeom prst="line">
              <a:avLst/>
            </a:prstGeom>
            <a:noFill/>
            <a:ln w="25400" algn="ctr">
              <a:solidFill>
                <a:srgbClr val="0000FA"/>
              </a:solidFill>
              <a:round/>
              <a:headEnd/>
              <a:tailEnd/>
            </a:ln>
          </p:spPr>
        </p:cxnSp>
        <p:sp>
          <p:nvSpPr>
            <p:cNvPr id="52" name="Прямоугольник 81"/>
            <p:cNvSpPr>
              <a:spLocks noChangeArrowheads="1"/>
            </p:cNvSpPr>
            <p:nvPr/>
          </p:nvSpPr>
          <p:spPr bwMode="auto">
            <a:xfrm>
              <a:off x="7881938" y="5715000"/>
              <a:ext cx="89807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n2</a:t>
              </a:r>
              <a:r>
                <a:rPr lang="en-US" dirty="0"/>
                <a:t>=B</a:t>
              </a:r>
              <a:endParaRPr lang="ru-RU" dirty="0"/>
            </a:p>
          </p:txBody>
        </p:sp>
        <p:sp>
          <p:nvSpPr>
            <p:cNvPr id="53" name="Прямоугольник 82"/>
            <p:cNvSpPr>
              <a:spLocks noChangeArrowheads="1"/>
            </p:cNvSpPr>
            <p:nvPr/>
          </p:nvSpPr>
          <p:spPr bwMode="auto">
            <a:xfrm>
              <a:off x="5381625" y="5775325"/>
              <a:ext cx="7540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0</a:t>
              </a:r>
              <a:r>
                <a:rPr lang="en-US"/>
                <a:t>=A</a:t>
              </a:r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3020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Computational Problem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Санкт-Петербург</a:t>
            </a:r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971600" y="764704"/>
          <a:ext cx="2941722" cy="649471"/>
        </p:xfrm>
        <a:graphic>
          <a:graphicData uri="http://schemas.openxmlformats.org/presentationml/2006/ole">
            <p:oleObj spid="_x0000_s3074" name="Формула" r:id="rId3" imgW="1955570" imgH="43157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611560" y="1556792"/>
          <a:ext cx="3773942" cy="669017"/>
        </p:xfrm>
        <a:graphic>
          <a:graphicData uri="http://schemas.openxmlformats.org/presentationml/2006/ole">
            <p:oleObj spid="_x0000_s3075" name="Формула" r:id="rId4" imgW="2793357" imgH="494956" progId="Equation.3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827584" y="2564904"/>
          <a:ext cx="3310634" cy="590014"/>
        </p:xfrm>
        <a:graphic>
          <a:graphicData uri="http://schemas.openxmlformats.org/presentationml/2006/ole">
            <p:oleObj spid="_x0000_s3076" name="Формула" r:id="rId5" imgW="2565170" imgH="456924" progId="Equation.3">
              <p:embed/>
            </p:oleObj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0" y="3573016"/>
          <a:ext cx="4571999" cy="2419683"/>
        </p:xfrm>
        <a:graphic>
          <a:graphicData uri="http://schemas.openxmlformats.org/drawingml/2006/table">
            <a:tbl>
              <a:tblPr/>
              <a:tblGrid>
                <a:gridCol w="741622"/>
                <a:gridCol w="771522"/>
                <a:gridCol w="898616"/>
                <a:gridCol w="937256"/>
                <a:gridCol w="1222983"/>
              </a:tblGrid>
              <a:tr h="21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A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Npoints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latin typeface="Courier New"/>
                          <a:ea typeface="Times New Roman"/>
                          <a:cs typeface="Times New Roman"/>
                        </a:rPr>
                        <a:t>eps</a:t>
                      </a: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b="1" dirty="0" err="1">
                          <a:latin typeface="Courier New"/>
                          <a:ea typeface="Times New Roman"/>
                          <a:cs typeface="Times New Roman"/>
                        </a:rPr>
                        <a:t>real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time, 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0.00001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Courier New"/>
                          <a:ea typeface="Times New Roman"/>
                          <a:cs typeface="Times New Roman"/>
                        </a:rPr>
                        <a:t>-2.77E-11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smtClean="0">
                          <a:latin typeface="Courier New"/>
                          <a:ea typeface="Times New Roman"/>
                          <a:cs typeface="Times New Roman"/>
                        </a:rPr>
                        <a:t>1.90E-10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smtClean="0">
                          <a:latin typeface="Courier New"/>
                          <a:ea typeface="Times New Roman"/>
                          <a:cs typeface="Times New Roman"/>
                        </a:rPr>
                        <a:t>2.05E-11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0.1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smtClean="0">
                          <a:latin typeface="Courier New"/>
                          <a:ea typeface="Times New Roman"/>
                          <a:cs typeface="Times New Roman"/>
                        </a:rPr>
                        <a:t>-2.22E-12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0.1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smtClean="0">
                          <a:latin typeface="Courier New"/>
                          <a:ea typeface="Times New Roman"/>
                          <a:cs typeface="Times New Roman"/>
                        </a:rPr>
                        <a:t>8.67E-11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smtClean="0">
                          <a:latin typeface="Courier New"/>
                          <a:ea typeface="Times New Roman"/>
                          <a:cs typeface="Times New Roman"/>
                        </a:rPr>
                        <a:t>-6.00E-11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ourier New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Courier New"/>
                          <a:ea typeface="Times New Roman"/>
                          <a:cs typeface="Times New Roman"/>
                        </a:rPr>
                        <a:t>-6.30E-11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0032" y="620688"/>
            <a:ext cx="4283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Choose precision </a:t>
            </a:r>
            <a:r>
              <a:rPr lang="en-US" sz="2400" b="1" dirty="0" smtClean="0"/>
              <a:t>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Calculate integral with different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values from the table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Calculate execution time of serial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Write a parallel </a:t>
            </a:r>
            <a:r>
              <a:rPr lang="en-US" sz="2400" dirty="0" smtClean="0"/>
              <a:t>program with: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atomic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Critical sections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Locks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reduction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Count speedup with different thread </a:t>
            </a:r>
            <a:r>
              <a:rPr lang="en-US" sz="2400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Fill the table (for each point of 4a-4d)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833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116</Words>
  <Application>Microsoft Office PowerPoint</Application>
  <PresentationFormat>Экран (4:3)</PresentationFormat>
  <Paragraphs>68</Paragraphs>
  <Slides>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DesignTemplate</vt:lpstr>
      <vt:lpstr>Формула</vt:lpstr>
      <vt:lpstr>3d Programming Task    Definite integral calculation</vt:lpstr>
      <vt:lpstr>The Computational Problem</vt:lpstr>
      <vt:lpstr>The Computational Problem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2017-10-04T07:49:02Z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