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245" d="100"/>
          <a:sy n="245" d="100"/>
        </p:scale>
        <p:origin x="184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52" y="533"/>
            <a:ext cx="4608830" cy="3456940"/>
          </a:xfrm>
          <a:custGeom>
            <a:avLst/>
            <a:gdLst/>
            <a:ahLst/>
            <a:cxnLst/>
            <a:rect l="l" t="t" r="r" b="b"/>
            <a:pathLst>
              <a:path w="4608830" h="3456940">
                <a:moveTo>
                  <a:pt x="0" y="3456432"/>
                </a:moveTo>
                <a:lnTo>
                  <a:pt x="4608576" y="3456432"/>
                </a:lnTo>
                <a:lnTo>
                  <a:pt x="4608576" y="0"/>
                </a:lnTo>
                <a:lnTo>
                  <a:pt x="0" y="0"/>
                </a:lnTo>
                <a:lnTo>
                  <a:pt x="0" y="3456432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52" y="0"/>
            <a:ext cx="2304415" cy="114300"/>
          </a:xfrm>
          <a:custGeom>
            <a:avLst/>
            <a:gdLst/>
            <a:ahLst/>
            <a:cxnLst/>
            <a:rect l="l" t="t" r="r" b="b"/>
            <a:pathLst>
              <a:path w="2304415" h="114300">
                <a:moveTo>
                  <a:pt x="0" y="114300"/>
                </a:moveTo>
                <a:lnTo>
                  <a:pt x="2304288" y="114300"/>
                </a:lnTo>
                <a:lnTo>
                  <a:pt x="2304288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81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502" y="172768"/>
            <a:ext cx="441909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280" y="1060715"/>
            <a:ext cx="4399538" cy="1471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42007" y="3352124"/>
            <a:ext cx="925194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163318" y="3349078"/>
            <a:ext cx="845185" cy="10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52950" y="3352124"/>
            <a:ext cx="397510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1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52" y="0"/>
            <a:ext cx="4608830" cy="114300"/>
            <a:chOff x="-152" y="0"/>
            <a:chExt cx="4608830" cy="114300"/>
          </a:xfrm>
        </p:grpSpPr>
        <p:sp>
          <p:nvSpPr>
            <p:cNvPr id="4" name="object 4"/>
            <p:cNvSpPr/>
            <p:nvPr/>
          </p:nvSpPr>
          <p:spPr>
            <a:xfrm>
              <a:off x="-152" y="533"/>
              <a:ext cx="4608830" cy="113030"/>
            </a:xfrm>
            <a:custGeom>
              <a:avLst/>
              <a:gdLst/>
              <a:ahLst/>
              <a:cxnLst/>
              <a:rect l="l" t="t" r="r" b="b"/>
              <a:pathLst>
                <a:path w="4608830" h="113030">
                  <a:moveTo>
                    <a:pt x="0" y="112775"/>
                  </a:moveTo>
                  <a:lnTo>
                    <a:pt x="4608576" y="112775"/>
                  </a:lnTo>
                  <a:lnTo>
                    <a:pt x="4608576" y="0"/>
                  </a:lnTo>
                  <a:lnTo>
                    <a:pt x="0" y="0"/>
                  </a:lnTo>
                  <a:lnTo>
                    <a:pt x="0" y="112775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52" y="0"/>
              <a:ext cx="2304415" cy="114300"/>
            </a:xfrm>
            <a:custGeom>
              <a:avLst/>
              <a:gdLst/>
              <a:ahLst/>
              <a:cxnLst/>
              <a:rect l="l" t="t" r="r" b="b"/>
              <a:pathLst>
                <a:path w="2304415" h="114300">
                  <a:moveTo>
                    <a:pt x="0" y="114300"/>
                  </a:moveTo>
                  <a:lnTo>
                    <a:pt x="2304288" y="114300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rgbClr val="181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173291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Context-free</a:t>
            </a:r>
            <a:r>
              <a:rPr spc="75" dirty="0"/>
              <a:t> </a:t>
            </a:r>
            <a:r>
              <a:rPr spc="-5" dirty="0"/>
              <a:t>grammars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87882" y="930021"/>
            <a:ext cx="4489450" cy="1871980"/>
            <a:chOff x="87882" y="930021"/>
            <a:chExt cx="4489450" cy="1871980"/>
          </a:xfrm>
        </p:grpSpPr>
        <p:sp>
          <p:nvSpPr>
            <p:cNvPr id="10" name="object 10"/>
            <p:cNvSpPr/>
            <p:nvPr/>
          </p:nvSpPr>
          <p:spPr>
            <a:xfrm>
              <a:off x="87882" y="930021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59">
                  <a:moveTo>
                    <a:pt x="4381767" y="0"/>
                  </a:moveTo>
                  <a:lnTo>
                    <a:pt x="50799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0"/>
                  </a:lnTo>
                  <a:lnTo>
                    <a:pt x="4432567" y="187820"/>
                  </a:lnTo>
                  <a:lnTo>
                    <a:pt x="4432567" y="50800"/>
                  </a:lnTo>
                  <a:lnTo>
                    <a:pt x="4428559" y="31075"/>
                  </a:lnTo>
                  <a:lnTo>
                    <a:pt x="4417645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882" y="1106485"/>
              <a:ext cx="4432935" cy="5080"/>
            </a:xfrm>
            <a:custGeom>
              <a:avLst/>
              <a:gdLst/>
              <a:ahLst/>
              <a:cxnLst/>
              <a:rect l="l" t="t" r="r" b="b"/>
              <a:pathLst>
                <a:path w="4432935" h="5080">
                  <a:moveTo>
                    <a:pt x="0" y="4765"/>
                  </a:moveTo>
                  <a:lnTo>
                    <a:pt x="4432566" y="4765"/>
                  </a:lnTo>
                  <a:lnTo>
                    <a:pt x="4432566" y="0"/>
                  </a:lnTo>
                  <a:lnTo>
                    <a:pt x="0" y="0"/>
                  </a:lnTo>
                  <a:lnTo>
                    <a:pt x="0" y="4765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882" y="1108076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882" y="1114423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74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882" y="1120774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882" y="1127125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871" y="1127036"/>
              <a:ext cx="4432935" cy="30480"/>
            </a:xfrm>
            <a:custGeom>
              <a:avLst/>
              <a:gdLst/>
              <a:ahLst/>
              <a:cxnLst/>
              <a:rect l="l" t="t" r="r" b="b"/>
              <a:pathLst>
                <a:path w="4432935" h="30480">
                  <a:moveTo>
                    <a:pt x="4432566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060"/>
                  </a:lnTo>
                  <a:lnTo>
                    <a:pt x="4432566" y="30060"/>
                  </a:lnTo>
                  <a:lnTo>
                    <a:pt x="4432566" y="635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20450" y="974979"/>
              <a:ext cx="50800" cy="101600"/>
            </a:xfrm>
            <a:custGeom>
              <a:avLst/>
              <a:gdLst/>
              <a:ahLst/>
              <a:cxnLst/>
              <a:rect l="l" t="t" r="r" b="b"/>
              <a:pathLst>
                <a:path w="50800" h="101600">
                  <a:moveTo>
                    <a:pt x="50799" y="50798"/>
                  </a:moveTo>
                  <a:lnTo>
                    <a:pt x="46808" y="31027"/>
                  </a:lnTo>
                  <a:lnTo>
                    <a:pt x="35920" y="14879"/>
                  </a:lnTo>
                  <a:lnTo>
                    <a:pt x="19773" y="3992"/>
                  </a:lnTo>
                  <a:lnTo>
                    <a:pt x="0" y="0"/>
                  </a:lnTo>
                </a:path>
                <a:path w="50800" h="101600">
                  <a:moveTo>
                    <a:pt x="0" y="101599"/>
                  </a:moveTo>
                  <a:lnTo>
                    <a:pt x="0" y="101600"/>
                  </a:lnTo>
                  <a:lnTo>
                    <a:pt x="19773" y="97607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20450" y="978154"/>
              <a:ext cx="47625" cy="95250"/>
            </a:xfrm>
            <a:custGeom>
              <a:avLst/>
              <a:gdLst/>
              <a:ahLst/>
              <a:cxnLst/>
              <a:rect l="l" t="t" r="r" b="b"/>
              <a:pathLst>
                <a:path w="47625" h="95250">
                  <a:moveTo>
                    <a:pt x="47625" y="47625"/>
                  </a:moveTo>
                  <a:lnTo>
                    <a:pt x="46822" y="43647"/>
                  </a:lnTo>
                  <a:lnTo>
                    <a:pt x="43882" y="29087"/>
                  </a:lnTo>
                  <a:lnTo>
                    <a:pt x="33676" y="13949"/>
                  </a:lnTo>
                  <a:lnTo>
                    <a:pt x="18537" y="3742"/>
                  </a:lnTo>
                  <a:lnTo>
                    <a:pt x="3977" y="803"/>
                  </a:lnTo>
                  <a:lnTo>
                    <a:pt x="0" y="0"/>
                  </a:lnTo>
                </a:path>
                <a:path w="47625" h="95250">
                  <a:moveTo>
                    <a:pt x="0" y="95249"/>
                  </a:moveTo>
                  <a:lnTo>
                    <a:pt x="18537" y="91507"/>
                  </a:lnTo>
                  <a:lnTo>
                    <a:pt x="33676" y="81300"/>
                  </a:lnTo>
                  <a:lnTo>
                    <a:pt x="43882" y="66162"/>
                  </a:lnTo>
                  <a:lnTo>
                    <a:pt x="47625" y="47625"/>
                  </a:lnTo>
                </a:path>
              </a:pathLst>
            </a:custGeom>
            <a:ln w="11112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0450" y="981329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44450" y="44450"/>
                  </a:moveTo>
                  <a:lnTo>
                    <a:pt x="42844" y="36494"/>
                  </a:lnTo>
                  <a:lnTo>
                    <a:pt x="40957" y="27148"/>
                  </a:lnTo>
                  <a:lnTo>
                    <a:pt x="31431" y="13019"/>
                  </a:lnTo>
                  <a:lnTo>
                    <a:pt x="17302" y="3493"/>
                  </a:lnTo>
                  <a:lnTo>
                    <a:pt x="7955" y="1606"/>
                  </a:lnTo>
                  <a:lnTo>
                    <a:pt x="0" y="0"/>
                  </a:lnTo>
                </a:path>
                <a:path w="44450" h="88900">
                  <a:moveTo>
                    <a:pt x="0" y="88899"/>
                  </a:moveTo>
                  <a:lnTo>
                    <a:pt x="17302" y="85406"/>
                  </a:lnTo>
                  <a:lnTo>
                    <a:pt x="31431" y="75880"/>
                  </a:lnTo>
                  <a:lnTo>
                    <a:pt x="40957" y="61751"/>
                  </a:lnTo>
                  <a:lnTo>
                    <a:pt x="44450" y="44450"/>
                  </a:lnTo>
                </a:path>
              </a:pathLst>
            </a:custGeom>
            <a:ln w="11112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0450" y="984504"/>
              <a:ext cx="41275" cy="82550"/>
            </a:xfrm>
            <a:custGeom>
              <a:avLst/>
              <a:gdLst/>
              <a:ahLst/>
              <a:cxnLst/>
              <a:rect l="l" t="t" r="r" b="b"/>
              <a:pathLst>
                <a:path w="41275" h="82550">
                  <a:moveTo>
                    <a:pt x="41275" y="41275"/>
                  </a:moveTo>
                  <a:lnTo>
                    <a:pt x="16066" y="3243"/>
                  </a:lnTo>
                  <a:lnTo>
                    <a:pt x="0" y="0"/>
                  </a:lnTo>
                </a:path>
                <a:path w="41275" h="82550">
                  <a:moveTo>
                    <a:pt x="0" y="82549"/>
                  </a:moveTo>
                  <a:lnTo>
                    <a:pt x="16066" y="79306"/>
                  </a:lnTo>
                  <a:lnTo>
                    <a:pt x="29186" y="70461"/>
                  </a:lnTo>
                  <a:lnTo>
                    <a:pt x="38031" y="57341"/>
                  </a:lnTo>
                  <a:lnTo>
                    <a:pt x="41275" y="41275"/>
                  </a:lnTo>
                </a:path>
              </a:pathLst>
            </a:custGeom>
            <a:ln w="11112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450" y="987679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38100"/>
                  </a:moveTo>
                  <a:lnTo>
                    <a:pt x="35106" y="23268"/>
                  </a:lnTo>
                  <a:lnTo>
                    <a:pt x="33322" y="20622"/>
                  </a:lnTo>
                  <a:lnTo>
                    <a:pt x="26941" y="11158"/>
                  </a:lnTo>
                  <a:lnTo>
                    <a:pt x="17477" y="4778"/>
                  </a:lnTo>
                  <a:lnTo>
                    <a:pt x="14831" y="2993"/>
                  </a:lnTo>
                  <a:lnTo>
                    <a:pt x="0" y="0"/>
                  </a:lnTo>
                </a:path>
                <a:path w="38100" h="76200">
                  <a:moveTo>
                    <a:pt x="0" y="76199"/>
                  </a:moveTo>
                  <a:lnTo>
                    <a:pt x="14831" y="73204"/>
                  </a:lnTo>
                  <a:lnTo>
                    <a:pt x="26941" y="65036"/>
                  </a:lnTo>
                  <a:lnTo>
                    <a:pt x="35106" y="52925"/>
                  </a:lnTo>
                  <a:lnTo>
                    <a:pt x="38100" y="38100"/>
                  </a:lnTo>
                </a:path>
              </a:pathLst>
            </a:custGeom>
            <a:ln w="11112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450" y="990854"/>
              <a:ext cx="34925" cy="69850"/>
            </a:xfrm>
            <a:custGeom>
              <a:avLst/>
              <a:gdLst/>
              <a:ahLst/>
              <a:cxnLst/>
              <a:rect l="l" t="t" r="r" b="b"/>
              <a:pathLst>
                <a:path w="34925" h="69850">
                  <a:moveTo>
                    <a:pt x="34925" y="34925"/>
                  </a:moveTo>
                  <a:lnTo>
                    <a:pt x="32181" y="21329"/>
                  </a:lnTo>
                  <a:lnTo>
                    <a:pt x="24697" y="10228"/>
                  </a:lnTo>
                  <a:lnTo>
                    <a:pt x="13595" y="2744"/>
                  </a:lnTo>
                  <a:lnTo>
                    <a:pt x="0" y="0"/>
                  </a:lnTo>
                </a:path>
                <a:path w="34925" h="69850">
                  <a:moveTo>
                    <a:pt x="0" y="69849"/>
                  </a:moveTo>
                  <a:lnTo>
                    <a:pt x="13595" y="67105"/>
                  </a:lnTo>
                  <a:lnTo>
                    <a:pt x="24697" y="59621"/>
                  </a:lnTo>
                  <a:lnTo>
                    <a:pt x="32181" y="48520"/>
                  </a:lnTo>
                  <a:lnTo>
                    <a:pt x="34925" y="34925"/>
                  </a:lnTo>
                </a:path>
              </a:pathLst>
            </a:custGeom>
            <a:ln w="1111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450" y="994029"/>
              <a:ext cx="31750" cy="63500"/>
            </a:xfrm>
            <a:custGeom>
              <a:avLst/>
              <a:gdLst/>
              <a:ahLst/>
              <a:cxnLst/>
              <a:rect l="l" t="t" r="r" b="b"/>
              <a:pathLst>
                <a:path w="31750" h="63500">
                  <a:moveTo>
                    <a:pt x="31750" y="31750"/>
                  </a:moveTo>
                  <a:lnTo>
                    <a:pt x="29254" y="19389"/>
                  </a:lnTo>
                  <a:lnTo>
                    <a:pt x="22447" y="9297"/>
                  </a:lnTo>
                  <a:lnTo>
                    <a:pt x="12355" y="2494"/>
                  </a:lnTo>
                  <a:lnTo>
                    <a:pt x="0" y="0"/>
                  </a:lnTo>
                </a:path>
                <a:path w="31750" h="63500">
                  <a:moveTo>
                    <a:pt x="0" y="63499"/>
                  </a:moveTo>
                  <a:lnTo>
                    <a:pt x="12355" y="61003"/>
                  </a:lnTo>
                  <a:lnTo>
                    <a:pt x="22447" y="54197"/>
                  </a:lnTo>
                  <a:lnTo>
                    <a:pt x="29254" y="44104"/>
                  </a:lnTo>
                  <a:lnTo>
                    <a:pt x="31750" y="31750"/>
                  </a:lnTo>
                </a:path>
              </a:pathLst>
            </a:custGeom>
            <a:ln w="11112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450" y="99720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28575" y="28575"/>
                  </a:moveTo>
                  <a:lnTo>
                    <a:pt x="26330" y="17450"/>
                  </a:lnTo>
                  <a:lnTo>
                    <a:pt x="20207" y="8367"/>
                  </a:lnTo>
                  <a:lnTo>
                    <a:pt x="11124" y="2244"/>
                  </a:lnTo>
                  <a:lnTo>
                    <a:pt x="0" y="0"/>
                  </a:lnTo>
                </a:path>
                <a:path w="28575" h="57150">
                  <a:moveTo>
                    <a:pt x="0" y="57149"/>
                  </a:moveTo>
                  <a:lnTo>
                    <a:pt x="11124" y="54903"/>
                  </a:lnTo>
                  <a:lnTo>
                    <a:pt x="20207" y="48777"/>
                  </a:lnTo>
                  <a:lnTo>
                    <a:pt x="26330" y="39694"/>
                  </a:lnTo>
                  <a:lnTo>
                    <a:pt x="28575" y="28575"/>
                  </a:lnTo>
                </a:path>
              </a:pathLst>
            </a:custGeom>
            <a:ln w="1111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450" y="1000379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400" y="25400"/>
                  </a:moveTo>
                  <a:lnTo>
                    <a:pt x="23403" y="15516"/>
                  </a:lnTo>
                  <a:lnTo>
                    <a:pt x="17958" y="7442"/>
                  </a:lnTo>
                  <a:lnTo>
                    <a:pt x="9884" y="1997"/>
                  </a:lnTo>
                  <a:lnTo>
                    <a:pt x="0" y="0"/>
                  </a:lnTo>
                </a:path>
                <a:path w="25400" h="50800">
                  <a:moveTo>
                    <a:pt x="0" y="50799"/>
                  </a:moveTo>
                  <a:lnTo>
                    <a:pt x="9884" y="48802"/>
                  </a:lnTo>
                  <a:lnTo>
                    <a:pt x="17958" y="43357"/>
                  </a:lnTo>
                  <a:lnTo>
                    <a:pt x="23403" y="35283"/>
                  </a:lnTo>
                  <a:lnTo>
                    <a:pt x="25400" y="25400"/>
                  </a:lnTo>
                </a:path>
              </a:pathLst>
            </a:custGeom>
            <a:ln w="11112">
              <a:solidFill>
                <a:srgbClr val="C3C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450" y="1003554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225" y="22225"/>
                  </a:moveTo>
                  <a:lnTo>
                    <a:pt x="20477" y="13571"/>
                  </a:lnTo>
                  <a:lnTo>
                    <a:pt x="15713" y="6507"/>
                  </a:lnTo>
                  <a:lnTo>
                    <a:pt x="8648" y="1745"/>
                  </a:lnTo>
                  <a:lnTo>
                    <a:pt x="0" y="0"/>
                  </a:lnTo>
                </a:path>
                <a:path w="22225" h="44450">
                  <a:moveTo>
                    <a:pt x="0" y="44449"/>
                  </a:moveTo>
                  <a:lnTo>
                    <a:pt x="8648" y="42702"/>
                  </a:lnTo>
                  <a:lnTo>
                    <a:pt x="15713" y="37938"/>
                  </a:lnTo>
                  <a:lnTo>
                    <a:pt x="20477" y="30873"/>
                  </a:lnTo>
                  <a:lnTo>
                    <a:pt x="22225" y="22225"/>
                  </a:lnTo>
                </a:path>
              </a:pathLst>
            </a:custGeom>
            <a:ln w="11112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450" y="1006729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9050" y="19050"/>
                  </a:moveTo>
                  <a:lnTo>
                    <a:pt x="17552" y="11637"/>
                  </a:lnTo>
                  <a:lnTo>
                    <a:pt x="13468" y="5581"/>
                  </a:lnTo>
                  <a:lnTo>
                    <a:pt x="7413" y="1497"/>
                  </a:lnTo>
                  <a:lnTo>
                    <a:pt x="0" y="0"/>
                  </a:lnTo>
                </a:path>
                <a:path w="19050" h="38100">
                  <a:moveTo>
                    <a:pt x="0" y="38099"/>
                  </a:moveTo>
                  <a:lnTo>
                    <a:pt x="7413" y="36602"/>
                  </a:lnTo>
                  <a:lnTo>
                    <a:pt x="13468" y="32518"/>
                  </a:lnTo>
                  <a:lnTo>
                    <a:pt x="17552" y="26462"/>
                  </a:lnTo>
                  <a:lnTo>
                    <a:pt x="19050" y="19050"/>
                  </a:lnTo>
                </a:path>
              </a:pathLst>
            </a:custGeom>
            <a:ln w="1111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450" y="1009904"/>
              <a:ext cx="15875" cy="31750"/>
            </a:xfrm>
            <a:custGeom>
              <a:avLst/>
              <a:gdLst/>
              <a:ahLst/>
              <a:cxnLst/>
              <a:rect l="l" t="t" r="r" b="b"/>
              <a:pathLst>
                <a:path w="15875" h="31750">
                  <a:moveTo>
                    <a:pt x="15875" y="15875"/>
                  </a:moveTo>
                  <a:lnTo>
                    <a:pt x="15875" y="7112"/>
                  </a:lnTo>
                  <a:lnTo>
                    <a:pt x="8763" y="0"/>
                  </a:lnTo>
                  <a:lnTo>
                    <a:pt x="0" y="0"/>
                  </a:lnTo>
                </a:path>
                <a:path w="15875" h="31750">
                  <a:moveTo>
                    <a:pt x="0" y="31750"/>
                  </a:moveTo>
                  <a:lnTo>
                    <a:pt x="8763" y="31750"/>
                  </a:lnTo>
                  <a:lnTo>
                    <a:pt x="15875" y="24638"/>
                  </a:lnTo>
                  <a:lnTo>
                    <a:pt x="15875" y="15875"/>
                  </a:lnTo>
                </a:path>
              </a:pathLst>
            </a:custGeom>
            <a:ln w="11112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0450" y="1013079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700" y="12700"/>
                  </a:moveTo>
                  <a:lnTo>
                    <a:pt x="12700" y="5689"/>
                  </a:lnTo>
                  <a:lnTo>
                    <a:pt x="7010" y="0"/>
                  </a:lnTo>
                  <a:lnTo>
                    <a:pt x="0" y="0"/>
                  </a:lnTo>
                </a:path>
                <a:path w="12700" h="25400">
                  <a:moveTo>
                    <a:pt x="0" y="25400"/>
                  </a:moveTo>
                  <a:lnTo>
                    <a:pt x="7010" y="25400"/>
                  </a:lnTo>
                  <a:lnTo>
                    <a:pt x="12700" y="19710"/>
                  </a:lnTo>
                  <a:lnTo>
                    <a:pt x="12700" y="12700"/>
                  </a:lnTo>
                </a:path>
              </a:pathLst>
            </a:custGeom>
            <a:ln w="1111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450" y="1016254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9525"/>
                  </a:moveTo>
                  <a:lnTo>
                    <a:pt x="9525" y="4267"/>
                  </a:lnTo>
                  <a:lnTo>
                    <a:pt x="5258" y="0"/>
                  </a:lnTo>
                  <a:lnTo>
                    <a:pt x="0" y="0"/>
                  </a:lnTo>
                </a:path>
                <a:path w="9525" h="19050">
                  <a:moveTo>
                    <a:pt x="0" y="19050"/>
                  </a:moveTo>
                  <a:lnTo>
                    <a:pt x="5258" y="19050"/>
                  </a:lnTo>
                  <a:lnTo>
                    <a:pt x="9525" y="14782"/>
                  </a:lnTo>
                  <a:lnTo>
                    <a:pt x="9525" y="9525"/>
                  </a:lnTo>
                </a:path>
              </a:pathLst>
            </a:custGeom>
            <a:ln w="11112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0450" y="101942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350" y="6350"/>
                  </a:moveTo>
                  <a:lnTo>
                    <a:pt x="6350" y="2844"/>
                  </a:lnTo>
                  <a:lnTo>
                    <a:pt x="3505" y="0"/>
                  </a:lnTo>
                  <a:lnTo>
                    <a:pt x="0" y="0"/>
                  </a:lnTo>
                </a:path>
                <a:path w="6350" h="12700">
                  <a:moveTo>
                    <a:pt x="0" y="12700"/>
                  </a:moveTo>
                  <a:lnTo>
                    <a:pt x="3505" y="12700"/>
                  </a:lnTo>
                  <a:lnTo>
                    <a:pt x="6350" y="9855"/>
                  </a:lnTo>
                  <a:lnTo>
                    <a:pt x="6350" y="6350"/>
                  </a:lnTo>
                </a:path>
              </a:pathLst>
            </a:custGeom>
            <a:ln w="11112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0450" y="1022604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3175" y="3175"/>
                  </a:moveTo>
                  <a:lnTo>
                    <a:pt x="3175" y="1422"/>
                  </a:lnTo>
                  <a:lnTo>
                    <a:pt x="1752" y="0"/>
                  </a:lnTo>
                  <a:lnTo>
                    <a:pt x="0" y="0"/>
                  </a:lnTo>
                </a:path>
                <a:path w="3175" h="6350">
                  <a:moveTo>
                    <a:pt x="0" y="6350"/>
                  </a:moveTo>
                  <a:lnTo>
                    <a:pt x="1752" y="6350"/>
                  </a:lnTo>
                  <a:lnTo>
                    <a:pt x="3175" y="4927"/>
                  </a:lnTo>
                  <a:lnTo>
                    <a:pt x="3175" y="3175"/>
                  </a:lnTo>
                </a:path>
              </a:pathLst>
            </a:custGeom>
            <a:ln w="11112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0450" y="101942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350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505" y="12700"/>
                  </a:lnTo>
                  <a:lnTo>
                    <a:pt x="6350" y="9855"/>
                  </a:lnTo>
                  <a:lnTo>
                    <a:pt x="6350" y="2844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126" y="2691922"/>
              <a:ext cx="109537" cy="10953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1394" y="2676047"/>
              <a:ext cx="122237" cy="12541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9471" y="2732405"/>
              <a:ext cx="4280535" cy="17780"/>
            </a:xfrm>
            <a:custGeom>
              <a:avLst/>
              <a:gdLst/>
              <a:ahLst/>
              <a:cxnLst/>
              <a:rect l="l" t="t" r="r" b="b"/>
              <a:pathLst>
                <a:path w="4280535" h="17780">
                  <a:moveTo>
                    <a:pt x="4280166" y="0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0" y="4762"/>
                  </a:lnTo>
                  <a:lnTo>
                    <a:pt x="0" y="7937"/>
                  </a:lnTo>
                  <a:lnTo>
                    <a:pt x="0" y="11112"/>
                  </a:lnTo>
                  <a:lnTo>
                    <a:pt x="0" y="17462"/>
                  </a:lnTo>
                  <a:lnTo>
                    <a:pt x="4280166" y="17462"/>
                  </a:lnTo>
                  <a:lnTo>
                    <a:pt x="4280166" y="11112"/>
                  </a:lnTo>
                  <a:lnTo>
                    <a:pt x="4280166" y="7937"/>
                  </a:lnTo>
                  <a:lnTo>
                    <a:pt x="4280166" y="4762"/>
                  </a:lnTo>
                  <a:lnTo>
                    <a:pt x="4280166" y="1587"/>
                  </a:lnTo>
                  <a:lnTo>
                    <a:pt x="428016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9482" y="2746692"/>
              <a:ext cx="4280535" cy="9525"/>
            </a:xfrm>
            <a:custGeom>
              <a:avLst/>
              <a:gdLst/>
              <a:ahLst/>
              <a:cxnLst/>
              <a:rect l="l" t="t" r="r" b="b"/>
              <a:pathLst>
                <a:path w="4280535" h="9525">
                  <a:moveTo>
                    <a:pt x="0" y="9525"/>
                  </a:moveTo>
                  <a:lnTo>
                    <a:pt x="4280166" y="9525"/>
                  </a:lnTo>
                  <a:lnTo>
                    <a:pt x="4280166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9482" y="2753043"/>
              <a:ext cx="4280535" cy="9525"/>
            </a:xfrm>
            <a:custGeom>
              <a:avLst/>
              <a:gdLst/>
              <a:ahLst/>
              <a:cxnLst/>
              <a:rect l="l" t="t" r="r" b="b"/>
              <a:pathLst>
                <a:path w="4280535" h="9525">
                  <a:moveTo>
                    <a:pt x="0" y="9525"/>
                  </a:moveTo>
                  <a:lnTo>
                    <a:pt x="4280166" y="9525"/>
                  </a:lnTo>
                  <a:lnTo>
                    <a:pt x="4280166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9482" y="2759390"/>
              <a:ext cx="4280535" cy="9525"/>
            </a:xfrm>
            <a:custGeom>
              <a:avLst/>
              <a:gdLst/>
              <a:ahLst/>
              <a:cxnLst/>
              <a:rect l="l" t="t" r="r" b="b"/>
              <a:pathLst>
                <a:path w="4280535" h="9525">
                  <a:moveTo>
                    <a:pt x="0" y="9525"/>
                  </a:moveTo>
                  <a:lnTo>
                    <a:pt x="4280166" y="9525"/>
                  </a:lnTo>
                  <a:lnTo>
                    <a:pt x="4280166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9482" y="2765741"/>
              <a:ext cx="4280535" cy="9525"/>
            </a:xfrm>
            <a:custGeom>
              <a:avLst/>
              <a:gdLst/>
              <a:ahLst/>
              <a:cxnLst/>
              <a:rect l="l" t="t" r="r" b="b"/>
              <a:pathLst>
                <a:path w="4280535" h="9525">
                  <a:moveTo>
                    <a:pt x="0" y="9525"/>
                  </a:moveTo>
                  <a:lnTo>
                    <a:pt x="4280166" y="9525"/>
                  </a:lnTo>
                  <a:lnTo>
                    <a:pt x="4280166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9482" y="2772092"/>
              <a:ext cx="4280535" cy="9525"/>
            </a:xfrm>
            <a:custGeom>
              <a:avLst/>
              <a:gdLst/>
              <a:ahLst/>
              <a:cxnLst/>
              <a:rect l="l" t="t" r="r" b="b"/>
              <a:pathLst>
                <a:path w="4280535" h="9525">
                  <a:moveTo>
                    <a:pt x="0" y="9525"/>
                  </a:moveTo>
                  <a:lnTo>
                    <a:pt x="4280166" y="9525"/>
                  </a:lnTo>
                  <a:lnTo>
                    <a:pt x="4280166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9482" y="2778443"/>
              <a:ext cx="4280535" cy="9525"/>
            </a:xfrm>
            <a:custGeom>
              <a:avLst/>
              <a:gdLst/>
              <a:ahLst/>
              <a:cxnLst/>
              <a:rect l="l" t="t" r="r" b="b"/>
              <a:pathLst>
                <a:path w="4280535" h="9525">
                  <a:moveTo>
                    <a:pt x="0" y="9525"/>
                  </a:moveTo>
                  <a:lnTo>
                    <a:pt x="4280166" y="9525"/>
                  </a:lnTo>
                  <a:lnTo>
                    <a:pt x="4280166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89482" y="2784789"/>
              <a:ext cx="4280535" cy="9525"/>
            </a:xfrm>
            <a:custGeom>
              <a:avLst/>
              <a:gdLst/>
              <a:ahLst/>
              <a:cxnLst/>
              <a:rect l="l" t="t" r="r" b="b"/>
              <a:pathLst>
                <a:path w="4280535" h="9525">
                  <a:moveTo>
                    <a:pt x="0" y="9525"/>
                  </a:moveTo>
                  <a:lnTo>
                    <a:pt x="4280166" y="9525"/>
                  </a:lnTo>
                  <a:lnTo>
                    <a:pt x="4280166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9482" y="2791140"/>
              <a:ext cx="4280535" cy="5080"/>
            </a:xfrm>
            <a:custGeom>
              <a:avLst/>
              <a:gdLst/>
              <a:ahLst/>
              <a:cxnLst/>
              <a:rect l="l" t="t" r="r" b="b"/>
              <a:pathLst>
                <a:path w="4280535" h="5080">
                  <a:moveTo>
                    <a:pt x="4280166" y="0"/>
                  </a:moveTo>
                  <a:lnTo>
                    <a:pt x="0" y="0"/>
                  </a:lnTo>
                  <a:lnTo>
                    <a:pt x="0" y="4763"/>
                  </a:lnTo>
                  <a:lnTo>
                    <a:pt x="4280166" y="4763"/>
                  </a:lnTo>
                  <a:lnTo>
                    <a:pt x="428016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20438" y="1025778"/>
              <a:ext cx="5080" cy="1668780"/>
            </a:xfrm>
            <a:custGeom>
              <a:avLst/>
              <a:gdLst/>
              <a:ahLst/>
              <a:cxnLst/>
              <a:rect l="l" t="t" r="r" b="b"/>
              <a:pathLst>
                <a:path w="5079" h="1668780">
                  <a:moveTo>
                    <a:pt x="4762" y="0"/>
                  </a:moveTo>
                  <a:lnTo>
                    <a:pt x="0" y="0"/>
                  </a:lnTo>
                  <a:lnTo>
                    <a:pt x="0" y="1668526"/>
                  </a:lnTo>
                  <a:lnTo>
                    <a:pt x="4762" y="1668526"/>
                  </a:lnTo>
                  <a:lnTo>
                    <a:pt x="476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22018" y="1025777"/>
              <a:ext cx="9525" cy="1668780"/>
            </a:xfrm>
            <a:custGeom>
              <a:avLst/>
              <a:gdLst/>
              <a:ahLst/>
              <a:cxnLst/>
              <a:rect l="l" t="t" r="r" b="b"/>
              <a:pathLst>
                <a:path w="9525" h="1668780">
                  <a:moveTo>
                    <a:pt x="0" y="1668525"/>
                  </a:moveTo>
                  <a:lnTo>
                    <a:pt x="9524" y="1668525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1668525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28397" y="1025777"/>
              <a:ext cx="9525" cy="1668780"/>
            </a:xfrm>
            <a:custGeom>
              <a:avLst/>
              <a:gdLst/>
              <a:ahLst/>
              <a:cxnLst/>
              <a:rect l="l" t="t" r="r" b="b"/>
              <a:pathLst>
                <a:path w="9525" h="1668780">
                  <a:moveTo>
                    <a:pt x="0" y="1668525"/>
                  </a:moveTo>
                  <a:lnTo>
                    <a:pt x="9524" y="1668525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1668525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34731" y="1025777"/>
              <a:ext cx="9525" cy="1668780"/>
            </a:xfrm>
            <a:custGeom>
              <a:avLst/>
              <a:gdLst/>
              <a:ahLst/>
              <a:cxnLst/>
              <a:rect l="l" t="t" r="r" b="b"/>
              <a:pathLst>
                <a:path w="9525" h="1668780">
                  <a:moveTo>
                    <a:pt x="0" y="1668525"/>
                  </a:moveTo>
                  <a:lnTo>
                    <a:pt x="9524" y="1668525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1668525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41066" y="1025777"/>
              <a:ext cx="9525" cy="1668780"/>
            </a:xfrm>
            <a:custGeom>
              <a:avLst/>
              <a:gdLst/>
              <a:ahLst/>
              <a:cxnLst/>
              <a:rect l="l" t="t" r="r" b="b"/>
              <a:pathLst>
                <a:path w="9525" h="1668780">
                  <a:moveTo>
                    <a:pt x="0" y="1668525"/>
                  </a:moveTo>
                  <a:lnTo>
                    <a:pt x="9524" y="1668525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1668525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47445" y="1025777"/>
              <a:ext cx="9525" cy="1668780"/>
            </a:xfrm>
            <a:custGeom>
              <a:avLst/>
              <a:gdLst/>
              <a:ahLst/>
              <a:cxnLst/>
              <a:rect l="l" t="t" r="r" b="b"/>
              <a:pathLst>
                <a:path w="9525" h="1668780">
                  <a:moveTo>
                    <a:pt x="0" y="1668525"/>
                  </a:moveTo>
                  <a:lnTo>
                    <a:pt x="9524" y="1668525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1668525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53779" y="1025777"/>
              <a:ext cx="9525" cy="1668780"/>
            </a:xfrm>
            <a:custGeom>
              <a:avLst/>
              <a:gdLst/>
              <a:ahLst/>
              <a:cxnLst/>
              <a:rect l="l" t="t" r="r" b="b"/>
              <a:pathLst>
                <a:path w="9525" h="1668780">
                  <a:moveTo>
                    <a:pt x="0" y="1668525"/>
                  </a:moveTo>
                  <a:lnTo>
                    <a:pt x="9524" y="1668525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1668525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560158" y="1025777"/>
              <a:ext cx="9525" cy="1668780"/>
            </a:xfrm>
            <a:custGeom>
              <a:avLst/>
              <a:gdLst/>
              <a:ahLst/>
              <a:cxnLst/>
              <a:rect l="l" t="t" r="r" b="b"/>
              <a:pathLst>
                <a:path w="9525" h="1668780">
                  <a:moveTo>
                    <a:pt x="0" y="1668525"/>
                  </a:moveTo>
                  <a:lnTo>
                    <a:pt x="9524" y="1668525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1668525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566492" y="1025777"/>
              <a:ext cx="5080" cy="1668780"/>
            </a:xfrm>
            <a:custGeom>
              <a:avLst/>
              <a:gdLst/>
              <a:ahLst/>
              <a:cxnLst/>
              <a:rect l="l" t="t" r="r" b="b"/>
              <a:pathLst>
                <a:path w="5079" h="1668780">
                  <a:moveTo>
                    <a:pt x="0" y="0"/>
                  </a:moveTo>
                  <a:lnTo>
                    <a:pt x="0" y="1668525"/>
                  </a:lnTo>
                  <a:lnTo>
                    <a:pt x="4757" y="1668525"/>
                  </a:lnTo>
                  <a:lnTo>
                    <a:pt x="4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7882" y="1150188"/>
              <a:ext cx="4432935" cy="1595120"/>
            </a:xfrm>
            <a:custGeom>
              <a:avLst/>
              <a:gdLst/>
              <a:ahLst/>
              <a:cxnLst/>
              <a:rect l="l" t="t" r="r" b="b"/>
              <a:pathLst>
                <a:path w="4432935" h="1595120">
                  <a:moveTo>
                    <a:pt x="4432567" y="0"/>
                  </a:moveTo>
                  <a:lnTo>
                    <a:pt x="0" y="0"/>
                  </a:lnTo>
                  <a:lnTo>
                    <a:pt x="0" y="1544115"/>
                  </a:lnTo>
                  <a:lnTo>
                    <a:pt x="4008" y="1563840"/>
                  </a:lnTo>
                  <a:lnTo>
                    <a:pt x="14922" y="1579993"/>
                  </a:lnTo>
                  <a:lnTo>
                    <a:pt x="31075" y="1590907"/>
                  </a:lnTo>
                  <a:lnTo>
                    <a:pt x="50799" y="1594915"/>
                  </a:lnTo>
                  <a:lnTo>
                    <a:pt x="4381767" y="1594915"/>
                  </a:lnTo>
                  <a:lnTo>
                    <a:pt x="4401492" y="1590907"/>
                  </a:lnTo>
                  <a:lnTo>
                    <a:pt x="4417645" y="1579993"/>
                  </a:lnTo>
                  <a:lnTo>
                    <a:pt x="4428559" y="1563840"/>
                  </a:lnTo>
                  <a:lnTo>
                    <a:pt x="4432567" y="1544115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520450" y="1013079"/>
              <a:ext cx="0" cy="1700530"/>
            </a:xfrm>
            <a:custGeom>
              <a:avLst/>
              <a:gdLst/>
              <a:ahLst/>
              <a:cxnLst/>
              <a:rect l="l" t="t" r="r" b="b"/>
              <a:pathLst>
                <a:path h="1700530">
                  <a:moveTo>
                    <a:pt x="0" y="170027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20450" y="10003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520450" y="9876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20450" y="9749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20450" y="955929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861" y="1418202"/>
              <a:ext cx="76382" cy="7363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4861" y="1628527"/>
              <a:ext cx="76382" cy="73621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861" y="2011038"/>
              <a:ext cx="73817" cy="73634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4861" y="2219830"/>
              <a:ext cx="73817" cy="73629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87879" y="871580"/>
            <a:ext cx="4403090" cy="18427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0"/>
              </a:spcBef>
            </a:pP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Definition</a:t>
            </a:r>
            <a:endParaRPr sz="1200">
              <a:latin typeface="Calibri"/>
              <a:cs typeface="Calibri"/>
            </a:endParaRPr>
          </a:p>
          <a:p>
            <a:pPr marL="327660" marR="363220" indent="-277495">
              <a:lnSpc>
                <a:spcPts val="1660"/>
              </a:lnSpc>
              <a:spcBef>
                <a:spcPts val="40"/>
              </a:spcBef>
            </a:pP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context-free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grammar</a:t>
            </a:r>
            <a:r>
              <a:rPr sz="1100" spc="5" dirty="0">
                <a:latin typeface="Tahoma"/>
                <a:cs typeface="Tahoma"/>
              </a:rPr>
              <a:t> (CFG)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four-tuple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60" dirty="0">
                <a:latin typeface="Lucida Sans Unicode"/>
                <a:cs typeface="Lucida Sans Unicode"/>
              </a:rPr>
              <a:t>(</a:t>
            </a:r>
            <a:r>
              <a:rPr sz="1100" spc="60" dirty="0">
                <a:latin typeface="Tahoma"/>
                <a:cs typeface="Tahoma"/>
              </a:rPr>
              <a:t>Σ</a:t>
            </a:r>
            <a:r>
              <a:rPr sz="1100" spc="60" dirty="0">
                <a:latin typeface="Lucida Sans Unicode"/>
                <a:cs typeface="Lucida Sans Unicode"/>
              </a:rPr>
              <a:t>,</a:t>
            </a:r>
            <a:r>
              <a:rPr sz="1100" spc="-17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V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,</a:t>
            </a:r>
            <a:r>
              <a:rPr sz="1100" spc="-175" dirty="0">
                <a:latin typeface="Lucida Sans Unicode"/>
                <a:cs typeface="Lucida Sans Unicode"/>
              </a:rPr>
              <a:t> </a:t>
            </a:r>
            <a:r>
              <a:rPr sz="1100" i="1" spc="-130" dirty="0">
                <a:latin typeface="Arial"/>
                <a:cs typeface="Arial"/>
              </a:rPr>
              <a:t>S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,</a:t>
            </a:r>
            <a:r>
              <a:rPr sz="1100" spc="-175" dirty="0">
                <a:latin typeface="Lucida Sans Unicode"/>
                <a:cs typeface="Lucida Sans Unicode"/>
              </a:rPr>
              <a:t> </a:t>
            </a:r>
            <a:r>
              <a:rPr sz="1100" i="1" spc="-40" dirty="0">
                <a:latin typeface="Arial"/>
                <a:cs typeface="Arial"/>
              </a:rPr>
              <a:t>P</a:t>
            </a:r>
            <a:r>
              <a:rPr sz="1100" i="1" spc="-215" dirty="0">
                <a:latin typeface="Arial"/>
                <a:cs typeface="Arial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)</a:t>
            </a:r>
            <a:r>
              <a:rPr sz="1100" spc="15" dirty="0">
                <a:latin typeface="Tahoma"/>
                <a:cs typeface="Tahoma"/>
              </a:rPr>
              <a:t>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where: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175" dirty="0">
                <a:latin typeface="Tahoma"/>
                <a:cs typeface="Tahoma"/>
              </a:rPr>
              <a:t>Σ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finite,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non-empty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terminals,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alphabet;</a:t>
            </a:r>
            <a:endParaRPr sz="1100">
              <a:latin typeface="Tahoma"/>
              <a:cs typeface="Tahoma"/>
            </a:endParaRPr>
          </a:p>
          <a:p>
            <a:pPr marL="327660" marR="241300">
              <a:lnSpc>
                <a:spcPct val="102699"/>
              </a:lnSpc>
              <a:spcBef>
                <a:spcPts val="185"/>
              </a:spcBef>
            </a:pPr>
            <a:r>
              <a:rPr sz="1100" i="1" spc="-10" dirty="0">
                <a:latin typeface="Arial"/>
                <a:cs typeface="Arial"/>
              </a:rPr>
              <a:t>V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25" dirty="0">
                <a:latin typeface="Tahoma"/>
                <a:cs typeface="Tahoma"/>
              </a:rPr>
              <a:t>finite, </a:t>
            </a:r>
            <a:r>
              <a:rPr sz="1100" spc="-55" dirty="0">
                <a:latin typeface="Tahoma"/>
                <a:cs typeface="Tahoma"/>
              </a:rPr>
              <a:t>non-empty</a:t>
            </a:r>
            <a:r>
              <a:rPr sz="1100" spc="-50" dirty="0">
                <a:latin typeface="Tahoma"/>
                <a:cs typeface="Tahoma"/>
              </a:rPr>
              <a:t> set </a:t>
            </a:r>
            <a:r>
              <a:rPr sz="1100" spc="-40" dirty="0">
                <a:latin typeface="Tahoma"/>
                <a:cs typeface="Tahoma"/>
              </a:rPr>
              <a:t>of </a:t>
            </a:r>
            <a:r>
              <a:rPr sz="1100" dirty="0">
                <a:latin typeface="Tahoma"/>
                <a:cs typeface="Tahoma"/>
              </a:rPr>
              <a:t>grammar </a:t>
            </a:r>
            <a:r>
              <a:rPr sz="1100" spc="-10" dirty="0">
                <a:latin typeface="Tahoma"/>
                <a:cs typeface="Tahoma"/>
              </a:rPr>
              <a:t>variables </a:t>
            </a:r>
            <a:r>
              <a:rPr sz="1100" spc="-50" dirty="0">
                <a:latin typeface="Tahoma"/>
                <a:cs typeface="Tahoma"/>
              </a:rPr>
              <a:t>(categories,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or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n</a:t>
            </a:r>
            <a:r>
              <a:rPr sz="1100" spc="-65" dirty="0">
                <a:latin typeface="Tahoma"/>
                <a:cs typeface="Tahoma"/>
              </a:rPr>
              <a:t>o</a:t>
            </a:r>
            <a:r>
              <a:rPr sz="1100" spc="-50" dirty="0">
                <a:latin typeface="Tahoma"/>
                <a:cs typeface="Tahoma"/>
              </a:rPr>
              <a:t>n</a:t>
            </a:r>
            <a:r>
              <a:rPr sz="1100" spc="-45" dirty="0">
                <a:latin typeface="Tahoma"/>
                <a:cs typeface="Tahoma"/>
              </a:rPr>
              <a:t>-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65" dirty="0">
                <a:latin typeface="Tahoma"/>
                <a:cs typeface="Tahoma"/>
              </a:rPr>
              <a:t>m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50" dirty="0">
                <a:latin typeface="Tahoma"/>
                <a:cs typeface="Tahoma"/>
              </a:rPr>
              <a:t>n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-45" dirty="0">
                <a:latin typeface="Tahoma"/>
                <a:cs typeface="Tahoma"/>
              </a:rPr>
              <a:t>y</a:t>
            </a:r>
            <a:r>
              <a:rPr sz="1100" spc="-65" dirty="0">
                <a:latin typeface="Tahoma"/>
                <a:cs typeface="Tahoma"/>
              </a:rPr>
              <a:t>m</a:t>
            </a:r>
            <a:r>
              <a:rPr sz="1100" spc="-10" dirty="0">
                <a:latin typeface="Tahoma"/>
                <a:cs typeface="Tahoma"/>
              </a:rPr>
              <a:t>b</a:t>
            </a:r>
            <a:r>
              <a:rPr sz="1100" spc="-65" dirty="0">
                <a:latin typeface="Tahoma"/>
                <a:cs typeface="Tahoma"/>
              </a:rPr>
              <a:t>o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-5" dirty="0">
                <a:latin typeface="Tahoma"/>
                <a:cs typeface="Tahoma"/>
              </a:rPr>
              <a:t>)</a:t>
            </a:r>
            <a:r>
              <a:rPr sz="1100" spc="-30" dirty="0">
                <a:latin typeface="Tahoma"/>
                <a:cs typeface="Tahoma"/>
              </a:rPr>
              <a:t>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-50" dirty="0">
                <a:latin typeface="Tahoma"/>
                <a:cs typeface="Tahoma"/>
              </a:rPr>
              <a:t>u</a:t>
            </a:r>
            <a:r>
              <a:rPr sz="1100" spc="-30" dirty="0">
                <a:latin typeface="Tahoma"/>
                <a:cs typeface="Tahoma"/>
              </a:rPr>
              <a:t>c</a:t>
            </a:r>
            <a:r>
              <a:rPr sz="1100" spc="-50" dirty="0">
                <a:latin typeface="Tahoma"/>
                <a:cs typeface="Tahoma"/>
              </a:rPr>
              <a:t>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50" dirty="0">
                <a:latin typeface="Tahoma"/>
                <a:cs typeface="Tahoma"/>
              </a:rPr>
              <a:t>h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175" dirty="0">
                <a:latin typeface="Tahoma"/>
                <a:cs typeface="Tahoma"/>
              </a:rPr>
              <a:t>Σ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∩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V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140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40" dirty="0">
                <a:latin typeface="Lucida Sans Unicode"/>
                <a:cs typeface="Lucida Sans Unicode"/>
              </a:rPr>
              <a:t>∅</a:t>
            </a:r>
            <a:r>
              <a:rPr sz="1100" spc="-90" dirty="0">
                <a:latin typeface="Tahoma"/>
                <a:cs typeface="Tahoma"/>
              </a:rPr>
              <a:t>;</a:t>
            </a:r>
            <a:endParaRPr sz="1100">
              <a:latin typeface="Tahoma"/>
              <a:cs typeface="Tahoma"/>
            </a:endParaRPr>
          </a:p>
          <a:p>
            <a:pPr marL="327660">
              <a:lnSpc>
                <a:spcPct val="100000"/>
              </a:lnSpc>
              <a:spcBef>
                <a:spcPts val="335"/>
              </a:spcBef>
            </a:pPr>
            <a:r>
              <a:rPr sz="1100" i="1" spc="-130" dirty="0">
                <a:latin typeface="Arial"/>
                <a:cs typeface="Arial"/>
              </a:rPr>
              <a:t>S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V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80" dirty="0">
                <a:latin typeface="Arial"/>
                <a:cs typeface="Arial"/>
              </a:rPr>
              <a:t> 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50" dirty="0">
                <a:latin typeface="Tahoma"/>
                <a:cs typeface="Tahoma"/>
              </a:rPr>
              <a:t>h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</a:t>
            </a:r>
            <a:r>
              <a:rPr sz="1100" spc="70" dirty="0">
                <a:latin typeface="Tahoma"/>
                <a:cs typeface="Tahoma"/>
              </a:rPr>
              <a:t>t</a:t>
            </a:r>
            <a:r>
              <a:rPr sz="1100" spc="-40" dirty="0">
                <a:latin typeface="Tahoma"/>
                <a:cs typeface="Tahoma"/>
              </a:rPr>
              <a:t>a</a:t>
            </a:r>
            <a:r>
              <a:rPr sz="1100" spc="5" dirty="0">
                <a:latin typeface="Tahoma"/>
                <a:cs typeface="Tahoma"/>
              </a:rPr>
              <a:t>r</a:t>
            </a:r>
            <a:r>
              <a:rPr sz="1100" spc="70" dirty="0">
                <a:latin typeface="Tahoma"/>
                <a:cs typeface="Tahoma"/>
              </a:rPr>
              <a:t>t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</a:t>
            </a:r>
            <a:r>
              <a:rPr sz="1100" spc="-15" dirty="0">
                <a:latin typeface="Tahoma"/>
                <a:cs typeface="Tahoma"/>
              </a:rPr>
              <a:t>y</a:t>
            </a:r>
            <a:r>
              <a:rPr sz="1100" spc="20" dirty="0">
                <a:latin typeface="Tahoma"/>
                <a:cs typeface="Tahoma"/>
              </a:rPr>
              <a:t>m</a:t>
            </a:r>
            <a:r>
              <a:rPr sz="1100" spc="35" dirty="0">
                <a:latin typeface="Tahoma"/>
                <a:cs typeface="Tahoma"/>
              </a:rPr>
              <a:t>b</a:t>
            </a:r>
            <a:r>
              <a:rPr sz="1100" spc="20" dirty="0">
                <a:latin typeface="Tahoma"/>
                <a:cs typeface="Tahoma"/>
              </a:rPr>
              <a:t>o</a:t>
            </a:r>
            <a:r>
              <a:rPr sz="1100" dirty="0">
                <a:latin typeface="Tahoma"/>
                <a:cs typeface="Tahoma"/>
              </a:rPr>
              <a:t>l</a:t>
            </a:r>
            <a:r>
              <a:rPr sz="1100" spc="-90" dirty="0">
                <a:latin typeface="Tahoma"/>
                <a:cs typeface="Tahoma"/>
              </a:rPr>
              <a:t>;</a:t>
            </a:r>
            <a:endParaRPr sz="1100">
              <a:latin typeface="Tahoma"/>
              <a:cs typeface="Tahoma"/>
            </a:endParaRPr>
          </a:p>
          <a:p>
            <a:pPr marL="327660">
              <a:lnSpc>
                <a:spcPct val="100000"/>
              </a:lnSpc>
              <a:spcBef>
                <a:spcPts val="325"/>
              </a:spcBef>
            </a:pPr>
            <a:r>
              <a:rPr sz="1100" i="1" spc="-40" dirty="0">
                <a:latin typeface="Arial"/>
                <a:cs typeface="Arial"/>
              </a:rPr>
              <a:t>P</a:t>
            </a:r>
            <a:r>
              <a:rPr sz="1100" i="1" spc="145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finite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set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production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rules,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form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spc="-65" dirty="0">
                <a:latin typeface="Lucida Sans Unicode"/>
                <a:cs typeface="Lucida Sans Unicode"/>
              </a:rPr>
              <a:t>α</a:t>
            </a:r>
            <a:r>
              <a:rPr sz="1100" spc="-65" dirty="0">
                <a:latin typeface="Tahoma"/>
                <a:cs typeface="Tahoma"/>
              </a:rPr>
              <a:t>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where</a:t>
            </a:r>
            <a:endParaRPr sz="1100">
              <a:latin typeface="Tahoma"/>
              <a:cs typeface="Tahoma"/>
            </a:endParaRPr>
          </a:p>
          <a:p>
            <a:pPr marL="327660">
              <a:lnSpc>
                <a:spcPct val="100000"/>
              </a:lnSpc>
              <a:spcBef>
                <a:spcPts val="35"/>
              </a:spcBef>
            </a:pP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V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70" dirty="0">
                <a:latin typeface="Arial"/>
                <a:cs typeface="Arial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-50" dirty="0">
                <a:latin typeface="Tahoma"/>
                <a:cs typeface="Tahoma"/>
              </a:rPr>
              <a:t>n</a:t>
            </a:r>
            <a:r>
              <a:rPr sz="1100" spc="-45" dirty="0">
                <a:latin typeface="Tahoma"/>
                <a:cs typeface="Tahoma"/>
              </a:rPr>
              <a:t>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95" dirty="0">
                <a:latin typeface="Lucida Sans Unicode"/>
                <a:cs typeface="Lucida Sans Unicode"/>
              </a:rPr>
              <a:t>α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V</a:t>
            </a:r>
            <a:r>
              <a:rPr sz="1100" i="1" spc="105" dirty="0">
                <a:latin typeface="Arial"/>
                <a:cs typeface="Arial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∪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175" dirty="0">
                <a:latin typeface="Tahoma"/>
                <a:cs typeface="Tahoma"/>
              </a:rPr>
              <a:t>Σ</a:t>
            </a:r>
            <a:r>
              <a:rPr sz="1100" spc="-5" dirty="0">
                <a:latin typeface="Tahoma"/>
                <a:cs typeface="Tahoma"/>
              </a:rPr>
              <a:t>)</a:t>
            </a:r>
            <a:r>
              <a:rPr sz="1200" spc="172" baseline="27777" dirty="0">
                <a:latin typeface="Lucida Sans Unicode"/>
                <a:cs typeface="Lucida Sans Unicode"/>
              </a:rPr>
              <a:t>∗</a:t>
            </a:r>
            <a:r>
              <a:rPr sz="1100" spc="-3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335"/>
              </a:spcBef>
            </a:pPr>
            <a:r>
              <a:rPr sz="1100" spc="-40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rule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65" dirty="0">
                <a:latin typeface="Lucida Sans Unicode"/>
                <a:cs typeface="Lucida Sans Unicode"/>
              </a:rPr>
              <a:t>α</a:t>
            </a:r>
            <a:r>
              <a:rPr sz="1100" spc="-65" dirty="0">
                <a:latin typeface="Tahoma"/>
                <a:cs typeface="Tahoma"/>
              </a:rPr>
              <a:t>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rule’s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head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95" dirty="0">
                <a:latin typeface="Lucida Sans Unicode"/>
                <a:cs typeface="Lucida Sans Unicode"/>
              </a:rPr>
              <a:t>α</a:t>
            </a:r>
            <a:r>
              <a:rPr sz="1100" spc="20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its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body.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71" name="object 7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229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22288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Extended</a:t>
            </a:r>
            <a:r>
              <a:rPr spc="140" dirty="0"/>
              <a:t> </a:t>
            </a:r>
            <a:r>
              <a:rPr spc="-10" dirty="0"/>
              <a:t>derivation:</a:t>
            </a:r>
            <a:r>
              <a:rPr spc="275" dirty="0"/>
              <a:t> </a:t>
            </a:r>
            <a:r>
              <a:rPr spc="-20" dirty="0"/>
              <a:t>example</a:t>
            </a:r>
          </a:p>
        </p:txBody>
      </p:sp>
      <p:sp>
        <p:nvSpPr>
          <p:cNvPr id="5" name="object 5"/>
          <p:cNvSpPr/>
          <p:nvPr/>
        </p:nvSpPr>
        <p:spPr>
          <a:xfrm>
            <a:off x="87882" y="1271397"/>
            <a:ext cx="4432935" cy="186690"/>
          </a:xfrm>
          <a:custGeom>
            <a:avLst/>
            <a:gdLst/>
            <a:ahLst/>
            <a:cxnLst/>
            <a:rect l="l" t="t" r="r" b="b"/>
            <a:pathLst>
              <a:path w="4432935" h="186690">
                <a:moveTo>
                  <a:pt x="4381767" y="0"/>
                </a:moveTo>
                <a:lnTo>
                  <a:pt x="50799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63"/>
                </a:lnTo>
                <a:lnTo>
                  <a:pt x="4432567" y="186563"/>
                </a:lnTo>
                <a:lnTo>
                  <a:pt x="4432567" y="50800"/>
                </a:lnTo>
                <a:lnTo>
                  <a:pt x="4428559" y="31075"/>
                </a:lnTo>
                <a:lnTo>
                  <a:pt x="4417645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982" y="1254263"/>
            <a:ext cx="12128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Example:</a:t>
            </a:r>
            <a:r>
              <a:rPr sz="1100" spc="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Derivation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882" y="1444813"/>
            <a:ext cx="4432935" cy="643890"/>
            <a:chOff x="87882" y="1444813"/>
            <a:chExt cx="4432935" cy="643890"/>
          </a:xfrm>
        </p:grpSpPr>
        <p:sp>
          <p:nvSpPr>
            <p:cNvPr id="8" name="object 8"/>
            <p:cNvSpPr/>
            <p:nvPr/>
          </p:nvSpPr>
          <p:spPr>
            <a:xfrm>
              <a:off x="87882" y="1444813"/>
              <a:ext cx="4432935" cy="5080"/>
            </a:xfrm>
            <a:custGeom>
              <a:avLst/>
              <a:gdLst/>
              <a:ahLst/>
              <a:cxnLst/>
              <a:rect l="l" t="t" r="r" b="b"/>
              <a:pathLst>
                <a:path w="4432935" h="5080">
                  <a:moveTo>
                    <a:pt x="0" y="4763"/>
                  </a:moveTo>
                  <a:lnTo>
                    <a:pt x="4432566" y="4763"/>
                  </a:lnTo>
                  <a:lnTo>
                    <a:pt x="4432566" y="0"/>
                  </a:lnTo>
                  <a:lnTo>
                    <a:pt x="0" y="0"/>
                  </a:lnTo>
                  <a:lnTo>
                    <a:pt x="0" y="4763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82" y="1446403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882" y="1452749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74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882" y="1459100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882" y="1465451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871" y="1465364"/>
              <a:ext cx="4432935" cy="30480"/>
            </a:xfrm>
            <a:custGeom>
              <a:avLst/>
              <a:gdLst/>
              <a:ahLst/>
              <a:cxnLst/>
              <a:rect l="l" t="t" r="r" b="b"/>
              <a:pathLst>
                <a:path w="4432935" h="30480">
                  <a:moveTo>
                    <a:pt x="4432566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060"/>
                  </a:lnTo>
                  <a:lnTo>
                    <a:pt x="4432566" y="30060"/>
                  </a:lnTo>
                  <a:lnTo>
                    <a:pt x="4432566" y="635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882" y="1489646"/>
              <a:ext cx="4432935" cy="598805"/>
            </a:xfrm>
            <a:custGeom>
              <a:avLst/>
              <a:gdLst/>
              <a:ahLst/>
              <a:cxnLst/>
              <a:rect l="l" t="t" r="r" b="b"/>
              <a:pathLst>
                <a:path w="4432935" h="598805">
                  <a:moveTo>
                    <a:pt x="4432567" y="0"/>
                  </a:moveTo>
                  <a:lnTo>
                    <a:pt x="0" y="0"/>
                  </a:lnTo>
                  <a:lnTo>
                    <a:pt x="0" y="547814"/>
                  </a:lnTo>
                  <a:lnTo>
                    <a:pt x="4008" y="567539"/>
                  </a:lnTo>
                  <a:lnTo>
                    <a:pt x="14922" y="583692"/>
                  </a:lnTo>
                  <a:lnTo>
                    <a:pt x="31075" y="594606"/>
                  </a:lnTo>
                  <a:lnTo>
                    <a:pt x="50799" y="598614"/>
                  </a:lnTo>
                  <a:lnTo>
                    <a:pt x="4381767" y="598614"/>
                  </a:lnTo>
                  <a:lnTo>
                    <a:pt x="4401492" y="594606"/>
                  </a:lnTo>
                  <a:lnTo>
                    <a:pt x="4417645" y="583692"/>
                  </a:lnTo>
                  <a:lnTo>
                    <a:pt x="4428559" y="567539"/>
                  </a:lnTo>
                  <a:lnTo>
                    <a:pt x="4432567" y="547814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68627" y="1496579"/>
            <a:ext cx="763905" cy="5365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90"/>
              </a:spcBef>
              <a:buFont typeface="Tahoma"/>
              <a:buAutoNum type="arabicParenBoth"/>
              <a:tabLst>
                <a:tab pos="315595" algn="l"/>
                <a:tab pos="316230" algn="l"/>
              </a:tabLst>
            </a:pPr>
            <a:r>
              <a:rPr sz="1100" spc="15" dirty="0">
                <a:latin typeface="Lucida Sans Unicode"/>
                <a:cs typeface="Lucida Sans Unicode"/>
              </a:rPr>
              <a:t>(</a:t>
            </a:r>
            <a:r>
              <a:rPr sz="1100" i="1" spc="15" dirty="0">
                <a:latin typeface="Arial"/>
                <a:cs typeface="Arial"/>
              </a:rPr>
              <a:t>NP</a:t>
            </a:r>
            <a:r>
              <a:rPr sz="1100" spc="1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15595" indent="-303530">
              <a:lnSpc>
                <a:spcPct val="100000"/>
              </a:lnSpc>
              <a:spcBef>
                <a:spcPts val="35"/>
              </a:spcBef>
              <a:buFont typeface="Tahoma"/>
              <a:buAutoNum type="arabicParenBoth"/>
              <a:tabLst>
                <a:tab pos="315595" algn="l"/>
                <a:tab pos="316230" algn="l"/>
              </a:tabLst>
            </a:pPr>
            <a:r>
              <a:rPr sz="1100" spc="25" dirty="0">
                <a:latin typeface="Lucida Sans Unicode"/>
                <a:cs typeface="Lucida Sans Unicode"/>
              </a:rPr>
              <a:t>(</a:t>
            </a:r>
            <a:r>
              <a:rPr sz="1100" i="1" spc="25" dirty="0">
                <a:latin typeface="Arial"/>
                <a:cs typeface="Arial"/>
              </a:rPr>
              <a:t>D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spc="20" dirty="0">
                <a:latin typeface="Arial"/>
                <a:cs typeface="Arial"/>
              </a:rPr>
              <a:t>N</a:t>
            </a:r>
            <a:r>
              <a:rPr sz="1100" spc="2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15595" indent="-303530">
              <a:lnSpc>
                <a:spcPct val="100000"/>
              </a:lnSpc>
              <a:spcBef>
                <a:spcPts val="35"/>
              </a:spcBef>
              <a:buFont typeface="Tahoma"/>
              <a:buAutoNum type="arabicParenBoth"/>
              <a:tabLst>
                <a:tab pos="315595" algn="l"/>
                <a:tab pos="316230" algn="l"/>
              </a:tabLst>
            </a:pP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the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15" dirty="0">
                <a:latin typeface="Arial"/>
                <a:cs typeface="Arial"/>
              </a:rPr>
              <a:t>N</a:t>
            </a:r>
            <a:r>
              <a:rPr sz="1100" spc="1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34279" y="1496579"/>
            <a:ext cx="805180" cy="5365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latin typeface="Lucida Sans Unicode"/>
                <a:cs typeface="Lucida Sans Unicode"/>
              </a:rPr>
              <a:t>⇒ </a:t>
            </a:r>
            <a:r>
              <a:rPr sz="1100" spc="195" dirty="0">
                <a:latin typeface="Lucida Sans Unicode"/>
                <a:cs typeface="Lucida Sans Unicode"/>
              </a:rPr>
              <a:t> </a:t>
            </a:r>
            <a:r>
              <a:rPr sz="1100" spc="25" dirty="0">
                <a:latin typeface="Lucida Sans Unicode"/>
                <a:cs typeface="Lucida Sans Unicode"/>
              </a:rPr>
              <a:t>(</a:t>
            </a:r>
            <a:r>
              <a:rPr sz="1100" i="1" spc="25" dirty="0">
                <a:latin typeface="Arial"/>
                <a:cs typeface="Arial"/>
              </a:rPr>
              <a:t>D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i="1" spc="15" dirty="0">
                <a:latin typeface="Arial"/>
                <a:cs typeface="Arial"/>
              </a:rPr>
              <a:t>N</a:t>
            </a:r>
            <a:r>
              <a:rPr sz="1100" spc="1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55" dirty="0">
                <a:latin typeface="Lucida Sans Unicode"/>
                <a:cs typeface="Lucida Sans Unicode"/>
              </a:rPr>
              <a:t>⇒ </a:t>
            </a:r>
            <a:r>
              <a:rPr sz="1100" spc="20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the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i="1" spc="20" dirty="0">
                <a:latin typeface="Arial"/>
                <a:cs typeface="Arial"/>
              </a:rPr>
              <a:t>N</a:t>
            </a:r>
            <a:r>
              <a:rPr sz="1100" spc="2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55" dirty="0">
                <a:latin typeface="Lucida Sans Unicode"/>
                <a:cs typeface="Lucida Sans Unicode"/>
              </a:rPr>
              <a:t>⇒ </a:t>
            </a:r>
            <a:r>
              <a:rPr sz="1100" spc="19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the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cat</a:t>
            </a:r>
            <a:r>
              <a:rPr sz="1100" spc="-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238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22288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Extended</a:t>
            </a:r>
            <a:r>
              <a:rPr spc="140" dirty="0"/>
              <a:t> </a:t>
            </a:r>
            <a:r>
              <a:rPr spc="-10" dirty="0"/>
              <a:t>derivation:</a:t>
            </a:r>
            <a:r>
              <a:rPr spc="275" dirty="0"/>
              <a:t> </a:t>
            </a:r>
            <a:r>
              <a:rPr spc="-20" dirty="0"/>
              <a:t>example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7882" y="634365"/>
            <a:ext cx="4432935" cy="2388235"/>
            <a:chOff x="87882" y="634365"/>
            <a:chExt cx="4432935" cy="2388235"/>
          </a:xfrm>
        </p:grpSpPr>
        <p:sp>
          <p:nvSpPr>
            <p:cNvPr id="6" name="object 6"/>
            <p:cNvSpPr/>
            <p:nvPr/>
          </p:nvSpPr>
          <p:spPr>
            <a:xfrm>
              <a:off x="87882" y="634365"/>
              <a:ext cx="4432935" cy="186690"/>
            </a:xfrm>
            <a:custGeom>
              <a:avLst/>
              <a:gdLst/>
              <a:ahLst/>
              <a:cxnLst/>
              <a:rect l="l" t="t" r="r" b="b"/>
              <a:pathLst>
                <a:path w="4432935" h="186690">
                  <a:moveTo>
                    <a:pt x="4381767" y="0"/>
                  </a:moveTo>
                  <a:lnTo>
                    <a:pt x="50799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63"/>
                  </a:lnTo>
                  <a:lnTo>
                    <a:pt x="4432567" y="186563"/>
                  </a:lnTo>
                  <a:lnTo>
                    <a:pt x="4432567" y="50800"/>
                  </a:lnTo>
                  <a:lnTo>
                    <a:pt x="4428559" y="31075"/>
                  </a:lnTo>
                  <a:lnTo>
                    <a:pt x="4417645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82" y="809305"/>
              <a:ext cx="4432935" cy="5080"/>
            </a:xfrm>
            <a:custGeom>
              <a:avLst/>
              <a:gdLst/>
              <a:ahLst/>
              <a:cxnLst/>
              <a:rect l="l" t="t" r="r" b="b"/>
              <a:pathLst>
                <a:path w="4432935" h="5080">
                  <a:moveTo>
                    <a:pt x="0" y="4767"/>
                  </a:moveTo>
                  <a:lnTo>
                    <a:pt x="4432566" y="4767"/>
                  </a:lnTo>
                  <a:lnTo>
                    <a:pt x="4432566" y="0"/>
                  </a:lnTo>
                  <a:lnTo>
                    <a:pt x="0" y="0"/>
                  </a:lnTo>
                  <a:lnTo>
                    <a:pt x="0" y="4767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882" y="810894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82" y="817245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74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882" y="823596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882" y="829947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871" y="829856"/>
              <a:ext cx="4432935" cy="30480"/>
            </a:xfrm>
            <a:custGeom>
              <a:avLst/>
              <a:gdLst/>
              <a:ahLst/>
              <a:cxnLst/>
              <a:rect l="l" t="t" r="r" b="b"/>
              <a:pathLst>
                <a:path w="4432935" h="30480">
                  <a:moveTo>
                    <a:pt x="4432566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060"/>
                  </a:lnTo>
                  <a:lnTo>
                    <a:pt x="4432566" y="30060"/>
                  </a:lnTo>
                  <a:lnTo>
                    <a:pt x="4432566" y="635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882" y="853986"/>
              <a:ext cx="4432935" cy="2168525"/>
            </a:xfrm>
            <a:custGeom>
              <a:avLst/>
              <a:gdLst/>
              <a:ahLst/>
              <a:cxnLst/>
              <a:rect l="l" t="t" r="r" b="b"/>
              <a:pathLst>
                <a:path w="4432935" h="2168525">
                  <a:moveTo>
                    <a:pt x="4432567" y="0"/>
                  </a:moveTo>
                  <a:lnTo>
                    <a:pt x="0" y="0"/>
                  </a:lnTo>
                  <a:lnTo>
                    <a:pt x="0" y="2117689"/>
                  </a:lnTo>
                  <a:lnTo>
                    <a:pt x="4008" y="2137414"/>
                  </a:lnTo>
                  <a:lnTo>
                    <a:pt x="14922" y="2153566"/>
                  </a:lnTo>
                  <a:lnTo>
                    <a:pt x="31075" y="2164481"/>
                  </a:lnTo>
                  <a:lnTo>
                    <a:pt x="50799" y="2168489"/>
                  </a:lnTo>
                  <a:lnTo>
                    <a:pt x="4381767" y="2168489"/>
                  </a:lnTo>
                  <a:lnTo>
                    <a:pt x="4401492" y="2164481"/>
                  </a:lnTo>
                  <a:lnTo>
                    <a:pt x="4417645" y="2153566"/>
                  </a:lnTo>
                  <a:lnTo>
                    <a:pt x="4428559" y="2137414"/>
                  </a:lnTo>
                  <a:lnTo>
                    <a:pt x="4432567" y="2117689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982" y="580794"/>
            <a:ext cx="1633855" cy="434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800"/>
              </a:lnSpc>
              <a:spcBef>
                <a:spcPts val="100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Example: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Derivation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Therefore,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trivially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have: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68626" y="1115720"/>
            <a:ext cx="763905" cy="6000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290"/>
              </a:spcBef>
              <a:buFont typeface="Tahoma"/>
              <a:buAutoNum type="arabicParenBoth" startAt="4"/>
              <a:tabLst>
                <a:tab pos="315595" algn="l"/>
                <a:tab pos="316230" algn="l"/>
              </a:tabLst>
            </a:pPr>
            <a:r>
              <a:rPr sz="1100" spc="15" dirty="0">
                <a:latin typeface="Lucida Sans Unicode"/>
                <a:cs typeface="Lucida Sans Unicode"/>
              </a:rPr>
              <a:t>(</a:t>
            </a:r>
            <a:r>
              <a:rPr sz="1100" i="1" spc="15" dirty="0">
                <a:latin typeface="Arial"/>
                <a:cs typeface="Arial"/>
              </a:rPr>
              <a:t>NP</a:t>
            </a:r>
            <a:r>
              <a:rPr sz="1100" spc="1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15595" indent="-303530">
              <a:lnSpc>
                <a:spcPct val="100000"/>
              </a:lnSpc>
              <a:spcBef>
                <a:spcPts val="195"/>
              </a:spcBef>
              <a:buFont typeface="Tahoma"/>
              <a:buAutoNum type="arabicParenBoth" startAt="4"/>
              <a:tabLst>
                <a:tab pos="315595" algn="l"/>
                <a:tab pos="316230" algn="l"/>
              </a:tabLst>
            </a:pPr>
            <a:r>
              <a:rPr sz="1100" spc="25" dirty="0">
                <a:latin typeface="Lucida Sans Unicode"/>
                <a:cs typeface="Lucida Sans Unicode"/>
              </a:rPr>
              <a:t>(</a:t>
            </a:r>
            <a:r>
              <a:rPr sz="1100" i="1" spc="25" dirty="0">
                <a:latin typeface="Arial"/>
                <a:cs typeface="Arial"/>
              </a:rPr>
              <a:t>D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spc="20" dirty="0">
                <a:latin typeface="Arial"/>
                <a:cs typeface="Arial"/>
              </a:rPr>
              <a:t>N</a:t>
            </a:r>
            <a:r>
              <a:rPr sz="1100" spc="2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15595" indent="-303530">
              <a:lnSpc>
                <a:spcPct val="100000"/>
              </a:lnSpc>
              <a:spcBef>
                <a:spcPts val="180"/>
              </a:spcBef>
              <a:buFont typeface="Tahoma"/>
              <a:buAutoNum type="arabicParenBoth" startAt="4"/>
              <a:tabLst>
                <a:tab pos="315595" algn="l"/>
                <a:tab pos="316230" algn="l"/>
              </a:tabLst>
            </a:pP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the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15" dirty="0">
                <a:latin typeface="Arial"/>
                <a:cs typeface="Arial"/>
              </a:rPr>
              <a:t>N</a:t>
            </a:r>
            <a:r>
              <a:rPr sz="1100" spc="1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34261" y="1101086"/>
            <a:ext cx="805180" cy="614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>
              <a:lnSpc>
                <a:spcPts val="635"/>
              </a:lnSpc>
              <a:spcBef>
                <a:spcPts val="95"/>
              </a:spcBef>
            </a:pPr>
            <a:r>
              <a:rPr sz="800" spc="60" dirty="0">
                <a:latin typeface="Lucida Sans Unicode"/>
                <a:cs typeface="Lucida Sans Unicode"/>
              </a:rPr>
              <a:t>∗</a:t>
            </a:r>
            <a:endParaRPr sz="800">
              <a:latin typeface="Lucida Sans Unicode"/>
              <a:cs typeface="Lucida Sans Unicode"/>
            </a:endParaRPr>
          </a:p>
          <a:p>
            <a:pPr marL="12700">
              <a:lnSpc>
                <a:spcPts val="930"/>
              </a:lnSpc>
            </a:pPr>
            <a:r>
              <a:rPr sz="1100" spc="55" dirty="0">
                <a:latin typeface="Lucida Sans Unicode"/>
                <a:cs typeface="Lucida Sans Unicode"/>
              </a:rPr>
              <a:t>⇒ </a:t>
            </a:r>
            <a:r>
              <a:rPr sz="1100" spc="195" dirty="0">
                <a:latin typeface="Lucida Sans Unicode"/>
                <a:cs typeface="Lucida Sans Unicode"/>
              </a:rPr>
              <a:t> </a:t>
            </a:r>
            <a:r>
              <a:rPr sz="1100" spc="25" dirty="0">
                <a:latin typeface="Lucida Sans Unicode"/>
                <a:cs typeface="Lucida Sans Unicode"/>
              </a:rPr>
              <a:t>(</a:t>
            </a:r>
            <a:r>
              <a:rPr sz="1100" i="1" spc="25" dirty="0">
                <a:latin typeface="Arial"/>
                <a:cs typeface="Arial"/>
              </a:rPr>
              <a:t>D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i="1" spc="15" dirty="0">
                <a:latin typeface="Arial"/>
                <a:cs typeface="Arial"/>
              </a:rPr>
              <a:t>N</a:t>
            </a:r>
            <a:r>
              <a:rPr sz="1100" spc="1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53340">
              <a:lnSpc>
                <a:spcPts val="575"/>
              </a:lnSpc>
            </a:pPr>
            <a:r>
              <a:rPr sz="800" spc="60" dirty="0">
                <a:latin typeface="Lucida Sans Unicode"/>
                <a:cs typeface="Lucida Sans Unicode"/>
              </a:rPr>
              <a:t>∗</a:t>
            </a:r>
            <a:endParaRPr sz="800">
              <a:latin typeface="Lucida Sans Unicode"/>
              <a:cs typeface="Lucida Sans Unicode"/>
            </a:endParaRPr>
          </a:p>
          <a:p>
            <a:pPr marL="12700">
              <a:lnSpc>
                <a:spcPts val="930"/>
              </a:lnSpc>
            </a:pPr>
            <a:r>
              <a:rPr sz="1100" spc="55" dirty="0">
                <a:latin typeface="Lucida Sans Unicode"/>
                <a:cs typeface="Lucida Sans Unicode"/>
              </a:rPr>
              <a:t>⇒ </a:t>
            </a:r>
            <a:r>
              <a:rPr sz="1100" spc="20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the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i="1" spc="20" dirty="0">
                <a:latin typeface="Arial"/>
                <a:cs typeface="Arial"/>
              </a:rPr>
              <a:t>N</a:t>
            </a:r>
            <a:r>
              <a:rPr sz="1100" spc="2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53340">
              <a:lnSpc>
                <a:spcPts val="570"/>
              </a:lnSpc>
            </a:pPr>
            <a:r>
              <a:rPr sz="800" spc="60" dirty="0">
                <a:latin typeface="Lucida Sans Unicode"/>
                <a:cs typeface="Lucida Sans Unicode"/>
              </a:rPr>
              <a:t>∗</a:t>
            </a:r>
            <a:endParaRPr sz="800">
              <a:latin typeface="Lucida Sans Unicode"/>
              <a:cs typeface="Lucida Sans Unicode"/>
            </a:endParaRPr>
          </a:p>
          <a:p>
            <a:pPr marL="12700">
              <a:lnSpc>
                <a:spcPts val="1000"/>
              </a:lnSpc>
            </a:pPr>
            <a:r>
              <a:rPr sz="1100" spc="55" dirty="0">
                <a:latin typeface="Lucida Sans Unicode"/>
                <a:cs typeface="Lucida Sans Unicode"/>
              </a:rPr>
              <a:t>⇒ </a:t>
            </a:r>
            <a:r>
              <a:rPr sz="1100" spc="19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the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cat</a:t>
            </a:r>
            <a:r>
              <a:rPr sz="1100" spc="-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5986" y="1831856"/>
            <a:ext cx="2972435" cy="11353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latin typeface="Tahoma"/>
                <a:cs typeface="Tahoma"/>
              </a:rPr>
              <a:t>F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65" dirty="0">
                <a:latin typeface="Tahoma"/>
                <a:cs typeface="Tahoma"/>
              </a:rPr>
              <a:t>o</a:t>
            </a:r>
            <a:r>
              <a:rPr sz="1100" spc="-60" dirty="0">
                <a:latin typeface="Tahoma"/>
                <a:cs typeface="Tahoma"/>
              </a:rPr>
              <a:t>m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spc="-65" dirty="0">
                <a:latin typeface="Tahoma"/>
                <a:cs typeface="Tahoma"/>
              </a:rPr>
              <a:t>2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-50" dirty="0">
                <a:latin typeface="Tahoma"/>
                <a:cs typeface="Tahoma"/>
              </a:rPr>
              <a:t>n</a:t>
            </a:r>
            <a:r>
              <a:rPr sz="1100" spc="-45" dirty="0">
                <a:latin typeface="Tahoma"/>
                <a:cs typeface="Tahoma"/>
              </a:rPr>
              <a:t>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spc="-65" dirty="0">
                <a:latin typeface="Tahoma"/>
                <a:cs typeface="Tahoma"/>
              </a:rPr>
              <a:t>6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14" dirty="0">
                <a:latin typeface="Tahoma"/>
                <a:cs typeface="Tahoma"/>
              </a:rPr>
              <a:t>w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g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25" dirty="0">
                <a:latin typeface="Tahoma"/>
                <a:cs typeface="Tahoma"/>
              </a:rPr>
              <a:t>t</a:t>
            </a:r>
            <a:endParaRPr sz="1100">
              <a:latin typeface="Tahoma"/>
              <a:cs typeface="Tahoma"/>
            </a:endParaRPr>
          </a:p>
          <a:p>
            <a:pPr marL="2220595">
              <a:lnSpc>
                <a:spcPts val="635"/>
              </a:lnSpc>
              <a:spcBef>
                <a:spcPts val="885"/>
              </a:spcBef>
            </a:pPr>
            <a:r>
              <a:rPr sz="800" spc="60" dirty="0">
                <a:latin typeface="Lucida Sans Unicode"/>
                <a:cs typeface="Lucida Sans Unicode"/>
              </a:rPr>
              <a:t>∗</a:t>
            </a:r>
            <a:endParaRPr sz="800">
              <a:latin typeface="Lucida Sans Unicode"/>
              <a:cs typeface="Lucida Sans Unicode"/>
            </a:endParaRPr>
          </a:p>
          <a:p>
            <a:pPr marL="1396365">
              <a:lnSpc>
                <a:spcPts val="994"/>
              </a:lnSpc>
              <a:tabLst>
                <a:tab pos="1699260" algn="l"/>
              </a:tabLst>
            </a:pPr>
            <a:r>
              <a:rPr sz="1100" spc="-25" dirty="0">
                <a:latin typeface="Tahoma"/>
                <a:cs typeface="Tahoma"/>
              </a:rPr>
              <a:t>(7)	</a:t>
            </a:r>
            <a:r>
              <a:rPr sz="1100" spc="25" dirty="0">
                <a:latin typeface="Lucida Sans Unicode"/>
                <a:cs typeface="Lucida Sans Unicode"/>
              </a:rPr>
              <a:t>(</a:t>
            </a:r>
            <a:r>
              <a:rPr sz="1100" i="1" spc="25" dirty="0">
                <a:latin typeface="Arial"/>
                <a:cs typeface="Arial"/>
              </a:rPr>
              <a:t>D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15" dirty="0">
                <a:latin typeface="Arial"/>
                <a:cs typeface="Arial"/>
              </a:rPr>
              <a:t>N</a:t>
            </a:r>
            <a:r>
              <a:rPr sz="1100" spc="15" dirty="0">
                <a:latin typeface="Lucida Sans Unicode"/>
                <a:cs typeface="Lucida Sans Unicode"/>
              </a:rPr>
              <a:t>) </a:t>
            </a:r>
            <a:r>
              <a:rPr sz="1100" spc="260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⇒ 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the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cat</a:t>
            </a:r>
            <a:r>
              <a:rPr sz="1100" spc="-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-50" dirty="0">
                <a:latin typeface="Tahoma"/>
                <a:cs typeface="Tahoma"/>
              </a:rPr>
              <a:t>n</a:t>
            </a:r>
            <a:r>
              <a:rPr sz="1100" spc="-45" dirty="0">
                <a:latin typeface="Tahoma"/>
                <a:cs typeface="Tahoma"/>
              </a:rPr>
              <a:t>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65" dirty="0">
                <a:latin typeface="Tahoma"/>
                <a:cs typeface="Tahoma"/>
              </a:rPr>
              <a:t>o</a:t>
            </a:r>
            <a:r>
              <a:rPr sz="1100" spc="-60" dirty="0">
                <a:latin typeface="Tahoma"/>
                <a:cs typeface="Tahoma"/>
              </a:rPr>
              <a:t>m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spc="-65" dirty="0">
                <a:latin typeface="Tahoma"/>
                <a:cs typeface="Tahoma"/>
              </a:rPr>
              <a:t>1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-50" dirty="0">
                <a:latin typeface="Tahoma"/>
                <a:cs typeface="Tahoma"/>
              </a:rPr>
              <a:t>n</a:t>
            </a:r>
            <a:r>
              <a:rPr sz="1100" spc="-45" dirty="0">
                <a:latin typeface="Tahoma"/>
                <a:cs typeface="Tahoma"/>
              </a:rPr>
              <a:t>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spc="-65" dirty="0">
                <a:latin typeface="Tahoma"/>
                <a:cs typeface="Tahoma"/>
              </a:rPr>
              <a:t>7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114" dirty="0">
                <a:latin typeface="Tahoma"/>
                <a:cs typeface="Tahoma"/>
              </a:rPr>
              <a:t>w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g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25" dirty="0">
                <a:latin typeface="Tahoma"/>
                <a:cs typeface="Tahoma"/>
              </a:rPr>
              <a:t>t</a:t>
            </a:r>
            <a:endParaRPr sz="1100">
              <a:latin typeface="Tahoma"/>
              <a:cs typeface="Tahoma"/>
            </a:endParaRPr>
          </a:p>
          <a:p>
            <a:pPr marL="2191385">
              <a:lnSpc>
                <a:spcPts val="640"/>
              </a:lnSpc>
              <a:spcBef>
                <a:spcPts val="890"/>
              </a:spcBef>
            </a:pPr>
            <a:r>
              <a:rPr sz="800" spc="60" dirty="0">
                <a:latin typeface="Lucida Sans Unicode"/>
                <a:cs typeface="Lucida Sans Unicode"/>
              </a:rPr>
              <a:t>∗</a:t>
            </a:r>
            <a:endParaRPr sz="800">
              <a:latin typeface="Lucida Sans Unicode"/>
              <a:cs typeface="Lucida Sans Unicode"/>
            </a:endParaRPr>
          </a:p>
          <a:p>
            <a:pPr marL="1424940">
              <a:lnSpc>
                <a:spcPts val="1000"/>
              </a:lnSpc>
              <a:tabLst>
                <a:tab pos="1728470" algn="l"/>
              </a:tabLst>
            </a:pPr>
            <a:r>
              <a:rPr sz="1100" spc="-25" dirty="0">
                <a:latin typeface="Tahoma"/>
                <a:cs typeface="Tahoma"/>
              </a:rPr>
              <a:t>(7)	</a:t>
            </a:r>
            <a:r>
              <a:rPr sz="1100" spc="15" dirty="0">
                <a:latin typeface="Lucida Sans Unicode"/>
                <a:cs typeface="Lucida Sans Unicode"/>
              </a:rPr>
              <a:t>(</a:t>
            </a:r>
            <a:r>
              <a:rPr sz="1100" i="1" spc="15" dirty="0">
                <a:latin typeface="Arial"/>
                <a:cs typeface="Arial"/>
              </a:rPr>
              <a:t>NP</a:t>
            </a:r>
            <a:r>
              <a:rPr sz="1100" spc="15" dirty="0">
                <a:latin typeface="Lucida Sans Unicode"/>
                <a:cs typeface="Lucida Sans Unicode"/>
              </a:rPr>
              <a:t>) </a:t>
            </a:r>
            <a:r>
              <a:rPr sz="1100" spc="254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⇒ 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the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cat</a:t>
            </a:r>
            <a:r>
              <a:rPr sz="1100" spc="-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239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8026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Languages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861" y="1066158"/>
            <a:ext cx="76382" cy="736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861" y="1447158"/>
            <a:ext cx="76382" cy="7363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861" y="2017147"/>
            <a:ext cx="73817" cy="7362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7949" y="944118"/>
            <a:ext cx="4106545" cy="1699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862330" algn="r">
              <a:lnSpc>
                <a:spcPts val="640"/>
              </a:lnSpc>
              <a:spcBef>
                <a:spcPts val="95"/>
              </a:spcBef>
            </a:pPr>
            <a:r>
              <a:rPr sz="800" spc="60" dirty="0">
                <a:latin typeface="Lucida Sans Unicode"/>
                <a:cs typeface="Lucida Sans Unicode"/>
              </a:rPr>
              <a:t>∗</a:t>
            </a:r>
            <a:endParaRPr sz="800">
              <a:latin typeface="Lucida Sans Unicode"/>
              <a:cs typeface="Lucida Sans Unicode"/>
            </a:endParaRPr>
          </a:p>
          <a:p>
            <a:pPr marL="38100">
              <a:lnSpc>
                <a:spcPts val="1000"/>
              </a:lnSpc>
            </a:pP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form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95" dirty="0">
                <a:latin typeface="Lucida Sans Unicode"/>
                <a:cs typeface="Lucida Sans Unicode"/>
              </a:rPr>
              <a:t>α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sentential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form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grammar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i="1" spc="-130" dirty="0">
                <a:latin typeface="Arial"/>
                <a:cs typeface="Arial"/>
              </a:rPr>
              <a:t>G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iff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130" dirty="0">
                <a:latin typeface="Arial"/>
                <a:cs typeface="Arial"/>
              </a:rPr>
              <a:t>S</a:t>
            </a:r>
            <a:r>
              <a:rPr sz="1100" i="1" spc="100" dirty="0">
                <a:latin typeface="Arial"/>
                <a:cs typeface="Arial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⇒</a:t>
            </a:r>
            <a:r>
              <a:rPr sz="1200" i="1" spc="-7" baseline="-13888" dirty="0">
                <a:latin typeface="Arial"/>
                <a:cs typeface="Arial"/>
              </a:rPr>
              <a:t>G</a:t>
            </a:r>
            <a:r>
              <a:rPr sz="1200" i="1" spc="330" baseline="-13888" dirty="0">
                <a:latin typeface="Arial"/>
                <a:cs typeface="Arial"/>
              </a:rPr>
              <a:t> </a:t>
            </a:r>
            <a:r>
              <a:rPr sz="1100" spc="-65" dirty="0">
                <a:latin typeface="Lucida Sans Unicode"/>
                <a:cs typeface="Lucida Sans Unicode"/>
              </a:rPr>
              <a:t>α</a:t>
            </a:r>
            <a:r>
              <a:rPr sz="1100" spc="-65" dirty="0">
                <a:latin typeface="Tahoma"/>
                <a:cs typeface="Tahoma"/>
              </a:rPr>
              <a:t>,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i.e.,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it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derived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-130" dirty="0">
                <a:latin typeface="Arial"/>
                <a:cs typeface="Arial"/>
              </a:rPr>
              <a:t>G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spc="-45" dirty="0">
                <a:latin typeface="Tahoma"/>
                <a:cs typeface="Tahoma"/>
              </a:rPr>
              <a:t>from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start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symbol.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ts val="1235"/>
              </a:lnSpc>
              <a:spcBef>
                <a:spcPts val="325"/>
              </a:spcBef>
            </a:pP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(formal)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language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generated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grammar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130" dirty="0">
                <a:latin typeface="Arial"/>
                <a:cs typeface="Arial"/>
              </a:rPr>
              <a:t>G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respect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endParaRPr sz="1100">
              <a:latin typeface="Tahoma"/>
              <a:cs typeface="Tahoma"/>
            </a:endParaRPr>
          </a:p>
          <a:p>
            <a:pPr marR="939800" algn="r">
              <a:lnSpc>
                <a:spcPts val="560"/>
              </a:lnSpc>
            </a:pPr>
            <a:r>
              <a:rPr sz="800" spc="60" dirty="0">
                <a:latin typeface="Lucida Sans Unicode"/>
                <a:cs typeface="Lucida Sans Unicode"/>
              </a:rPr>
              <a:t>∗</a:t>
            </a:r>
            <a:endParaRPr sz="800">
              <a:latin typeface="Lucida Sans Unicode"/>
              <a:cs typeface="Lucida Sans Unicode"/>
            </a:endParaRPr>
          </a:p>
          <a:p>
            <a:pPr marL="38100">
              <a:lnSpc>
                <a:spcPts val="1000"/>
              </a:lnSpc>
            </a:pPr>
            <a:r>
              <a:rPr sz="1100" spc="-50" dirty="0">
                <a:latin typeface="Tahoma"/>
                <a:cs typeface="Tahoma"/>
              </a:rPr>
              <a:t>category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name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(non-terminal)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Arial"/>
                <a:cs typeface="Arial"/>
              </a:rPr>
              <a:t>L</a:t>
            </a:r>
            <a:r>
              <a:rPr sz="1200" i="1" spc="-30" baseline="-13888" dirty="0">
                <a:latin typeface="Arial"/>
                <a:cs typeface="Arial"/>
              </a:rPr>
              <a:t>A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Arial"/>
                <a:cs typeface="Arial"/>
              </a:rPr>
              <a:t>G</a:t>
            </a:r>
            <a:r>
              <a:rPr sz="1100" i="1" spc="-17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60" dirty="0">
                <a:latin typeface="Lucida Sans Unicode"/>
                <a:cs typeface="Lucida Sans Unicode"/>
              </a:rPr>
              <a:t>{</a:t>
            </a:r>
            <a:r>
              <a:rPr sz="1100" i="1" spc="60" dirty="0">
                <a:latin typeface="Arial"/>
                <a:cs typeface="Arial"/>
              </a:rPr>
              <a:t>w</a:t>
            </a:r>
            <a:r>
              <a:rPr sz="1100" i="1" spc="125" dirty="0">
                <a:latin typeface="Arial"/>
                <a:cs typeface="Arial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w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spc="70" dirty="0">
                <a:latin typeface="Lucida Sans Unicode"/>
                <a:cs typeface="Lucida Sans Unicode"/>
              </a:rPr>
              <a:t>}</a:t>
            </a:r>
            <a:r>
              <a:rPr sz="1100" spc="70" dirty="0">
                <a:latin typeface="Tahoma"/>
                <a:cs typeface="Tahoma"/>
              </a:rPr>
              <a:t>.</a:t>
            </a:r>
            <a:r>
              <a:rPr sz="1100" spc="15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The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-50" dirty="0">
                <a:latin typeface="Tahoma"/>
                <a:cs typeface="Tahoma"/>
              </a:rPr>
              <a:t>n</a:t>
            </a:r>
            <a:r>
              <a:rPr sz="1100" spc="-75" dirty="0">
                <a:latin typeface="Tahoma"/>
                <a:cs typeface="Tahoma"/>
              </a:rPr>
              <a:t>g</a:t>
            </a:r>
            <a:r>
              <a:rPr sz="1100" spc="-50" dirty="0">
                <a:latin typeface="Tahoma"/>
                <a:cs typeface="Tahoma"/>
              </a:rPr>
              <a:t>u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-75" dirty="0">
                <a:latin typeface="Tahoma"/>
                <a:cs typeface="Tahoma"/>
              </a:rPr>
              <a:t>g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g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50" dirty="0">
                <a:latin typeface="Tahoma"/>
                <a:cs typeface="Tahoma"/>
              </a:rPr>
              <a:t>n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45" dirty="0">
                <a:latin typeface="Tahoma"/>
                <a:cs typeface="Tahoma"/>
              </a:rPr>
              <a:t>d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85" dirty="0">
                <a:latin typeface="Tahoma"/>
                <a:cs typeface="Tahoma"/>
              </a:rPr>
              <a:t>b</a:t>
            </a:r>
            <a:r>
              <a:rPr sz="1100" spc="-45" dirty="0">
                <a:latin typeface="Tahoma"/>
                <a:cs typeface="Tahoma"/>
              </a:rPr>
              <a:t>y</a:t>
            </a:r>
            <a:r>
              <a:rPr sz="1100" spc="25" dirty="0">
                <a:latin typeface="Tahoma"/>
                <a:cs typeface="Tahoma"/>
              </a:rPr>
              <a:t> t</a:t>
            </a:r>
            <a:r>
              <a:rPr sz="1100" spc="-50" dirty="0">
                <a:latin typeface="Tahoma"/>
                <a:cs typeface="Tahoma"/>
              </a:rPr>
              <a:t>h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g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-65" dirty="0">
                <a:latin typeface="Tahoma"/>
                <a:cs typeface="Tahoma"/>
              </a:rPr>
              <a:t>mm</a:t>
            </a:r>
            <a:r>
              <a:rPr sz="1100" spc="-9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Arial"/>
                <a:cs typeface="Arial"/>
              </a:rPr>
              <a:t>L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i="1" spc="-130" dirty="0">
                <a:latin typeface="Arial"/>
                <a:cs typeface="Arial"/>
              </a:rPr>
              <a:t>G</a:t>
            </a:r>
            <a:r>
              <a:rPr sz="1100" i="1" spc="-17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Arial"/>
                <a:cs typeface="Arial"/>
              </a:rPr>
              <a:t>L</a:t>
            </a:r>
            <a:r>
              <a:rPr sz="1200" i="1" spc="-97" baseline="-13888" dirty="0">
                <a:latin typeface="Arial"/>
                <a:cs typeface="Arial"/>
              </a:rPr>
              <a:t>S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i="1" spc="-130" dirty="0">
                <a:latin typeface="Arial"/>
                <a:cs typeface="Arial"/>
              </a:rPr>
              <a:t>G</a:t>
            </a:r>
            <a:r>
              <a:rPr sz="1100" i="1" spc="-170" dirty="0">
                <a:latin typeface="Arial"/>
                <a:cs typeface="Arial"/>
              </a:rPr>
              <a:t> </a:t>
            </a:r>
            <a:r>
              <a:rPr sz="1100" spc="-5" dirty="0">
                <a:latin typeface="Tahoma"/>
                <a:cs typeface="Tahoma"/>
              </a:rPr>
              <a:t>)</a:t>
            </a:r>
            <a:r>
              <a:rPr sz="1100" spc="-3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8100" marR="30480">
              <a:lnSpc>
                <a:spcPct val="102400"/>
              </a:lnSpc>
              <a:spcBef>
                <a:spcPts val="305"/>
              </a:spcBef>
            </a:pPr>
            <a:r>
              <a:rPr sz="1100" spc="65" dirty="0">
                <a:latin typeface="Tahoma"/>
                <a:cs typeface="Tahoma"/>
              </a:rPr>
              <a:t>A </a:t>
            </a:r>
            <a:r>
              <a:rPr sz="1100" spc="-55" dirty="0">
                <a:latin typeface="Tahoma"/>
                <a:cs typeface="Tahoma"/>
              </a:rPr>
              <a:t>language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60" dirty="0">
                <a:latin typeface="Tahoma"/>
                <a:cs typeface="Tahoma"/>
              </a:rPr>
              <a:t>generated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by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some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CFG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i="1" spc="-40" dirty="0">
                <a:latin typeface="Arial"/>
                <a:cs typeface="Arial"/>
              </a:rPr>
              <a:t>context-free 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i="1" spc="-70" dirty="0">
                <a:latin typeface="Arial"/>
                <a:cs typeface="Arial"/>
              </a:rPr>
              <a:t>language</a:t>
            </a:r>
            <a:r>
              <a:rPr sz="1100" i="1" spc="130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class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context-free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languages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set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languages </a:t>
            </a:r>
            <a:r>
              <a:rPr sz="1100" spc="-65" dirty="0">
                <a:latin typeface="Tahoma"/>
                <a:cs typeface="Tahoma"/>
              </a:rPr>
              <a:t>every</a:t>
            </a:r>
            <a:r>
              <a:rPr sz="1100" spc="-60" dirty="0">
                <a:latin typeface="Tahoma"/>
                <a:cs typeface="Tahoma"/>
              </a:rPr>
              <a:t> member </a:t>
            </a:r>
            <a:r>
              <a:rPr sz="1100" spc="-40" dirty="0">
                <a:latin typeface="Tahoma"/>
                <a:cs typeface="Tahoma"/>
              </a:rPr>
              <a:t>of which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60" dirty="0">
                <a:latin typeface="Tahoma"/>
                <a:cs typeface="Tahoma"/>
              </a:rPr>
              <a:t>generated </a:t>
            </a:r>
            <a:r>
              <a:rPr sz="1100" spc="-65" dirty="0">
                <a:latin typeface="Tahoma"/>
                <a:cs typeface="Tahoma"/>
              </a:rPr>
              <a:t>by</a:t>
            </a:r>
            <a:r>
              <a:rPr sz="1100" spc="21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some</a:t>
            </a:r>
            <a:r>
              <a:rPr sz="1100" spc="19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CFG. </a:t>
            </a:r>
            <a:r>
              <a:rPr sz="1100" spc="-65" dirty="0">
                <a:latin typeface="Tahoma"/>
                <a:cs typeface="Tahoma"/>
              </a:rPr>
              <a:t>If 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CFG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generate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language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Arial"/>
                <a:cs typeface="Arial"/>
              </a:rPr>
              <a:t>L</a:t>
            </a:r>
            <a:r>
              <a:rPr sz="1100" spc="-30" dirty="0">
                <a:latin typeface="Tahoma"/>
                <a:cs typeface="Tahoma"/>
              </a:rPr>
              <a:t>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Arial"/>
                <a:cs typeface="Arial"/>
              </a:rPr>
              <a:t>L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said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-35" dirty="0">
                <a:latin typeface="Arial"/>
                <a:cs typeface="Arial"/>
              </a:rPr>
              <a:t>trans-context-free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240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18027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Language</a:t>
            </a:r>
            <a:r>
              <a:rPr spc="114" dirty="0"/>
              <a:t> </a:t>
            </a:r>
            <a:r>
              <a:rPr spc="-15" dirty="0"/>
              <a:t>of</a:t>
            </a:r>
            <a:r>
              <a:rPr spc="135" dirty="0"/>
              <a:t> </a:t>
            </a:r>
            <a:r>
              <a:rPr dirty="0"/>
              <a:t>a</a:t>
            </a:r>
            <a:r>
              <a:rPr spc="135" dirty="0"/>
              <a:t> </a:t>
            </a:r>
            <a:r>
              <a:rPr spc="-5" dirty="0"/>
              <a:t>grammar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7882" y="1086993"/>
            <a:ext cx="4432935" cy="1449705"/>
            <a:chOff x="87882" y="1086993"/>
            <a:chExt cx="4432935" cy="1449705"/>
          </a:xfrm>
        </p:grpSpPr>
        <p:sp>
          <p:nvSpPr>
            <p:cNvPr id="6" name="object 6"/>
            <p:cNvSpPr/>
            <p:nvPr/>
          </p:nvSpPr>
          <p:spPr>
            <a:xfrm>
              <a:off x="87882" y="1086993"/>
              <a:ext cx="4432935" cy="186690"/>
            </a:xfrm>
            <a:custGeom>
              <a:avLst/>
              <a:gdLst/>
              <a:ahLst/>
              <a:cxnLst/>
              <a:rect l="l" t="t" r="r" b="b"/>
              <a:pathLst>
                <a:path w="4432935" h="186690">
                  <a:moveTo>
                    <a:pt x="4381767" y="0"/>
                  </a:moveTo>
                  <a:lnTo>
                    <a:pt x="50799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63"/>
                  </a:lnTo>
                  <a:lnTo>
                    <a:pt x="4432567" y="186563"/>
                  </a:lnTo>
                  <a:lnTo>
                    <a:pt x="4432567" y="50800"/>
                  </a:lnTo>
                  <a:lnTo>
                    <a:pt x="4428559" y="31075"/>
                  </a:lnTo>
                  <a:lnTo>
                    <a:pt x="4417645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82" y="1260409"/>
              <a:ext cx="4432935" cy="5080"/>
            </a:xfrm>
            <a:custGeom>
              <a:avLst/>
              <a:gdLst/>
              <a:ahLst/>
              <a:cxnLst/>
              <a:rect l="l" t="t" r="r" b="b"/>
              <a:pathLst>
                <a:path w="4432935" h="5080">
                  <a:moveTo>
                    <a:pt x="0" y="4762"/>
                  </a:moveTo>
                  <a:lnTo>
                    <a:pt x="4432566" y="4762"/>
                  </a:lnTo>
                  <a:lnTo>
                    <a:pt x="4432566" y="0"/>
                  </a:lnTo>
                  <a:lnTo>
                    <a:pt x="0" y="0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882" y="1261997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82" y="1268348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74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882" y="1274699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882" y="1281050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871" y="1280960"/>
              <a:ext cx="4432935" cy="30480"/>
            </a:xfrm>
            <a:custGeom>
              <a:avLst/>
              <a:gdLst/>
              <a:ahLst/>
              <a:cxnLst/>
              <a:rect l="l" t="t" r="r" b="b"/>
              <a:pathLst>
                <a:path w="4432935" h="30480">
                  <a:moveTo>
                    <a:pt x="4432566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060"/>
                  </a:lnTo>
                  <a:lnTo>
                    <a:pt x="4432566" y="30060"/>
                  </a:lnTo>
                  <a:lnTo>
                    <a:pt x="4432566" y="635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882" y="1303807"/>
              <a:ext cx="4432935" cy="1232535"/>
            </a:xfrm>
            <a:custGeom>
              <a:avLst/>
              <a:gdLst/>
              <a:ahLst/>
              <a:cxnLst/>
              <a:rect l="l" t="t" r="r" b="b"/>
              <a:pathLst>
                <a:path w="4432935" h="1232535">
                  <a:moveTo>
                    <a:pt x="4432567" y="0"/>
                  </a:moveTo>
                  <a:lnTo>
                    <a:pt x="0" y="0"/>
                  </a:lnTo>
                  <a:lnTo>
                    <a:pt x="0" y="1181710"/>
                  </a:lnTo>
                  <a:lnTo>
                    <a:pt x="4008" y="1201435"/>
                  </a:lnTo>
                  <a:lnTo>
                    <a:pt x="14922" y="1217588"/>
                  </a:lnTo>
                  <a:lnTo>
                    <a:pt x="31075" y="1228502"/>
                  </a:lnTo>
                  <a:lnTo>
                    <a:pt x="50799" y="1232510"/>
                  </a:lnTo>
                  <a:lnTo>
                    <a:pt x="4381767" y="1232510"/>
                  </a:lnTo>
                  <a:lnTo>
                    <a:pt x="4401492" y="1228502"/>
                  </a:lnTo>
                  <a:lnTo>
                    <a:pt x="4417645" y="1217588"/>
                  </a:lnTo>
                  <a:lnTo>
                    <a:pt x="4428559" y="1201435"/>
                  </a:lnTo>
                  <a:lnTo>
                    <a:pt x="4432567" y="1181710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982" y="1022754"/>
            <a:ext cx="3192780" cy="4521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Example:</a:t>
            </a:r>
            <a:r>
              <a:rPr sz="1100" spc="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Language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100" spc="-40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example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grammar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(with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35" dirty="0">
                <a:latin typeface="Arial"/>
                <a:cs typeface="Arial"/>
              </a:rPr>
              <a:t>NP</a:t>
            </a:r>
            <a:r>
              <a:rPr sz="1100" i="1" spc="150" dirty="0">
                <a:latin typeface="Arial"/>
                <a:cs typeface="Arial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start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symbol):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5947" y="1450859"/>
            <a:ext cx="864235" cy="53467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-635">
              <a:lnSpc>
                <a:spcPct val="102299"/>
              </a:lnSpc>
              <a:spcBef>
                <a:spcPts val="60"/>
              </a:spcBef>
            </a:pPr>
            <a:r>
              <a:rPr sz="1100" i="1" spc="-35" dirty="0">
                <a:latin typeface="Arial"/>
                <a:cs typeface="Arial"/>
              </a:rPr>
              <a:t>NP</a:t>
            </a:r>
            <a:r>
              <a:rPr sz="1100" i="1" spc="23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i="1" spc="-10" dirty="0">
                <a:latin typeface="Arial"/>
                <a:cs typeface="Arial"/>
              </a:rPr>
              <a:t>D </a:t>
            </a:r>
            <a:r>
              <a:rPr sz="1100" i="1" spc="-25" dirty="0">
                <a:latin typeface="Arial"/>
                <a:cs typeface="Arial"/>
              </a:rPr>
              <a:t>N 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PP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i="1" spc="-40" dirty="0">
                <a:latin typeface="Arial"/>
                <a:cs typeface="Arial"/>
              </a:rPr>
              <a:t>P </a:t>
            </a:r>
            <a:r>
              <a:rPr sz="1100" i="1" spc="-35" dirty="0">
                <a:latin typeface="Arial"/>
                <a:cs typeface="Arial"/>
              </a:rPr>
              <a:t>NP 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NP</a:t>
            </a:r>
            <a:r>
              <a:rPr sz="1100" i="1" spc="11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15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Arial"/>
                <a:cs typeface="Arial"/>
              </a:rPr>
              <a:t>NP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PP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16801" y="1450859"/>
            <a:ext cx="554355" cy="7073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2400"/>
              </a:lnSpc>
              <a:spcBef>
                <a:spcPts val="60"/>
              </a:spcBef>
            </a:pPr>
            <a:r>
              <a:rPr sz="1100" i="1" spc="-10" dirty="0">
                <a:latin typeface="Arial"/>
                <a:cs typeface="Arial"/>
              </a:rPr>
              <a:t>D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i="1" spc="-30" dirty="0">
                <a:latin typeface="Arial"/>
                <a:cs typeface="Arial"/>
              </a:rPr>
              <a:t>the </a:t>
            </a:r>
            <a:r>
              <a:rPr sz="1100" i="1" spc="-29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N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i="1" spc="-25" dirty="0">
                <a:latin typeface="Arial"/>
                <a:cs typeface="Arial"/>
              </a:rPr>
              <a:t>cat </a:t>
            </a:r>
            <a:r>
              <a:rPr sz="1100" i="1" spc="-29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N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i="1" spc="-20" dirty="0">
                <a:latin typeface="Arial"/>
                <a:cs typeface="Arial"/>
              </a:rPr>
              <a:t>hat </a:t>
            </a:r>
            <a:r>
              <a:rPr sz="1100" i="1" spc="-295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P</a:t>
            </a:r>
            <a:r>
              <a:rPr sz="1100" i="1" spc="12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10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in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5967" y="2135136"/>
            <a:ext cx="2687320" cy="3644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25" dirty="0">
                <a:latin typeface="Tahoma"/>
                <a:cs typeface="Tahoma"/>
              </a:rPr>
              <a:t>fairly </a:t>
            </a:r>
            <a:r>
              <a:rPr sz="1100" spc="-70" dirty="0">
                <a:latin typeface="Tahoma"/>
                <a:cs typeface="Tahoma"/>
              </a:rPr>
              <a:t>easy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90" dirty="0">
                <a:latin typeface="Tahoma"/>
                <a:cs typeface="Tahoma"/>
              </a:rPr>
              <a:t>see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i="1" spc="-10" dirty="0">
                <a:latin typeface="Arial"/>
                <a:cs typeface="Arial"/>
              </a:rPr>
              <a:t>L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D</a:t>
            </a:r>
            <a:r>
              <a:rPr sz="1100" spc="-10" dirty="0">
                <a:latin typeface="Tahoma"/>
                <a:cs typeface="Tahoma"/>
              </a:rPr>
              <a:t>)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spc="40" dirty="0">
                <a:latin typeface="Lucida Sans Unicode"/>
                <a:cs typeface="Lucida Sans Unicode"/>
              </a:rPr>
              <a:t>{</a:t>
            </a:r>
            <a:r>
              <a:rPr sz="1100" i="1" spc="40" dirty="0">
                <a:latin typeface="Arial"/>
                <a:cs typeface="Arial"/>
              </a:rPr>
              <a:t>the</a:t>
            </a:r>
            <a:r>
              <a:rPr sz="1100" spc="40" dirty="0">
                <a:latin typeface="Lucida Sans Unicode"/>
                <a:cs typeface="Lucida Sans Unicode"/>
              </a:rPr>
              <a:t>}</a:t>
            </a:r>
            <a:r>
              <a:rPr sz="1100" spc="40" dirty="0">
                <a:latin typeface="Tahoma"/>
                <a:cs typeface="Tahoma"/>
              </a:rPr>
              <a:t>. 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Similarly,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Arial"/>
                <a:cs typeface="Arial"/>
              </a:rPr>
              <a:t>L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Arial"/>
                <a:cs typeface="Arial"/>
              </a:rPr>
              <a:t>P</a:t>
            </a:r>
            <a:r>
              <a:rPr sz="1100" spc="-20" dirty="0">
                <a:latin typeface="Tahoma"/>
                <a:cs typeface="Tahoma"/>
              </a:rPr>
              <a:t>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80" dirty="0">
                <a:latin typeface="Lucida Sans Unicode"/>
                <a:cs typeface="Lucida Sans Unicode"/>
              </a:rPr>
              <a:t>{</a:t>
            </a:r>
            <a:r>
              <a:rPr sz="1100" i="1" spc="80" dirty="0">
                <a:latin typeface="Arial"/>
                <a:cs typeface="Arial"/>
              </a:rPr>
              <a:t>in</a:t>
            </a:r>
            <a:r>
              <a:rPr sz="1100" spc="80" dirty="0">
                <a:latin typeface="Lucida Sans Unicode"/>
                <a:cs typeface="Lucida Sans Unicode"/>
              </a:rPr>
              <a:t>}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15" dirty="0">
                <a:latin typeface="Arial"/>
                <a:cs typeface="Arial"/>
              </a:rPr>
              <a:t>L</a:t>
            </a:r>
            <a:r>
              <a:rPr sz="1100" spc="-15" dirty="0">
                <a:latin typeface="Tahoma"/>
                <a:cs typeface="Tahoma"/>
              </a:rPr>
              <a:t>(</a:t>
            </a:r>
            <a:r>
              <a:rPr sz="1100" i="1" spc="-15" dirty="0">
                <a:latin typeface="Arial"/>
                <a:cs typeface="Arial"/>
              </a:rPr>
              <a:t>N</a:t>
            </a:r>
            <a:r>
              <a:rPr sz="1100" spc="-15" dirty="0">
                <a:latin typeface="Tahoma"/>
                <a:cs typeface="Tahoma"/>
              </a:rPr>
              <a:t>)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20" dirty="0">
                <a:latin typeface="Lucida Sans Unicode"/>
                <a:cs typeface="Lucida Sans Unicode"/>
              </a:rPr>
              <a:t>{</a:t>
            </a:r>
            <a:r>
              <a:rPr sz="1100" i="1" spc="20" dirty="0">
                <a:latin typeface="Arial"/>
                <a:cs typeface="Arial"/>
              </a:rPr>
              <a:t>cat,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20" dirty="0">
                <a:latin typeface="Arial"/>
                <a:cs typeface="Arial"/>
              </a:rPr>
              <a:t>hat</a:t>
            </a:r>
            <a:r>
              <a:rPr sz="1100" spc="20" dirty="0">
                <a:latin typeface="Lucida Sans Unicode"/>
                <a:cs typeface="Lucida Sans Unicode"/>
              </a:rPr>
              <a:t>}</a:t>
            </a:r>
            <a:r>
              <a:rPr sz="1100" spc="2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 dirty="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241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18027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Language</a:t>
            </a:r>
            <a:r>
              <a:rPr spc="114" dirty="0"/>
              <a:t> </a:t>
            </a:r>
            <a:r>
              <a:rPr spc="-15" dirty="0"/>
              <a:t>of</a:t>
            </a:r>
            <a:r>
              <a:rPr spc="135" dirty="0"/>
              <a:t> </a:t>
            </a:r>
            <a:r>
              <a:rPr dirty="0"/>
              <a:t>a</a:t>
            </a:r>
            <a:r>
              <a:rPr spc="135" dirty="0"/>
              <a:t> </a:t>
            </a:r>
            <a:r>
              <a:rPr spc="-5" dirty="0"/>
              <a:t>grammar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7882" y="1099185"/>
            <a:ext cx="4432935" cy="1247140"/>
            <a:chOff x="87882" y="1099185"/>
            <a:chExt cx="4432935" cy="1247140"/>
          </a:xfrm>
        </p:grpSpPr>
        <p:sp>
          <p:nvSpPr>
            <p:cNvPr id="6" name="object 6"/>
            <p:cNvSpPr/>
            <p:nvPr/>
          </p:nvSpPr>
          <p:spPr>
            <a:xfrm>
              <a:off x="87882" y="1099185"/>
              <a:ext cx="4432935" cy="186690"/>
            </a:xfrm>
            <a:custGeom>
              <a:avLst/>
              <a:gdLst/>
              <a:ahLst/>
              <a:cxnLst/>
              <a:rect l="l" t="t" r="r" b="b"/>
              <a:pathLst>
                <a:path w="4432935" h="186690">
                  <a:moveTo>
                    <a:pt x="4381767" y="0"/>
                  </a:moveTo>
                  <a:lnTo>
                    <a:pt x="50799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63"/>
                  </a:lnTo>
                  <a:lnTo>
                    <a:pt x="4432567" y="186563"/>
                  </a:lnTo>
                  <a:lnTo>
                    <a:pt x="4432567" y="50800"/>
                  </a:lnTo>
                  <a:lnTo>
                    <a:pt x="4428559" y="31075"/>
                  </a:lnTo>
                  <a:lnTo>
                    <a:pt x="4417645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82" y="1272601"/>
              <a:ext cx="4432935" cy="5080"/>
            </a:xfrm>
            <a:custGeom>
              <a:avLst/>
              <a:gdLst/>
              <a:ahLst/>
              <a:cxnLst/>
              <a:rect l="l" t="t" r="r" b="b"/>
              <a:pathLst>
                <a:path w="4432935" h="5080">
                  <a:moveTo>
                    <a:pt x="0" y="4767"/>
                  </a:moveTo>
                  <a:lnTo>
                    <a:pt x="4432566" y="4767"/>
                  </a:lnTo>
                  <a:lnTo>
                    <a:pt x="4432566" y="0"/>
                  </a:lnTo>
                  <a:lnTo>
                    <a:pt x="0" y="0"/>
                  </a:lnTo>
                  <a:lnTo>
                    <a:pt x="0" y="4767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882" y="1274190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82" y="1280541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74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882" y="1286892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882" y="1293243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871" y="1293152"/>
              <a:ext cx="4432935" cy="30480"/>
            </a:xfrm>
            <a:custGeom>
              <a:avLst/>
              <a:gdLst/>
              <a:ahLst/>
              <a:cxnLst/>
              <a:rect l="l" t="t" r="r" b="b"/>
              <a:pathLst>
                <a:path w="4432935" h="30480">
                  <a:moveTo>
                    <a:pt x="4432566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060"/>
                  </a:lnTo>
                  <a:lnTo>
                    <a:pt x="4432566" y="30060"/>
                  </a:lnTo>
                  <a:lnTo>
                    <a:pt x="4432566" y="635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882" y="1317752"/>
              <a:ext cx="4432935" cy="1028065"/>
            </a:xfrm>
            <a:custGeom>
              <a:avLst/>
              <a:gdLst/>
              <a:ahLst/>
              <a:cxnLst/>
              <a:rect l="l" t="t" r="r" b="b"/>
              <a:pathLst>
                <a:path w="4432935" h="1028064">
                  <a:moveTo>
                    <a:pt x="4432567" y="0"/>
                  </a:moveTo>
                  <a:lnTo>
                    <a:pt x="0" y="0"/>
                  </a:lnTo>
                  <a:lnTo>
                    <a:pt x="0" y="977266"/>
                  </a:lnTo>
                  <a:lnTo>
                    <a:pt x="4008" y="996990"/>
                  </a:lnTo>
                  <a:lnTo>
                    <a:pt x="14922" y="1013143"/>
                  </a:lnTo>
                  <a:lnTo>
                    <a:pt x="31075" y="1024057"/>
                  </a:lnTo>
                  <a:lnTo>
                    <a:pt x="50799" y="1028066"/>
                  </a:lnTo>
                  <a:lnTo>
                    <a:pt x="4381767" y="1028066"/>
                  </a:lnTo>
                  <a:lnTo>
                    <a:pt x="4401492" y="1024057"/>
                  </a:lnTo>
                  <a:lnTo>
                    <a:pt x="4417645" y="1013143"/>
                  </a:lnTo>
                  <a:lnTo>
                    <a:pt x="4428559" y="996990"/>
                  </a:lnTo>
                  <a:lnTo>
                    <a:pt x="4432567" y="977266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3277" y="1042566"/>
            <a:ext cx="4382135" cy="126492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 algn="just">
              <a:lnSpc>
                <a:spcPct val="100000"/>
              </a:lnSpc>
              <a:spcBef>
                <a:spcPts val="400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Example:</a:t>
            </a:r>
            <a:r>
              <a:rPr sz="1100" spc="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Language</a:t>
            </a:r>
            <a:endParaRPr sz="1100">
              <a:latin typeface="Tahoma"/>
              <a:cs typeface="Tahoma"/>
            </a:endParaRPr>
          </a:p>
          <a:p>
            <a:pPr marL="25400" marR="17780" algn="just">
              <a:lnSpc>
                <a:spcPct val="102699"/>
              </a:lnSpc>
              <a:spcBef>
                <a:spcPts val="265"/>
              </a:spcBef>
            </a:pPr>
            <a:r>
              <a:rPr sz="1100" spc="-45" dirty="0">
                <a:latin typeface="Tahoma"/>
                <a:cs typeface="Tahoma"/>
              </a:rPr>
              <a:t>It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75" dirty="0">
                <a:latin typeface="Tahoma"/>
                <a:cs typeface="Tahoma"/>
              </a:rPr>
              <a:t>more </a:t>
            </a:r>
            <a:r>
              <a:rPr sz="1100" spc="-20" dirty="0">
                <a:latin typeface="Tahoma"/>
                <a:cs typeface="Tahoma"/>
              </a:rPr>
              <a:t>difficult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55" dirty="0">
                <a:latin typeface="Tahoma"/>
                <a:cs typeface="Tahoma"/>
              </a:rPr>
              <a:t>define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0" dirty="0">
                <a:latin typeface="Tahoma"/>
                <a:cs typeface="Tahoma"/>
              </a:rPr>
              <a:t>languages </a:t>
            </a:r>
            <a:r>
              <a:rPr sz="1100" spc="-55" dirty="0">
                <a:latin typeface="Tahoma"/>
                <a:cs typeface="Tahoma"/>
              </a:rPr>
              <a:t>denoted </a:t>
            </a:r>
            <a:r>
              <a:rPr sz="1100" spc="-65" dirty="0">
                <a:latin typeface="Tahoma"/>
                <a:cs typeface="Tahoma"/>
              </a:rPr>
              <a:t>by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non-terminals </a:t>
            </a:r>
            <a:r>
              <a:rPr sz="1100" i="1" spc="-35" dirty="0">
                <a:latin typeface="Arial"/>
                <a:cs typeface="Arial"/>
              </a:rPr>
              <a:t>NP 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i="1" spc="-40" dirty="0">
                <a:latin typeface="Arial"/>
                <a:cs typeface="Arial"/>
              </a:rPr>
              <a:t>PP</a:t>
            </a:r>
            <a:r>
              <a:rPr sz="1100" spc="-40" dirty="0">
                <a:latin typeface="Tahoma"/>
                <a:cs typeface="Tahoma"/>
              </a:rPr>
              <a:t>, although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45" dirty="0">
                <a:latin typeface="Tahoma"/>
                <a:cs typeface="Tahoma"/>
              </a:rPr>
              <a:t>should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29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straight-forward</a:t>
            </a:r>
            <a:r>
              <a:rPr sz="1100" spc="254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20" dirty="0">
                <a:latin typeface="Tahoma"/>
                <a:cs typeface="Tahoma"/>
              </a:rPr>
              <a:t>latter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45" dirty="0">
                <a:latin typeface="Tahoma"/>
                <a:cs typeface="Tahoma"/>
              </a:rPr>
              <a:t>obtained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concatenating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80" dirty="0">
                <a:latin typeface="Lucida Sans Unicode"/>
                <a:cs typeface="Lucida Sans Unicode"/>
              </a:rPr>
              <a:t>{</a:t>
            </a:r>
            <a:r>
              <a:rPr sz="1100" i="1" spc="80" dirty="0">
                <a:latin typeface="Arial"/>
                <a:cs typeface="Arial"/>
              </a:rPr>
              <a:t>in</a:t>
            </a:r>
            <a:r>
              <a:rPr sz="1100" spc="80" dirty="0">
                <a:latin typeface="Lucida Sans Unicode"/>
                <a:cs typeface="Lucida Sans Unicode"/>
              </a:rPr>
              <a:t>}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former.</a:t>
            </a:r>
            <a:endParaRPr sz="1100">
              <a:latin typeface="Tahoma"/>
              <a:cs typeface="Tahoma"/>
            </a:endParaRPr>
          </a:p>
          <a:p>
            <a:pPr marL="25400" algn="just">
              <a:lnSpc>
                <a:spcPct val="100000"/>
              </a:lnSpc>
              <a:spcBef>
                <a:spcPts val="35"/>
              </a:spcBef>
            </a:pPr>
            <a:r>
              <a:rPr sz="1100" spc="-25" dirty="0">
                <a:latin typeface="Tahoma"/>
                <a:cs typeface="Tahoma"/>
              </a:rPr>
              <a:t>Proposition: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Arial"/>
                <a:cs typeface="Arial"/>
              </a:rPr>
              <a:t>L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Arial"/>
                <a:cs typeface="Arial"/>
              </a:rPr>
              <a:t>NP</a:t>
            </a:r>
            <a:r>
              <a:rPr sz="1100" spc="-20" dirty="0">
                <a:latin typeface="Tahoma"/>
                <a:cs typeface="Tahoma"/>
              </a:rPr>
              <a:t>)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denotation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regular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expression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Tahoma"/>
              <a:cs typeface="Tahoma"/>
            </a:endParaRPr>
          </a:p>
          <a:p>
            <a:pPr marL="1035685">
              <a:lnSpc>
                <a:spcPts val="660"/>
              </a:lnSpc>
            </a:pPr>
            <a:r>
              <a:rPr sz="1100" i="1" spc="85" dirty="0">
                <a:latin typeface="Arial"/>
                <a:cs typeface="Arial"/>
              </a:rPr>
              <a:t>t</a:t>
            </a:r>
            <a:r>
              <a:rPr sz="1100" i="1" spc="-50" dirty="0">
                <a:latin typeface="Arial"/>
                <a:cs typeface="Arial"/>
              </a:rPr>
              <a:t>h</a:t>
            </a:r>
            <a:r>
              <a:rPr sz="1100" i="1" spc="-130" dirty="0">
                <a:latin typeface="Arial"/>
                <a:cs typeface="Arial"/>
              </a:rPr>
              <a:t>e</a:t>
            </a:r>
            <a:r>
              <a:rPr sz="1100" i="1" spc="-75" dirty="0">
                <a:latin typeface="Arial"/>
                <a:cs typeface="Arial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i="1" spc="-75" dirty="0">
                <a:latin typeface="Arial"/>
                <a:cs typeface="Arial"/>
              </a:rPr>
              <a:t>c</a:t>
            </a:r>
            <a:r>
              <a:rPr sz="1100" i="1" spc="-90" dirty="0">
                <a:latin typeface="Arial"/>
                <a:cs typeface="Arial"/>
              </a:rPr>
              <a:t>a</a:t>
            </a:r>
            <a:r>
              <a:rPr sz="1100" i="1" spc="85" dirty="0">
                <a:latin typeface="Arial"/>
                <a:cs typeface="Arial"/>
              </a:rPr>
              <a:t>t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h</a:t>
            </a:r>
            <a:r>
              <a:rPr sz="1100" i="1" spc="-90" dirty="0">
                <a:latin typeface="Arial"/>
                <a:cs typeface="Arial"/>
              </a:rPr>
              <a:t>a</a:t>
            </a:r>
            <a:r>
              <a:rPr sz="1100" i="1" spc="70" dirty="0"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14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i="1" spc="15" dirty="0">
                <a:latin typeface="Arial"/>
                <a:cs typeface="Arial"/>
              </a:rPr>
              <a:t>i</a:t>
            </a:r>
            <a:r>
              <a:rPr sz="1100" i="1" spc="-55" dirty="0">
                <a:latin typeface="Arial"/>
                <a:cs typeface="Arial"/>
              </a:rPr>
              <a:t>n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20" dirty="0">
                <a:latin typeface="Lucida Sans Unicode"/>
                <a:cs typeface="Lucida Sans Unicode"/>
              </a:rPr>
              <a:t> </a:t>
            </a:r>
            <a:r>
              <a:rPr sz="1100" i="1" spc="85" dirty="0">
                <a:latin typeface="Arial"/>
                <a:cs typeface="Arial"/>
              </a:rPr>
              <a:t>t</a:t>
            </a:r>
            <a:r>
              <a:rPr sz="1100" i="1" spc="-50" dirty="0">
                <a:latin typeface="Arial"/>
                <a:cs typeface="Arial"/>
              </a:rPr>
              <a:t>h</a:t>
            </a:r>
            <a:r>
              <a:rPr sz="1100" i="1" spc="-130" dirty="0">
                <a:latin typeface="Arial"/>
                <a:cs typeface="Arial"/>
              </a:rPr>
              <a:t>e</a:t>
            </a:r>
            <a:r>
              <a:rPr sz="1100" i="1" spc="-75" dirty="0">
                <a:latin typeface="Arial"/>
                <a:cs typeface="Arial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i="1" spc="-75" dirty="0">
                <a:latin typeface="Arial"/>
                <a:cs typeface="Arial"/>
              </a:rPr>
              <a:t>c</a:t>
            </a:r>
            <a:r>
              <a:rPr sz="1100" i="1" spc="-90" dirty="0">
                <a:latin typeface="Arial"/>
                <a:cs typeface="Arial"/>
              </a:rPr>
              <a:t>a</a:t>
            </a:r>
            <a:r>
              <a:rPr sz="1100" i="1" spc="85" dirty="0">
                <a:latin typeface="Arial"/>
                <a:cs typeface="Arial"/>
              </a:rPr>
              <a:t>t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h</a:t>
            </a:r>
            <a:r>
              <a:rPr sz="1100" i="1" spc="-90" dirty="0">
                <a:latin typeface="Arial"/>
                <a:cs typeface="Arial"/>
              </a:rPr>
              <a:t>a</a:t>
            </a:r>
            <a:r>
              <a:rPr sz="1100" i="1" spc="85" dirty="0"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200" spc="89" baseline="31250" dirty="0">
                <a:latin typeface="Lucida Sans Unicode"/>
                <a:cs typeface="Lucida Sans Unicode"/>
              </a:rPr>
              <a:t>∗</a:t>
            </a:r>
            <a:endParaRPr sz="1200" baseline="31250">
              <a:latin typeface="Lucida Sans Unicode"/>
              <a:cs typeface="Lucida Sans Unicode"/>
            </a:endParaRPr>
          </a:p>
          <a:p>
            <a:pPr marR="1088390" algn="r">
              <a:lnSpc>
                <a:spcPts val="660"/>
              </a:lnSpc>
            </a:pP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242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102" y="172768"/>
            <a:ext cx="24199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Language:</a:t>
            </a:r>
            <a:r>
              <a:rPr spc="285" dirty="0"/>
              <a:t> </a:t>
            </a:r>
            <a:r>
              <a:rPr dirty="0"/>
              <a:t>a</a:t>
            </a:r>
            <a:r>
              <a:rPr spc="140" dirty="0"/>
              <a:t> </a:t>
            </a:r>
            <a:r>
              <a:rPr spc="-15" dirty="0"/>
              <a:t>formal</a:t>
            </a:r>
            <a:r>
              <a:rPr spc="120" dirty="0"/>
              <a:t> </a:t>
            </a:r>
            <a:r>
              <a:rPr spc="-20" dirty="0"/>
              <a:t>example</a:t>
            </a:r>
            <a:r>
              <a:rPr spc="130" dirty="0"/>
              <a:t> </a:t>
            </a:r>
            <a:r>
              <a:rPr spc="-50" dirty="0">
                <a:latin typeface="Bell Centennial Std NameAndNum"/>
                <a:cs typeface="Bell Centennial Std NameAndNum"/>
              </a:rPr>
              <a:t>G</a:t>
            </a:r>
            <a:r>
              <a:rPr sz="1500" i="1" spc="-75" baseline="-11111" dirty="0">
                <a:latin typeface="Arial"/>
                <a:cs typeface="Arial"/>
              </a:rPr>
              <a:t>e</a:t>
            </a:r>
            <a:endParaRPr sz="1500" baseline="-11111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882" y="1108329"/>
            <a:ext cx="4432935" cy="1222375"/>
            <a:chOff x="87882" y="1108329"/>
            <a:chExt cx="4432935" cy="1222375"/>
          </a:xfrm>
        </p:grpSpPr>
        <p:sp>
          <p:nvSpPr>
            <p:cNvPr id="6" name="object 6"/>
            <p:cNvSpPr/>
            <p:nvPr/>
          </p:nvSpPr>
          <p:spPr>
            <a:xfrm>
              <a:off x="87882" y="1108329"/>
              <a:ext cx="4432935" cy="186690"/>
            </a:xfrm>
            <a:custGeom>
              <a:avLst/>
              <a:gdLst/>
              <a:ahLst/>
              <a:cxnLst/>
              <a:rect l="l" t="t" r="r" b="b"/>
              <a:pathLst>
                <a:path w="4432935" h="186690">
                  <a:moveTo>
                    <a:pt x="4381767" y="0"/>
                  </a:moveTo>
                  <a:lnTo>
                    <a:pt x="50799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63"/>
                  </a:lnTo>
                  <a:lnTo>
                    <a:pt x="4432567" y="186563"/>
                  </a:lnTo>
                  <a:lnTo>
                    <a:pt x="4432567" y="50800"/>
                  </a:lnTo>
                  <a:lnTo>
                    <a:pt x="4428559" y="31075"/>
                  </a:lnTo>
                  <a:lnTo>
                    <a:pt x="4417645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82" y="1283269"/>
              <a:ext cx="4432935" cy="5080"/>
            </a:xfrm>
            <a:custGeom>
              <a:avLst/>
              <a:gdLst/>
              <a:ahLst/>
              <a:cxnLst/>
              <a:rect l="l" t="t" r="r" b="b"/>
              <a:pathLst>
                <a:path w="4432935" h="5080">
                  <a:moveTo>
                    <a:pt x="0" y="4762"/>
                  </a:moveTo>
                  <a:lnTo>
                    <a:pt x="4432566" y="4762"/>
                  </a:lnTo>
                  <a:lnTo>
                    <a:pt x="4432566" y="0"/>
                  </a:lnTo>
                  <a:lnTo>
                    <a:pt x="0" y="0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882" y="1284858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82" y="1291208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74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882" y="1297559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882" y="1303910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871" y="1303820"/>
              <a:ext cx="4432935" cy="30480"/>
            </a:xfrm>
            <a:custGeom>
              <a:avLst/>
              <a:gdLst/>
              <a:ahLst/>
              <a:cxnLst/>
              <a:rect l="l" t="t" r="r" b="b"/>
              <a:pathLst>
                <a:path w="4432935" h="30480">
                  <a:moveTo>
                    <a:pt x="4432566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060"/>
                  </a:lnTo>
                  <a:lnTo>
                    <a:pt x="4432566" y="30060"/>
                  </a:lnTo>
                  <a:lnTo>
                    <a:pt x="4432566" y="635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882" y="1326438"/>
              <a:ext cx="4432935" cy="1004569"/>
            </a:xfrm>
            <a:custGeom>
              <a:avLst/>
              <a:gdLst/>
              <a:ahLst/>
              <a:cxnLst/>
              <a:rect l="l" t="t" r="r" b="b"/>
              <a:pathLst>
                <a:path w="4432935" h="1004569">
                  <a:moveTo>
                    <a:pt x="4432567" y="0"/>
                  </a:moveTo>
                  <a:lnTo>
                    <a:pt x="0" y="0"/>
                  </a:lnTo>
                  <a:lnTo>
                    <a:pt x="0" y="953339"/>
                  </a:lnTo>
                  <a:lnTo>
                    <a:pt x="4008" y="973064"/>
                  </a:lnTo>
                  <a:lnTo>
                    <a:pt x="14922" y="989216"/>
                  </a:lnTo>
                  <a:lnTo>
                    <a:pt x="31075" y="1000131"/>
                  </a:lnTo>
                  <a:lnTo>
                    <a:pt x="50799" y="1004139"/>
                  </a:lnTo>
                  <a:lnTo>
                    <a:pt x="4381767" y="1004139"/>
                  </a:lnTo>
                  <a:lnTo>
                    <a:pt x="4401492" y="1000131"/>
                  </a:lnTo>
                  <a:lnTo>
                    <a:pt x="4417645" y="989216"/>
                  </a:lnTo>
                  <a:lnTo>
                    <a:pt x="4428559" y="973064"/>
                  </a:lnTo>
                  <a:lnTo>
                    <a:pt x="4432567" y="953339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7883" y="1018182"/>
            <a:ext cx="2860040" cy="12750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675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Example:</a:t>
            </a:r>
            <a:r>
              <a:rPr sz="1100" spc="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Language</a:t>
            </a:r>
            <a:endParaRPr sz="1100">
              <a:latin typeface="Tahoma"/>
              <a:cs typeface="Tahoma"/>
            </a:endParaRPr>
          </a:p>
          <a:p>
            <a:pPr marL="1664335" marR="93980">
              <a:lnSpc>
                <a:spcPct val="102699"/>
              </a:lnSpc>
              <a:spcBef>
                <a:spcPts val="540"/>
              </a:spcBef>
              <a:tabLst>
                <a:tab pos="1949450" algn="l"/>
              </a:tabLst>
            </a:pPr>
            <a:r>
              <a:rPr sz="1100" i="1" spc="-130" dirty="0">
                <a:latin typeface="Arial"/>
                <a:cs typeface="Arial"/>
              </a:rPr>
              <a:t>S	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spc="204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V</a:t>
            </a:r>
            <a:r>
              <a:rPr sz="1200" i="1" spc="-37" baseline="-10416" dirty="0">
                <a:latin typeface="Arial"/>
                <a:cs typeface="Arial"/>
              </a:rPr>
              <a:t>a</a:t>
            </a:r>
            <a:r>
              <a:rPr sz="1200" i="1" spc="315" baseline="-10416" dirty="0">
                <a:latin typeface="Arial"/>
                <a:cs typeface="Arial"/>
              </a:rPr>
              <a:t> </a:t>
            </a:r>
            <a:r>
              <a:rPr sz="1100" i="1" spc="-130" dirty="0">
                <a:latin typeface="Arial"/>
                <a:cs typeface="Arial"/>
              </a:rPr>
              <a:t>S</a:t>
            </a:r>
            <a:r>
              <a:rPr sz="1100" i="1" spc="21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V</a:t>
            </a:r>
            <a:r>
              <a:rPr sz="1200" i="1" spc="-15" baseline="-13888" dirty="0">
                <a:latin typeface="Arial"/>
                <a:cs typeface="Arial"/>
              </a:rPr>
              <a:t>b </a:t>
            </a:r>
            <a:r>
              <a:rPr sz="1200" i="1" spc="-315" baseline="-13888" dirty="0">
                <a:latin typeface="Arial"/>
                <a:cs typeface="Arial"/>
              </a:rPr>
              <a:t> </a:t>
            </a:r>
            <a:r>
              <a:rPr sz="1100" i="1" spc="-130" dirty="0">
                <a:latin typeface="Arial"/>
                <a:cs typeface="Arial"/>
              </a:rPr>
              <a:t>S	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235" dirty="0">
                <a:latin typeface="Lucida Sans Unicode"/>
                <a:cs typeface="Lucida Sans Unicode"/>
              </a:rPr>
              <a:t>ǫ</a:t>
            </a:r>
            <a:endParaRPr sz="1100">
              <a:latin typeface="Lucida Sans Unicode"/>
              <a:cs typeface="Lucida Sans Unicode"/>
            </a:endParaRPr>
          </a:p>
          <a:p>
            <a:pPr marL="1664335">
              <a:lnSpc>
                <a:spcPct val="100000"/>
              </a:lnSpc>
              <a:spcBef>
                <a:spcPts val="40"/>
              </a:spcBef>
              <a:tabLst>
                <a:tab pos="1949450" algn="l"/>
              </a:tabLst>
            </a:pPr>
            <a:r>
              <a:rPr sz="1100" i="1" spc="-25" dirty="0">
                <a:latin typeface="Arial"/>
                <a:cs typeface="Arial"/>
              </a:rPr>
              <a:t>V</a:t>
            </a:r>
            <a:r>
              <a:rPr sz="1200" i="1" spc="-37" baseline="-10416" dirty="0">
                <a:latin typeface="Arial"/>
                <a:cs typeface="Arial"/>
              </a:rPr>
              <a:t>a	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spc="145" dirty="0">
                <a:latin typeface="Lucida Sans Unicode"/>
                <a:cs typeface="Lucida Sans Unicode"/>
              </a:rPr>
              <a:t> </a:t>
            </a:r>
            <a:r>
              <a:rPr sz="1100" i="1" spc="-90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  <a:p>
            <a:pPr marL="1664335">
              <a:lnSpc>
                <a:spcPct val="100000"/>
              </a:lnSpc>
              <a:spcBef>
                <a:spcPts val="35"/>
              </a:spcBef>
              <a:tabLst>
                <a:tab pos="1949450" algn="l"/>
              </a:tabLst>
            </a:pPr>
            <a:r>
              <a:rPr sz="1100" i="1" spc="-10" dirty="0">
                <a:latin typeface="Arial"/>
                <a:cs typeface="Arial"/>
              </a:rPr>
              <a:t>V</a:t>
            </a:r>
            <a:r>
              <a:rPr sz="1200" i="1" spc="-15" baseline="-13888" dirty="0">
                <a:latin typeface="Arial"/>
                <a:cs typeface="Arial"/>
              </a:rPr>
              <a:t>b	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spc="14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z="1100" i="1" spc="-30" dirty="0">
                <a:latin typeface="Arial"/>
                <a:cs typeface="Arial"/>
              </a:rPr>
              <a:t>L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i="1" spc="-130" dirty="0">
                <a:latin typeface="Arial"/>
                <a:cs typeface="Arial"/>
              </a:rPr>
              <a:t>G</a:t>
            </a:r>
            <a:r>
              <a:rPr sz="1200" i="1" spc="-104" baseline="-10416" dirty="0">
                <a:latin typeface="Arial"/>
                <a:cs typeface="Arial"/>
              </a:rPr>
              <a:t>e</a:t>
            </a:r>
            <a:r>
              <a:rPr sz="1200" i="1" spc="-179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175" dirty="0">
                <a:latin typeface="Lucida Sans Unicode"/>
                <a:cs typeface="Lucida Sans Unicode"/>
              </a:rPr>
              <a:t>{</a:t>
            </a:r>
            <a:r>
              <a:rPr sz="1100" i="1" spc="-75" dirty="0">
                <a:latin typeface="Arial"/>
                <a:cs typeface="Arial"/>
              </a:rPr>
              <a:t>a</a:t>
            </a:r>
            <a:r>
              <a:rPr sz="1200" i="1" spc="82" baseline="27777" dirty="0">
                <a:latin typeface="Arial"/>
                <a:cs typeface="Arial"/>
              </a:rPr>
              <a:t>n</a:t>
            </a:r>
            <a:r>
              <a:rPr sz="1100" i="1" spc="-15" dirty="0">
                <a:latin typeface="Arial"/>
                <a:cs typeface="Arial"/>
              </a:rPr>
              <a:t>b</a:t>
            </a:r>
            <a:r>
              <a:rPr sz="1200" i="1" spc="-15" baseline="27777" dirty="0">
                <a:latin typeface="Arial"/>
                <a:cs typeface="Arial"/>
              </a:rPr>
              <a:t>n</a:t>
            </a:r>
            <a:r>
              <a:rPr sz="1200" i="1" baseline="27777" dirty="0">
                <a:latin typeface="Arial"/>
                <a:cs typeface="Arial"/>
              </a:rPr>
              <a:t> </a:t>
            </a:r>
            <a:r>
              <a:rPr sz="1200" i="1" spc="-142" baseline="27777" dirty="0">
                <a:latin typeface="Arial"/>
                <a:cs typeface="Arial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n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≥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65" dirty="0">
                <a:latin typeface="Tahoma"/>
                <a:cs typeface="Tahoma"/>
              </a:rPr>
              <a:t>0</a:t>
            </a:r>
            <a:r>
              <a:rPr sz="1100" spc="175" dirty="0">
                <a:latin typeface="Lucida Sans Unicode"/>
                <a:cs typeface="Lucida Sans Unicode"/>
              </a:rPr>
              <a:t>}</a:t>
            </a:r>
            <a:r>
              <a:rPr sz="1100" spc="-3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243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7435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35" dirty="0"/>
              <a:t>R</a:t>
            </a:r>
            <a:r>
              <a:rPr spc="-80" dirty="0"/>
              <a:t>e</a:t>
            </a:r>
            <a:r>
              <a:rPr spc="25" dirty="0"/>
              <a:t>c</a:t>
            </a:r>
            <a:r>
              <a:rPr spc="-25" dirty="0"/>
              <a:t>u</a:t>
            </a:r>
            <a:r>
              <a:rPr spc="-15" dirty="0"/>
              <a:t>r</a:t>
            </a:r>
            <a:r>
              <a:rPr spc="-10" dirty="0"/>
              <a:t>s</a:t>
            </a:r>
            <a:r>
              <a:rPr spc="10" dirty="0"/>
              <a:t>i</a:t>
            </a:r>
            <a:r>
              <a:rPr spc="-35" dirty="0"/>
              <a:t>o</a:t>
            </a:r>
            <a:r>
              <a:rPr spc="-20" dirty="0"/>
              <a:t>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861" y="851287"/>
            <a:ext cx="76382" cy="7362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861" y="1233798"/>
            <a:ext cx="76382" cy="7363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4861" y="1959222"/>
            <a:ext cx="73817" cy="7363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4861" y="2686173"/>
            <a:ext cx="73817" cy="7362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77951" y="771155"/>
            <a:ext cx="4130675" cy="21990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91160" indent="-635" algn="just">
              <a:lnSpc>
                <a:spcPct val="102699"/>
              </a:lnSpc>
              <a:spcBef>
                <a:spcPts val="55"/>
              </a:spcBef>
            </a:pPr>
            <a:r>
              <a:rPr sz="1100" spc="-15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language </a:t>
            </a:r>
            <a:r>
              <a:rPr sz="1100" i="1" spc="-60" dirty="0">
                <a:latin typeface="Arial"/>
                <a:cs typeface="Arial"/>
              </a:rPr>
              <a:t>L</a:t>
            </a:r>
            <a:r>
              <a:rPr sz="1100" spc="-60" dirty="0">
                <a:latin typeface="Tahoma"/>
                <a:cs typeface="Tahoma"/>
              </a:rPr>
              <a:t>(</a:t>
            </a:r>
            <a:r>
              <a:rPr sz="1100" i="1" spc="-60" dirty="0">
                <a:latin typeface="Arial"/>
                <a:cs typeface="Arial"/>
              </a:rPr>
              <a:t>G</a:t>
            </a:r>
            <a:r>
              <a:rPr sz="1200" i="1" spc="-89" baseline="-10416" dirty="0">
                <a:latin typeface="Arial"/>
                <a:cs typeface="Arial"/>
              </a:rPr>
              <a:t>e </a:t>
            </a:r>
            <a:r>
              <a:rPr sz="1100" dirty="0">
                <a:latin typeface="Tahoma"/>
                <a:cs typeface="Tahoma"/>
              </a:rPr>
              <a:t>)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i="1" spc="-20" dirty="0">
                <a:latin typeface="Arial"/>
                <a:cs typeface="Arial"/>
              </a:rPr>
              <a:t>infinite</a:t>
            </a:r>
            <a:r>
              <a:rPr sz="1100" spc="-20" dirty="0">
                <a:latin typeface="Tahoma"/>
                <a:cs typeface="Tahoma"/>
              </a:rPr>
              <a:t>: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45" dirty="0">
                <a:latin typeface="Tahoma"/>
                <a:cs typeface="Tahoma"/>
              </a:rPr>
              <a:t>includes </a:t>
            </a:r>
            <a:r>
              <a:rPr sz="1100" spc="-55" dirty="0">
                <a:latin typeface="Tahoma"/>
                <a:cs typeface="Tahoma"/>
              </a:rPr>
              <a:t>an </a:t>
            </a:r>
            <a:r>
              <a:rPr sz="1100" spc="-25" dirty="0">
                <a:latin typeface="Tahoma"/>
                <a:cs typeface="Tahoma"/>
              </a:rPr>
              <a:t>infinite </a:t>
            </a:r>
            <a:r>
              <a:rPr sz="1100" spc="-50" dirty="0">
                <a:latin typeface="Tahoma"/>
                <a:cs typeface="Tahoma"/>
              </a:rPr>
              <a:t>number </a:t>
            </a:r>
            <a:r>
              <a:rPr sz="1100" spc="-40" dirty="0">
                <a:latin typeface="Tahoma"/>
                <a:cs typeface="Tahoma"/>
              </a:rPr>
              <a:t>of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words;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i="1" spc="-100" dirty="0">
                <a:latin typeface="Arial"/>
                <a:cs typeface="Arial"/>
              </a:rPr>
              <a:t>G</a:t>
            </a:r>
            <a:r>
              <a:rPr sz="1200" i="1" spc="-150" baseline="-10416" dirty="0">
                <a:latin typeface="Arial"/>
                <a:cs typeface="Arial"/>
              </a:rPr>
              <a:t>e</a:t>
            </a:r>
            <a:r>
              <a:rPr sz="1200" i="1" spc="-7" baseline="-10416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finite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grammar.</a:t>
            </a:r>
            <a:endParaRPr sz="1100">
              <a:latin typeface="Tahoma"/>
              <a:cs typeface="Tahoma"/>
            </a:endParaRPr>
          </a:p>
          <a:p>
            <a:pPr marL="38100" marR="144145" algn="just">
              <a:lnSpc>
                <a:spcPct val="102699"/>
              </a:lnSpc>
              <a:spcBef>
                <a:spcPts val="300"/>
              </a:spcBef>
            </a:pPr>
            <a:r>
              <a:rPr sz="1100" spc="-25" dirty="0">
                <a:latin typeface="Tahoma"/>
                <a:cs typeface="Tahoma"/>
              </a:rPr>
              <a:t>To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50" dirty="0">
                <a:latin typeface="Tahoma"/>
                <a:cs typeface="Tahoma"/>
              </a:rPr>
              <a:t>able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50" dirty="0">
                <a:latin typeface="Tahoma"/>
                <a:cs typeface="Tahoma"/>
              </a:rPr>
              <a:t>produce </a:t>
            </a:r>
            <a:r>
              <a:rPr sz="1100" spc="-25" dirty="0">
                <a:latin typeface="Tahoma"/>
                <a:cs typeface="Tahoma"/>
              </a:rPr>
              <a:t>infinitely </a:t>
            </a:r>
            <a:r>
              <a:rPr sz="1100" spc="-55" dirty="0">
                <a:latin typeface="Tahoma"/>
                <a:cs typeface="Tahoma"/>
              </a:rPr>
              <a:t>many </a:t>
            </a:r>
            <a:r>
              <a:rPr sz="1100" spc="-75" dirty="0">
                <a:latin typeface="Tahoma"/>
                <a:cs typeface="Tahoma"/>
              </a:rPr>
              <a:t>words </a:t>
            </a:r>
            <a:r>
              <a:rPr sz="1100" spc="-25" dirty="0">
                <a:latin typeface="Tahoma"/>
                <a:cs typeface="Tahoma"/>
              </a:rPr>
              <a:t>with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25" dirty="0">
                <a:latin typeface="Tahoma"/>
                <a:cs typeface="Tahoma"/>
              </a:rPr>
              <a:t>finite </a:t>
            </a:r>
            <a:r>
              <a:rPr sz="1100" spc="-50" dirty="0">
                <a:latin typeface="Tahoma"/>
                <a:cs typeface="Tahoma"/>
              </a:rPr>
              <a:t>number </a:t>
            </a:r>
            <a:r>
              <a:rPr sz="1100" spc="-40" dirty="0">
                <a:latin typeface="Tahoma"/>
                <a:cs typeface="Tahoma"/>
              </a:rPr>
              <a:t>of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rules,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60" dirty="0">
                <a:latin typeface="Tahoma"/>
                <a:cs typeface="Tahoma"/>
              </a:rPr>
              <a:t>grammar </a:t>
            </a:r>
            <a:r>
              <a:rPr sz="1100" spc="-40" dirty="0">
                <a:latin typeface="Tahoma"/>
                <a:cs typeface="Tahoma"/>
              </a:rPr>
              <a:t>must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i="1" spc="-65" dirty="0">
                <a:latin typeface="Arial"/>
                <a:cs typeface="Arial"/>
              </a:rPr>
              <a:t>recursive</a:t>
            </a:r>
            <a:r>
              <a:rPr sz="1100" spc="-65" dirty="0">
                <a:latin typeface="Tahoma"/>
                <a:cs typeface="Tahoma"/>
              </a:rPr>
              <a:t>: </a:t>
            </a:r>
            <a:r>
              <a:rPr sz="1100" spc="-50" dirty="0">
                <a:latin typeface="Tahoma"/>
                <a:cs typeface="Tahoma"/>
              </a:rPr>
              <a:t>there </a:t>
            </a:r>
            <a:r>
              <a:rPr sz="1100" spc="-40" dirty="0">
                <a:latin typeface="Tahoma"/>
                <a:cs typeface="Tahoma"/>
              </a:rPr>
              <a:t>must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15" dirty="0">
                <a:latin typeface="Tahoma"/>
                <a:cs typeface="Tahoma"/>
              </a:rPr>
              <a:t>at </a:t>
            </a:r>
            <a:r>
              <a:rPr sz="1100" spc="-40" dirty="0">
                <a:latin typeface="Tahoma"/>
                <a:cs typeface="Tahoma"/>
              </a:rPr>
              <a:t>least </a:t>
            </a:r>
            <a:r>
              <a:rPr sz="1100" spc="-70" dirty="0">
                <a:latin typeface="Tahoma"/>
                <a:cs typeface="Tahoma"/>
              </a:rPr>
              <a:t>one </a:t>
            </a:r>
            <a:r>
              <a:rPr sz="1100" spc="-45" dirty="0">
                <a:latin typeface="Tahoma"/>
                <a:cs typeface="Tahoma"/>
              </a:rPr>
              <a:t>rule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whose </a:t>
            </a:r>
            <a:r>
              <a:rPr sz="1100" spc="-30" dirty="0">
                <a:latin typeface="Tahoma"/>
                <a:cs typeface="Tahoma"/>
              </a:rPr>
              <a:t>body </a:t>
            </a:r>
            <a:r>
              <a:rPr sz="1100" spc="-35" dirty="0">
                <a:latin typeface="Tahoma"/>
                <a:cs typeface="Tahoma"/>
              </a:rPr>
              <a:t>contains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40" dirty="0">
                <a:latin typeface="Tahoma"/>
                <a:cs typeface="Tahoma"/>
              </a:rPr>
              <a:t>symbol, </a:t>
            </a:r>
            <a:r>
              <a:rPr sz="1100" spc="-45" dirty="0">
                <a:latin typeface="Tahoma"/>
                <a:cs typeface="Tahoma"/>
              </a:rPr>
              <a:t>from </a:t>
            </a:r>
            <a:r>
              <a:rPr sz="1100" spc="-40" dirty="0">
                <a:latin typeface="Tahoma"/>
                <a:cs typeface="Tahoma"/>
              </a:rPr>
              <a:t>which the </a:t>
            </a:r>
            <a:r>
              <a:rPr sz="1100" spc="-65" dirty="0">
                <a:latin typeface="Tahoma"/>
                <a:cs typeface="Tahoma"/>
              </a:rPr>
              <a:t>head </a:t>
            </a:r>
            <a:r>
              <a:rPr sz="1100" spc="-40" dirty="0">
                <a:latin typeface="Tahoma"/>
                <a:cs typeface="Tahoma"/>
              </a:rPr>
              <a:t>of the </a:t>
            </a:r>
            <a:r>
              <a:rPr sz="1100" spc="-45" dirty="0">
                <a:latin typeface="Tahoma"/>
                <a:cs typeface="Tahoma"/>
              </a:rPr>
              <a:t>rule </a:t>
            </a:r>
            <a:r>
              <a:rPr sz="1100" spc="-50" dirty="0">
                <a:latin typeface="Tahoma"/>
                <a:cs typeface="Tahoma"/>
              </a:rPr>
              <a:t>can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derived.</a:t>
            </a:r>
            <a:endParaRPr sz="1100">
              <a:latin typeface="Tahoma"/>
              <a:cs typeface="Tahoma"/>
            </a:endParaRPr>
          </a:p>
          <a:p>
            <a:pPr marL="38100" marR="30480">
              <a:lnSpc>
                <a:spcPct val="102699"/>
              </a:lnSpc>
              <a:spcBef>
                <a:spcPts val="285"/>
              </a:spcBef>
            </a:pPr>
            <a:r>
              <a:rPr sz="1100" spc="20" dirty="0">
                <a:latin typeface="Tahoma"/>
                <a:cs typeface="Tahoma"/>
              </a:rPr>
              <a:t>Put </a:t>
            </a:r>
            <a:r>
              <a:rPr sz="1100" spc="-50" dirty="0">
                <a:latin typeface="Tahoma"/>
                <a:cs typeface="Tahoma"/>
              </a:rPr>
              <a:t>formally,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60" dirty="0">
                <a:latin typeface="Tahoma"/>
                <a:cs typeface="Tahoma"/>
              </a:rPr>
              <a:t>grammar </a:t>
            </a:r>
            <a:r>
              <a:rPr sz="1100" spc="60" dirty="0">
                <a:latin typeface="Lucida Sans Unicode"/>
                <a:cs typeface="Lucida Sans Unicode"/>
              </a:rPr>
              <a:t>(</a:t>
            </a:r>
            <a:r>
              <a:rPr sz="1100" spc="60" dirty="0">
                <a:latin typeface="Tahoma"/>
                <a:cs typeface="Tahoma"/>
              </a:rPr>
              <a:t>Σ</a:t>
            </a:r>
            <a:r>
              <a:rPr sz="1100" spc="60" dirty="0">
                <a:latin typeface="Lucida Sans Unicode"/>
                <a:cs typeface="Lucida Sans Unicode"/>
              </a:rPr>
              <a:t>, </a:t>
            </a:r>
            <a:r>
              <a:rPr sz="1100" i="1" spc="-10" dirty="0">
                <a:latin typeface="Arial"/>
                <a:cs typeface="Arial"/>
              </a:rPr>
              <a:t>V </a:t>
            </a:r>
            <a:r>
              <a:rPr sz="1100" spc="-45" dirty="0">
                <a:latin typeface="Lucida Sans Unicode"/>
                <a:cs typeface="Lucida Sans Unicode"/>
              </a:rPr>
              <a:t>, </a:t>
            </a:r>
            <a:r>
              <a:rPr sz="1100" i="1" spc="-130" dirty="0">
                <a:latin typeface="Arial"/>
                <a:cs typeface="Arial"/>
              </a:rPr>
              <a:t>S </a:t>
            </a:r>
            <a:r>
              <a:rPr sz="1100" spc="-45" dirty="0">
                <a:latin typeface="Lucida Sans Unicode"/>
                <a:cs typeface="Lucida Sans Unicode"/>
              </a:rPr>
              <a:t>, </a:t>
            </a:r>
            <a:r>
              <a:rPr sz="1100" i="1" spc="-40" dirty="0">
                <a:latin typeface="Arial"/>
                <a:cs typeface="Arial"/>
              </a:rPr>
              <a:t>P </a:t>
            </a:r>
            <a:r>
              <a:rPr sz="1100" spc="65" dirty="0">
                <a:latin typeface="Lucida Sans Unicode"/>
                <a:cs typeface="Lucida Sans Unicode"/>
              </a:rPr>
              <a:t>)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50" dirty="0">
                <a:latin typeface="Tahoma"/>
                <a:cs typeface="Tahoma"/>
              </a:rPr>
              <a:t>recursive </a:t>
            </a:r>
            <a:r>
              <a:rPr sz="1100" spc="-5" dirty="0">
                <a:latin typeface="Tahoma"/>
                <a:cs typeface="Tahoma"/>
              </a:rPr>
              <a:t>if </a:t>
            </a:r>
            <a:r>
              <a:rPr sz="1100" spc="-50" dirty="0">
                <a:latin typeface="Tahoma"/>
                <a:cs typeface="Tahoma"/>
              </a:rPr>
              <a:t>there </a:t>
            </a:r>
            <a:r>
              <a:rPr sz="1100" spc="-45" dirty="0">
                <a:latin typeface="Tahoma"/>
                <a:cs typeface="Tahoma"/>
              </a:rPr>
              <a:t>exists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chain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rules,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Arial"/>
                <a:cs typeface="Arial"/>
              </a:rPr>
              <a:t>p</a:t>
            </a:r>
            <a:r>
              <a:rPr sz="1200" spc="-30" baseline="-10416" dirty="0">
                <a:latin typeface="Tahoma"/>
                <a:cs typeface="Tahoma"/>
              </a:rPr>
              <a:t>1</a:t>
            </a:r>
            <a:r>
              <a:rPr sz="1100" spc="-20" dirty="0">
                <a:latin typeface="Lucida Sans Unicode"/>
                <a:cs typeface="Lucida Sans Unicode"/>
              </a:rPr>
              <a:t>,</a:t>
            </a:r>
            <a:r>
              <a:rPr sz="1100" spc="-175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.</a:t>
            </a:r>
            <a:r>
              <a:rPr sz="1100" spc="-175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.</a:t>
            </a:r>
            <a:r>
              <a:rPr sz="1100" spc="-175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.</a:t>
            </a:r>
            <a:r>
              <a:rPr sz="1100" spc="-160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,</a:t>
            </a:r>
            <a:r>
              <a:rPr sz="1100" spc="-175" dirty="0">
                <a:latin typeface="Lucida Sans Unicode"/>
                <a:cs typeface="Lucida Sans Unicode"/>
              </a:rPr>
              <a:t> </a:t>
            </a:r>
            <a:r>
              <a:rPr sz="1100" i="1" spc="-30" dirty="0">
                <a:latin typeface="Arial"/>
                <a:cs typeface="Arial"/>
              </a:rPr>
              <a:t>p</a:t>
            </a:r>
            <a:r>
              <a:rPr sz="1200" i="1" spc="-44" baseline="-10416" dirty="0">
                <a:latin typeface="Arial"/>
                <a:cs typeface="Arial"/>
              </a:rPr>
              <a:t>n</a:t>
            </a:r>
            <a:r>
              <a:rPr sz="1200" i="1" spc="232" baseline="-10416" dirty="0">
                <a:latin typeface="Arial"/>
                <a:cs typeface="Arial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spc="-40" dirty="0">
                <a:latin typeface="Arial"/>
                <a:cs typeface="Arial"/>
              </a:rPr>
              <a:t>P</a:t>
            </a:r>
            <a:r>
              <a:rPr sz="1100" i="1" spc="-215" dirty="0">
                <a:latin typeface="Arial"/>
                <a:cs typeface="Arial"/>
              </a:rPr>
              <a:t> </a:t>
            </a:r>
            <a:r>
              <a:rPr sz="1100" spc="-30" dirty="0">
                <a:latin typeface="Tahoma"/>
                <a:cs typeface="Tahoma"/>
              </a:rPr>
              <a:t>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such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every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&lt;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spc="15" dirty="0">
                <a:latin typeface="Arial"/>
                <a:cs typeface="Arial"/>
              </a:rPr>
              <a:t>i</a:t>
            </a:r>
            <a:r>
              <a:rPr sz="1100" i="1" spc="105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30" dirty="0">
                <a:latin typeface="Arial"/>
                <a:cs typeface="Arial"/>
              </a:rPr>
              <a:t>n</a:t>
            </a:r>
            <a:r>
              <a:rPr sz="1100" spc="-30" dirty="0">
                <a:latin typeface="Tahoma"/>
                <a:cs typeface="Tahoma"/>
              </a:rPr>
              <a:t>,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head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o</a:t>
            </a:r>
            <a:r>
              <a:rPr sz="1100" spc="-20" dirty="0">
                <a:latin typeface="Tahoma"/>
                <a:cs typeface="Tahoma"/>
              </a:rPr>
              <a:t>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p</a:t>
            </a:r>
            <a:r>
              <a:rPr sz="1200" i="1" spc="30" baseline="-10416" dirty="0">
                <a:latin typeface="Arial"/>
                <a:cs typeface="Arial"/>
              </a:rPr>
              <a:t>i</a:t>
            </a:r>
            <a:r>
              <a:rPr sz="1200" i="1" spc="-209" baseline="-10416" dirty="0">
                <a:latin typeface="Arial"/>
                <a:cs typeface="Arial"/>
              </a:rPr>
              <a:t> </a:t>
            </a:r>
            <a:r>
              <a:rPr sz="1200" spc="112" baseline="-10416" dirty="0">
                <a:latin typeface="Tahoma"/>
                <a:cs typeface="Tahoma"/>
              </a:rPr>
              <a:t>+</a:t>
            </a:r>
            <a:r>
              <a:rPr sz="1200" spc="-22" baseline="-10416" dirty="0">
                <a:latin typeface="Tahoma"/>
                <a:cs typeface="Tahoma"/>
              </a:rPr>
              <a:t>1</a:t>
            </a:r>
            <a:r>
              <a:rPr sz="1200" baseline="-10416" dirty="0">
                <a:latin typeface="Tahoma"/>
                <a:cs typeface="Tahoma"/>
              </a:rPr>
              <a:t> </a:t>
            </a:r>
            <a:r>
              <a:rPr sz="1200" spc="-142" baseline="-10416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</a:t>
            </a:r>
            <a:r>
              <a:rPr sz="1100" spc="-30" dirty="0">
                <a:latin typeface="Tahoma"/>
                <a:cs typeface="Tahoma"/>
              </a:rPr>
              <a:t>cc</a:t>
            </a:r>
            <a:r>
              <a:rPr sz="1100" spc="-50" dirty="0">
                <a:latin typeface="Tahoma"/>
                <a:cs typeface="Tahoma"/>
              </a:rPr>
              <a:t>u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50" dirty="0">
                <a:latin typeface="Tahoma"/>
                <a:cs typeface="Tahoma"/>
              </a:rPr>
              <a:t>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50" dirty="0">
                <a:latin typeface="Tahoma"/>
                <a:cs typeface="Tahoma"/>
              </a:rPr>
              <a:t>h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</a:t>
            </a:r>
            <a:r>
              <a:rPr sz="1100" spc="-25" dirty="0">
                <a:latin typeface="Tahoma"/>
                <a:cs typeface="Tahoma"/>
              </a:rPr>
              <a:t>o</a:t>
            </a:r>
            <a:r>
              <a:rPr sz="1100" spc="-45" dirty="0">
                <a:latin typeface="Tahoma"/>
                <a:cs typeface="Tahoma"/>
              </a:rPr>
              <a:t>dy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o</a:t>
            </a:r>
            <a:r>
              <a:rPr sz="1100" spc="-20" dirty="0">
                <a:latin typeface="Tahoma"/>
                <a:cs typeface="Tahoma"/>
              </a:rPr>
              <a:t>f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Arial"/>
                <a:cs typeface="Arial"/>
              </a:rPr>
              <a:t>p</a:t>
            </a:r>
            <a:r>
              <a:rPr sz="1200" i="1" spc="30" baseline="-10416" dirty="0">
                <a:latin typeface="Arial"/>
                <a:cs typeface="Arial"/>
              </a:rPr>
              <a:t>i</a:t>
            </a:r>
            <a:r>
              <a:rPr sz="1200" i="1" spc="-150" baseline="-10416" dirty="0">
                <a:latin typeface="Arial"/>
                <a:cs typeface="Arial"/>
              </a:rPr>
              <a:t> </a:t>
            </a:r>
            <a:r>
              <a:rPr sz="1100" spc="-30" dirty="0">
                <a:latin typeface="Tahoma"/>
                <a:cs typeface="Tahoma"/>
              </a:rPr>
              <a:t>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-50" dirty="0">
                <a:latin typeface="Tahoma"/>
                <a:cs typeface="Tahoma"/>
              </a:rPr>
              <a:t>n</a:t>
            </a:r>
            <a:r>
              <a:rPr sz="1100" spc="-45" dirty="0">
                <a:latin typeface="Tahoma"/>
                <a:cs typeface="Tahoma"/>
              </a:rPr>
              <a:t>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50" dirty="0">
                <a:latin typeface="Tahoma"/>
                <a:cs typeface="Tahoma"/>
              </a:rPr>
              <a:t>h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-45" dirty="0">
                <a:latin typeface="Tahoma"/>
                <a:cs typeface="Tahoma"/>
              </a:rPr>
              <a:t>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o</a:t>
            </a:r>
            <a:r>
              <a:rPr sz="1100" spc="-20" dirty="0">
                <a:latin typeface="Tahoma"/>
                <a:cs typeface="Tahoma"/>
              </a:rPr>
              <a:t>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p</a:t>
            </a:r>
            <a:r>
              <a:rPr sz="1200" spc="-22" baseline="-10416" dirty="0">
                <a:latin typeface="Tahoma"/>
                <a:cs typeface="Tahoma"/>
              </a:rPr>
              <a:t>1</a:t>
            </a:r>
            <a:r>
              <a:rPr sz="1200" baseline="-10416" dirty="0">
                <a:latin typeface="Tahoma"/>
                <a:cs typeface="Tahoma"/>
              </a:rPr>
              <a:t> </a:t>
            </a:r>
            <a:r>
              <a:rPr sz="1200" spc="-127" baseline="-10416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</a:t>
            </a:r>
            <a:r>
              <a:rPr sz="1100" spc="-30" dirty="0">
                <a:latin typeface="Tahoma"/>
                <a:cs typeface="Tahoma"/>
              </a:rPr>
              <a:t>cc</a:t>
            </a:r>
            <a:r>
              <a:rPr sz="1100" spc="-50" dirty="0">
                <a:latin typeface="Tahoma"/>
                <a:cs typeface="Tahoma"/>
              </a:rPr>
              <a:t>u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50" dirty="0">
                <a:latin typeface="Tahoma"/>
                <a:cs typeface="Tahoma"/>
              </a:rPr>
              <a:t>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50" dirty="0">
                <a:latin typeface="Tahoma"/>
                <a:cs typeface="Tahoma"/>
              </a:rPr>
              <a:t>h</a:t>
            </a:r>
            <a:r>
              <a:rPr sz="1100" spc="-70" dirty="0">
                <a:latin typeface="Tahoma"/>
                <a:cs typeface="Tahoma"/>
              </a:rPr>
              <a:t>e  </a:t>
            </a:r>
            <a:r>
              <a:rPr sz="1100" spc="-30" dirty="0">
                <a:latin typeface="Tahoma"/>
                <a:cs typeface="Tahoma"/>
              </a:rPr>
              <a:t>body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p</a:t>
            </a:r>
            <a:r>
              <a:rPr sz="1200" i="1" spc="-15" baseline="-10416" dirty="0">
                <a:latin typeface="Arial"/>
                <a:cs typeface="Arial"/>
              </a:rPr>
              <a:t>n</a:t>
            </a:r>
            <a:r>
              <a:rPr sz="1100" spc="-1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8100" marR="30480">
              <a:lnSpc>
                <a:spcPct val="102699"/>
              </a:lnSpc>
              <a:spcBef>
                <a:spcPts val="305"/>
              </a:spcBef>
            </a:pPr>
            <a:r>
              <a:rPr sz="1100" spc="-85" dirty="0">
                <a:latin typeface="Tahoma"/>
                <a:cs typeface="Tahoma"/>
              </a:rPr>
              <a:t>In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i="1" spc="-100" dirty="0">
                <a:latin typeface="Arial"/>
                <a:cs typeface="Arial"/>
              </a:rPr>
              <a:t>G</a:t>
            </a:r>
            <a:r>
              <a:rPr sz="1200" i="1" spc="-150" baseline="-10416" dirty="0">
                <a:latin typeface="Arial"/>
                <a:cs typeface="Arial"/>
              </a:rPr>
              <a:t>e</a:t>
            </a:r>
            <a:r>
              <a:rPr sz="1200" i="1" spc="-202" baseline="-10416" dirty="0">
                <a:latin typeface="Arial"/>
                <a:cs typeface="Arial"/>
              </a:rPr>
              <a:t> </a:t>
            </a:r>
            <a:r>
              <a:rPr sz="1100" spc="-30" dirty="0">
                <a:latin typeface="Tahoma"/>
                <a:cs typeface="Tahoma"/>
              </a:rPr>
              <a:t>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recursion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simple: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chain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rules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length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0,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namely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rule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130" dirty="0">
                <a:latin typeface="Arial"/>
                <a:cs typeface="Arial"/>
              </a:rPr>
              <a:t>S</a:t>
            </a:r>
            <a:r>
              <a:rPr sz="1100" i="1" spc="-7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V</a:t>
            </a:r>
            <a:r>
              <a:rPr sz="1200" i="1" spc="-37" baseline="-10416" dirty="0">
                <a:latin typeface="Arial"/>
                <a:cs typeface="Arial"/>
              </a:rPr>
              <a:t>a</a:t>
            </a:r>
            <a:r>
              <a:rPr sz="1200" i="1" spc="60" baseline="-10416" dirty="0">
                <a:latin typeface="Arial"/>
                <a:cs typeface="Arial"/>
              </a:rPr>
              <a:t> </a:t>
            </a:r>
            <a:r>
              <a:rPr sz="1100" i="1" spc="-130" dirty="0">
                <a:latin typeface="Arial"/>
                <a:cs typeface="Arial"/>
              </a:rPr>
              <a:t>S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V</a:t>
            </a:r>
            <a:r>
              <a:rPr sz="1200" i="1" spc="-15" baseline="-13888" dirty="0">
                <a:latin typeface="Arial"/>
                <a:cs typeface="Arial"/>
              </a:rPr>
              <a:t>b</a:t>
            </a:r>
            <a:r>
              <a:rPr sz="1200" i="1" baseline="-13888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itself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recursive.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244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11322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Derivation</a:t>
            </a:r>
            <a:r>
              <a:rPr spc="80" dirty="0"/>
              <a:t> </a:t>
            </a:r>
            <a:r>
              <a:rPr spc="-35" dirty="0"/>
              <a:t>tree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861" y="857370"/>
            <a:ext cx="76382" cy="736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861" y="1584318"/>
            <a:ext cx="76382" cy="7363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4861" y="2527680"/>
            <a:ext cx="73817" cy="7363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3343" y="777251"/>
            <a:ext cx="4079240" cy="22066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5240">
              <a:lnSpc>
                <a:spcPct val="102699"/>
              </a:lnSpc>
              <a:spcBef>
                <a:spcPts val="55"/>
              </a:spcBef>
            </a:pPr>
            <a:r>
              <a:rPr sz="1100" spc="-50" dirty="0">
                <a:latin typeface="Tahoma"/>
                <a:cs typeface="Tahoma"/>
              </a:rPr>
              <a:t>Sometimes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derivations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provide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more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information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actually 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needed.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85" dirty="0">
                <a:latin typeface="Tahoma"/>
                <a:cs typeface="Tahoma"/>
              </a:rPr>
              <a:t>In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particular, </a:t>
            </a:r>
            <a:r>
              <a:rPr sz="1100" spc="-60" dirty="0">
                <a:latin typeface="Tahoma"/>
                <a:cs typeface="Tahoma"/>
              </a:rPr>
              <a:t>sometimes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two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derivations of the </a:t>
            </a:r>
            <a:r>
              <a:rPr sz="1100" spc="-75" dirty="0">
                <a:latin typeface="Tahoma"/>
                <a:cs typeface="Tahoma"/>
              </a:rPr>
              <a:t>same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string 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differ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rules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85" dirty="0">
                <a:latin typeface="Tahoma"/>
                <a:cs typeface="Tahoma"/>
              </a:rPr>
              <a:t>were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applied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but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only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order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which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they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85" dirty="0">
                <a:latin typeface="Tahoma"/>
                <a:cs typeface="Tahoma"/>
              </a:rPr>
              <a:t>were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applied.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25" dirty="0">
                <a:latin typeface="Tahoma"/>
                <a:cs typeface="Tahoma"/>
              </a:rPr>
              <a:t>Starting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form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(</a:t>
            </a:r>
            <a:r>
              <a:rPr sz="1100" i="1" spc="15" dirty="0">
                <a:latin typeface="Arial"/>
                <a:cs typeface="Arial"/>
              </a:rPr>
              <a:t>NP</a:t>
            </a:r>
            <a:r>
              <a:rPr sz="1100" spc="15" dirty="0">
                <a:latin typeface="Lucida Sans Unicode"/>
                <a:cs typeface="Lucida Sans Unicode"/>
              </a:rPr>
              <a:t>) </a:t>
            </a:r>
            <a:r>
              <a:rPr sz="1100" spc="15" dirty="0">
                <a:latin typeface="Tahoma"/>
                <a:cs typeface="Tahoma"/>
              </a:rPr>
              <a:t>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possible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derive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string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6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cat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two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85" dirty="0">
                <a:latin typeface="Tahoma"/>
                <a:cs typeface="Tahoma"/>
              </a:rPr>
              <a:t>ways: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Tahoma"/>
              <a:cs typeface="Tahoma"/>
            </a:endParaRPr>
          </a:p>
          <a:p>
            <a:pPr marL="1068705" indent="-304165">
              <a:lnSpc>
                <a:spcPct val="100000"/>
              </a:lnSpc>
              <a:buFont typeface="Tahoma"/>
              <a:buAutoNum type="arabicParenBoth"/>
              <a:tabLst>
                <a:tab pos="1068705" algn="l"/>
                <a:tab pos="1069340" algn="l"/>
              </a:tabLst>
            </a:pPr>
            <a:r>
              <a:rPr sz="1100" spc="15" dirty="0">
                <a:latin typeface="Lucida Sans Unicode"/>
                <a:cs typeface="Lucida Sans Unicode"/>
              </a:rPr>
              <a:t>(</a:t>
            </a:r>
            <a:r>
              <a:rPr sz="1100" i="1" spc="15" dirty="0">
                <a:latin typeface="Arial"/>
                <a:cs typeface="Arial"/>
              </a:rPr>
              <a:t>NP</a:t>
            </a:r>
            <a:r>
              <a:rPr sz="1100" spc="15" dirty="0">
                <a:latin typeface="Lucida Sans Unicode"/>
                <a:cs typeface="Lucida Sans Unicode"/>
              </a:rPr>
              <a:t>)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25" dirty="0">
                <a:latin typeface="Lucida Sans Unicode"/>
                <a:cs typeface="Lucida Sans Unicode"/>
              </a:rPr>
              <a:t>(</a:t>
            </a:r>
            <a:r>
              <a:rPr sz="1100" i="1" spc="25" dirty="0">
                <a:latin typeface="Arial"/>
                <a:cs typeface="Arial"/>
              </a:rPr>
              <a:t>D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20" dirty="0">
                <a:latin typeface="Arial"/>
                <a:cs typeface="Arial"/>
              </a:rPr>
              <a:t>N</a:t>
            </a:r>
            <a:r>
              <a:rPr sz="1100" spc="20" dirty="0">
                <a:latin typeface="Lucida Sans Unicode"/>
                <a:cs typeface="Lucida Sans Unicode"/>
              </a:rPr>
              <a:t>)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25" dirty="0">
                <a:latin typeface="Lucida Sans Unicode"/>
                <a:cs typeface="Lucida Sans Unicode"/>
              </a:rPr>
              <a:t>(</a:t>
            </a:r>
            <a:r>
              <a:rPr sz="1100" i="1" spc="25" dirty="0">
                <a:latin typeface="Arial"/>
                <a:cs typeface="Arial"/>
              </a:rPr>
              <a:t>D</a:t>
            </a:r>
            <a:r>
              <a:rPr sz="1100" i="1" spc="6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cat</a:t>
            </a:r>
            <a:r>
              <a:rPr sz="1100" spc="-5" dirty="0">
                <a:latin typeface="Lucida Sans Unicode"/>
                <a:cs typeface="Lucida Sans Unicode"/>
              </a:rPr>
              <a:t>)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the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cat</a:t>
            </a:r>
            <a:r>
              <a:rPr sz="1100" spc="-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1068705" indent="-304165">
              <a:lnSpc>
                <a:spcPct val="100000"/>
              </a:lnSpc>
              <a:spcBef>
                <a:spcPts val="40"/>
              </a:spcBef>
              <a:buFont typeface="Tahoma"/>
              <a:buAutoNum type="arabicParenBoth"/>
              <a:tabLst>
                <a:tab pos="1068705" algn="l"/>
                <a:tab pos="1069340" algn="l"/>
              </a:tabLst>
            </a:pPr>
            <a:r>
              <a:rPr sz="1100" spc="15" dirty="0">
                <a:latin typeface="Lucida Sans Unicode"/>
                <a:cs typeface="Lucida Sans Unicode"/>
              </a:rPr>
              <a:t>(</a:t>
            </a:r>
            <a:r>
              <a:rPr sz="1100" i="1" spc="15" dirty="0">
                <a:latin typeface="Arial"/>
                <a:cs typeface="Arial"/>
              </a:rPr>
              <a:t>NP</a:t>
            </a:r>
            <a:r>
              <a:rPr sz="1100" spc="15" dirty="0">
                <a:latin typeface="Lucida Sans Unicode"/>
                <a:cs typeface="Lucida Sans Unicode"/>
              </a:rPr>
              <a:t>)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25" dirty="0">
                <a:latin typeface="Lucida Sans Unicode"/>
                <a:cs typeface="Lucida Sans Unicode"/>
              </a:rPr>
              <a:t>(</a:t>
            </a:r>
            <a:r>
              <a:rPr sz="1100" i="1" spc="25" dirty="0">
                <a:latin typeface="Arial"/>
                <a:cs typeface="Arial"/>
              </a:rPr>
              <a:t>D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20" dirty="0">
                <a:latin typeface="Arial"/>
                <a:cs typeface="Arial"/>
              </a:rPr>
              <a:t>N</a:t>
            </a:r>
            <a:r>
              <a:rPr sz="1100" spc="20" dirty="0">
                <a:latin typeface="Lucida Sans Unicode"/>
                <a:cs typeface="Lucida Sans Unicode"/>
              </a:rPr>
              <a:t>)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the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20" dirty="0">
                <a:latin typeface="Arial"/>
                <a:cs typeface="Arial"/>
              </a:rPr>
              <a:t>N</a:t>
            </a:r>
            <a:r>
              <a:rPr sz="1100" spc="20" dirty="0">
                <a:latin typeface="Lucida Sans Unicode"/>
                <a:cs typeface="Lucida Sans Unicode"/>
              </a:rPr>
              <a:t>)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the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cat</a:t>
            </a:r>
            <a:r>
              <a:rPr sz="1100" spc="-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5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-35" dirty="0">
                <a:latin typeface="Tahoma"/>
                <a:cs typeface="Tahoma"/>
              </a:rPr>
              <a:t>Since </a:t>
            </a:r>
            <a:r>
              <a:rPr sz="1100" spc="-25" dirty="0">
                <a:latin typeface="Tahoma"/>
                <a:cs typeface="Tahoma"/>
              </a:rPr>
              <a:t>both </a:t>
            </a:r>
            <a:r>
              <a:rPr sz="1100" spc="-40" dirty="0">
                <a:latin typeface="Tahoma"/>
                <a:cs typeface="Tahoma"/>
              </a:rPr>
              <a:t>derivations </a:t>
            </a:r>
            <a:r>
              <a:rPr sz="1100" spc="-75" dirty="0">
                <a:latin typeface="Tahoma"/>
                <a:cs typeface="Tahoma"/>
              </a:rPr>
              <a:t>use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75" dirty="0">
                <a:latin typeface="Tahoma"/>
                <a:cs typeface="Tahoma"/>
              </a:rPr>
              <a:t>same</a:t>
            </a:r>
            <a:r>
              <a:rPr sz="1100" spc="19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rules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55" dirty="0">
                <a:latin typeface="Tahoma"/>
                <a:cs typeface="Tahoma"/>
              </a:rPr>
              <a:t>derive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75" dirty="0">
                <a:latin typeface="Tahoma"/>
                <a:cs typeface="Tahoma"/>
              </a:rPr>
              <a:t>same</a:t>
            </a:r>
            <a:r>
              <a:rPr sz="1100" spc="19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string,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60" dirty="0">
                <a:latin typeface="Tahoma"/>
                <a:cs typeface="Tahoma"/>
              </a:rPr>
              <a:t>sometimes </a:t>
            </a:r>
            <a:r>
              <a:rPr sz="1100" spc="-50" dirty="0">
                <a:latin typeface="Tahoma"/>
                <a:cs typeface="Tahoma"/>
              </a:rPr>
              <a:t>useful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5" dirty="0">
                <a:latin typeface="Tahoma"/>
                <a:cs typeface="Tahoma"/>
              </a:rPr>
              <a:t>collapse </a:t>
            </a:r>
            <a:r>
              <a:rPr sz="1100" spc="-50" dirty="0">
                <a:latin typeface="Tahoma"/>
                <a:cs typeface="Tahoma"/>
              </a:rPr>
              <a:t>such </a:t>
            </a:r>
            <a:r>
              <a:rPr sz="1100" spc="-20" dirty="0">
                <a:latin typeface="Tahoma"/>
                <a:cs typeface="Tahoma"/>
              </a:rPr>
              <a:t>“equivalent” </a:t>
            </a:r>
            <a:r>
              <a:rPr sz="1100" spc="-40" dirty="0">
                <a:latin typeface="Tahoma"/>
                <a:cs typeface="Tahoma"/>
              </a:rPr>
              <a:t>derivations </a:t>
            </a:r>
            <a:r>
              <a:rPr sz="1100" spc="-20" dirty="0">
                <a:latin typeface="Tahoma"/>
                <a:cs typeface="Tahoma"/>
              </a:rPr>
              <a:t>into </a:t>
            </a:r>
            <a:r>
              <a:rPr sz="1100" spc="-65" dirty="0">
                <a:latin typeface="Tahoma"/>
                <a:cs typeface="Tahoma"/>
              </a:rPr>
              <a:t>one. 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notion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35" dirty="0">
                <a:latin typeface="Arial"/>
                <a:cs typeface="Arial"/>
              </a:rPr>
              <a:t>derivation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65" dirty="0">
                <a:latin typeface="Arial"/>
                <a:cs typeface="Arial"/>
              </a:rPr>
              <a:t>trees</a:t>
            </a:r>
            <a:r>
              <a:rPr sz="1100" i="1" spc="150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introduced.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245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11322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Derivation</a:t>
            </a:r>
            <a:r>
              <a:rPr spc="80" dirty="0"/>
              <a:t> </a:t>
            </a:r>
            <a:r>
              <a:rPr spc="-35" dirty="0"/>
              <a:t>tree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861" y="1140847"/>
            <a:ext cx="76382" cy="7362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861" y="1694046"/>
            <a:ext cx="76382" cy="7363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4861" y="2248786"/>
            <a:ext cx="73817" cy="7363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10515" marR="5080">
              <a:lnSpc>
                <a:spcPct val="102699"/>
              </a:lnSpc>
              <a:spcBef>
                <a:spcPts val="55"/>
              </a:spcBef>
            </a:pPr>
            <a:r>
              <a:rPr sz="1100" spc="65" dirty="0"/>
              <a:t>A</a:t>
            </a:r>
            <a:r>
              <a:rPr sz="1100" spc="15" dirty="0"/>
              <a:t> </a:t>
            </a:r>
            <a:r>
              <a:rPr sz="1100" spc="-35" dirty="0"/>
              <a:t>derivation</a:t>
            </a:r>
            <a:r>
              <a:rPr sz="1100" spc="15" dirty="0"/>
              <a:t> </a:t>
            </a:r>
            <a:r>
              <a:rPr sz="1100" spc="-50" dirty="0"/>
              <a:t>tree</a:t>
            </a:r>
            <a:r>
              <a:rPr sz="1100" spc="20" dirty="0"/>
              <a:t> </a:t>
            </a:r>
            <a:r>
              <a:rPr sz="1100" spc="-50" dirty="0"/>
              <a:t>(sometimes</a:t>
            </a:r>
            <a:r>
              <a:rPr sz="1100" spc="30" dirty="0"/>
              <a:t> </a:t>
            </a:r>
            <a:r>
              <a:rPr sz="1100" spc="-35" dirty="0"/>
              <a:t>called</a:t>
            </a:r>
            <a:r>
              <a:rPr sz="1100" spc="15" dirty="0"/>
              <a:t> </a:t>
            </a:r>
            <a:r>
              <a:rPr sz="1100" i="1" spc="-90" dirty="0">
                <a:latin typeface="Arial"/>
                <a:cs typeface="Arial"/>
              </a:rPr>
              <a:t>parse</a:t>
            </a:r>
            <a:r>
              <a:rPr sz="1100" i="1" spc="-80" dirty="0">
                <a:latin typeface="Arial"/>
                <a:cs typeface="Arial"/>
              </a:rPr>
              <a:t> </a:t>
            </a:r>
            <a:r>
              <a:rPr sz="1100" spc="-50" dirty="0"/>
              <a:t>tree,</a:t>
            </a:r>
            <a:r>
              <a:rPr sz="1100" spc="35" dirty="0"/>
              <a:t> </a:t>
            </a:r>
            <a:r>
              <a:rPr sz="1100" spc="-65" dirty="0"/>
              <a:t>or</a:t>
            </a:r>
            <a:r>
              <a:rPr sz="1100" spc="25" dirty="0"/>
              <a:t> </a:t>
            </a:r>
            <a:r>
              <a:rPr sz="1100" spc="-35" dirty="0"/>
              <a:t>simply</a:t>
            </a:r>
            <a:r>
              <a:rPr sz="1100" spc="15" dirty="0"/>
              <a:t> </a:t>
            </a:r>
            <a:r>
              <a:rPr sz="1100" spc="-40" dirty="0"/>
              <a:t>tree)</a:t>
            </a:r>
            <a:r>
              <a:rPr sz="1100" spc="15" dirty="0"/>
              <a:t> </a:t>
            </a:r>
            <a:r>
              <a:rPr sz="1100" spc="-35" dirty="0"/>
              <a:t>is</a:t>
            </a:r>
            <a:r>
              <a:rPr sz="1100" spc="15" dirty="0"/>
              <a:t> </a:t>
            </a:r>
            <a:r>
              <a:rPr sz="1100" spc="-55" dirty="0"/>
              <a:t>a </a:t>
            </a:r>
            <a:r>
              <a:rPr sz="1100" spc="-50" dirty="0"/>
              <a:t> </a:t>
            </a:r>
            <a:r>
              <a:rPr sz="1100" spc="-35" dirty="0"/>
              <a:t>visual</a:t>
            </a:r>
            <a:r>
              <a:rPr sz="1100" spc="-5" dirty="0"/>
              <a:t> </a:t>
            </a:r>
            <a:r>
              <a:rPr sz="1100" spc="-30" dirty="0"/>
              <a:t>aid</a:t>
            </a:r>
            <a:r>
              <a:rPr sz="1100" spc="5" dirty="0"/>
              <a:t> </a:t>
            </a:r>
            <a:r>
              <a:rPr sz="1100" spc="-20" dirty="0"/>
              <a:t>in</a:t>
            </a:r>
            <a:r>
              <a:rPr sz="1100" spc="5" dirty="0"/>
              <a:t> </a:t>
            </a:r>
            <a:r>
              <a:rPr sz="1100" spc="-35" dirty="0"/>
              <a:t>depicting</a:t>
            </a:r>
            <a:r>
              <a:rPr sz="1100" spc="15" dirty="0"/>
              <a:t> </a:t>
            </a:r>
            <a:r>
              <a:rPr sz="1100" spc="-40" dirty="0"/>
              <a:t>derivations,</a:t>
            </a:r>
            <a:r>
              <a:rPr sz="1100" spc="15" dirty="0"/>
              <a:t> </a:t>
            </a:r>
            <a:r>
              <a:rPr sz="1100" spc="-50" dirty="0"/>
              <a:t>and</a:t>
            </a:r>
            <a:r>
              <a:rPr sz="1100" dirty="0"/>
              <a:t> </a:t>
            </a:r>
            <a:r>
              <a:rPr sz="1100" spc="-55" dirty="0"/>
              <a:t>a</a:t>
            </a:r>
            <a:r>
              <a:rPr sz="1100" spc="10" dirty="0"/>
              <a:t> </a:t>
            </a:r>
            <a:r>
              <a:rPr sz="1100" spc="-70" dirty="0"/>
              <a:t>means</a:t>
            </a:r>
            <a:r>
              <a:rPr sz="1100" spc="20" dirty="0"/>
              <a:t> </a:t>
            </a:r>
            <a:r>
              <a:rPr sz="1100" spc="-50" dirty="0"/>
              <a:t>for</a:t>
            </a:r>
            <a:r>
              <a:rPr sz="1100" spc="20" dirty="0"/>
              <a:t> </a:t>
            </a:r>
            <a:r>
              <a:rPr sz="1100" spc="-40" dirty="0"/>
              <a:t>imposing</a:t>
            </a:r>
            <a:r>
              <a:rPr sz="1100" dirty="0"/>
              <a:t> </a:t>
            </a:r>
            <a:r>
              <a:rPr sz="1100" spc="-35" dirty="0"/>
              <a:t>structure </a:t>
            </a:r>
            <a:r>
              <a:rPr sz="1100" spc="-330" dirty="0"/>
              <a:t> </a:t>
            </a:r>
            <a:r>
              <a:rPr sz="1100" spc="-60" dirty="0"/>
              <a:t>on</a:t>
            </a:r>
            <a:r>
              <a:rPr sz="1100" spc="10" dirty="0"/>
              <a:t> </a:t>
            </a:r>
            <a:r>
              <a:rPr sz="1100" spc="-55" dirty="0"/>
              <a:t>a</a:t>
            </a:r>
            <a:r>
              <a:rPr sz="1100" spc="20" dirty="0"/>
              <a:t> </a:t>
            </a:r>
            <a:r>
              <a:rPr sz="1100" spc="-35" dirty="0"/>
              <a:t>grammatical</a:t>
            </a:r>
            <a:r>
              <a:rPr sz="1100" spc="15" dirty="0"/>
              <a:t> </a:t>
            </a:r>
            <a:r>
              <a:rPr sz="1100" spc="-35" dirty="0"/>
              <a:t>string.</a:t>
            </a:r>
            <a:endParaRPr sz="1100">
              <a:latin typeface="Arial"/>
              <a:cs typeface="Arial"/>
            </a:endParaRPr>
          </a:p>
          <a:p>
            <a:pPr marL="310515" marR="120014">
              <a:lnSpc>
                <a:spcPct val="102699"/>
              </a:lnSpc>
              <a:spcBef>
                <a:spcPts val="285"/>
              </a:spcBef>
            </a:pPr>
            <a:r>
              <a:rPr sz="1100" spc="-60" dirty="0"/>
              <a:t>Trees</a:t>
            </a:r>
            <a:r>
              <a:rPr sz="1100" spc="35" dirty="0"/>
              <a:t> </a:t>
            </a:r>
            <a:r>
              <a:rPr sz="1100" spc="-40" dirty="0"/>
              <a:t>consist</a:t>
            </a:r>
            <a:r>
              <a:rPr sz="1100" spc="15" dirty="0"/>
              <a:t> </a:t>
            </a:r>
            <a:r>
              <a:rPr sz="1100" spc="-40" dirty="0"/>
              <a:t>of</a:t>
            </a:r>
            <a:r>
              <a:rPr sz="1100" spc="35" dirty="0"/>
              <a:t> </a:t>
            </a:r>
            <a:r>
              <a:rPr sz="1100" spc="-45" dirty="0"/>
              <a:t>vertices</a:t>
            </a:r>
            <a:r>
              <a:rPr sz="1100" spc="35" dirty="0"/>
              <a:t> </a:t>
            </a:r>
            <a:r>
              <a:rPr sz="1100" spc="-50" dirty="0"/>
              <a:t>and</a:t>
            </a:r>
            <a:r>
              <a:rPr sz="1100" spc="20" dirty="0"/>
              <a:t> </a:t>
            </a:r>
            <a:r>
              <a:rPr sz="1100" spc="-65" dirty="0"/>
              <a:t>branches;</a:t>
            </a:r>
            <a:r>
              <a:rPr sz="1100" spc="30" dirty="0"/>
              <a:t> </a:t>
            </a:r>
            <a:r>
              <a:rPr sz="1100" spc="-55" dirty="0"/>
              <a:t>a</a:t>
            </a:r>
            <a:r>
              <a:rPr sz="1100" spc="25" dirty="0"/>
              <a:t> </a:t>
            </a:r>
            <a:r>
              <a:rPr sz="1100" spc="-50" dirty="0"/>
              <a:t>designated</a:t>
            </a:r>
            <a:r>
              <a:rPr sz="1100" spc="30" dirty="0"/>
              <a:t> </a:t>
            </a:r>
            <a:r>
              <a:rPr sz="1100" spc="-50" dirty="0"/>
              <a:t>vertex,</a:t>
            </a:r>
            <a:r>
              <a:rPr sz="1100" spc="30" dirty="0"/>
              <a:t> </a:t>
            </a:r>
            <a:r>
              <a:rPr sz="1100" spc="-40" dirty="0"/>
              <a:t>the</a:t>
            </a:r>
            <a:r>
              <a:rPr sz="1100" spc="15" dirty="0"/>
              <a:t> </a:t>
            </a:r>
            <a:r>
              <a:rPr sz="1100" i="1" spc="-10" dirty="0">
                <a:latin typeface="Arial"/>
                <a:cs typeface="Arial"/>
              </a:rPr>
              <a:t>root </a:t>
            </a:r>
            <a:r>
              <a:rPr sz="1100" i="1" spc="-290" dirty="0">
                <a:latin typeface="Arial"/>
                <a:cs typeface="Arial"/>
              </a:rPr>
              <a:t> </a:t>
            </a:r>
            <a:r>
              <a:rPr sz="1100" spc="-40" dirty="0"/>
              <a:t>of the </a:t>
            </a:r>
            <a:r>
              <a:rPr sz="1100" spc="-50" dirty="0"/>
              <a:t>tree, </a:t>
            </a:r>
            <a:r>
              <a:rPr sz="1100" spc="-35" dirty="0"/>
              <a:t>is </a:t>
            </a:r>
            <a:r>
              <a:rPr sz="1100" spc="-45" dirty="0"/>
              <a:t>depicted </a:t>
            </a:r>
            <a:r>
              <a:rPr sz="1100" spc="-60" dirty="0"/>
              <a:t>on</a:t>
            </a:r>
            <a:r>
              <a:rPr sz="1100" spc="-55" dirty="0"/>
              <a:t> </a:t>
            </a:r>
            <a:r>
              <a:rPr sz="1100" spc="-40" dirty="0"/>
              <a:t>the </a:t>
            </a:r>
            <a:r>
              <a:rPr sz="1100" spc="-30" dirty="0"/>
              <a:t>top.</a:t>
            </a:r>
            <a:r>
              <a:rPr sz="1100" spc="-25" dirty="0"/>
              <a:t> </a:t>
            </a:r>
            <a:r>
              <a:rPr sz="1100" spc="-30" dirty="0"/>
              <a:t>Then, </a:t>
            </a:r>
            <a:r>
              <a:rPr sz="1100" spc="-60" dirty="0"/>
              <a:t>branches</a:t>
            </a:r>
            <a:r>
              <a:rPr sz="1100" spc="-55" dirty="0"/>
              <a:t> </a:t>
            </a:r>
            <a:r>
              <a:rPr sz="1100" spc="-75" dirty="0"/>
              <a:t>are</a:t>
            </a:r>
            <a:r>
              <a:rPr sz="1100" spc="-70" dirty="0"/>
              <a:t> </a:t>
            </a:r>
            <a:r>
              <a:rPr sz="1100" spc="-35" dirty="0"/>
              <a:t>simply </a:t>
            </a:r>
            <a:r>
              <a:rPr sz="1100" spc="-30" dirty="0"/>
              <a:t> </a:t>
            </a:r>
            <a:r>
              <a:rPr sz="1100" spc="-45" dirty="0"/>
              <a:t>connections</a:t>
            </a:r>
            <a:r>
              <a:rPr sz="1100" spc="25" dirty="0"/>
              <a:t> </a:t>
            </a:r>
            <a:r>
              <a:rPr sz="1100" spc="-70" dirty="0"/>
              <a:t>between</a:t>
            </a:r>
            <a:r>
              <a:rPr sz="1100" spc="40" dirty="0"/>
              <a:t> </a:t>
            </a:r>
            <a:r>
              <a:rPr sz="1100" spc="-60" dirty="0"/>
              <a:t>two</a:t>
            </a:r>
            <a:r>
              <a:rPr sz="1100" spc="30" dirty="0"/>
              <a:t> </a:t>
            </a:r>
            <a:r>
              <a:rPr sz="1100" spc="-45" dirty="0"/>
              <a:t>vertices.</a:t>
            </a:r>
            <a:endParaRPr sz="1100">
              <a:latin typeface="Arial"/>
              <a:cs typeface="Arial"/>
            </a:endParaRPr>
          </a:p>
          <a:p>
            <a:pPr marL="310515" marR="10795">
              <a:lnSpc>
                <a:spcPct val="102699"/>
              </a:lnSpc>
              <a:spcBef>
                <a:spcPts val="300"/>
              </a:spcBef>
            </a:pPr>
            <a:r>
              <a:rPr sz="1100" spc="-40" dirty="0"/>
              <a:t>Intuitively,</a:t>
            </a:r>
            <a:r>
              <a:rPr sz="1100" spc="10" dirty="0"/>
              <a:t> </a:t>
            </a:r>
            <a:r>
              <a:rPr sz="1100" spc="-55" dirty="0"/>
              <a:t>trees</a:t>
            </a:r>
            <a:r>
              <a:rPr sz="1100" spc="35" dirty="0"/>
              <a:t> </a:t>
            </a:r>
            <a:r>
              <a:rPr sz="1100" spc="-75" dirty="0"/>
              <a:t>are</a:t>
            </a:r>
            <a:r>
              <a:rPr sz="1100" spc="25" dirty="0"/>
              <a:t> </a:t>
            </a:r>
            <a:r>
              <a:rPr sz="1100" spc="-45" dirty="0"/>
              <a:t>depicted</a:t>
            </a:r>
            <a:r>
              <a:rPr sz="1100" spc="30" dirty="0"/>
              <a:t> </a:t>
            </a:r>
            <a:r>
              <a:rPr sz="1100" spc="-30" dirty="0"/>
              <a:t>“upside</a:t>
            </a:r>
            <a:r>
              <a:rPr sz="1100" spc="15" dirty="0"/>
              <a:t> </a:t>
            </a:r>
            <a:r>
              <a:rPr sz="1100" spc="-35" dirty="0"/>
              <a:t>down”,</a:t>
            </a:r>
            <a:r>
              <a:rPr sz="1100" spc="40" dirty="0"/>
              <a:t> </a:t>
            </a:r>
            <a:r>
              <a:rPr sz="1100" spc="-50" dirty="0"/>
              <a:t>since</a:t>
            </a:r>
            <a:r>
              <a:rPr sz="1100" spc="25" dirty="0"/>
              <a:t> </a:t>
            </a:r>
            <a:r>
              <a:rPr sz="1100" spc="-30" dirty="0"/>
              <a:t>their</a:t>
            </a:r>
            <a:r>
              <a:rPr sz="1100" spc="20" dirty="0"/>
              <a:t> </a:t>
            </a:r>
            <a:r>
              <a:rPr sz="1100" spc="-25" dirty="0"/>
              <a:t>root</a:t>
            </a:r>
            <a:r>
              <a:rPr sz="1100" spc="35" dirty="0"/>
              <a:t> </a:t>
            </a:r>
            <a:r>
              <a:rPr sz="1100" spc="-35" dirty="0"/>
              <a:t>is</a:t>
            </a:r>
            <a:r>
              <a:rPr sz="1100" spc="20" dirty="0"/>
              <a:t> </a:t>
            </a:r>
            <a:r>
              <a:rPr sz="1100" spc="-15" dirty="0"/>
              <a:t>at</a:t>
            </a:r>
            <a:r>
              <a:rPr sz="1100" spc="20" dirty="0"/>
              <a:t> </a:t>
            </a:r>
            <a:r>
              <a:rPr sz="1100" spc="-40" dirty="0"/>
              <a:t>the </a:t>
            </a:r>
            <a:r>
              <a:rPr sz="1100" spc="-330" dirty="0"/>
              <a:t> </a:t>
            </a:r>
            <a:r>
              <a:rPr sz="1100" spc="-30" dirty="0"/>
              <a:t>top</a:t>
            </a:r>
            <a:r>
              <a:rPr sz="1100" spc="10" dirty="0"/>
              <a:t> </a:t>
            </a:r>
            <a:r>
              <a:rPr sz="1100" spc="-50" dirty="0"/>
              <a:t>and</a:t>
            </a:r>
            <a:r>
              <a:rPr sz="1100" spc="15" dirty="0"/>
              <a:t> </a:t>
            </a:r>
            <a:r>
              <a:rPr sz="1100" spc="-30" dirty="0"/>
              <a:t>their</a:t>
            </a:r>
            <a:r>
              <a:rPr sz="1100" spc="15" dirty="0"/>
              <a:t> </a:t>
            </a:r>
            <a:r>
              <a:rPr sz="1100" spc="-65" dirty="0"/>
              <a:t>leaves</a:t>
            </a:r>
            <a:r>
              <a:rPr sz="1100" spc="30" dirty="0"/>
              <a:t> </a:t>
            </a:r>
            <a:r>
              <a:rPr sz="1100" spc="-75" dirty="0"/>
              <a:t>are</a:t>
            </a:r>
            <a:r>
              <a:rPr sz="1100" spc="20" dirty="0"/>
              <a:t> </a:t>
            </a:r>
            <a:r>
              <a:rPr sz="1100" spc="-15" dirty="0"/>
              <a:t>at</a:t>
            </a:r>
            <a:r>
              <a:rPr sz="1100" spc="15" dirty="0"/>
              <a:t> </a:t>
            </a:r>
            <a:r>
              <a:rPr sz="1100" spc="-40" dirty="0"/>
              <a:t>the</a:t>
            </a:r>
            <a:r>
              <a:rPr sz="1100" spc="10" dirty="0"/>
              <a:t> </a:t>
            </a:r>
            <a:r>
              <a:rPr sz="1100" spc="-25" dirty="0"/>
              <a:t>bottom.</a:t>
            </a:r>
            <a:endParaRPr sz="1100"/>
          </a:p>
        </p:txBody>
      </p:sp>
      <p:sp>
        <p:nvSpPr>
          <p:cNvPr id="13" name="object 13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246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11322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Derivation</a:t>
            </a:r>
            <a:r>
              <a:rPr spc="80" dirty="0"/>
              <a:t> </a:t>
            </a:r>
            <a:r>
              <a:rPr spc="-35" dirty="0"/>
              <a:t>tree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7882" y="741045"/>
            <a:ext cx="4432935" cy="2143125"/>
            <a:chOff x="87882" y="741045"/>
            <a:chExt cx="4432935" cy="2143125"/>
          </a:xfrm>
        </p:grpSpPr>
        <p:sp>
          <p:nvSpPr>
            <p:cNvPr id="6" name="object 6"/>
            <p:cNvSpPr/>
            <p:nvPr/>
          </p:nvSpPr>
          <p:spPr>
            <a:xfrm>
              <a:off x="87882" y="741045"/>
              <a:ext cx="4432935" cy="186690"/>
            </a:xfrm>
            <a:custGeom>
              <a:avLst/>
              <a:gdLst/>
              <a:ahLst/>
              <a:cxnLst/>
              <a:rect l="l" t="t" r="r" b="b"/>
              <a:pathLst>
                <a:path w="4432935" h="186690">
                  <a:moveTo>
                    <a:pt x="4381767" y="0"/>
                  </a:moveTo>
                  <a:lnTo>
                    <a:pt x="50799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63"/>
                  </a:lnTo>
                  <a:lnTo>
                    <a:pt x="4432567" y="186563"/>
                  </a:lnTo>
                  <a:lnTo>
                    <a:pt x="4432567" y="50800"/>
                  </a:lnTo>
                  <a:lnTo>
                    <a:pt x="4428559" y="31075"/>
                  </a:lnTo>
                  <a:lnTo>
                    <a:pt x="4417645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82" y="914461"/>
              <a:ext cx="4432935" cy="5080"/>
            </a:xfrm>
            <a:custGeom>
              <a:avLst/>
              <a:gdLst/>
              <a:ahLst/>
              <a:cxnLst/>
              <a:rect l="l" t="t" r="r" b="b"/>
              <a:pathLst>
                <a:path w="4432935" h="5080">
                  <a:moveTo>
                    <a:pt x="0" y="4768"/>
                  </a:moveTo>
                  <a:lnTo>
                    <a:pt x="4432566" y="4768"/>
                  </a:lnTo>
                  <a:lnTo>
                    <a:pt x="4432566" y="0"/>
                  </a:lnTo>
                  <a:lnTo>
                    <a:pt x="0" y="0"/>
                  </a:lnTo>
                  <a:lnTo>
                    <a:pt x="0" y="4768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882" y="916051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82" y="922402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74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882" y="928752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882" y="935103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871" y="935012"/>
              <a:ext cx="4432935" cy="30480"/>
            </a:xfrm>
            <a:custGeom>
              <a:avLst/>
              <a:gdLst/>
              <a:ahLst/>
              <a:cxnLst/>
              <a:rect l="l" t="t" r="r" b="b"/>
              <a:pathLst>
                <a:path w="4432935" h="30480">
                  <a:moveTo>
                    <a:pt x="4432566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060"/>
                  </a:lnTo>
                  <a:lnTo>
                    <a:pt x="4432566" y="30060"/>
                  </a:lnTo>
                  <a:lnTo>
                    <a:pt x="4432566" y="635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882" y="958684"/>
              <a:ext cx="4432935" cy="1925320"/>
            </a:xfrm>
            <a:custGeom>
              <a:avLst/>
              <a:gdLst/>
              <a:ahLst/>
              <a:cxnLst/>
              <a:rect l="l" t="t" r="r" b="b"/>
              <a:pathLst>
                <a:path w="4432935" h="1925320">
                  <a:moveTo>
                    <a:pt x="4432567" y="0"/>
                  </a:moveTo>
                  <a:lnTo>
                    <a:pt x="0" y="0"/>
                  </a:lnTo>
                  <a:lnTo>
                    <a:pt x="0" y="1874301"/>
                  </a:lnTo>
                  <a:lnTo>
                    <a:pt x="4008" y="1894026"/>
                  </a:lnTo>
                  <a:lnTo>
                    <a:pt x="14922" y="1910179"/>
                  </a:lnTo>
                  <a:lnTo>
                    <a:pt x="31075" y="1921093"/>
                  </a:lnTo>
                  <a:lnTo>
                    <a:pt x="50799" y="1925101"/>
                  </a:lnTo>
                  <a:lnTo>
                    <a:pt x="4381767" y="1925101"/>
                  </a:lnTo>
                  <a:lnTo>
                    <a:pt x="4401492" y="1921093"/>
                  </a:lnTo>
                  <a:lnTo>
                    <a:pt x="4417645" y="1910179"/>
                  </a:lnTo>
                  <a:lnTo>
                    <a:pt x="4428559" y="1894026"/>
                  </a:lnTo>
                  <a:lnTo>
                    <a:pt x="4432567" y="1874301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982" y="684426"/>
            <a:ext cx="3817620" cy="73596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Example:</a:t>
            </a:r>
            <a:r>
              <a:rPr sz="1100" spc="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Derivation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tree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100" spc="5" dirty="0">
                <a:latin typeface="Tahoma"/>
                <a:cs typeface="Tahoma"/>
              </a:rPr>
              <a:t>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example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for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derivation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tree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string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cat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in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-15" dirty="0">
                <a:latin typeface="Arial"/>
                <a:cs typeface="Arial"/>
              </a:rPr>
              <a:t>hat</a:t>
            </a:r>
            <a:r>
              <a:rPr sz="1100" spc="-15" dirty="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Tahoma"/>
              <a:cs typeface="Tahoma"/>
            </a:endParaRPr>
          </a:p>
          <a:p>
            <a:pPr marL="526415" algn="ctr">
              <a:lnSpc>
                <a:spcPct val="100000"/>
              </a:lnSpc>
            </a:pPr>
            <a:r>
              <a:rPr sz="1100" i="1" spc="-35" dirty="0">
                <a:latin typeface="Arial"/>
                <a:cs typeface="Arial"/>
              </a:rPr>
              <a:t>NP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29232" y="1580396"/>
            <a:ext cx="21145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30" dirty="0">
                <a:latin typeface="Arial"/>
                <a:cs typeface="Arial"/>
              </a:rPr>
              <a:t>N</a:t>
            </a:r>
            <a:r>
              <a:rPr sz="1100" i="1" spc="-4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09488" y="1580396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45" dirty="0">
                <a:latin typeface="Arial"/>
                <a:cs typeface="Arial"/>
              </a:rPr>
              <a:t>P</a:t>
            </a:r>
            <a:r>
              <a:rPr sz="1100" i="1" spc="-4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19501" y="1932439"/>
            <a:ext cx="7359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1945" algn="l"/>
                <a:tab pos="633730" algn="l"/>
              </a:tabLst>
            </a:pPr>
            <a:r>
              <a:rPr sz="1100" i="1" spc="-10" dirty="0">
                <a:latin typeface="Arial"/>
                <a:cs typeface="Arial"/>
              </a:rPr>
              <a:t>D	</a:t>
            </a:r>
            <a:r>
              <a:rPr sz="1100" i="1" spc="-25" dirty="0">
                <a:latin typeface="Arial"/>
                <a:cs typeface="Arial"/>
              </a:rPr>
              <a:t>N	</a:t>
            </a:r>
            <a:r>
              <a:rPr sz="1100" i="1" spc="-4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61859" y="1932439"/>
            <a:ext cx="21145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30" dirty="0">
                <a:latin typeface="Arial"/>
                <a:cs typeface="Arial"/>
              </a:rPr>
              <a:t>N</a:t>
            </a:r>
            <a:r>
              <a:rPr sz="1100" i="1" spc="-4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78355" y="2284487"/>
            <a:ext cx="1452245" cy="544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49530" algn="r">
              <a:lnSpc>
                <a:spcPct val="100000"/>
              </a:lnSpc>
              <a:spcBef>
                <a:spcPts val="90"/>
              </a:spcBef>
              <a:tabLst>
                <a:tab pos="313690" algn="l"/>
              </a:tabLst>
            </a:pPr>
            <a:r>
              <a:rPr sz="1100" i="1" spc="-10" dirty="0">
                <a:latin typeface="Arial"/>
                <a:cs typeface="Arial"/>
              </a:rPr>
              <a:t>D	</a:t>
            </a:r>
            <a:r>
              <a:rPr sz="1100" i="1" spc="-25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667385" algn="l"/>
                <a:tab pos="940435" algn="l"/>
              </a:tabLst>
            </a:pP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68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cat	</a:t>
            </a:r>
            <a:r>
              <a:rPr sz="1100" i="1" spc="-20" dirty="0">
                <a:latin typeface="Arial"/>
                <a:cs typeface="Arial"/>
              </a:rPr>
              <a:t>in	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60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hat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662950" y="1412500"/>
            <a:ext cx="1280160" cy="1258570"/>
            <a:chOff x="1662950" y="1412500"/>
            <a:chExt cx="1280160" cy="1258570"/>
          </a:xfrm>
        </p:grpSpPr>
        <p:sp>
          <p:nvSpPr>
            <p:cNvPr id="21" name="object 21"/>
            <p:cNvSpPr/>
            <p:nvPr/>
          </p:nvSpPr>
          <p:spPr>
            <a:xfrm>
              <a:off x="1948523" y="1548638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80" h="48894">
                  <a:moveTo>
                    <a:pt x="31851" y="0"/>
                  </a:moveTo>
                  <a:lnTo>
                    <a:pt x="0" y="48831"/>
                  </a:lnTo>
                  <a:lnTo>
                    <a:pt x="55587" y="31229"/>
                  </a:lnTo>
                  <a:lnTo>
                    <a:pt x="26225" y="28905"/>
                  </a:lnTo>
                  <a:lnTo>
                    <a:pt x="318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74748" y="1417561"/>
              <a:ext cx="210820" cy="160020"/>
            </a:xfrm>
            <a:custGeom>
              <a:avLst/>
              <a:gdLst/>
              <a:ahLst/>
              <a:cxnLst/>
              <a:rect l="l" t="t" r="r" b="b"/>
              <a:pathLst>
                <a:path w="210819" h="160019">
                  <a:moveTo>
                    <a:pt x="210540" y="0"/>
                  </a:moveTo>
                  <a:lnTo>
                    <a:pt x="0" y="15998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83307" y="1543380"/>
              <a:ext cx="51435" cy="54610"/>
            </a:xfrm>
            <a:custGeom>
              <a:avLst/>
              <a:gdLst/>
              <a:ahLst/>
              <a:cxnLst/>
              <a:rect l="l" t="t" r="r" b="b"/>
              <a:pathLst>
                <a:path w="51435" h="54609">
                  <a:moveTo>
                    <a:pt x="29349" y="0"/>
                  </a:moveTo>
                  <a:lnTo>
                    <a:pt x="29248" y="29438"/>
                  </a:lnTo>
                  <a:lnTo>
                    <a:pt x="0" y="26022"/>
                  </a:lnTo>
                  <a:lnTo>
                    <a:pt x="51117" y="54089"/>
                  </a:lnTo>
                  <a:lnTo>
                    <a:pt x="293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74874" y="1417561"/>
              <a:ext cx="137795" cy="155575"/>
            </a:xfrm>
            <a:custGeom>
              <a:avLst/>
              <a:gdLst/>
              <a:ahLst/>
              <a:cxnLst/>
              <a:rect l="l" t="t" r="r" b="b"/>
              <a:pathLst>
                <a:path w="137794" h="155575">
                  <a:moveTo>
                    <a:pt x="0" y="0"/>
                  </a:moveTo>
                  <a:lnTo>
                    <a:pt x="137680" y="15525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19643" y="1891347"/>
              <a:ext cx="40005" cy="58419"/>
            </a:xfrm>
            <a:custGeom>
              <a:avLst/>
              <a:gdLst/>
              <a:ahLst/>
              <a:cxnLst/>
              <a:rect l="l" t="t" r="r" b="b"/>
              <a:pathLst>
                <a:path w="40005" h="58419">
                  <a:moveTo>
                    <a:pt x="3898" y="0"/>
                  </a:moveTo>
                  <a:lnTo>
                    <a:pt x="0" y="58166"/>
                  </a:lnTo>
                  <a:lnTo>
                    <a:pt x="39878" y="15633"/>
                  </a:lnTo>
                  <a:lnTo>
                    <a:pt x="13131" y="27952"/>
                  </a:lnTo>
                  <a:lnTo>
                    <a:pt x="38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32775" y="1769605"/>
              <a:ext cx="65405" cy="149860"/>
            </a:xfrm>
            <a:custGeom>
              <a:avLst/>
              <a:gdLst/>
              <a:ahLst/>
              <a:cxnLst/>
              <a:rect l="l" t="t" r="r" b="b"/>
              <a:pathLst>
                <a:path w="65405" h="149860">
                  <a:moveTo>
                    <a:pt x="65074" y="0"/>
                  </a:moveTo>
                  <a:lnTo>
                    <a:pt x="0" y="149694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12543" y="1891360"/>
              <a:ext cx="40640" cy="58419"/>
            </a:xfrm>
            <a:custGeom>
              <a:avLst/>
              <a:gdLst/>
              <a:ahLst/>
              <a:cxnLst/>
              <a:rect l="l" t="t" r="r" b="b"/>
              <a:pathLst>
                <a:path w="40639" h="58419">
                  <a:moveTo>
                    <a:pt x="35877" y="0"/>
                  </a:moveTo>
                  <a:lnTo>
                    <a:pt x="26809" y="28016"/>
                  </a:lnTo>
                  <a:lnTo>
                    <a:pt x="0" y="15836"/>
                  </a:lnTo>
                  <a:lnTo>
                    <a:pt x="40119" y="58153"/>
                  </a:lnTo>
                  <a:lnTo>
                    <a:pt x="358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73250" y="1769605"/>
              <a:ext cx="66675" cy="149860"/>
            </a:xfrm>
            <a:custGeom>
              <a:avLst/>
              <a:gdLst/>
              <a:ahLst/>
              <a:cxnLst/>
              <a:rect l="l" t="t" r="r" b="b"/>
              <a:pathLst>
                <a:path w="66675" h="149860">
                  <a:moveTo>
                    <a:pt x="0" y="0"/>
                  </a:moveTo>
                  <a:lnTo>
                    <a:pt x="66103" y="14977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74646" y="1895436"/>
              <a:ext cx="51435" cy="54610"/>
            </a:xfrm>
            <a:custGeom>
              <a:avLst/>
              <a:gdLst/>
              <a:ahLst/>
              <a:cxnLst/>
              <a:rect l="l" t="t" r="r" b="b"/>
              <a:pathLst>
                <a:path w="51435" h="54610">
                  <a:moveTo>
                    <a:pt x="21780" y="0"/>
                  </a:moveTo>
                  <a:lnTo>
                    <a:pt x="0" y="54076"/>
                  </a:lnTo>
                  <a:lnTo>
                    <a:pt x="51117" y="26035"/>
                  </a:lnTo>
                  <a:lnTo>
                    <a:pt x="21869" y="29438"/>
                  </a:lnTo>
                  <a:lnTo>
                    <a:pt x="21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96515" y="1769605"/>
              <a:ext cx="138430" cy="155575"/>
            </a:xfrm>
            <a:custGeom>
              <a:avLst/>
              <a:gdLst/>
              <a:ahLst/>
              <a:cxnLst/>
              <a:rect l="l" t="t" r="r" b="b"/>
              <a:pathLst>
                <a:path w="138430" h="155575">
                  <a:moveTo>
                    <a:pt x="137833" y="0"/>
                  </a:moveTo>
                  <a:lnTo>
                    <a:pt x="0" y="15527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89212" y="1891385"/>
              <a:ext cx="40640" cy="58419"/>
            </a:xfrm>
            <a:custGeom>
              <a:avLst/>
              <a:gdLst/>
              <a:ahLst/>
              <a:cxnLst/>
              <a:rect l="l" t="t" r="r" b="b"/>
              <a:pathLst>
                <a:path w="40639" h="58419">
                  <a:moveTo>
                    <a:pt x="35814" y="0"/>
                  </a:moveTo>
                  <a:lnTo>
                    <a:pt x="26860" y="28054"/>
                  </a:lnTo>
                  <a:lnTo>
                    <a:pt x="0" y="15989"/>
                  </a:lnTo>
                  <a:lnTo>
                    <a:pt x="40297" y="58127"/>
                  </a:lnTo>
                  <a:lnTo>
                    <a:pt x="358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49169" y="1769605"/>
              <a:ext cx="67310" cy="149860"/>
            </a:xfrm>
            <a:custGeom>
              <a:avLst/>
              <a:gdLst/>
              <a:ahLst/>
              <a:cxnLst/>
              <a:rect l="l" t="t" r="r" b="b"/>
              <a:pathLst>
                <a:path w="67310" h="149860">
                  <a:moveTo>
                    <a:pt x="0" y="0"/>
                  </a:moveTo>
                  <a:lnTo>
                    <a:pt x="66903" y="149834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62950" y="2598681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30" y="0"/>
                  </a:moveTo>
                  <a:lnTo>
                    <a:pt x="19634" y="21977"/>
                  </a:lnTo>
                  <a:lnTo>
                    <a:pt x="0" y="25"/>
                  </a:lnTo>
                  <a:lnTo>
                    <a:pt x="19646" y="54927"/>
                  </a:lnTo>
                  <a:lnTo>
                    <a:pt x="392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82280" y="2121649"/>
              <a:ext cx="635" cy="499109"/>
            </a:xfrm>
            <a:custGeom>
              <a:avLst/>
              <a:gdLst/>
              <a:ahLst/>
              <a:cxnLst/>
              <a:rect l="l" t="t" r="r" b="b"/>
              <a:pathLst>
                <a:path w="635" h="499110">
                  <a:moveTo>
                    <a:pt x="0" y="0"/>
                  </a:moveTo>
                  <a:lnTo>
                    <a:pt x="304" y="49900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70113" y="2615707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0" y="0"/>
                  </a:moveTo>
                  <a:lnTo>
                    <a:pt x="19532" y="54942"/>
                  </a:lnTo>
                  <a:lnTo>
                    <a:pt x="39230" y="59"/>
                  </a:lnTo>
                  <a:lnTo>
                    <a:pt x="19583" y="21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89696" y="2121649"/>
              <a:ext cx="1270" cy="516255"/>
            </a:xfrm>
            <a:custGeom>
              <a:avLst/>
              <a:gdLst/>
              <a:ahLst/>
              <a:cxnLst/>
              <a:rect l="l" t="t" r="r" b="b"/>
              <a:pathLst>
                <a:path w="1269" h="516255">
                  <a:moveTo>
                    <a:pt x="812" y="0"/>
                  </a:moveTo>
                  <a:lnTo>
                    <a:pt x="0" y="516055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48877" y="2243429"/>
              <a:ext cx="40640" cy="58419"/>
            </a:xfrm>
            <a:custGeom>
              <a:avLst/>
              <a:gdLst/>
              <a:ahLst/>
              <a:cxnLst/>
              <a:rect l="l" t="t" r="r" b="b"/>
              <a:pathLst>
                <a:path w="40639" h="58419">
                  <a:moveTo>
                    <a:pt x="4533" y="0"/>
                  </a:moveTo>
                  <a:lnTo>
                    <a:pt x="0" y="58131"/>
                  </a:lnTo>
                  <a:lnTo>
                    <a:pt x="40335" y="16028"/>
                  </a:lnTo>
                  <a:lnTo>
                    <a:pt x="13462" y="28063"/>
                  </a:lnTo>
                  <a:lnTo>
                    <a:pt x="45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62339" y="2121649"/>
              <a:ext cx="67310" cy="149860"/>
            </a:xfrm>
            <a:custGeom>
              <a:avLst/>
              <a:gdLst/>
              <a:ahLst/>
              <a:cxnLst/>
              <a:rect l="l" t="t" r="r" b="b"/>
              <a:pathLst>
                <a:path w="67310" h="149860">
                  <a:moveTo>
                    <a:pt x="67081" y="0"/>
                  </a:moveTo>
                  <a:lnTo>
                    <a:pt x="0" y="14984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45231" y="2243409"/>
              <a:ext cx="40640" cy="58419"/>
            </a:xfrm>
            <a:custGeom>
              <a:avLst/>
              <a:gdLst/>
              <a:ahLst/>
              <a:cxnLst/>
              <a:rect l="l" t="t" r="r" b="b"/>
              <a:pathLst>
                <a:path w="40639" h="58419">
                  <a:moveTo>
                    <a:pt x="35877" y="0"/>
                  </a:moveTo>
                  <a:lnTo>
                    <a:pt x="26809" y="28014"/>
                  </a:lnTo>
                  <a:lnTo>
                    <a:pt x="0" y="15835"/>
                  </a:lnTo>
                  <a:lnTo>
                    <a:pt x="40119" y="58152"/>
                  </a:lnTo>
                  <a:lnTo>
                    <a:pt x="358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05925" y="2121649"/>
              <a:ext cx="66675" cy="149860"/>
            </a:xfrm>
            <a:custGeom>
              <a:avLst/>
              <a:gdLst/>
              <a:ahLst/>
              <a:cxnLst/>
              <a:rect l="l" t="t" r="r" b="b"/>
              <a:pathLst>
                <a:path w="66675" h="149860">
                  <a:moveTo>
                    <a:pt x="0" y="0"/>
                  </a:moveTo>
                  <a:lnTo>
                    <a:pt x="66116" y="149774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79015" y="2600770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21" y="21976"/>
                  </a:lnTo>
                  <a:lnTo>
                    <a:pt x="0" y="24"/>
                  </a:lnTo>
                  <a:lnTo>
                    <a:pt x="19646" y="54927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98306" y="2121649"/>
              <a:ext cx="635" cy="501650"/>
            </a:xfrm>
            <a:custGeom>
              <a:avLst/>
              <a:gdLst/>
              <a:ahLst/>
              <a:cxnLst/>
              <a:rect l="l" t="t" r="r" b="b"/>
              <a:pathLst>
                <a:path w="635" h="501650">
                  <a:moveTo>
                    <a:pt x="0" y="0"/>
                  </a:moveTo>
                  <a:lnTo>
                    <a:pt x="330" y="50109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90990" y="2598671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34" y="21987"/>
                  </a:lnTo>
                  <a:lnTo>
                    <a:pt x="0" y="45"/>
                  </a:lnTo>
                  <a:lnTo>
                    <a:pt x="19672" y="54937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10447" y="2473690"/>
              <a:ext cx="635" cy="147320"/>
            </a:xfrm>
            <a:custGeom>
              <a:avLst/>
              <a:gdLst/>
              <a:ahLst/>
              <a:cxnLst/>
              <a:rect l="l" t="t" r="r" b="b"/>
              <a:pathLst>
                <a:path w="635" h="147319">
                  <a:moveTo>
                    <a:pt x="0" y="0"/>
                  </a:moveTo>
                  <a:lnTo>
                    <a:pt x="177" y="14696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03309" y="2598657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0" y="0"/>
                  </a:moveTo>
                  <a:lnTo>
                    <a:pt x="19507" y="54951"/>
                  </a:lnTo>
                  <a:lnTo>
                    <a:pt x="39217" y="73"/>
                  </a:lnTo>
                  <a:lnTo>
                    <a:pt x="19570" y="22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22879" y="2473690"/>
              <a:ext cx="635" cy="147320"/>
            </a:xfrm>
            <a:custGeom>
              <a:avLst/>
              <a:gdLst/>
              <a:ahLst/>
              <a:cxnLst/>
              <a:rect l="l" t="t" r="r" b="b"/>
              <a:pathLst>
                <a:path w="635" h="147319">
                  <a:moveTo>
                    <a:pt x="279" y="0"/>
                  </a:moveTo>
                  <a:lnTo>
                    <a:pt x="0" y="14696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247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173291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Context-free</a:t>
            </a:r>
            <a:r>
              <a:rPr spc="75" dirty="0"/>
              <a:t> </a:t>
            </a:r>
            <a:r>
              <a:rPr spc="-5" dirty="0"/>
              <a:t>grammars</a:t>
            </a:r>
          </a:p>
        </p:txBody>
      </p:sp>
      <p:sp>
        <p:nvSpPr>
          <p:cNvPr id="5" name="object 5"/>
          <p:cNvSpPr/>
          <p:nvPr/>
        </p:nvSpPr>
        <p:spPr>
          <a:xfrm>
            <a:off x="87882" y="946785"/>
            <a:ext cx="4432935" cy="186690"/>
          </a:xfrm>
          <a:custGeom>
            <a:avLst/>
            <a:gdLst/>
            <a:ahLst/>
            <a:cxnLst/>
            <a:rect l="l" t="t" r="r" b="b"/>
            <a:pathLst>
              <a:path w="4432935" h="186690">
                <a:moveTo>
                  <a:pt x="4381767" y="0"/>
                </a:moveTo>
                <a:lnTo>
                  <a:pt x="50799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63"/>
                </a:lnTo>
                <a:lnTo>
                  <a:pt x="4432567" y="186563"/>
                </a:lnTo>
                <a:lnTo>
                  <a:pt x="4432567" y="50800"/>
                </a:lnTo>
                <a:lnTo>
                  <a:pt x="4428559" y="31075"/>
                </a:lnTo>
                <a:lnTo>
                  <a:pt x="4417645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982" y="929651"/>
            <a:ext cx="13855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Example:</a:t>
            </a:r>
            <a:r>
              <a:rPr sz="1100" spc="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CFG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882" y="1121725"/>
            <a:ext cx="4432935" cy="1624965"/>
            <a:chOff x="87882" y="1121725"/>
            <a:chExt cx="4432935" cy="1624965"/>
          </a:xfrm>
        </p:grpSpPr>
        <p:sp>
          <p:nvSpPr>
            <p:cNvPr id="8" name="object 8"/>
            <p:cNvSpPr/>
            <p:nvPr/>
          </p:nvSpPr>
          <p:spPr>
            <a:xfrm>
              <a:off x="87882" y="1121725"/>
              <a:ext cx="4432935" cy="5080"/>
            </a:xfrm>
            <a:custGeom>
              <a:avLst/>
              <a:gdLst/>
              <a:ahLst/>
              <a:cxnLst/>
              <a:rect l="l" t="t" r="r" b="b"/>
              <a:pathLst>
                <a:path w="4432935" h="5080">
                  <a:moveTo>
                    <a:pt x="0" y="4766"/>
                  </a:moveTo>
                  <a:lnTo>
                    <a:pt x="4432566" y="4766"/>
                  </a:lnTo>
                  <a:lnTo>
                    <a:pt x="4432566" y="0"/>
                  </a:lnTo>
                  <a:lnTo>
                    <a:pt x="0" y="0"/>
                  </a:lnTo>
                  <a:lnTo>
                    <a:pt x="0" y="4766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82" y="1123317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882" y="1129663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74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882" y="1136014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882" y="1142365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871" y="1142276"/>
              <a:ext cx="4432935" cy="30480"/>
            </a:xfrm>
            <a:custGeom>
              <a:avLst/>
              <a:gdLst/>
              <a:ahLst/>
              <a:cxnLst/>
              <a:rect l="l" t="t" r="r" b="b"/>
              <a:pathLst>
                <a:path w="4432935" h="30480">
                  <a:moveTo>
                    <a:pt x="4432566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060"/>
                  </a:lnTo>
                  <a:lnTo>
                    <a:pt x="4432566" y="30060"/>
                  </a:lnTo>
                  <a:lnTo>
                    <a:pt x="4432566" y="635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882" y="1165999"/>
              <a:ext cx="4432935" cy="1581150"/>
            </a:xfrm>
            <a:custGeom>
              <a:avLst/>
              <a:gdLst/>
              <a:ahLst/>
              <a:cxnLst/>
              <a:rect l="l" t="t" r="r" b="b"/>
              <a:pathLst>
                <a:path w="4432935" h="1581150">
                  <a:moveTo>
                    <a:pt x="4432567" y="0"/>
                  </a:moveTo>
                  <a:lnTo>
                    <a:pt x="0" y="0"/>
                  </a:lnTo>
                  <a:lnTo>
                    <a:pt x="0" y="1529826"/>
                  </a:lnTo>
                  <a:lnTo>
                    <a:pt x="4008" y="1549551"/>
                  </a:lnTo>
                  <a:lnTo>
                    <a:pt x="14922" y="1565704"/>
                  </a:lnTo>
                  <a:lnTo>
                    <a:pt x="31075" y="1576618"/>
                  </a:lnTo>
                  <a:lnTo>
                    <a:pt x="50799" y="1580626"/>
                  </a:lnTo>
                  <a:lnTo>
                    <a:pt x="4381767" y="1580626"/>
                  </a:lnTo>
                  <a:lnTo>
                    <a:pt x="4401492" y="1576618"/>
                  </a:lnTo>
                  <a:lnTo>
                    <a:pt x="4417645" y="1565704"/>
                  </a:lnTo>
                  <a:lnTo>
                    <a:pt x="4428559" y="1549551"/>
                  </a:lnTo>
                  <a:lnTo>
                    <a:pt x="4432567" y="1529826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861" y="1223130"/>
              <a:ext cx="76382" cy="7363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861" y="1433442"/>
              <a:ext cx="76382" cy="7363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861" y="1643767"/>
              <a:ext cx="76382" cy="7362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4861" y="1854066"/>
              <a:ext cx="73817" cy="7363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453105" y="1982733"/>
            <a:ext cx="865505" cy="5365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-635">
              <a:lnSpc>
                <a:spcPct val="102699"/>
              </a:lnSpc>
              <a:spcBef>
                <a:spcPts val="55"/>
              </a:spcBef>
            </a:pPr>
            <a:r>
              <a:rPr sz="1100" i="1" spc="-35" dirty="0">
                <a:latin typeface="Arial"/>
                <a:cs typeface="Arial"/>
              </a:rPr>
              <a:t>NP</a:t>
            </a:r>
            <a:r>
              <a:rPr sz="1100" i="1" spc="23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i="1" spc="-10" dirty="0">
                <a:latin typeface="Arial"/>
                <a:cs typeface="Arial"/>
              </a:rPr>
              <a:t>D </a:t>
            </a:r>
            <a:r>
              <a:rPr sz="1100" i="1" spc="-25" dirty="0">
                <a:latin typeface="Arial"/>
                <a:cs typeface="Arial"/>
              </a:rPr>
              <a:t>N 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PP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i="1" spc="-40" dirty="0">
                <a:latin typeface="Arial"/>
                <a:cs typeface="Arial"/>
              </a:rPr>
              <a:t>P </a:t>
            </a:r>
            <a:r>
              <a:rPr sz="1100" i="1" spc="-35" dirty="0">
                <a:latin typeface="Arial"/>
                <a:cs typeface="Arial"/>
              </a:rPr>
              <a:t>NP 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NP</a:t>
            </a:r>
            <a:r>
              <a:rPr sz="1100" i="1" spc="12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15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Arial"/>
                <a:cs typeface="Arial"/>
              </a:rPr>
              <a:t>NP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PP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3354" y="1098954"/>
            <a:ext cx="1706245" cy="15925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175" dirty="0">
                <a:latin typeface="Tahoma"/>
                <a:cs typeface="Tahoma"/>
              </a:rPr>
              <a:t>Σ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{</a:t>
            </a:r>
            <a:r>
              <a:rPr sz="1100" i="1" spc="15" dirty="0">
                <a:latin typeface="Arial"/>
                <a:cs typeface="Arial"/>
              </a:rPr>
              <a:t>the,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cat,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i="1" spc="-15" dirty="0">
                <a:latin typeface="Arial"/>
                <a:cs typeface="Arial"/>
              </a:rPr>
              <a:t>in,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55" dirty="0">
                <a:latin typeface="Arial"/>
                <a:cs typeface="Arial"/>
              </a:rPr>
              <a:t>hat</a:t>
            </a:r>
            <a:r>
              <a:rPr sz="1100" spc="5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i="1" spc="-10" dirty="0">
                <a:latin typeface="Arial"/>
                <a:cs typeface="Arial"/>
              </a:rPr>
              <a:t>V </a:t>
            </a:r>
            <a:r>
              <a:rPr sz="1100" i="1" spc="-140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175" dirty="0">
                <a:latin typeface="Lucida Sans Unicode"/>
                <a:cs typeface="Lucida Sans Unicode"/>
              </a:rPr>
              <a:t>{</a:t>
            </a:r>
            <a:r>
              <a:rPr sz="1100" i="1" spc="-10" dirty="0">
                <a:latin typeface="Arial"/>
                <a:cs typeface="Arial"/>
              </a:rPr>
              <a:t>D</a:t>
            </a:r>
            <a:r>
              <a:rPr sz="1100" i="1" spc="-5" dirty="0">
                <a:latin typeface="Arial"/>
                <a:cs typeface="Arial"/>
              </a:rPr>
              <a:t>,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N</a:t>
            </a:r>
            <a:r>
              <a:rPr sz="1100" i="1" spc="-5" dirty="0">
                <a:latin typeface="Arial"/>
                <a:cs typeface="Arial"/>
              </a:rPr>
              <a:t>,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140" dirty="0">
                <a:latin typeface="Arial"/>
                <a:cs typeface="Arial"/>
              </a:rPr>
              <a:t>P</a:t>
            </a:r>
            <a:r>
              <a:rPr sz="1100" i="1" spc="-5" dirty="0">
                <a:latin typeface="Arial"/>
                <a:cs typeface="Arial"/>
              </a:rPr>
              <a:t>,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N</a:t>
            </a:r>
            <a:r>
              <a:rPr sz="1100" i="1" spc="-140" dirty="0">
                <a:latin typeface="Arial"/>
                <a:cs typeface="Arial"/>
              </a:rPr>
              <a:t>P</a:t>
            </a:r>
            <a:r>
              <a:rPr sz="1100" i="1" spc="-5" dirty="0">
                <a:latin typeface="Arial"/>
                <a:cs typeface="Arial"/>
              </a:rPr>
              <a:t>,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P</a:t>
            </a:r>
            <a:r>
              <a:rPr sz="1100" i="1" spc="-40" dirty="0">
                <a:latin typeface="Arial"/>
                <a:cs typeface="Arial"/>
              </a:rPr>
              <a:t>P</a:t>
            </a:r>
            <a:r>
              <a:rPr sz="1100" i="1" spc="-215" dirty="0">
                <a:latin typeface="Arial"/>
                <a:cs typeface="Arial"/>
              </a:rPr>
              <a:t> </a:t>
            </a:r>
            <a:r>
              <a:rPr sz="1100" spc="18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start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symbol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-35" dirty="0">
                <a:latin typeface="Arial"/>
                <a:cs typeface="Arial"/>
              </a:rPr>
              <a:t>NP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rules:</a:t>
            </a:r>
            <a:endParaRPr sz="1100">
              <a:latin typeface="Tahoma"/>
              <a:cs typeface="Tahoma"/>
            </a:endParaRPr>
          </a:p>
          <a:p>
            <a:pPr marL="1164590" marR="5080" algn="just">
              <a:lnSpc>
                <a:spcPct val="102699"/>
              </a:lnSpc>
              <a:spcBef>
                <a:spcPts val="290"/>
              </a:spcBef>
            </a:pPr>
            <a:r>
              <a:rPr sz="1100" i="1" spc="-10" dirty="0">
                <a:latin typeface="Arial"/>
                <a:cs typeface="Arial"/>
              </a:rPr>
              <a:t>D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i="1" spc="-30" dirty="0">
                <a:latin typeface="Arial"/>
                <a:cs typeface="Arial"/>
              </a:rPr>
              <a:t>the </a:t>
            </a:r>
            <a:r>
              <a:rPr sz="1100" i="1" spc="-29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N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i="1" spc="-25" dirty="0">
                <a:latin typeface="Arial"/>
                <a:cs typeface="Arial"/>
              </a:rPr>
              <a:t>cat </a:t>
            </a:r>
            <a:r>
              <a:rPr sz="1100" i="1" spc="-29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N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i="1" spc="-20" dirty="0">
                <a:latin typeface="Arial"/>
                <a:cs typeface="Arial"/>
              </a:rPr>
              <a:t>hat </a:t>
            </a:r>
            <a:r>
              <a:rPr sz="1100" i="1" spc="-295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P</a:t>
            </a:r>
            <a:r>
              <a:rPr sz="1100" i="1" spc="12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10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in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230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11322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Derivation</a:t>
            </a:r>
            <a:r>
              <a:rPr spc="80" dirty="0"/>
              <a:t> </a:t>
            </a:r>
            <a:r>
              <a:rPr spc="-35" dirty="0"/>
              <a:t>tree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861" y="1072267"/>
            <a:ext cx="76382" cy="7362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861" y="1453267"/>
            <a:ext cx="76382" cy="7362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861" y="2007990"/>
            <a:ext cx="73817" cy="7363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3354" y="992135"/>
            <a:ext cx="4079875" cy="164465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139700" algn="just">
              <a:lnSpc>
                <a:spcPct val="101800"/>
              </a:lnSpc>
              <a:spcBef>
                <a:spcPts val="65"/>
              </a:spcBef>
            </a:pPr>
            <a:r>
              <a:rPr sz="1100" spc="-45" dirty="0">
                <a:latin typeface="Tahoma"/>
                <a:cs typeface="Tahoma"/>
              </a:rPr>
              <a:t>Formally,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50" dirty="0">
                <a:latin typeface="Tahoma"/>
                <a:cs typeface="Tahoma"/>
              </a:rPr>
              <a:t>tree </a:t>
            </a:r>
            <a:r>
              <a:rPr sz="1100" spc="-45" dirty="0">
                <a:latin typeface="Tahoma"/>
                <a:cs typeface="Tahoma"/>
              </a:rPr>
              <a:t>consists </a:t>
            </a:r>
            <a:r>
              <a:rPr sz="1100" spc="-40" dirty="0">
                <a:latin typeface="Tahoma"/>
                <a:cs typeface="Tahoma"/>
              </a:rPr>
              <a:t>of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25" dirty="0">
                <a:latin typeface="Tahoma"/>
                <a:cs typeface="Tahoma"/>
              </a:rPr>
              <a:t>finite </a:t>
            </a:r>
            <a:r>
              <a:rPr sz="1100" spc="-50" dirty="0">
                <a:latin typeface="Tahoma"/>
                <a:cs typeface="Tahoma"/>
              </a:rPr>
              <a:t>set </a:t>
            </a:r>
            <a:r>
              <a:rPr sz="1100" spc="-40" dirty="0">
                <a:latin typeface="Tahoma"/>
                <a:cs typeface="Tahoma"/>
              </a:rPr>
              <a:t>of </a:t>
            </a:r>
            <a:r>
              <a:rPr sz="1100" spc="-45" dirty="0">
                <a:latin typeface="Tahoma"/>
                <a:cs typeface="Tahoma"/>
              </a:rPr>
              <a:t>vertices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25" dirty="0">
                <a:latin typeface="Tahoma"/>
                <a:cs typeface="Tahoma"/>
              </a:rPr>
              <a:t>finite </a:t>
            </a:r>
            <a:r>
              <a:rPr sz="1100" spc="-50" dirty="0">
                <a:latin typeface="Tahoma"/>
                <a:cs typeface="Tahoma"/>
              </a:rPr>
              <a:t>set </a:t>
            </a:r>
            <a:r>
              <a:rPr sz="1100" spc="-40" dirty="0">
                <a:latin typeface="Tahoma"/>
                <a:cs typeface="Tahoma"/>
              </a:rPr>
              <a:t>of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branches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(or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arcs),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which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ordered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pair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vertices.</a:t>
            </a:r>
            <a:endParaRPr sz="1100">
              <a:latin typeface="Tahoma"/>
              <a:cs typeface="Tahoma"/>
            </a:endParaRPr>
          </a:p>
          <a:p>
            <a:pPr marL="12700" marR="158115" algn="just">
              <a:lnSpc>
                <a:spcPct val="102699"/>
              </a:lnSpc>
              <a:spcBef>
                <a:spcPts val="300"/>
              </a:spcBef>
            </a:pPr>
            <a:r>
              <a:rPr sz="1100" spc="-85" dirty="0">
                <a:latin typeface="Tahoma"/>
                <a:cs typeface="Tahoma"/>
              </a:rPr>
              <a:t>In </a:t>
            </a:r>
            <a:r>
              <a:rPr sz="1100" spc="-30" dirty="0">
                <a:latin typeface="Tahoma"/>
                <a:cs typeface="Tahoma"/>
              </a:rPr>
              <a:t>addition,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50" dirty="0">
                <a:latin typeface="Tahoma"/>
                <a:cs typeface="Tahoma"/>
              </a:rPr>
              <a:t>tree </a:t>
            </a:r>
            <a:r>
              <a:rPr sz="1100" spc="-60" dirty="0">
                <a:latin typeface="Tahoma"/>
                <a:cs typeface="Tahoma"/>
              </a:rPr>
              <a:t>has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50" dirty="0">
                <a:latin typeface="Tahoma"/>
                <a:cs typeface="Tahoma"/>
              </a:rPr>
              <a:t>designated vertex,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i="1" spc="-15" dirty="0">
                <a:latin typeface="Arial"/>
                <a:cs typeface="Arial"/>
              </a:rPr>
              <a:t>root</a:t>
            </a:r>
            <a:r>
              <a:rPr sz="1100" spc="-15" dirty="0">
                <a:latin typeface="Tahoma"/>
                <a:cs typeface="Tahoma"/>
              </a:rPr>
              <a:t>, </a:t>
            </a:r>
            <a:r>
              <a:rPr sz="1100" spc="-40" dirty="0">
                <a:latin typeface="Tahoma"/>
                <a:cs typeface="Tahoma"/>
              </a:rPr>
              <a:t>which </a:t>
            </a:r>
            <a:r>
              <a:rPr sz="1100" spc="-60" dirty="0">
                <a:latin typeface="Tahoma"/>
                <a:cs typeface="Tahoma"/>
              </a:rPr>
              <a:t>has two 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properties: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30" dirty="0">
                <a:latin typeface="Tahoma"/>
                <a:cs typeface="Tahoma"/>
              </a:rPr>
              <a:t>not </a:t>
            </a:r>
            <a:r>
              <a:rPr sz="1100" spc="-40" dirty="0">
                <a:latin typeface="Tahoma"/>
                <a:cs typeface="Tahoma"/>
              </a:rPr>
              <a:t>the target of </a:t>
            </a:r>
            <a:r>
              <a:rPr sz="1100" spc="-50" dirty="0">
                <a:latin typeface="Tahoma"/>
                <a:cs typeface="Tahoma"/>
              </a:rPr>
              <a:t>any </a:t>
            </a:r>
            <a:r>
              <a:rPr sz="1100" spc="-45" dirty="0">
                <a:latin typeface="Tahoma"/>
                <a:cs typeface="Tahoma"/>
              </a:rPr>
              <a:t>arc,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65" dirty="0">
                <a:latin typeface="Tahoma"/>
                <a:cs typeface="Tahoma"/>
              </a:rPr>
              <a:t>every </a:t>
            </a:r>
            <a:r>
              <a:rPr sz="1100" spc="-45" dirty="0">
                <a:latin typeface="Tahoma"/>
                <a:cs typeface="Tahoma"/>
              </a:rPr>
              <a:t>other </a:t>
            </a:r>
            <a:r>
              <a:rPr sz="1100" spc="-50" dirty="0">
                <a:latin typeface="Tahoma"/>
                <a:cs typeface="Tahoma"/>
              </a:rPr>
              <a:t>vertex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accessible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from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45" dirty="0">
                <a:latin typeface="Tahoma"/>
                <a:cs typeface="Tahoma"/>
              </a:rPr>
              <a:t>(by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following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or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more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branches).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sz="1100" spc="-45" dirty="0">
                <a:latin typeface="Tahoma"/>
                <a:cs typeface="Tahoma"/>
              </a:rPr>
              <a:t>When </a:t>
            </a:r>
            <a:r>
              <a:rPr sz="1100" spc="-25" dirty="0">
                <a:latin typeface="Tahoma"/>
                <a:cs typeface="Tahoma"/>
              </a:rPr>
              <a:t>talking </a:t>
            </a:r>
            <a:r>
              <a:rPr sz="1100" spc="-30" dirty="0">
                <a:latin typeface="Tahoma"/>
                <a:cs typeface="Tahoma"/>
              </a:rPr>
              <a:t>about </a:t>
            </a:r>
            <a:r>
              <a:rPr sz="1100" spc="-55" dirty="0">
                <a:latin typeface="Tahoma"/>
                <a:cs typeface="Tahoma"/>
              </a:rPr>
              <a:t>trees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sometimes</a:t>
            </a:r>
            <a:r>
              <a:rPr sz="1100" spc="2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use</a:t>
            </a:r>
            <a:r>
              <a:rPr sz="1100" spc="19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family </a:t>
            </a:r>
            <a:r>
              <a:rPr sz="1100" spc="-35" dirty="0">
                <a:latin typeface="Tahoma"/>
                <a:cs typeface="Tahoma"/>
              </a:rPr>
              <a:t>notation:</a:t>
            </a:r>
            <a:r>
              <a:rPr sz="1100" spc="27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if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50" dirty="0">
                <a:latin typeface="Tahoma"/>
                <a:cs typeface="Tahoma"/>
              </a:rPr>
              <a:t> vertex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v</a:t>
            </a:r>
            <a:r>
              <a:rPr sz="1100" i="1" spc="204" dirty="0">
                <a:latin typeface="Arial"/>
                <a:cs typeface="Arial"/>
              </a:rPr>
              <a:t> </a:t>
            </a:r>
            <a:r>
              <a:rPr sz="1100" spc="-60" dirty="0">
                <a:latin typeface="Tahoma"/>
                <a:cs typeface="Tahoma"/>
              </a:rPr>
              <a:t>has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29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branch</a:t>
            </a:r>
            <a:r>
              <a:rPr sz="1100" spc="24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leaving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40" dirty="0">
                <a:latin typeface="Tahoma"/>
                <a:cs typeface="Tahoma"/>
              </a:rPr>
              <a:t>which </a:t>
            </a:r>
            <a:r>
              <a:rPr sz="1100" spc="-55" dirty="0">
                <a:latin typeface="Tahoma"/>
                <a:cs typeface="Tahoma"/>
              </a:rPr>
              <a:t>leads</a:t>
            </a:r>
            <a:r>
              <a:rPr sz="1100" spc="23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75" dirty="0">
                <a:latin typeface="Tahoma"/>
                <a:cs typeface="Tahoma"/>
              </a:rPr>
              <a:t>some</a:t>
            </a:r>
            <a:r>
              <a:rPr sz="1100" spc="19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vertex </a:t>
            </a:r>
            <a:r>
              <a:rPr sz="1100" i="1" spc="-20" dirty="0">
                <a:latin typeface="Arial"/>
                <a:cs typeface="Arial"/>
              </a:rPr>
              <a:t>u</a:t>
            </a:r>
            <a:r>
              <a:rPr sz="1100" spc="-20" dirty="0">
                <a:latin typeface="Tahoma"/>
                <a:cs typeface="Tahoma"/>
              </a:rPr>
              <a:t>, </a:t>
            </a:r>
            <a:r>
              <a:rPr sz="1100" spc="-45" dirty="0">
                <a:latin typeface="Tahoma"/>
                <a:cs typeface="Tahoma"/>
              </a:rPr>
              <a:t>then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say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v</a:t>
            </a:r>
            <a:r>
              <a:rPr sz="1100" i="1" spc="165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-40" dirty="0">
                <a:latin typeface="Arial"/>
                <a:cs typeface="Arial"/>
              </a:rPr>
              <a:t>mother</a:t>
            </a:r>
            <a:r>
              <a:rPr sz="1100" i="1" spc="175" dirty="0">
                <a:latin typeface="Arial"/>
                <a:cs typeface="Arial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u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u</a:t>
            </a:r>
            <a:r>
              <a:rPr sz="1100" i="1" spc="100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Arial"/>
                <a:cs typeface="Arial"/>
              </a:rPr>
              <a:t>daughter</a:t>
            </a:r>
            <a:r>
              <a:rPr sz="1100" spc="-45" dirty="0">
                <a:latin typeface="Tahoma"/>
                <a:cs typeface="Tahoma"/>
              </a:rPr>
              <a:t>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or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Arial"/>
                <a:cs typeface="Arial"/>
              </a:rPr>
              <a:t>child</a:t>
            </a:r>
            <a:r>
              <a:rPr sz="1100" spc="-30" dirty="0">
                <a:latin typeface="Tahoma"/>
                <a:cs typeface="Tahoma"/>
              </a:rPr>
              <a:t>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v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spc="-30" dirty="0">
                <a:latin typeface="Tahoma"/>
                <a:cs typeface="Tahoma"/>
              </a:rPr>
              <a:t>.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If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u</a:t>
            </a:r>
            <a:r>
              <a:rPr sz="1100" i="1" spc="100" dirty="0">
                <a:latin typeface="Arial"/>
                <a:cs typeface="Arial"/>
              </a:rPr>
              <a:t> </a:t>
            </a:r>
            <a:r>
              <a:rPr sz="1100" spc="-60" dirty="0">
                <a:latin typeface="Tahoma"/>
                <a:cs typeface="Tahoma"/>
              </a:rPr>
              <a:t>has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two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daughters,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refer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them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60" dirty="0">
                <a:latin typeface="Arial"/>
                <a:cs typeface="Arial"/>
              </a:rPr>
              <a:t>sisters</a:t>
            </a:r>
            <a:r>
              <a:rPr sz="1100" spc="-6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248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12007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Derivation</a:t>
            </a:r>
            <a:r>
              <a:rPr spc="80" dirty="0"/>
              <a:t> </a:t>
            </a:r>
            <a:r>
              <a:rPr spc="-30" dirty="0"/>
              <a:t>trees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861" y="849750"/>
            <a:ext cx="76382" cy="7363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3352" y="769631"/>
            <a:ext cx="3886200" cy="34290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1190"/>
              </a:lnSpc>
              <a:spcBef>
                <a:spcPts val="235"/>
              </a:spcBef>
            </a:pPr>
            <a:r>
              <a:rPr sz="1100" spc="-30" dirty="0">
                <a:latin typeface="Tahoma"/>
                <a:cs typeface="Tahoma"/>
              </a:rPr>
              <a:t>Derivation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trees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defined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respect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some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grammar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i="1" spc="-130" dirty="0">
                <a:latin typeface="Arial"/>
                <a:cs typeface="Arial"/>
              </a:rPr>
              <a:t>G</a:t>
            </a:r>
            <a:r>
              <a:rPr sz="1100" i="1" spc="-170" dirty="0">
                <a:latin typeface="Arial"/>
                <a:cs typeface="Arial"/>
              </a:rPr>
              <a:t> </a:t>
            </a:r>
            <a:r>
              <a:rPr sz="1100" spc="-30" dirty="0">
                <a:latin typeface="Tahoma"/>
                <a:cs typeface="Tahoma"/>
              </a:rPr>
              <a:t>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must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obey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following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conditions: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092" y="1151462"/>
            <a:ext cx="129183" cy="12885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3350" y="1144897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092" y="1454739"/>
            <a:ext cx="129183" cy="28125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3350" y="1448173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3350" y="1600573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0092" y="2061291"/>
            <a:ext cx="129183" cy="12885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3350" y="2054725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0718" y="1110835"/>
            <a:ext cx="3802379" cy="108712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72135">
              <a:lnSpc>
                <a:spcPts val="1190"/>
              </a:lnSpc>
              <a:spcBef>
                <a:spcPts val="145"/>
              </a:spcBef>
            </a:pPr>
            <a:r>
              <a:rPr sz="1000" spc="-55" dirty="0">
                <a:latin typeface="Tahoma"/>
                <a:cs typeface="Tahoma"/>
              </a:rPr>
              <a:t>every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vertex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has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-35" dirty="0">
                <a:latin typeface="Arial"/>
                <a:cs typeface="Arial"/>
              </a:rPr>
              <a:t>label</a:t>
            </a:r>
            <a:r>
              <a:rPr sz="1000" spc="-35" dirty="0">
                <a:latin typeface="Tahoma"/>
                <a:cs typeface="Tahoma"/>
              </a:rPr>
              <a:t>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which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either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terminal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symbol,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non-terminal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symbol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or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145" dirty="0">
                <a:latin typeface="Lucida Sans Unicode"/>
                <a:cs typeface="Lucida Sans Unicode"/>
              </a:rPr>
              <a:t>ǫ</a:t>
            </a:r>
            <a:r>
              <a:rPr sz="1000" spc="-145" dirty="0">
                <a:latin typeface="Tahoma"/>
                <a:cs typeface="Tahoma"/>
              </a:rPr>
              <a:t>;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160"/>
              </a:lnSpc>
            </a:pP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label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root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is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start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symbol;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ct val="99300"/>
              </a:lnSpc>
              <a:spcBef>
                <a:spcPts val="5"/>
              </a:spcBef>
            </a:pPr>
            <a:r>
              <a:rPr sz="1000" spc="-5" dirty="0">
                <a:latin typeface="Tahoma"/>
                <a:cs typeface="Tahoma"/>
              </a:rPr>
              <a:t>if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vertex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v</a:t>
            </a:r>
            <a:r>
              <a:rPr sz="1000" i="1" spc="165" dirty="0">
                <a:latin typeface="Arial"/>
                <a:cs typeface="Arial"/>
              </a:rPr>
              <a:t> </a:t>
            </a:r>
            <a:r>
              <a:rPr sz="1000" spc="-55" dirty="0">
                <a:latin typeface="Tahoma"/>
                <a:cs typeface="Tahoma"/>
              </a:rPr>
              <a:t>has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an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outgoing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branch,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its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label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must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be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non-terminal 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symbol,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head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some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grammar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rule;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elements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body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same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rule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must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be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labels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children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v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same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order;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15" dirty="0">
                <a:latin typeface="Tahoma"/>
                <a:cs typeface="Tahoma"/>
              </a:rPr>
              <a:t>f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v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25" dirty="0">
                <a:latin typeface="Tahoma"/>
                <a:cs typeface="Tahoma"/>
              </a:rPr>
              <a:t>t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0" dirty="0">
                <a:latin typeface="Tahoma"/>
                <a:cs typeface="Tahoma"/>
              </a:rPr>
              <a:t>x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65" dirty="0">
                <a:latin typeface="Tahoma"/>
                <a:cs typeface="Tahoma"/>
              </a:rPr>
              <a:t>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-15" dirty="0">
                <a:latin typeface="Tahoma"/>
                <a:cs typeface="Tahoma"/>
              </a:rPr>
              <a:t>b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40" dirty="0">
                <a:latin typeface="Tahoma"/>
                <a:cs typeface="Tahoma"/>
              </a:rPr>
              <a:t>d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210" dirty="0">
                <a:latin typeface="Lucida Sans Unicode"/>
                <a:cs typeface="Lucida Sans Unicode"/>
              </a:rPr>
              <a:t>ǫ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25" dirty="0">
                <a:latin typeface="Tahoma"/>
                <a:cs typeface="Tahoma"/>
              </a:rPr>
              <a:t>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</a:t>
            </a:r>
            <a:r>
              <a:rPr sz="1000" spc="-65" dirty="0">
                <a:latin typeface="Tahoma"/>
                <a:cs typeface="Tahoma"/>
              </a:rPr>
              <a:t>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25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o</a:t>
            </a:r>
            <a:r>
              <a:rPr sz="1000" spc="-45" dirty="0">
                <a:latin typeface="Tahoma"/>
                <a:cs typeface="Tahoma"/>
              </a:rPr>
              <a:t>n</a:t>
            </a:r>
            <a:r>
              <a:rPr sz="1000" spc="5" dirty="0">
                <a:latin typeface="Tahoma"/>
                <a:cs typeface="Tahoma"/>
              </a:rPr>
              <a:t>l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c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5" dirty="0">
                <a:latin typeface="Tahoma"/>
                <a:cs typeface="Tahoma"/>
              </a:rPr>
              <a:t>il</a:t>
            </a:r>
            <a:r>
              <a:rPr sz="1000" spc="-40" dirty="0">
                <a:latin typeface="Tahoma"/>
                <a:cs typeface="Tahoma"/>
              </a:rPr>
              <a:t>d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o</a:t>
            </a:r>
            <a:r>
              <a:rPr sz="1000" spc="-15" dirty="0">
                <a:latin typeface="Tahoma"/>
                <a:cs typeface="Tahoma"/>
              </a:rPr>
              <a:t>f</a:t>
            </a:r>
            <a:r>
              <a:rPr sz="1000" spc="5" dirty="0">
                <a:latin typeface="Tahoma"/>
                <a:cs typeface="Tahoma"/>
              </a:rPr>
              <a:t> i</a:t>
            </a:r>
            <a:r>
              <a:rPr sz="1000" spc="25" dirty="0">
                <a:latin typeface="Tahoma"/>
                <a:cs typeface="Tahoma"/>
              </a:rPr>
              <a:t>t</a:t>
            </a:r>
            <a:r>
              <a:rPr sz="1000" spc="-65" dirty="0">
                <a:latin typeface="Tahoma"/>
                <a:cs typeface="Tahoma"/>
              </a:rPr>
              <a:t>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m</a:t>
            </a:r>
            <a:r>
              <a:rPr sz="1000" spc="-40" dirty="0">
                <a:latin typeface="Tahoma"/>
                <a:cs typeface="Tahoma"/>
              </a:rPr>
              <a:t>o</a:t>
            </a:r>
            <a:r>
              <a:rPr sz="1000" spc="25" dirty="0">
                <a:latin typeface="Tahoma"/>
                <a:cs typeface="Tahoma"/>
              </a:rPr>
              <a:t>t</a:t>
            </a:r>
            <a:r>
              <a:rPr sz="1000" spc="-45" dirty="0">
                <a:latin typeface="Tahoma"/>
                <a:cs typeface="Tahoma"/>
              </a:rPr>
              <a:t>h</a:t>
            </a:r>
            <a:r>
              <a:rPr sz="1000" spc="-85" dirty="0">
                <a:latin typeface="Tahoma"/>
                <a:cs typeface="Tahoma"/>
              </a:rPr>
              <a:t>e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4861" y="2299080"/>
            <a:ext cx="73817" cy="7363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4861" y="2509390"/>
            <a:ext cx="73817" cy="7362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03354" y="2174895"/>
            <a:ext cx="4079240" cy="7905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34"/>
              </a:spcBef>
            </a:pP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Arial"/>
                <a:cs typeface="Arial"/>
              </a:rPr>
              <a:t>leaf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vertex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outgoing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branches.</a:t>
            </a:r>
            <a:endParaRPr sz="1100">
              <a:latin typeface="Tahoma"/>
              <a:cs typeface="Tahoma"/>
            </a:endParaRPr>
          </a:p>
          <a:p>
            <a:pPr marL="12700" marR="5080" algn="just">
              <a:lnSpc>
                <a:spcPct val="102699"/>
              </a:lnSpc>
              <a:spcBef>
                <a:spcPts val="300"/>
              </a:spcBef>
            </a:pPr>
            <a:r>
              <a:rPr sz="1100" spc="65" dirty="0">
                <a:latin typeface="Tahoma"/>
                <a:cs typeface="Tahoma"/>
              </a:rPr>
              <a:t>A </a:t>
            </a:r>
            <a:r>
              <a:rPr sz="1100" spc="-50" dirty="0">
                <a:latin typeface="Tahoma"/>
                <a:cs typeface="Tahoma"/>
              </a:rPr>
              <a:t>tree induces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0" dirty="0">
                <a:latin typeface="Tahoma"/>
                <a:cs typeface="Tahoma"/>
              </a:rPr>
              <a:t>natural </a:t>
            </a:r>
            <a:r>
              <a:rPr sz="1100" spc="-10" dirty="0">
                <a:latin typeface="Tahoma"/>
                <a:cs typeface="Tahoma"/>
              </a:rPr>
              <a:t>“left-to-right” </a:t>
            </a:r>
            <a:r>
              <a:rPr sz="1100" spc="-60" dirty="0">
                <a:latin typeface="Tahoma"/>
                <a:cs typeface="Tahoma"/>
              </a:rPr>
              <a:t>order on </a:t>
            </a:r>
            <a:r>
              <a:rPr sz="1100" spc="-15" dirty="0">
                <a:latin typeface="Tahoma"/>
                <a:cs typeface="Tahoma"/>
              </a:rPr>
              <a:t>its </a:t>
            </a:r>
            <a:r>
              <a:rPr sz="1100" spc="-65" dirty="0">
                <a:latin typeface="Tahoma"/>
                <a:cs typeface="Tahoma"/>
              </a:rPr>
              <a:t>leaves; </a:t>
            </a:r>
            <a:r>
              <a:rPr sz="1100" spc="-70" dirty="0">
                <a:latin typeface="Tahoma"/>
                <a:cs typeface="Tahoma"/>
              </a:rPr>
              <a:t>when </a:t>
            </a:r>
            <a:r>
              <a:rPr sz="1100" spc="-60" dirty="0">
                <a:latin typeface="Tahoma"/>
                <a:cs typeface="Tahoma"/>
              </a:rPr>
              <a:t>read 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from </a:t>
            </a:r>
            <a:r>
              <a:rPr sz="1100" spc="-25" dirty="0">
                <a:latin typeface="Tahoma"/>
                <a:cs typeface="Tahoma"/>
              </a:rPr>
              <a:t>left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25" dirty="0">
                <a:latin typeface="Tahoma"/>
                <a:cs typeface="Tahoma"/>
              </a:rPr>
              <a:t>right,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70" dirty="0">
                <a:latin typeface="Tahoma"/>
                <a:cs typeface="Tahoma"/>
              </a:rPr>
              <a:t>sequence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 </a:t>
            </a:r>
            <a:r>
              <a:rPr sz="1100" spc="-65" dirty="0">
                <a:latin typeface="Tahoma"/>
                <a:cs typeface="Tahoma"/>
              </a:rPr>
              <a:t>leaves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 called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i="1" spc="-20" dirty="0">
                <a:latin typeface="Arial"/>
                <a:cs typeface="Arial"/>
              </a:rPr>
              <a:t>frontier</a:t>
            </a:r>
            <a:r>
              <a:rPr sz="1100" spc="-20" dirty="0">
                <a:latin typeface="Tahoma"/>
                <a:cs typeface="Tahoma"/>
              </a:rPr>
              <a:t>, </a:t>
            </a:r>
            <a:r>
              <a:rPr sz="1100" spc="-65" dirty="0">
                <a:latin typeface="Tahoma"/>
                <a:cs typeface="Tahoma"/>
              </a:rPr>
              <a:t>or</a:t>
            </a:r>
            <a:r>
              <a:rPr sz="1100" spc="210" dirty="0">
                <a:latin typeface="Tahoma"/>
                <a:cs typeface="Tahoma"/>
              </a:rPr>
              <a:t> </a:t>
            </a:r>
            <a:r>
              <a:rPr sz="1100" i="1" spc="-40" dirty="0">
                <a:latin typeface="Arial"/>
                <a:cs typeface="Arial"/>
              </a:rPr>
              <a:t>yield </a:t>
            </a:r>
            <a:r>
              <a:rPr sz="1100" i="1" spc="-295" dirty="0">
                <a:latin typeface="Arial"/>
                <a:cs typeface="Arial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tree.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249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34480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Correspondence</a:t>
            </a:r>
            <a:r>
              <a:rPr spc="120" dirty="0"/>
              <a:t> </a:t>
            </a:r>
            <a:r>
              <a:rPr spc="-45" dirty="0"/>
              <a:t>between</a:t>
            </a:r>
            <a:r>
              <a:rPr spc="150" dirty="0"/>
              <a:t> </a:t>
            </a:r>
            <a:r>
              <a:rPr spc="-30" dirty="0"/>
              <a:t>trees</a:t>
            </a:r>
            <a:r>
              <a:rPr spc="150" dirty="0"/>
              <a:t> </a:t>
            </a:r>
            <a:r>
              <a:rPr spc="-15" dirty="0"/>
              <a:t>and</a:t>
            </a:r>
            <a:r>
              <a:rPr spc="150" dirty="0"/>
              <a:t> </a:t>
            </a:r>
            <a:r>
              <a:rPr spc="-10" dirty="0"/>
              <a:t>derivations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861" y="1209427"/>
            <a:ext cx="76382" cy="7362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861" y="1419726"/>
            <a:ext cx="76382" cy="7363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4861" y="1800726"/>
            <a:ext cx="73817" cy="7363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3354" y="1085238"/>
            <a:ext cx="4039870" cy="13436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30" dirty="0">
                <a:latin typeface="Tahoma"/>
                <a:cs typeface="Tahoma"/>
              </a:rPr>
              <a:t>Derivation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trees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correspond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very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closely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derivations.</a:t>
            </a:r>
            <a:endParaRPr sz="1100">
              <a:latin typeface="Tahoma"/>
              <a:cs typeface="Tahoma"/>
            </a:endParaRPr>
          </a:p>
          <a:p>
            <a:pPr marL="12700" marR="128905">
              <a:lnSpc>
                <a:spcPct val="102699"/>
              </a:lnSpc>
              <a:spcBef>
                <a:spcPts val="300"/>
              </a:spcBef>
            </a:pPr>
            <a:r>
              <a:rPr sz="1100" spc="-40" dirty="0">
                <a:latin typeface="Tahoma"/>
                <a:cs typeface="Tahoma"/>
              </a:rPr>
              <a:t>For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50" dirty="0">
                <a:latin typeface="Tahoma"/>
                <a:cs typeface="Tahoma"/>
              </a:rPr>
              <a:t>form </a:t>
            </a:r>
            <a:r>
              <a:rPr sz="1100" spc="-65" dirty="0">
                <a:latin typeface="Lucida Sans Unicode"/>
                <a:cs typeface="Lucida Sans Unicode"/>
              </a:rPr>
              <a:t>α</a:t>
            </a:r>
            <a:r>
              <a:rPr sz="1100" spc="-65" dirty="0">
                <a:latin typeface="Tahoma"/>
                <a:cs typeface="Tahoma"/>
              </a:rPr>
              <a:t>,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40" dirty="0">
                <a:latin typeface="Tahoma"/>
                <a:cs typeface="Tahoma"/>
              </a:rPr>
              <a:t>non-terminal </a:t>
            </a:r>
            <a:r>
              <a:rPr sz="1100" spc="-45" dirty="0">
                <a:latin typeface="Tahoma"/>
                <a:cs typeface="Tahoma"/>
              </a:rPr>
              <a:t>symbol </a:t>
            </a:r>
            <a:r>
              <a:rPr sz="1100" i="1" spc="-10" dirty="0">
                <a:latin typeface="Arial"/>
                <a:cs typeface="Arial"/>
              </a:rPr>
              <a:t>A </a:t>
            </a:r>
            <a:r>
              <a:rPr sz="1100" spc="-55" dirty="0">
                <a:latin typeface="Tahoma"/>
                <a:cs typeface="Tahoma"/>
              </a:rPr>
              <a:t>derives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95" dirty="0">
                <a:latin typeface="Lucida Sans Unicode"/>
                <a:cs typeface="Lucida Sans Unicode"/>
              </a:rPr>
              <a:t>α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ahoma"/>
                <a:cs typeface="Tahoma"/>
              </a:rPr>
              <a:t>if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0" dirty="0">
                <a:latin typeface="Tahoma"/>
                <a:cs typeface="Tahoma"/>
              </a:rPr>
              <a:t>only </a:t>
            </a:r>
            <a:r>
              <a:rPr sz="1100" spc="-5" dirty="0">
                <a:latin typeface="Tahoma"/>
                <a:cs typeface="Tahoma"/>
              </a:rPr>
              <a:t>if </a:t>
            </a:r>
            <a:r>
              <a:rPr sz="1100" spc="-95" dirty="0">
                <a:latin typeface="Lucida Sans Unicode"/>
                <a:cs typeface="Lucida Sans Unicode"/>
              </a:rPr>
              <a:t>α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yield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some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parse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tree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whose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root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spc="-2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  <a:spcBef>
                <a:spcPts val="290"/>
              </a:spcBef>
            </a:pPr>
            <a:r>
              <a:rPr sz="1100" spc="-50" dirty="0">
                <a:latin typeface="Tahoma"/>
                <a:cs typeface="Tahoma"/>
              </a:rPr>
              <a:t>Sometimes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there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exist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different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derivations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same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string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correspond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50" dirty="0">
                <a:latin typeface="Tahoma"/>
                <a:cs typeface="Tahoma"/>
              </a:rPr>
              <a:t>single tree.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85" dirty="0">
                <a:latin typeface="Tahoma"/>
                <a:cs typeface="Tahoma"/>
              </a:rPr>
              <a:t>In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fact,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0" dirty="0">
                <a:latin typeface="Tahoma"/>
                <a:cs typeface="Tahoma"/>
              </a:rPr>
              <a:t>tree representation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collapses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exactly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those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derivations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differ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from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other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only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order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which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rules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are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applied.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250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34480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Correspondence</a:t>
            </a:r>
            <a:r>
              <a:rPr spc="120" dirty="0"/>
              <a:t> </a:t>
            </a:r>
            <a:r>
              <a:rPr spc="-45" dirty="0"/>
              <a:t>between</a:t>
            </a:r>
            <a:r>
              <a:rPr spc="150" dirty="0"/>
              <a:t> </a:t>
            </a:r>
            <a:r>
              <a:rPr spc="-30" dirty="0"/>
              <a:t>trees</a:t>
            </a:r>
            <a:r>
              <a:rPr spc="150" dirty="0"/>
              <a:t> </a:t>
            </a:r>
            <a:r>
              <a:rPr spc="-15" dirty="0"/>
              <a:t>and</a:t>
            </a:r>
            <a:r>
              <a:rPr spc="150" dirty="0"/>
              <a:t> </a:t>
            </a:r>
            <a:r>
              <a:rPr spc="-10" dirty="0"/>
              <a:t>derivations</a:t>
            </a:r>
          </a:p>
        </p:txBody>
      </p:sp>
      <p:sp>
        <p:nvSpPr>
          <p:cNvPr id="5" name="object 5"/>
          <p:cNvSpPr/>
          <p:nvPr/>
        </p:nvSpPr>
        <p:spPr>
          <a:xfrm>
            <a:off x="87882" y="599313"/>
            <a:ext cx="4432935" cy="186690"/>
          </a:xfrm>
          <a:custGeom>
            <a:avLst/>
            <a:gdLst/>
            <a:ahLst/>
            <a:cxnLst/>
            <a:rect l="l" t="t" r="r" b="b"/>
            <a:pathLst>
              <a:path w="4432935" h="186690">
                <a:moveTo>
                  <a:pt x="4381767" y="0"/>
                </a:moveTo>
                <a:lnTo>
                  <a:pt x="50799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63"/>
                </a:lnTo>
                <a:lnTo>
                  <a:pt x="4432567" y="186563"/>
                </a:lnTo>
                <a:lnTo>
                  <a:pt x="4432567" y="50800"/>
                </a:lnTo>
                <a:lnTo>
                  <a:pt x="4428559" y="31075"/>
                </a:lnTo>
                <a:lnTo>
                  <a:pt x="4417645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982" y="582179"/>
            <a:ext cx="553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spc="-1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882" y="772729"/>
            <a:ext cx="4432935" cy="2285365"/>
            <a:chOff x="87882" y="772729"/>
            <a:chExt cx="4432935" cy="2285365"/>
          </a:xfrm>
        </p:grpSpPr>
        <p:sp>
          <p:nvSpPr>
            <p:cNvPr id="8" name="object 8"/>
            <p:cNvSpPr/>
            <p:nvPr/>
          </p:nvSpPr>
          <p:spPr>
            <a:xfrm>
              <a:off x="87882" y="772729"/>
              <a:ext cx="4432935" cy="5080"/>
            </a:xfrm>
            <a:custGeom>
              <a:avLst/>
              <a:gdLst/>
              <a:ahLst/>
              <a:cxnLst/>
              <a:rect l="l" t="t" r="r" b="b"/>
              <a:pathLst>
                <a:path w="4432935" h="5079">
                  <a:moveTo>
                    <a:pt x="0" y="4764"/>
                  </a:moveTo>
                  <a:lnTo>
                    <a:pt x="4432566" y="4764"/>
                  </a:lnTo>
                  <a:lnTo>
                    <a:pt x="4432566" y="0"/>
                  </a:lnTo>
                  <a:lnTo>
                    <a:pt x="0" y="0"/>
                  </a:lnTo>
                  <a:lnTo>
                    <a:pt x="0" y="4764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82" y="774319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882" y="780670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74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882" y="787016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882" y="793367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871" y="793280"/>
              <a:ext cx="4432935" cy="30480"/>
            </a:xfrm>
            <a:custGeom>
              <a:avLst/>
              <a:gdLst/>
              <a:ahLst/>
              <a:cxnLst/>
              <a:rect l="l" t="t" r="r" b="b"/>
              <a:pathLst>
                <a:path w="4432935" h="30480">
                  <a:moveTo>
                    <a:pt x="4432566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060"/>
                  </a:lnTo>
                  <a:lnTo>
                    <a:pt x="4432566" y="30060"/>
                  </a:lnTo>
                  <a:lnTo>
                    <a:pt x="4432566" y="635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882" y="817143"/>
              <a:ext cx="4432935" cy="2240915"/>
            </a:xfrm>
            <a:custGeom>
              <a:avLst/>
              <a:gdLst/>
              <a:ahLst/>
              <a:cxnLst/>
              <a:rect l="l" t="t" r="r" b="b"/>
              <a:pathLst>
                <a:path w="4432935" h="2240915">
                  <a:moveTo>
                    <a:pt x="4432567" y="0"/>
                  </a:moveTo>
                  <a:lnTo>
                    <a:pt x="0" y="0"/>
                  </a:lnTo>
                  <a:lnTo>
                    <a:pt x="0" y="2189580"/>
                  </a:lnTo>
                  <a:lnTo>
                    <a:pt x="4008" y="2209305"/>
                  </a:lnTo>
                  <a:lnTo>
                    <a:pt x="14922" y="2225457"/>
                  </a:lnTo>
                  <a:lnTo>
                    <a:pt x="31075" y="2236371"/>
                  </a:lnTo>
                  <a:lnTo>
                    <a:pt x="50799" y="2240380"/>
                  </a:lnTo>
                  <a:lnTo>
                    <a:pt x="4381767" y="2240380"/>
                  </a:lnTo>
                  <a:lnTo>
                    <a:pt x="4401492" y="2236371"/>
                  </a:lnTo>
                  <a:lnTo>
                    <a:pt x="4417645" y="2225457"/>
                  </a:lnTo>
                  <a:lnTo>
                    <a:pt x="4428559" y="2209305"/>
                  </a:lnTo>
                  <a:lnTo>
                    <a:pt x="4432567" y="2189580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92527" y="824495"/>
            <a:ext cx="21145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30" dirty="0">
                <a:latin typeface="Arial"/>
                <a:cs typeface="Arial"/>
              </a:rPr>
              <a:t>N</a:t>
            </a:r>
            <a:r>
              <a:rPr sz="1100" i="1" spc="-4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29235" y="1176538"/>
            <a:ext cx="21145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30" dirty="0">
                <a:latin typeface="Arial"/>
                <a:cs typeface="Arial"/>
              </a:rPr>
              <a:t>N</a:t>
            </a:r>
            <a:r>
              <a:rPr sz="1100" i="1" spc="-4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09492" y="1176538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45" dirty="0">
                <a:latin typeface="Arial"/>
                <a:cs typeface="Arial"/>
              </a:rPr>
              <a:t>P</a:t>
            </a:r>
            <a:r>
              <a:rPr sz="1100" i="1" spc="-4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19504" y="1528580"/>
            <a:ext cx="7359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1945" algn="l"/>
                <a:tab pos="633730" algn="l"/>
              </a:tabLst>
            </a:pPr>
            <a:r>
              <a:rPr sz="1100" i="1" spc="-10" dirty="0">
                <a:latin typeface="Arial"/>
                <a:cs typeface="Arial"/>
              </a:rPr>
              <a:t>D	</a:t>
            </a:r>
            <a:r>
              <a:rPr sz="1100" i="1" spc="-25" dirty="0">
                <a:latin typeface="Arial"/>
                <a:cs typeface="Arial"/>
              </a:rPr>
              <a:t>N	</a:t>
            </a:r>
            <a:r>
              <a:rPr sz="1100" i="1" spc="-4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61863" y="1528580"/>
            <a:ext cx="21145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30" dirty="0">
                <a:latin typeface="Arial"/>
                <a:cs typeface="Arial"/>
              </a:rPr>
              <a:t>N</a:t>
            </a:r>
            <a:r>
              <a:rPr sz="1100" i="1" spc="-4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662950" y="1008640"/>
            <a:ext cx="1280160" cy="1258570"/>
            <a:chOff x="1662950" y="1008640"/>
            <a:chExt cx="1280160" cy="1258570"/>
          </a:xfrm>
        </p:grpSpPr>
        <p:sp>
          <p:nvSpPr>
            <p:cNvPr id="21" name="object 21"/>
            <p:cNvSpPr/>
            <p:nvPr/>
          </p:nvSpPr>
          <p:spPr>
            <a:xfrm>
              <a:off x="1948523" y="1144777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80" h="48894">
                  <a:moveTo>
                    <a:pt x="31851" y="0"/>
                  </a:moveTo>
                  <a:lnTo>
                    <a:pt x="0" y="48831"/>
                  </a:lnTo>
                  <a:lnTo>
                    <a:pt x="55587" y="31229"/>
                  </a:lnTo>
                  <a:lnTo>
                    <a:pt x="26225" y="28905"/>
                  </a:lnTo>
                  <a:lnTo>
                    <a:pt x="318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74748" y="1013701"/>
              <a:ext cx="210820" cy="160020"/>
            </a:xfrm>
            <a:custGeom>
              <a:avLst/>
              <a:gdLst/>
              <a:ahLst/>
              <a:cxnLst/>
              <a:rect l="l" t="t" r="r" b="b"/>
              <a:pathLst>
                <a:path w="210819" h="160019">
                  <a:moveTo>
                    <a:pt x="210540" y="0"/>
                  </a:moveTo>
                  <a:lnTo>
                    <a:pt x="0" y="15998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83307" y="1139520"/>
              <a:ext cx="51435" cy="54610"/>
            </a:xfrm>
            <a:custGeom>
              <a:avLst/>
              <a:gdLst/>
              <a:ahLst/>
              <a:cxnLst/>
              <a:rect l="l" t="t" r="r" b="b"/>
              <a:pathLst>
                <a:path w="51435" h="54609">
                  <a:moveTo>
                    <a:pt x="29349" y="0"/>
                  </a:moveTo>
                  <a:lnTo>
                    <a:pt x="29248" y="29438"/>
                  </a:lnTo>
                  <a:lnTo>
                    <a:pt x="0" y="26022"/>
                  </a:lnTo>
                  <a:lnTo>
                    <a:pt x="51117" y="54089"/>
                  </a:lnTo>
                  <a:lnTo>
                    <a:pt x="293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74874" y="1013701"/>
              <a:ext cx="137795" cy="155575"/>
            </a:xfrm>
            <a:custGeom>
              <a:avLst/>
              <a:gdLst/>
              <a:ahLst/>
              <a:cxnLst/>
              <a:rect l="l" t="t" r="r" b="b"/>
              <a:pathLst>
                <a:path w="137794" h="155575">
                  <a:moveTo>
                    <a:pt x="0" y="0"/>
                  </a:moveTo>
                  <a:lnTo>
                    <a:pt x="137680" y="15525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19643" y="1487487"/>
              <a:ext cx="40005" cy="58419"/>
            </a:xfrm>
            <a:custGeom>
              <a:avLst/>
              <a:gdLst/>
              <a:ahLst/>
              <a:cxnLst/>
              <a:rect l="l" t="t" r="r" b="b"/>
              <a:pathLst>
                <a:path w="40005" h="58419">
                  <a:moveTo>
                    <a:pt x="3898" y="0"/>
                  </a:moveTo>
                  <a:lnTo>
                    <a:pt x="0" y="58166"/>
                  </a:lnTo>
                  <a:lnTo>
                    <a:pt x="39878" y="15633"/>
                  </a:lnTo>
                  <a:lnTo>
                    <a:pt x="13131" y="27952"/>
                  </a:lnTo>
                  <a:lnTo>
                    <a:pt x="38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32775" y="1365745"/>
              <a:ext cx="65405" cy="149860"/>
            </a:xfrm>
            <a:custGeom>
              <a:avLst/>
              <a:gdLst/>
              <a:ahLst/>
              <a:cxnLst/>
              <a:rect l="l" t="t" r="r" b="b"/>
              <a:pathLst>
                <a:path w="65405" h="149859">
                  <a:moveTo>
                    <a:pt x="65074" y="0"/>
                  </a:moveTo>
                  <a:lnTo>
                    <a:pt x="0" y="149694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12543" y="1487500"/>
              <a:ext cx="40640" cy="58419"/>
            </a:xfrm>
            <a:custGeom>
              <a:avLst/>
              <a:gdLst/>
              <a:ahLst/>
              <a:cxnLst/>
              <a:rect l="l" t="t" r="r" b="b"/>
              <a:pathLst>
                <a:path w="40639" h="58419">
                  <a:moveTo>
                    <a:pt x="35877" y="0"/>
                  </a:moveTo>
                  <a:lnTo>
                    <a:pt x="26809" y="28016"/>
                  </a:lnTo>
                  <a:lnTo>
                    <a:pt x="0" y="15836"/>
                  </a:lnTo>
                  <a:lnTo>
                    <a:pt x="40119" y="58153"/>
                  </a:lnTo>
                  <a:lnTo>
                    <a:pt x="358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73250" y="1365745"/>
              <a:ext cx="66675" cy="149860"/>
            </a:xfrm>
            <a:custGeom>
              <a:avLst/>
              <a:gdLst/>
              <a:ahLst/>
              <a:cxnLst/>
              <a:rect l="l" t="t" r="r" b="b"/>
              <a:pathLst>
                <a:path w="66675" h="149859">
                  <a:moveTo>
                    <a:pt x="0" y="0"/>
                  </a:moveTo>
                  <a:lnTo>
                    <a:pt x="66103" y="14977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74646" y="1491576"/>
              <a:ext cx="51435" cy="54610"/>
            </a:xfrm>
            <a:custGeom>
              <a:avLst/>
              <a:gdLst/>
              <a:ahLst/>
              <a:cxnLst/>
              <a:rect l="l" t="t" r="r" b="b"/>
              <a:pathLst>
                <a:path w="51435" h="54609">
                  <a:moveTo>
                    <a:pt x="21780" y="0"/>
                  </a:moveTo>
                  <a:lnTo>
                    <a:pt x="0" y="54076"/>
                  </a:lnTo>
                  <a:lnTo>
                    <a:pt x="51117" y="26035"/>
                  </a:lnTo>
                  <a:lnTo>
                    <a:pt x="21869" y="29438"/>
                  </a:lnTo>
                  <a:lnTo>
                    <a:pt x="21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96515" y="1365745"/>
              <a:ext cx="138430" cy="155575"/>
            </a:xfrm>
            <a:custGeom>
              <a:avLst/>
              <a:gdLst/>
              <a:ahLst/>
              <a:cxnLst/>
              <a:rect l="l" t="t" r="r" b="b"/>
              <a:pathLst>
                <a:path w="138430" h="155575">
                  <a:moveTo>
                    <a:pt x="137833" y="0"/>
                  </a:moveTo>
                  <a:lnTo>
                    <a:pt x="0" y="15527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89212" y="1487525"/>
              <a:ext cx="40640" cy="58419"/>
            </a:xfrm>
            <a:custGeom>
              <a:avLst/>
              <a:gdLst/>
              <a:ahLst/>
              <a:cxnLst/>
              <a:rect l="l" t="t" r="r" b="b"/>
              <a:pathLst>
                <a:path w="40639" h="58419">
                  <a:moveTo>
                    <a:pt x="35814" y="0"/>
                  </a:moveTo>
                  <a:lnTo>
                    <a:pt x="26860" y="28054"/>
                  </a:lnTo>
                  <a:lnTo>
                    <a:pt x="0" y="15989"/>
                  </a:lnTo>
                  <a:lnTo>
                    <a:pt x="40297" y="58127"/>
                  </a:lnTo>
                  <a:lnTo>
                    <a:pt x="358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49169" y="1365745"/>
              <a:ext cx="67310" cy="149860"/>
            </a:xfrm>
            <a:custGeom>
              <a:avLst/>
              <a:gdLst/>
              <a:ahLst/>
              <a:cxnLst/>
              <a:rect l="l" t="t" r="r" b="b"/>
              <a:pathLst>
                <a:path w="67310" h="149859">
                  <a:moveTo>
                    <a:pt x="0" y="0"/>
                  </a:moveTo>
                  <a:lnTo>
                    <a:pt x="66903" y="149834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62950" y="2194821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30" y="0"/>
                  </a:moveTo>
                  <a:lnTo>
                    <a:pt x="19634" y="21977"/>
                  </a:lnTo>
                  <a:lnTo>
                    <a:pt x="0" y="25"/>
                  </a:lnTo>
                  <a:lnTo>
                    <a:pt x="19646" y="54927"/>
                  </a:lnTo>
                  <a:lnTo>
                    <a:pt x="392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82280" y="1717789"/>
              <a:ext cx="635" cy="499109"/>
            </a:xfrm>
            <a:custGeom>
              <a:avLst/>
              <a:gdLst/>
              <a:ahLst/>
              <a:cxnLst/>
              <a:rect l="l" t="t" r="r" b="b"/>
              <a:pathLst>
                <a:path w="635" h="499110">
                  <a:moveTo>
                    <a:pt x="0" y="0"/>
                  </a:moveTo>
                  <a:lnTo>
                    <a:pt x="304" y="49900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70113" y="2211847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0" y="0"/>
                  </a:moveTo>
                  <a:lnTo>
                    <a:pt x="19532" y="54942"/>
                  </a:lnTo>
                  <a:lnTo>
                    <a:pt x="39230" y="59"/>
                  </a:lnTo>
                  <a:lnTo>
                    <a:pt x="19583" y="21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89696" y="1717789"/>
              <a:ext cx="1270" cy="516255"/>
            </a:xfrm>
            <a:custGeom>
              <a:avLst/>
              <a:gdLst/>
              <a:ahLst/>
              <a:cxnLst/>
              <a:rect l="l" t="t" r="r" b="b"/>
              <a:pathLst>
                <a:path w="1269" h="516255">
                  <a:moveTo>
                    <a:pt x="812" y="0"/>
                  </a:moveTo>
                  <a:lnTo>
                    <a:pt x="0" y="516055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48877" y="1839569"/>
              <a:ext cx="40640" cy="58419"/>
            </a:xfrm>
            <a:custGeom>
              <a:avLst/>
              <a:gdLst/>
              <a:ahLst/>
              <a:cxnLst/>
              <a:rect l="l" t="t" r="r" b="b"/>
              <a:pathLst>
                <a:path w="40639" h="58419">
                  <a:moveTo>
                    <a:pt x="4533" y="0"/>
                  </a:moveTo>
                  <a:lnTo>
                    <a:pt x="0" y="58127"/>
                  </a:lnTo>
                  <a:lnTo>
                    <a:pt x="40335" y="16027"/>
                  </a:lnTo>
                  <a:lnTo>
                    <a:pt x="13462" y="28067"/>
                  </a:lnTo>
                  <a:lnTo>
                    <a:pt x="45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62339" y="1717789"/>
              <a:ext cx="67310" cy="149860"/>
            </a:xfrm>
            <a:custGeom>
              <a:avLst/>
              <a:gdLst/>
              <a:ahLst/>
              <a:cxnLst/>
              <a:rect l="l" t="t" r="r" b="b"/>
              <a:pathLst>
                <a:path w="67310" h="149860">
                  <a:moveTo>
                    <a:pt x="67081" y="0"/>
                  </a:moveTo>
                  <a:lnTo>
                    <a:pt x="0" y="1498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45231" y="1839544"/>
              <a:ext cx="40640" cy="58419"/>
            </a:xfrm>
            <a:custGeom>
              <a:avLst/>
              <a:gdLst/>
              <a:ahLst/>
              <a:cxnLst/>
              <a:rect l="l" t="t" r="r" b="b"/>
              <a:pathLst>
                <a:path w="40639" h="58419">
                  <a:moveTo>
                    <a:pt x="35877" y="0"/>
                  </a:moveTo>
                  <a:lnTo>
                    <a:pt x="26809" y="28016"/>
                  </a:lnTo>
                  <a:lnTo>
                    <a:pt x="0" y="15836"/>
                  </a:lnTo>
                  <a:lnTo>
                    <a:pt x="40119" y="58153"/>
                  </a:lnTo>
                  <a:lnTo>
                    <a:pt x="358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05925" y="1717789"/>
              <a:ext cx="66675" cy="149860"/>
            </a:xfrm>
            <a:custGeom>
              <a:avLst/>
              <a:gdLst/>
              <a:ahLst/>
              <a:cxnLst/>
              <a:rect l="l" t="t" r="r" b="b"/>
              <a:pathLst>
                <a:path w="66675" h="149860">
                  <a:moveTo>
                    <a:pt x="0" y="0"/>
                  </a:moveTo>
                  <a:lnTo>
                    <a:pt x="66116" y="14977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79015" y="2196910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21" y="21976"/>
                  </a:lnTo>
                  <a:lnTo>
                    <a:pt x="0" y="24"/>
                  </a:lnTo>
                  <a:lnTo>
                    <a:pt x="19646" y="54927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98306" y="1717789"/>
              <a:ext cx="635" cy="501650"/>
            </a:xfrm>
            <a:custGeom>
              <a:avLst/>
              <a:gdLst/>
              <a:ahLst/>
              <a:cxnLst/>
              <a:rect l="l" t="t" r="r" b="b"/>
              <a:pathLst>
                <a:path w="635" h="501650">
                  <a:moveTo>
                    <a:pt x="0" y="0"/>
                  </a:moveTo>
                  <a:lnTo>
                    <a:pt x="330" y="50109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90990" y="2194811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34" y="21987"/>
                  </a:lnTo>
                  <a:lnTo>
                    <a:pt x="0" y="45"/>
                  </a:lnTo>
                  <a:lnTo>
                    <a:pt x="19672" y="54937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10447" y="2069833"/>
              <a:ext cx="635" cy="147320"/>
            </a:xfrm>
            <a:custGeom>
              <a:avLst/>
              <a:gdLst/>
              <a:ahLst/>
              <a:cxnLst/>
              <a:rect l="l" t="t" r="r" b="b"/>
              <a:pathLst>
                <a:path w="635" h="147319">
                  <a:moveTo>
                    <a:pt x="0" y="0"/>
                  </a:moveTo>
                  <a:lnTo>
                    <a:pt x="177" y="146965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03309" y="2194797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0" y="0"/>
                  </a:moveTo>
                  <a:lnTo>
                    <a:pt x="19507" y="54951"/>
                  </a:lnTo>
                  <a:lnTo>
                    <a:pt x="39217" y="73"/>
                  </a:lnTo>
                  <a:lnTo>
                    <a:pt x="19570" y="22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22879" y="2069833"/>
              <a:ext cx="635" cy="147320"/>
            </a:xfrm>
            <a:custGeom>
              <a:avLst/>
              <a:gdLst/>
              <a:ahLst/>
              <a:cxnLst/>
              <a:rect l="l" t="t" r="r" b="b"/>
              <a:pathLst>
                <a:path w="635" h="147319">
                  <a:moveTo>
                    <a:pt x="279" y="0"/>
                  </a:moveTo>
                  <a:lnTo>
                    <a:pt x="0" y="146965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25982" y="1880628"/>
            <a:ext cx="4356735" cy="11385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23925" algn="ctr">
              <a:lnSpc>
                <a:spcPct val="100000"/>
              </a:lnSpc>
              <a:spcBef>
                <a:spcPts val="90"/>
              </a:spcBef>
              <a:tabLst>
                <a:tab pos="1237615" algn="l"/>
              </a:tabLst>
            </a:pPr>
            <a:r>
              <a:rPr sz="1100" i="1" spc="-10" dirty="0">
                <a:latin typeface="Arial"/>
                <a:cs typeface="Arial"/>
              </a:rPr>
              <a:t>D	</a:t>
            </a:r>
            <a:r>
              <a:rPr sz="1100" i="1" spc="-25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tabLst>
                <a:tab pos="654685" algn="l"/>
                <a:tab pos="927735" algn="l"/>
              </a:tabLst>
            </a:pP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68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cat	</a:t>
            </a:r>
            <a:r>
              <a:rPr sz="1100" i="1" spc="-20" dirty="0">
                <a:latin typeface="Arial"/>
                <a:cs typeface="Arial"/>
              </a:rPr>
              <a:t>in	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35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hat</a:t>
            </a:r>
            <a:endParaRPr sz="1100">
              <a:latin typeface="Arial"/>
              <a:cs typeface="Arial"/>
            </a:endParaRPr>
          </a:p>
          <a:p>
            <a:pPr marL="12700" marR="5080" algn="just">
              <a:lnSpc>
                <a:spcPct val="102299"/>
              </a:lnSpc>
              <a:spcBef>
                <a:spcPts val="630"/>
              </a:spcBef>
            </a:pPr>
            <a:r>
              <a:rPr sz="1100" spc="-30" dirty="0">
                <a:latin typeface="Tahoma"/>
                <a:cs typeface="Tahoma"/>
              </a:rPr>
              <a:t>Each </a:t>
            </a:r>
            <a:r>
              <a:rPr sz="1100" spc="-50" dirty="0">
                <a:latin typeface="Tahoma"/>
                <a:cs typeface="Tahoma"/>
              </a:rPr>
              <a:t>non-leaf vertex </a:t>
            </a:r>
            <a:r>
              <a:rPr sz="1100" spc="-20" dirty="0">
                <a:latin typeface="Tahoma"/>
                <a:cs typeface="Tahoma"/>
              </a:rPr>
              <a:t>in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0" dirty="0">
                <a:latin typeface="Tahoma"/>
                <a:cs typeface="Tahoma"/>
              </a:rPr>
              <a:t>tree </a:t>
            </a:r>
            <a:r>
              <a:rPr sz="1100" spc="-55" dirty="0">
                <a:latin typeface="Tahoma"/>
                <a:cs typeface="Tahoma"/>
              </a:rPr>
              <a:t>corresponds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75" dirty="0">
                <a:latin typeface="Tahoma"/>
                <a:cs typeface="Tahoma"/>
              </a:rPr>
              <a:t>some </a:t>
            </a:r>
            <a:r>
              <a:rPr sz="1100" spc="-60" dirty="0">
                <a:latin typeface="Tahoma"/>
                <a:cs typeface="Tahoma"/>
              </a:rPr>
              <a:t>grammar </a:t>
            </a:r>
            <a:r>
              <a:rPr sz="1100" spc="-45" dirty="0">
                <a:latin typeface="Tahoma"/>
                <a:cs typeface="Tahoma"/>
              </a:rPr>
              <a:t>rule </a:t>
            </a:r>
            <a:r>
              <a:rPr sz="1100" spc="-40" dirty="0">
                <a:latin typeface="Tahoma"/>
                <a:cs typeface="Tahoma"/>
              </a:rPr>
              <a:t>(since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must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45" dirty="0">
                <a:latin typeface="Tahoma"/>
                <a:cs typeface="Tahoma"/>
              </a:rPr>
              <a:t>labeled </a:t>
            </a:r>
            <a:r>
              <a:rPr sz="1100" spc="-65" dirty="0">
                <a:latin typeface="Tahoma"/>
                <a:cs typeface="Tahoma"/>
              </a:rPr>
              <a:t>by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5" dirty="0">
                <a:latin typeface="Tahoma"/>
                <a:cs typeface="Tahoma"/>
              </a:rPr>
              <a:t>head </a:t>
            </a:r>
            <a:r>
              <a:rPr sz="1100" spc="-40" dirty="0">
                <a:latin typeface="Tahoma"/>
                <a:cs typeface="Tahoma"/>
              </a:rPr>
              <a:t>of </a:t>
            </a:r>
            <a:r>
              <a:rPr sz="1100" spc="-75" dirty="0">
                <a:latin typeface="Tahoma"/>
                <a:cs typeface="Tahoma"/>
              </a:rPr>
              <a:t>some</a:t>
            </a:r>
            <a:r>
              <a:rPr sz="1100" spc="19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rule,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15" dirty="0">
                <a:latin typeface="Tahoma"/>
                <a:cs typeface="Tahoma"/>
              </a:rPr>
              <a:t>its </a:t>
            </a:r>
            <a:r>
              <a:rPr sz="1100" spc="-35" dirty="0">
                <a:latin typeface="Tahoma"/>
                <a:cs typeface="Tahoma"/>
              </a:rPr>
              <a:t>children </a:t>
            </a:r>
            <a:r>
              <a:rPr sz="1100" spc="-40" dirty="0">
                <a:latin typeface="Tahoma"/>
                <a:cs typeface="Tahoma"/>
              </a:rPr>
              <a:t>must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45" dirty="0">
                <a:latin typeface="Tahoma"/>
                <a:cs typeface="Tahoma"/>
              </a:rPr>
              <a:t>labeled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body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same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rule).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251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34480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Correspondence</a:t>
            </a:r>
            <a:r>
              <a:rPr spc="120" dirty="0"/>
              <a:t> </a:t>
            </a:r>
            <a:r>
              <a:rPr spc="-45" dirty="0"/>
              <a:t>between</a:t>
            </a:r>
            <a:r>
              <a:rPr spc="150" dirty="0"/>
              <a:t> </a:t>
            </a:r>
            <a:r>
              <a:rPr spc="-30" dirty="0"/>
              <a:t>trees</a:t>
            </a:r>
            <a:r>
              <a:rPr spc="150" dirty="0"/>
              <a:t> </a:t>
            </a:r>
            <a:r>
              <a:rPr spc="-15" dirty="0"/>
              <a:t>and</a:t>
            </a:r>
            <a:r>
              <a:rPr spc="150" dirty="0"/>
              <a:t> </a:t>
            </a:r>
            <a:r>
              <a:rPr spc="-10" dirty="0"/>
              <a:t>derivations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7882" y="599313"/>
            <a:ext cx="4432935" cy="2642870"/>
            <a:chOff x="87882" y="599313"/>
            <a:chExt cx="4432935" cy="2642870"/>
          </a:xfrm>
        </p:grpSpPr>
        <p:sp>
          <p:nvSpPr>
            <p:cNvPr id="6" name="object 6"/>
            <p:cNvSpPr/>
            <p:nvPr/>
          </p:nvSpPr>
          <p:spPr>
            <a:xfrm>
              <a:off x="87882" y="599313"/>
              <a:ext cx="4432935" cy="186690"/>
            </a:xfrm>
            <a:custGeom>
              <a:avLst/>
              <a:gdLst/>
              <a:ahLst/>
              <a:cxnLst/>
              <a:rect l="l" t="t" r="r" b="b"/>
              <a:pathLst>
                <a:path w="4432935" h="186690">
                  <a:moveTo>
                    <a:pt x="4381767" y="0"/>
                  </a:moveTo>
                  <a:lnTo>
                    <a:pt x="50799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63"/>
                  </a:lnTo>
                  <a:lnTo>
                    <a:pt x="4432567" y="186563"/>
                  </a:lnTo>
                  <a:lnTo>
                    <a:pt x="4432567" y="50800"/>
                  </a:lnTo>
                  <a:lnTo>
                    <a:pt x="4428559" y="31075"/>
                  </a:lnTo>
                  <a:lnTo>
                    <a:pt x="4417645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82" y="772729"/>
              <a:ext cx="4432935" cy="5080"/>
            </a:xfrm>
            <a:custGeom>
              <a:avLst/>
              <a:gdLst/>
              <a:ahLst/>
              <a:cxnLst/>
              <a:rect l="l" t="t" r="r" b="b"/>
              <a:pathLst>
                <a:path w="4432935" h="5079">
                  <a:moveTo>
                    <a:pt x="0" y="4764"/>
                  </a:moveTo>
                  <a:lnTo>
                    <a:pt x="4432566" y="4764"/>
                  </a:lnTo>
                  <a:lnTo>
                    <a:pt x="4432566" y="0"/>
                  </a:lnTo>
                  <a:lnTo>
                    <a:pt x="0" y="0"/>
                  </a:lnTo>
                  <a:lnTo>
                    <a:pt x="0" y="4764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882" y="774319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82" y="780670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74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882" y="787016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882" y="793367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871" y="793280"/>
              <a:ext cx="4432935" cy="30480"/>
            </a:xfrm>
            <a:custGeom>
              <a:avLst/>
              <a:gdLst/>
              <a:ahLst/>
              <a:cxnLst/>
              <a:rect l="l" t="t" r="r" b="b"/>
              <a:pathLst>
                <a:path w="4432935" h="30480">
                  <a:moveTo>
                    <a:pt x="4432566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060"/>
                  </a:lnTo>
                  <a:lnTo>
                    <a:pt x="4432566" y="30060"/>
                  </a:lnTo>
                  <a:lnTo>
                    <a:pt x="4432566" y="635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882" y="816902"/>
              <a:ext cx="4432935" cy="2425065"/>
            </a:xfrm>
            <a:custGeom>
              <a:avLst/>
              <a:gdLst/>
              <a:ahLst/>
              <a:cxnLst/>
              <a:rect l="l" t="t" r="r" b="b"/>
              <a:pathLst>
                <a:path w="4432935" h="2425065">
                  <a:moveTo>
                    <a:pt x="4432567" y="0"/>
                  </a:moveTo>
                  <a:lnTo>
                    <a:pt x="0" y="0"/>
                  </a:lnTo>
                  <a:lnTo>
                    <a:pt x="0" y="2374224"/>
                  </a:lnTo>
                  <a:lnTo>
                    <a:pt x="4008" y="2393949"/>
                  </a:lnTo>
                  <a:lnTo>
                    <a:pt x="14922" y="2410101"/>
                  </a:lnTo>
                  <a:lnTo>
                    <a:pt x="31075" y="2421015"/>
                  </a:lnTo>
                  <a:lnTo>
                    <a:pt x="50799" y="2425024"/>
                  </a:lnTo>
                  <a:lnTo>
                    <a:pt x="4381767" y="2425024"/>
                  </a:lnTo>
                  <a:lnTo>
                    <a:pt x="4401492" y="2421015"/>
                  </a:lnTo>
                  <a:lnTo>
                    <a:pt x="4417645" y="2410101"/>
                  </a:lnTo>
                  <a:lnTo>
                    <a:pt x="4428559" y="2393949"/>
                  </a:lnTo>
                  <a:lnTo>
                    <a:pt x="4432567" y="2374224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982" y="535074"/>
            <a:ext cx="3596640" cy="26517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Example: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100" spc="-5" dirty="0">
                <a:latin typeface="Tahoma"/>
                <a:cs typeface="Tahoma"/>
              </a:rPr>
              <a:t>This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tree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represents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following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derivations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(among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others):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ahoma"/>
              <a:cs typeface="Tahoma"/>
            </a:endParaRPr>
          </a:p>
          <a:p>
            <a:pPr marL="1125220" indent="-303530">
              <a:lnSpc>
                <a:spcPct val="100000"/>
              </a:lnSpc>
              <a:buFont typeface="Tahoma"/>
              <a:buAutoNum type="arabicParenBoth"/>
              <a:tabLst>
                <a:tab pos="1124585" algn="l"/>
                <a:tab pos="1125220" algn="l"/>
              </a:tabLst>
            </a:pPr>
            <a:r>
              <a:rPr sz="1100" i="1" spc="-35" dirty="0">
                <a:latin typeface="Arial"/>
                <a:cs typeface="Arial"/>
              </a:rPr>
              <a:t>NP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Arial"/>
                <a:cs typeface="Arial"/>
              </a:rPr>
              <a:t>NP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PP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D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N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PP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D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N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P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NP</a:t>
            </a:r>
            <a:endParaRPr sz="1100">
              <a:latin typeface="Arial"/>
              <a:cs typeface="Arial"/>
            </a:endParaRPr>
          </a:p>
          <a:p>
            <a:pPr marL="1124585">
              <a:lnSpc>
                <a:spcPct val="100000"/>
              </a:lnSpc>
              <a:spcBef>
                <a:spcPts val="35"/>
              </a:spcBef>
            </a:pP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D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N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P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D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N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N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P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D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  <a:p>
            <a:pPr marL="1124585">
              <a:lnSpc>
                <a:spcPct val="100000"/>
              </a:lnSpc>
              <a:spcBef>
                <a:spcPts val="40"/>
              </a:spcBef>
            </a:pP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cat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P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D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N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cat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in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D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  <a:p>
            <a:pPr marL="1124585">
              <a:lnSpc>
                <a:spcPct val="100000"/>
              </a:lnSpc>
              <a:spcBef>
                <a:spcPts val="35"/>
              </a:spcBef>
            </a:pP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cat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in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N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cat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in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hat</a:t>
            </a:r>
            <a:endParaRPr sz="1100">
              <a:latin typeface="Arial"/>
              <a:cs typeface="Arial"/>
            </a:endParaRPr>
          </a:p>
          <a:p>
            <a:pPr marL="1125220" indent="-303530">
              <a:lnSpc>
                <a:spcPct val="100000"/>
              </a:lnSpc>
              <a:spcBef>
                <a:spcPts val="35"/>
              </a:spcBef>
              <a:buFont typeface="Tahoma"/>
              <a:buAutoNum type="arabicParenBoth" startAt="2"/>
              <a:tabLst>
                <a:tab pos="1124585" algn="l"/>
                <a:tab pos="1125220" algn="l"/>
              </a:tabLst>
            </a:pPr>
            <a:r>
              <a:rPr sz="1100" i="1" spc="-35" dirty="0">
                <a:latin typeface="Arial"/>
                <a:cs typeface="Arial"/>
              </a:rPr>
              <a:t>NP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Arial"/>
                <a:cs typeface="Arial"/>
              </a:rPr>
              <a:t>NP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PP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D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N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PP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N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PP</a:t>
            </a:r>
            <a:endParaRPr sz="1100">
              <a:latin typeface="Arial"/>
              <a:cs typeface="Arial"/>
            </a:endParaRPr>
          </a:p>
          <a:p>
            <a:pPr marL="1124585">
              <a:lnSpc>
                <a:spcPct val="100000"/>
              </a:lnSpc>
              <a:spcBef>
                <a:spcPts val="35"/>
              </a:spcBef>
            </a:pP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cat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PP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cat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P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NP</a:t>
            </a:r>
            <a:endParaRPr sz="1100">
              <a:latin typeface="Arial"/>
              <a:cs typeface="Arial"/>
            </a:endParaRPr>
          </a:p>
          <a:p>
            <a:pPr marL="1124585">
              <a:lnSpc>
                <a:spcPct val="100000"/>
              </a:lnSpc>
              <a:spcBef>
                <a:spcPts val="35"/>
              </a:spcBef>
            </a:pP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cat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in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NP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cat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in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D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  <a:p>
            <a:pPr marL="1124585">
              <a:lnSpc>
                <a:spcPct val="100000"/>
              </a:lnSpc>
              <a:spcBef>
                <a:spcPts val="40"/>
              </a:spcBef>
            </a:pP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cat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in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N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cat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in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hat</a:t>
            </a:r>
            <a:endParaRPr sz="1100">
              <a:latin typeface="Arial"/>
              <a:cs typeface="Arial"/>
            </a:endParaRPr>
          </a:p>
          <a:p>
            <a:pPr marL="1124585" indent="-303530">
              <a:lnSpc>
                <a:spcPct val="100000"/>
              </a:lnSpc>
              <a:spcBef>
                <a:spcPts val="35"/>
              </a:spcBef>
              <a:buFont typeface="Tahoma"/>
              <a:buAutoNum type="arabicParenBoth" startAt="3"/>
              <a:tabLst>
                <a:tab pos="1124585" algn="l"/>
                <a:tab pos="1125220" algn="l"/>
              </a:tabLst>
            </a:pPr>
            <a:r>
              <a:rPr sz="1100" i="1" spc="-35" dirty="0">
                <a:latin typeface="Arial"/>
                <a:cs typeface="Arial"/>
              </a:rPr>
              <a:t>NP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Arial"/>
                <a:cs typeface="Arial"/>
              </a:rPr>
              <a:t>NP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PP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Arial"/>
                <a:cs typeface="Arial"/>
              </a:rPr>
              <a:t>NP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P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NP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Arial"/>
                <a:cs typeface="Arial"/>
              </a:rPr>
              <a:t>NP</a:t>
            </a:r>
            <a:r>
              <a:rPr sz="1100" i="1" spc="65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P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D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  <a:p>
            <a:pPr marL="1124585">
              <a:lnSpc>
                <a:spcPct val="100000"/>
              </a:lnSpc>
              <a:spcBef>
                <a:spcPts val="35"/>
              </a:spcBef>
            </a:pP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Arial"/>
                <a:cs typeface="Arial"/>
              </a:rPr>
              <a:t>NP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P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D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hat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Arial"/>
                <a:cs typeface="Arial"/>
              </a:rPr>
              <a:t>NP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P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hat</a:t>
            </a:r>
            <a:endParaRPr sz="1100">
              <a:latin typeface="Arial"/>
              <a:cs typeface="Arial"/>
            </a:endParaRPr>
          </a:p>
          <a:p>
            <a:pPr marL="1124585">
              <a:lnSpc>
                <a:spcPct val="100000"/>
              </a:lnSpc>
              <a:spcBef>
                <a:spcPts val="35"/>
              </a:spcBef>
            </a:pP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Arial"/>
                <a:cs typeface="Arial"/>
              </a:rPr>
              <a:t>NP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in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hat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D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N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in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hat</a:t>
            </a:r>
            <a:endParaRPr sz="1100">
              <a:latin typeface="Arial"/>
              <a:cs typeface="Arial"/>
            </a:endParaRPr>
          </a:p>
          <a:p>
            <a:pPr marL="1124585">
              <a:lnSpc>
                <a:spcPct val="100000"/>
              </a:lnSpc>
              <a:spcBef>
                <a:spcPts val="25"/>
              </a:spcBef>
            </a:pP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D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cat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in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hat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cat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in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hat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252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34480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Correspondence</a:t>
            </a:r>
            <a:r>
              <a:rPr spc="120" dirty="0"/>
              <a:t> </a:t>
            </a:r>
            <a:r>
              <a:rPr spc="-45" dirty="0"/>
              <a:t>between</a:t>
            </a:r>
            <a:r>
              <a:rPr spc="150" dirty="0"/>
              <a:t> </a:t>
            </a:r>
            <a:r>
              <a:rPr spc="-30" dirty="0"/>
              <a:t>trees</a:t>
            </a:r>
            <a:r>
              <a:rPr spc="150" dirty="0"/>
              <a:t> </a:t>
            </a:r>
            <a:r>
              <a:rPr spc="-15" dirty="0"/>
              <a:t>and</a:t>
            </a:r>
            <a:r>
              <a:rPr spc="150" dirty="0"/>
              <a:t> </a:t>
            </a:r>
            <a:r>
              <a:rPr spc="-10" dirty="0"/>
              <a:t>derivations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7882" y="1155573"/>
            <a:ext cx="4432935" cy="1106805"/>
            <a:chOff x="87882" y="1155573"/>
            <a:chExt cx="4432935" cy="1106805"/>
          </a:xfrm>
        </p:grpSpPr>
        <p:sp>
          <p:nvSpPr>
            <p:cNvPr id="6" name="object 6"/>
            <p:cNvSpPr/>
            <p:nvPr/>
          </p:nvSpPr>
          <p:spPr>
            <a:xfrm>
              <a:off x="87882" y="1155573"/>
              <a:ext cx="4432935" cy="186690"/>
            </a:xfrm>
            <a:custGeom>
              <a:avLst/>
              <a:gdLst/>
              <a:ahLst/>
              <a:cxnLst/>
              <a:rect l="l" t="t" r="r" b="b"/>
              <a:pathLst>
                <a:path w="4432935" h="186690">
                  <a:moveTo>
                    <a:pt x="4381767" y="0"/>
                  </a:moveTo>
                  <a:lnTo>
                    <a:pt x="50799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63"/>
                  </a:lnTo>
                  <a:lnTo>
                    <a:pt x="4432567" y="186563"/>
                  </a:lnTo>
                  <a:lnTo>
                    <a:pt x="4432567" y="50800"/>
                  </a:lnTo>
                  <a:lnTo>
                    <a:pt x="4428559" y="31075"/>
                  </a:lnTo>
                  <a:lnTo>
                    <a:pt x="4417645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82" y="1328989"/>
              <a:ext cx="4432935" cy="5080"/>
            </a:xfrm>
            <a:custGeom>
              <a:avLst/>
              <a:gdLst/>
              <a:ahLst/>
              <a:cxnLst/>
              <a:rect l="l" t="t" r="r" b="b"/>
              <a:pathLst>
                <a:path w="4432935" h="5080">
                  <a:moveTo>
                    <a:pt x="0" y="4763"/>
                  </a:moveTo>
                  <a:lnTo>
                    <a:pt x="4432566" y="4763"/>
                  </a:lnTo>
                  <a:lnTo>
                    <a:pt x="4432566" y="0"/>
                  </a:lnTo>
                  <a:lnTo>
                    <a:pt x="0" y="0"/>
                  </a:lnTo>
                  <a:lnTo>
                    <a:pt x="0" y="4763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882" y="1330579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82" y="1336930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74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882" y="1343276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882" y="1349627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871" y="1349540"/>
              <a:ext cx="4432935" cy="30480"/>
            </a:xfrm>
            <a:custGeom>
              <a:avLst/>
              <a:gdLst/>
              <a:ahLst/>
              <a:cxnLst/>
              <a:rect l="l" t="t" r="r" b="b"/>
              <a:pathLst>
                <a:path w="4432935" h="30480">
                  <a:moveTo>
                    <a:pt x="4432566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060"/>
                  </a:lnTo>
                  <a:lnTo>
                    <a:pt x="4432566" y="30060"/>
                  </a:lnTo>
                  <a:lnTo>
                    <a:pt x="4432566" y="635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882" y="1373111"/>
              <a:ext cx="4432935" cy="889000"/>
            </a:xfrm>
            <a:custGeom>
              <a:avLst/>
              <a:gdLst/>
              <a:ahLst/>
              <a:cxnLst/>
              <a:rect l="l" t="t" r="r" b="b"/>
              <a:pathLst>
                <a:path w="4432935" h="889000">
                  <a:moveTo>
                    <a:pt x="4432567" y="0"/>
                  </a:moveTo>
                  <a:lnTo>
                    <a:pt x="0" y="0"/>
                  </a:lnTo>
                  <a:lnTo>
                    <a:pt x="0" y="838086"/>
                  </a:lnTo>
                  <a:lnTo>
                    <a:pt x="4008" y="857811"/>
                  </a:lnTo>
                  <a:lnTo>
                    <a:pt x="14922" y="873964"/>
                  </a:lnTo>
                  <a:lnTo>
                    <a:pt x="31075" y="884878"/>
                  </a:lnTo>
                  <a:lnTo>
                    <a:pt x="50799" y="888886"/>
                  </a:lnTo>
                  <a:lnTo>
                    <a:pt x="4381767" y="888886"/>
                  </a:lnTo>
                  <a:lnTo>
                    <a:pt x="4401492" y="884878"/>
                  </a:lnTo>
                  <a:lnTo>
                    <a:pt x="4417645" y="873964"/>
                  </a:lnTo>
                  <a:lnTo>
                    <a:pt x="4428559" y="857811"/>
                  </a:lnTo>
                  <a:lnTo>
                    <a:pt x="4432567" y="838086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980" y="1091334"/>
            <a:ext cx="4356735" cy="11398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59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Example:</a:t>
            </a:r>
            <a:r>
              <a:rPr sz="1100" spc="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endParaRPr sz="1100">
              <a:latin typeface="Tahoma"/>
              <a:cs typeface="Tahoma"/>
            </a:endParaRPr>
          </a:p>
          <a:p>
            <a:pPr marL="12700" marR="5080" algn="just">
              <a:lnSpc>
                <a:spcPct val="102499"/>
              </a:lnSpc>
              <a:spcBef>
                <a:spcPts val="325"/>
              </a:spcBef>
            </a:pPr>
            <a:r>
              <a:rPr sz="1100" spc="-35" dirty="0">
                <a:latin typeface="Tahoma"/>
                <a:cs typeface="Tahoma"/>
              </a:rPr>
              <a:t>hile exactly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75" dirty="0">
                <a:latin typeface="Tahoma"/>
                <a:cs typeface="Tahoma"/>
              </a:rPr>
              <a:t>same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rules </a:t>
            </a:r>
            <a:r>
              <a:rPr sz="1100" spc="-75" dirty="0">
                <a:latin typeface="Tahoma"/>
                <a:cs typeface="Tahoma"/>
              </a:rPr>
              <a:t>are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applied </a:t>
            </a:r>
            <a:r>
              <a:rPr sz="1100" spc="-20" dirty="0">
                <a:latin typeface="Tahoma"/>
                <a:cs typeface="Tahoma"/>
              </a:rPr>
              <a:t>in </a:t>
            </a:r>
            <a:r>
              <a:rPr sz="1100" spc="-60" dirty="0">
                <a:latin typeface="Tahoma"/>
                <a:cs typeface="Tahoma"/>
              </a:rPr>
              <a:t>each </a:t>
            </a:r>
            <a:r>
              <a:rPr sz="1100" spc="-35" dirty="0">
                <a:latin typeface="Tahoma"/>
                <a:cs typeface="Tahoma"/>
              </a:rPr>
              <a:t>derivation </a:t>
            </a:r>
            <a:r>
              <a:rPr sz="1100" spc="-30" dirty="0">
                <a:latin typeface="Tahoma"/>
                <a:cs typeface="Tahoma"/>
              </a:rPr>
              <a:t>(the </a:t>
            </a:r>
            <a:r>
              <a:rPr sz="1100" spc="-50" dirty="0">
                <a:latin typeface="Tahoma"/>
                <a:cs typeface="Tahoma"/>
              </a:rPr>
              <a:t>rules </a:t>
            </a:r>
            <a:r>
              <a:rPr sz="1100" spc="-75" dirty="0">
                <a:latin typeface="Tahoma"/>
                <a:cs typeface="Tahoma"/>
              </a:rPr>
              <a:t>are 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uniquely </a:t>
            </a:r>
            <a:r>
              <a:rPr sz="1100" spc="-50" dirty="0">
                <a:latin typeface="Tahoma"/>
                <a:cs typeface="Tahoma"/>
              </a:rPr>
              <a:t>determined </a:t>
            </a:r>
            <a:r>
              <a:rPr sz="1100" spc="-65" dirty="0">
                <a:latin typeface="Tahoma"/>
                <a:cs typeface="Tahoma"/>
              </a:rPr>
              <a:t>by </a:t>
            </a:r>
            <a:r>
              <a:rPr sz="1100" spc="-40" dirty="0">
                <a:latin typeface="Tahoma"/>
                <a:cs typeface="Tahoma"/>
              </a:rPr>
              <a:t>the tree), </a:t>
            </a:r>
            <a:r>
              <a:rPr sz="1100" spc="-45" dirty="0">
                <a:latin typeface="Tahoma"/>
                <a:cs typeface="Tahoma"/>
              </a:rPr>
              <a:t>they </a:t>
            </a:r>
            <a:r>
              <a:rPr sz="1100" spc="-75" dirty="0">
                <a:latin typeface="Tahoma"/>
                <a:cs typeface="Tahoma"/>
              </a:rPr>
              <a:t>are </a:t>
            </a:r>
            <a:r>
              <a:rPr sz="1100" spc="-40" dirty="0">
                <a:latin typeface="Tahoma"/>
                <a:cs typeface="Tahoma"/>
              </a:rPr>
              <a:t>applied </a:t>
            </a:r>
            <a:r>
              <a:rPr sz="1100" spc="-20" dirty="0">
                <a:latin typeface="Tahoma"/>
                <a:cs typeface="Tahoma"/>
              </a:rPr>
              <a:t>in </a:t>
            </a:r>
            <a:r>
              <a:rPr sz="1100" spc="-40" dirty="0">
                <a:latin typeface="Tahoma"/>
                <a:cs typeface="Tahoma"/>
              </a:rPr>
              <a:t>different </a:t>
            </a:r>
            <a:r>
              <a:rPr sz="1100" spc="-60" dirty="0">
                <a:latin typeface="Tahoma"/>
                <a:cs typeface="Tahoma"/>
              </a:rPr>
              <a:t>orders.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85" dirty="0">
                <a:latin typeface="Tahoma"/>
                <a:cs typeface="Tahoma"/>
              </a:rPr>
              <a:t>In 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particular, derivation </a:t>
            </a:r>
            <a:r>
              <a:rPr sz="1100" spc="-25" dirty="0">
                <a:latin typeface="Tahoma"/>
                <a:cs typeface="Tahoma"/>
              </a:rPr>
              <a:t>(2)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i="1" spc="-25" dirty="0">
                <a:latin typeface="Arial"/>
                <a:cs typeface="Arial"/>
              </a:rPr>
              <a:t>leftmost </a:t>
            </a:r>
            <a:r>
              <a:rPr sz="1100" spc="-40" dirty="0">
                <a:latin typeface="Tahoma"/>
                <a:cs typeface="Tahoma"/>
              </a:rPr>
              <a:t>derivation: </a:t>
            </a:r>
            <a:r>
              <a:rPr sz="1100" spc="-20" dirty="0">
                <a:latin typeface="Tahoma"/>
                <a:cs typeface="Tahoma"/>
              </a:rPr>
              <a:t>in </a:t>
            </a:r>
            <a:r>
              <a:rPr sz="1100" spc="-65" dirty="0">
                <a:latin typeface="Tahoma"/>
                <a:cs typeface="Tahoma"/>
              </a:rPr>
              <a:t>every </a:t>
            </a:r>
            <a:r>
              <a:rPr sz="1100" spc="-50" dirty="0">
                <a:latin typeface="Tahoma"/>
                <a:cs typeface="Tahoma"/>
              </a:rPr>
              <a:t>step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leftmost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non-terminal </a:t>
            </a:r>
            <a:r>
              <a:rPr sz="1100" spc="-45" dirty="0">
                <a:latin typeface="Tahoma"/>
                <a:cs typeface="Tahoma"/>
              </a:rPr>
              <a:t>symbol </a:t>
            </a:r>
            <a:r>
              <a:rPr sz="1100" spc="-40" dirty="0">
                <a:latin typeface="Tahoma"/>
                <a:cs typeface="Tahoma"/>
              </a:rPr>
              <a:t>of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5" dirty="0">
                <a:latin typeface="Tahoma"/>
                <a:cs typeface="Tahoma"/>
              </a:rPr>
              <a:t>derivation is </a:t>
            </a:r>
            <a:r>
              <a:rPr sz="1100" spc="-60" dirty="0">
                <a:latin typeface="Tahoma"/>
                <a:cs typeface="Tahoma"/>
              </a:rPr>
              <a:t>expanded. </a:t>
            </a:r>
            <a:r>
              <a:rPr sz="1100" spc="-35" dirty="0">
                <a:latin typeface="Tahoma"/>
                <a:cs typeface="Tahoma"/>
              </a:rPr>
              <a:t>Similarly, derivation </a:t>
            </a:r>
            <a:r>
              <a:rPr sz="1100" spc="-25" dirty="0">
                <a:latin typeface="Tahoma"/>
                <a:cs typeface="Tahoma"/>
              </a:rPr>
              <a:t>(3)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Arial"/>
                <a:cs typeface="Arial"/>
              </a:rPr>
              <a:t>rightmost</a:t>
            </a:r>
            <a:r>
              <a:rPr sz="1100" spc="-2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253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7835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/>
              <a:t>A</a:t>
            </a:r>
            <a:r>
              <a:rPr spc="-5" dirty="0"/>
              <a:t>m</a:t>
            </a:r>
            <a:r>
              <a:rPr spc="-25" dirty="0"/>
              <a:t>b</a:t>
            </a:r>
            <a:r>
              <a:rPr spc="10" dirty="0"/>
              <a:t>i</a:t>
            </a:r>
            <a:r>
              <a:rPr spc="45" dirty="0"/>
              <a:t>g</a:t>
            </a:r>
            <a:r>
              <a:rPr spc="-25" dirty="0"/>
              <a:t>u</a:t>
            </a:r>
            <a:r>
              <a:rPr spc="10" dirty="0"/>
              <a:t>i</a:t>
            </a:r>
            <a:r>
              <a:rPr spc="-5" dirty="0"/>
              <a:t>t</a:t>
            </a:r>
            <a:r>
              <a:rPr spc="5" dirty="0"/>
              <a:t>y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861" y="986910"/>
            <a:ext cx="76382" cy="736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861" y="1369447"/>
            <a:ext cx="76382" cy="7362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4861" y="1751958"/>
            <a:ext cx="73817" cy="7363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4861" y="2134482"/>
            <a:ext cx="73817" cy="7363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3354" y="906791"/>
            <a:ext cx="3925570" cy="18548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55904">
              <a:lnSpc>
                <a:spcPct val="102699"/>
              </a:lnSpc>
              <a:spcBef>
                <a:spcPts val="55"/>
              </a:spcBef>
            </a:pPr>
            <a:r>
              <a:rPr sz="1100" spc="-50" dirty="0">
                <a:latin typeface="Tahoma"/>
                <a:cs typeface="Tahoma"/>
              </a:rPr>
              <a:t>Sometimes,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however,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different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derivations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(of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same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string!)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correspond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different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trees.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sz="1100" spc="-5" dirty="0">
                <a:latin typeface="Tahoma"/>
                <a:cs typeface="Tahoma"/>
              </a:rPr>
              <a:t>This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happen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only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when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derivations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differ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rules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which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they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apply.</a:t>
            </a:r>
            <a:endParaRPr sz="1100">
              <a:latin typeface="Tahoma"/>
              <a:cs typeface="Tahoma"/>
            </a:endParaRPr>
          </a:p>
          <a:p>
            <a:pPr marL="12700" marR="167640">
              <a:lnSpc>
                <a:spcPct val="102699"/>
              </a:lnSpc>
              <a:spcBef>
                <a:spcPts val="300"/>
              </a:spcBef>
            </a:pPr>
            <a:r>
              <a:rPr sz="1100" spc="-45" dirty="0">
                <a:latin typeface="Tahoma"/>
                <a:cs typeface="Tahoma"/>
              </a:rPr>
              <a:t>When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more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tree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exists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for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some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string,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say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string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60" dirty="0">
                <a:latin typeface="Arial"/>
                <a:cs typeface="Arial"/>
              </a:rPr>
              <a:t>ambiguous</a:t>
            </a:r>
            <a:r>
              <a:rPr sz="1100" spc="-6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marR="70485">
              <a:lnSpc>
                <a:spcPct val="102400"/>
              </a:lnSpc>
              <a:spcBef>
                <a:spcPts val="305"/>
              </a:spcBef>
            </a:pPr>
            <a:r>
              <a:rPr sz="1100" spc="-25" dirty="0">
                <a:latin typeface="Tahoma"/>
                <a:cs typeface="Tahoma"/>
              </a:rPr>
              <a:t>Ambiguity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major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problem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when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grammars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for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certain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formal </a:t>
            </a:r>
            <a:r>
              <a:rPr sz="1100" spc="-55" dirty="0">
                <a:latin typeface="Tahoma"/>
                <a:cs typeface="Tahoma"/>
              </a:rPr>
              <a:t>languages, </a:t>
            </a:r>
            <a:r>
              <a:rPr sz="1100" spc="-20" dirty="0">
                <a:latin typeface="Tahoma"/>
                <a:cs typeface="Tahoma"/>
              </a:rPr>
              <a:t>in </a:t>
            </a:r>
            <a:r>
              <a:rPr sz="1100" spc="-35" dirty="0">
                <a:latin typeface="Tahoma"/>
                <a:cs typeface="Tahoma"/>
              </a:rPr>
              <a:t>particular </a:t>
            </a:r>
            <a:r>
              <a:rPr sz="1100" spc="-55" dirty="0">
                <a:latin typeface="Tahoma"/>
                <a:cs typeface="Tahoma"/>
              </a:rPr>
              <a:t>programming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languages.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But </a:t>
            </a:r>
            <a:r>
              <a:rPr sz="1100" spc="-50" dirty="0">
                <a:latin typeface="Tahoma"/>
                <a:cs typeface="Tahoma"/>
              </a:rPr>
              <a:t>for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natural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languages,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ambiguity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unavoidable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55" dirty="0">
                <a:latin typeface="Tahoma"/>
                <a:cs typeface="Tahoma"/>
              </a:rPr>
              <a:t>corresponds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properties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natural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language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itself.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254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15132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Ambiguity:</a:t>
            </a:r>
            <a:r>
              <a:rPr spc="240" dirty="0"/>
              <a:t> </a:t>
            </a:r>
            <a:r>
              <a:rPr spc="-20" dirty="0"/>
              <a:t>example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861" y="971670"/>
            <a:ext cx="76382" cy="736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861" y="1392307"/>
            <a:ext cx="76382" cy="7362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4861" y="2328033"/>
            <a:ext cx="73817" cy="7362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3354" y="830146"/>
            <a:ext cx="4023360" cy="195389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100" spc="-40" dirty="0">
                <a:latin typeface="Tahoma"/>
                <a:cs typeface="Tahoma"/>
              </a:rPr>
              <a:t>Consider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again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example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grammar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following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string:</a:t>
            </a:r>
            <a:endParaRPr sz="1100">
              <a:latin typeface="Tahoma"/>
              <a:cs typeface="Tahoma"/>
            </a:endParaRPr>
          </a:p>
          <a:p>
            <a:pPr marL="1290955">
              <a:lnSpc>
                <a:spcPct val="100000"/>
              </a:lnSpc>
              <a:spcBef>
                <a:spcPts val="434"/>
              </a:spcBef>
            </a:pPr>
            <a:r>
              <a:rPr sz="1000" spc="-35" dirty="0">
                <a:solidFill>
                  <a:srgbClr val="EC008C"/>
                </a:solidFill>
                <a:latin typeface="Tahoma"/>
                <a:cs typeface="Tahoma"/>
              </a:rPr>
              <a:t>the</a:t>
            </a:r>
            <a:r>
              <a:rPr sz="1000" spc="10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EC008C"/>
                </a:solidFill>
                <a:latin typeface="Tahoma"/>
                <a:cs typeface="Tahoma"/>
              </a:rPr>
              <a:t>cat</a:t>
            </a:r>
            <a:r>
              <a:rPr sz="1000" spc="5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EC008C"/>
                </a:solidFill>
                <a:latin typeface="Tahoma"/>
                <a:cs typeface="Tahoma"/>
              </a:rPr>
              <a:t>in</a:t>
            </a:r>
            <a:r>
              <a:rPr sz="1000" spc="15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EC008C"/>
                </a:solidFill>
                <a:latin typeface="Tahoma"/>
                <a:cs typeface="Tahoma"/>
              </a:rPr>
              <a:t>the</a:t>
            </a:r>
            <a:r>
              <a:rPr sz="1000" spc="5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EC008C"/>
                </a:solidFill>
                <a:latin typeface="Tahoma"/>
                <a:cs typeface="Tahoma"/>
              </a:rPr>
              <a:t>hat</a:t>
            </a:r>
            <a:r>
              <a:rPr sz="1000" spc="15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EC008C"/>
                </a:solidFill>
                <a:latin typeface="Tahoma"/>
                <a:cs typeface="Tahoma"/>
              </a:rPr>
              <a:t>in</a:t>
            </a:r>
            <a:r>
              <a:rPr sz="1000" spc="5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EC008C"/>
                </a:solidFill>
                <a:latin typeface="Tahoma"/>
                <a:cs typeface="Tahoma"/>
              </a:rPr>
              <a:t>the</a:t>
            </a:r>
            <a:r>
              <a:rPr sz="1000" spc="5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EC008C"/>
                </a:solidFill>
                <a:latin typeface="Tahoma"/>
                <a:cs typeface="Tahoma"/>
              </a:rPr>
              <a:t>hat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  <a:spcBef>
                <a:spcPts val="320"/>
              </a:spcBef>
            </a:pPr>
            <a:r>
              <a:rPr sz="1100" spc="-40" dirty="0">
                <a:latin typeface="Tahoma"/>
                <a:cs typeface="Tahoma"/>
              </a:rPr>
              <a:t>Intuitively,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there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(at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least)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two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readings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string: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which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certain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wears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hat-in-a-hat,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which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certain </a:t>
            </a:r>
            <a:r>
              <a:rPr sz="1100" spc="-30" dirty="0">
                <a:latin typeface="Tahoma"/>
                <a:cs typeface="Tahoma"/>
              </a:rPr>
              <a:t> cat-in-a-hat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inside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hat:</a:t>
            </a:r>
            <a:endParaRPr sz="1100">
              <a:latin typeface="Tahoma"/>
              <a:cs typeface="Tahoma"/>
            </a:endParaRPr>
          </a:p>
          <a:p>
            <a:pPr marL="1193165" marR="1129030">
              <a:lnSpc>
                <a:spcPct val="112999"/>
              </a:lnSpc>
              <a:spcBef>
                <a:spcPts val="280"/>
              </a:spcBef>
            </a:pPr>
            <a:r>
              <a:rPr sz="1000" spc="-25" dirty="0">
                <a:solidFill>
                  <a:srgbClr val="EC008C"/>
                </a:solidFill>
                <a:latin typeface="Tahoma"/>
                <a:cs typeface="Tahoma"/>
              </a:rPr>
              <a:t>((the</a:t>
            </a:r>
            <a:r>
              <a:rPr sz="1000" spc="10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EC008C"/>
                </a:solidFill>
                <a:latin typeface="Tahoma"/>
                <a:cs typeface="Tahoma"/>
              </a:rPr>
              <a:t>cat</a:t>
            </a:r>
            <a:r>
              <a:rPr sz="1000" spc="5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EC008C"/>
                </a:solidFill>
                <a:latin typeface="Tahoma"/>
                <a:cs typeface="Tahoma"/>
              </a:rPr>
              <a:t>in</a:t>
            </a:r>
            <a:r>
              <a:rPr sz="1000" spc="15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EC008C"/>
                </a:solidFill>
                <a:latin typeface="Tahoma"/>
                <a:cs typeface="Tahoma"/>
              </a:rPr>
              <a:t>the</a:t>
            </a:r>
            <a:r>
              <a:rPr sz="1000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EC008C"/>
                </a:solidFill>
                <a:latin typeface="Tahoma"/>
                <a:cs typeface="Tahoma"/>
              </a:rPr>
              <a:t>hat)</a:t>
            </a:r>
            <a:r>
              <a:rPr sz="1000" spc="15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EC008C"/>
                </a:solidFill>
                <a:latin typeface="Tahoma"/>
                <a:cs typeface="Tahoma"/>
              </a:rPr>
              <a:t>in</a:t>
            </a:r>
            <a:r>
              <a:rPr sz="1000" spc="5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EC008C"/>
                </a:solidFill>
                <a:latin typeface="Tahoma"/>
                <a:cs typeface="Tahoma"/>
              </a:rPr>
              <a:t>the</a:t>
            </a:r>
            <a:r>
              <a:rPr sz="1000" spc="10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EC008C"/>
                </a:solidFill>
                <a:latin typeface="Tahoma"/>
                <a:cs typeface="Tahoma"/>
              </a:rPr>
              <a:t>hat) </a:t>
            </a:r>
            <a:r>
              <a:rPr sz="1000" spc="-295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EC008C"/>
                </a:solidFill>
                <a:latin typeface="Tahoma"/>
                <a:cs typeface="Tahoma"/>
              </a:rPr>
              <a:t>(the</a:t>
            </a:r>
            <a:r>
              <a:rPr sz="1000" spc="5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EC008C"/>
                </a:solidFill>
                <a:latin typeface="Tahoma"/>
                <a:cs typeface="Tahoma"/>
              </a:rPr>
              <a:t>cat</a:t>
            </a:r>
            <a:r>
              <a:rPr sz="1000" spc="20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EC008C"/>
                </a:solidFill>
                <a:latin typeface="Tahoma"/>
                <a:cs typeface="Tahoma"/>
              </a:rPr>
              <a:t>in</a:t>
            </a:r>
            <a:r>
              <a:rPr sz="1000" spc="10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EC008C"/>
                </a:solidFill>
                <a:latin typeface="Tahoma"/>
                <a:cs typeface="Tahoma"/>
              </a:rPr>
              <a:t>(the</a:t>
            </a:r>
            <a:r>
              <a:rPr sz="1000" spc="15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EC008C"/>
                </a:solidFill>
                <a:latin typeface="Tahoma"/>
                <a:cs typeface="Tahoma"/>
              </a:rPr>
              <a:t>hat</a:t>
            </a:r>
            <a:r>
              <a:rPr sz="1000" spc="20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EC008C"/>
                </a:solidFill>
                <a:latin typeface="Tahoma"/>
                <a:cs typeface="Tahoma"/>
              </a:rPr>
              <a:t>in</a:t>
            </a:r>
            <a:r>
              <a:rPr sz="1000" spc="10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EC008C"/>
                </a:solidFill>
                <a:latin typeface="Tahoma"/>
                <a:cs typeface="Tahoma"/>
              </a:rPr>
              <a:t>the</a:t>
            </a:r>
            <a:r>
              <a:rPr sz="1000" spc="5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EC008C"/>
                </a:solidFill>
                <a:latin typeface="Tahoma"/>
                <a:cs typeface="Tahoma"/>
              </a:rPr>
              <a:t>hat))</a:t>
            </a:r>
            <a:endParaRPr sz="1000">
              <a:latin typeface="Tahoma"/>
              <a:cs typeface="Tahoma"/>
            </a:endParaRPr>
          </a:p>
          <a:p>
            <a:pPr marL="12700" marR="7620">
              <a:lnSpc>
                <a:spcPct val="102699"/>
              </a:lnSpc>
              <a:spcBef>
                <a:spcPts val="309"/>
              </a:spcBef>
            </a:pPr>
            <a:r>
              <a:rPr sz="1100" spc="-5" dirty="0">
                <a:latin typeface="Tahoma"/>
                <a:cs typeface="Tahoma"/>
              </a:rPr>
              <a:t>This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distinction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intuitive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meaning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reflected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grammar,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hence</a:t>
            </a:r>
            <a:r>
              <a:rPr sz="1100" spc="-60" dirty="0">
                <a:latin typeface="Tahoma"/>
                <a:cs typeface="Tahoma"/>
              </a:rPr>
              <a:t> two</a:t>
            </a:r>
            <a:r>
              <a:rPr sz="1100" spc="2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different </a:t>
            </a:r>
            <a:r>
              <a:rPr sz="1100" spc="-35" dirty="0">
                <a:latin typeface="Tahoma"/>
                <a:cs typeface="Tahoma"/>
              </a:rPr>
              <a:t>derivation </a:t>
            </a:r>
            <a:r>
              <a:rPr sz="1100" spc="-55" dirty="0">
                <a:latin typeface="Tahoma"/>
                <a:cs typeface="Tahoma"/>
              </a:rPr>
              <a:t>trees, </a:t>
            </a:r>
            <a:r>
              <a:rPr sz="1100" spc="-50" dirty="0">
                <a:latin typeface="Tahoma"/>
                <a:cs typeface="Tahoma"/>
              </a:rPr>
              <a:t>corresponding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0" dirty="0">
                <a:latin typeface="Tahoma"/>
                <a:cs typeface="Tahoma"/>
              </a:rPr>
              <a:t>two 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readings,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available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string: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255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15132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Ambiguity:</a:t>
            </a:r>
            <a:r>
              <a:rPr spc="240" dirty="0"/>
              <a:t> </a:t>
            </a:r>
            <a:r>
              <a:rPr spc="-20" dirty="0"/>
              <a:t>example</a:t>
            </a:r>
          </a:p>
        </p:txBody>
      </p:sp>
      <p:sp>
        <p:nvSpPr>
          <p:cNvPr id="5" name="object 5"/>
          <p:cNvSpPr/>
          <p:nvPr/>
        </p:nvSpPr>
        <p:spPr>
          <a:xfrm>
            <a:off x="87882" y="718185"/>
            <a:ext cx="4432935" cy="186690"/>
          </a:xfrm>
          <a:custGeom>
            <a:avLst/>
            <a:gdLst/>
            <a:ahLst/>
            <a:cxnLst/>
            <a:rect l="l" t="t" r="r" b="b"/>
            <a:pathLst>
              <a:path w="4432935" h="186690">
                <a:moveTo>
                  <a:pt x="4381767" y="0"/>
                </a:moveTo>
                <a:lnTo>
                  <a:pt x="50799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63"/>
                </a:lnTo>
                <a:lnTo>
                  <a:pt x="4432567" y="186563"/>
                </a:lnTo>
                <a:lnTo>
                  <a:pt x="4432567" y="50800"/>
                </a:lnTo>
                <a:lnTo>
                  <a:pt x="4428559" y="31075"/>
                </a:lnTo>
                <a:lnTo>
                  <a:pt x="4417645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982" y="701051"/>
            <a:ext cx="553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spc="-1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882" y="891601"/>
            <a:ext cx="4432935" cy="2198370"/>
            <a:chOff x="87882" y="891601"/>
            <a:chExt cx="4432935" cy="2198370"/>
          </a:xfrm>
        </p:grpSpPr>
        <p:sp>
          <p:nvSpPr>
            <p:cNvPr id="8" name="object 8"/>
            <p:cNvSpPr/>
            <p:nvPr/>
          </p:nvSpPr>
          <p:spPr>
            <a:xfrm>
              <a:off x="87882" y="891601"/>
              <a:ext cx="4432935" cy="5080"/>
            </a:xfrm>
            <a:custGeom>
              <a:avLst/>
              <a:gdLst/>
              <a:ahLst/>
              <a:cxnLst/>
              <a:rect l="l" t="t" r="r" b="b"/>
              <a:pathLst>
                <a:path w="4432935" h="5080">
                  <a:moveTo>
                    <a:pt x="0" y="4767"/>
                  </a:moveTo>
                  <a:lnTo>
                    <a:pt x="4432566" y="4767"/>
                  </a:lnTo>
                  <a:lnTo>
                    <a:pt x="4432566" y="0"/>
                  </a:lnTo>
                  <a:lnTo>
                    <a:pt x="0" y="0"/>
                  </a:lnTo>
                  <a:lnTo>
                    <a:pt x="0" y="4767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82" y="893190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882" y="899541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74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882" y="905892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882" y="912243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871" y="912152"/>
              <a:ext cx="4432935" cy="30480"/>
            </a:xfrm>
            <a:custGeom>
              <a:avLst/>
              <a:gdLst/>
              <a:ahLst/>
              <a:cxnLst/>
              <a:rect l="l" t="t" r="r" b="b"/>
              <a:pathLst>
                <a:path w="4432935" h="30480">
                  <a:moveTo>
                    <a:pt x="4432566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060"/>
                  </a:lnTo>
                  <a:lnTo>
                    <a:pt x="4432566" y="30060"/>
                  </a:lnTo>
                  <a:lnTo>
                    <a:pt x="4432566" y="635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882" y="935494"/>
              <a:ext cx="4432935" cy="2154555"/>
            </a:xfrm>
            <a:custGeom>
              <a:avLst/>
              <a:gdLst/>
              <a:ahLst/>
              <a:cxnLst/>
              <a:rect l="l" t="t" r="r" b="b"/>
              <a:pathLst>
                <a:path w="4432935" h="2154555">
                  <a:moveTo>
                    <a:pt x="4432567" y="0"/>
                  </a:moveTo>
                  <a:lnTo>
                    <a:pt x="0" y="0"/>
                  </a:lnTo>
                  <a:lnTo>
                    <a:pt x="0" y="2103231"/>
                  </a:lnTo>
                  <a:lnTo>
                    <a:pt x="4008" y="2122956"/>
                  </a:lnTo>
                  <a:lnTo>
                    <a:pt x="14922" y="2139109"/>
                  </a:lnTo>
                  <a:lnTo>
                    <a:pt x="31075" y="2150023"/>
                  </a:lnTo>
                  <a:lnTo>
                    <a:pt x="50799" y="2154031"/>
                  </a:lnTo>
                  <a:lnTo>
                    <a:pt x="4381767" y="2154031"/>
                  </a:lnTo>
                  <a:lnTo>
                    <a:pt x="4401492" y="2150023"/>
                  </a:lnTo>
                  <a:lnTo>
                    <a:pt x="4417645" y="2139109"/>
                  </a:lnTo>
                  <a:lnTo>
                    <a:pt x="4428559" y="2122956"/>
                  </a:lnTo>
                  <a:lnTo>
                    <a:pt x="4432567" y="2103231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765806" y="1082051"/>
            <a:ext cx="835025" cy="544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100" i="1" spc="-35" dirty="0">
                <a:latin typeface="Arial"/>
                <a:cs typeface="Arial"/>
              </a:rPr>
              <a:t>NP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i="1" spc="-35" dirty="0">
                <a:latin typeface="Arial"/>
                <a:cs typeface="Arial"/>
              </a:rPr>
              <a:t>NP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00986" y="1786136"/>
            <a:ext cx="21145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30" dirty="0">
                <a:latin typeface="Arial"/>
                <a:cs typeface="Arial"/>
              </a:rPr>
              <a:t>N</a:t>
            </a:r>
            <a:r>
              <a:rPr sz="1100" i="1" spc="-4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81247" y="1786136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45" dirty="0">
                <a:latin typeface="Arial"/>
                <a:cs typeface="Arial"/>
              </a:rPr>
              <a:t>P</a:t>
            </a:r>
            <a:r>
              <a:rPr sz="1100" i="1" spc="-4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37765" y="1786136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45" dirty="0">
                <a:latin typeface="Arial"/>
                <a:cs typeface="Arial"/>
              </a:rPr>
              <a:t>P</a:t>
            </a:r>
            <a:r>
              <a:rPr sz="1100" i="1" spc="-4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92783" y="2138179"/>
            <a:ext cx="7359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0040" algn="l"/>
                <a:tab pos="633730" algn="l"/>
              </a:tabLst>
            </a:pPr>
            <a:r>
              <a:rPr sz="1100" i="1" spc="-10" dirty="0">
                <a:latin typeface="Arial"/>
                <a:cs typeface="Arial"/>
              </a:rPr>
              <a:t>D	</a:t>
            </a:r>
            <a:r>
              <a:rPr sz="1100" i="1" spc="-25" dirty="0">
                <a:latin typeface="Arial"/>
                <a:cs typeface="Arial"/>
              </a:rPr>
              <a:t>N	</a:t>
            </a:r>
            <a:r>
              <a:rPr sz="1100" i="1" spc="-4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33616" y="2138179"/>
            <a:ext cx="21145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30" dirty="0">
                <a:latin typeface="Arial"/>
                <a:cs typeface="Arial"/>
              </a:rPr>
              <a:t>N</a:t>
            </a:r>
            <a:r>
              <a:rPr sz="1100" i="1" spc="-4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10595" y="2138179"/>
            <a:ext cx="1143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90088" y="2138179"/>
            <a:ext cx="21145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30" dirty="0">
                <a:latin typeface="Arial"/>
                <a:cs typeface="Arial"/>
              </a:rPr>
              <a:t>N</a:t>
            </a:r>
            <a:r>
              <a:rPr sz="1100" i="1" spc="-4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19378" y="2490227"/>
            <a:ext cx="437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6390" algn="l"/>
              </a:tabLst>
            </a:pPr>
            <a:r>
              <a:rPr sz="1100" i="1" spc="-10" dirty="0">
                <a:latin typeface="Arial"/>
                <a:cs typeface="Arial"/>
              </a:rPr>
              <a:t>D	</a:t>
            </a:r>
            <a:r>
              <a:rPr sz="1100" i="1" spc="-25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75788" y="2490227"/>
            <a:ext cx="4362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4485" algn="l"/>
              </a:tabLst>
            </a:pPr>
            <a:r>
              <a:rPr sz="1100" i="1" spc="-10" dirty="0">
                <a:latin typeface="Arial"/>
                <a:cs typeface="Arial"/>
              </a:rPr>
              <a:t>D	</a:t>
            </a:r>
            <a:r>
              <a:rPr sz="1100" i="1" spc="-25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50115" y="2842270"/>
            <a:ext cx="23088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3215" algn="l"/>
                <a:tab pos="667385" algn="l"/>
                <a:tab pos="940435" algn="l"/>
              </a:tabLst>
            </a:pPr>
            <a:r>
              <a:rPr sz="1100" i="1" spc="-30" dirty="0">
                <a:latin typeface="Arial"/>
                <a:cs typeface="Arial"/>
              </a:rPr>
              <a:t>the	</a:t>
            </a:r>
            <a:r>
              <a:rPr sz="1100" i="1" spc="-25" dirty="0">
                <a:latin typeface="Arial"/>
                <a:cs typeface="Arial"/>
              </a:rPr>
              <a:t>cat	</a:t>
            </a:r>
            <a:r>
              <a:rPr sz="1100" i="1" spc="-20" dirty="0">
                <a:latin typeface="Arial"/>
                <a:cs typeface="Arial"/>
              </a:rPr>
              <a:t>in	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66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hat</a:t>
            </a:r>
            <a:r>
              <a:rPr sz="1100" i="1" spc="67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in</a:t>
            </a:r>
            <a:r>
              <a:rPr sz="1100" i="1" spc="675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66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hat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235015" y="1254271"/>
            <a:ext cx="2135505" cy="1622425"/>
            <a:chOff x="1235015" y="1254271"/>
            <a:chExt cx="2135505" cy="1622425"/>
          </a:xfrm>
        </p:grpSpPr>
        <p:sp>
          <p:nvSpPr>
            <p:cNvPr id="27" name="object 27"/>
            <p:cNvSpPr/>
            <p:nvPr/>
          </p:nvSpPr>
          <p:spPr>
            <a:xfrm>
              <a:off x="2003120" y="1419009"/>
              <a:ext cx="57785" cy="44450"/>
            </a:xfrm>
            <a:custGeom>
              <a:avLst/>
              <a:gdLst/>
              <a:ahLst/>
              <a:cxnLst/>
              <a:rect l="l" t="t" r="r" b="b"/>
              <a:pathLst>
                <a:path w="57785" h="44450">
                  <a:moveTo>
                    <a:pt x="38163" y="0"/>
                  </a:moveTo>
                  <a:lnTo>
                    <a:pt x="0" y="44081"/>
                  </a:lnTo>
                  <a:lnTo>
                    <a:pt x="57454" y="34150"/>
                  </a:lnTo>
                  <a:lnTo>
                    <a:pt x="28689" y="27876"/>
                  </a:lnTo>
                  <a:lnTo>
                    <a:pt x="381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31809" y="1259332"/>
              <a:ext cx="332105" cy="187960"/>
            </a:xfrm>
            <a:custGeom>
              <a:avLst/>
              <a:gdLst/>
              <a:ahLst/>
              <a:cxnLst/>
              <a:rect l="l" t="t" r="r" b="b"/>
              <a:pathLst>
                <a:path w="332105" h="187959">
                  <a:moveTo>
                    <a:pt x="332054" y="0"/>
                  </a:moveTo>
                  <a:lnTo>
                    <a:pt x="0" y="18755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23413" y="1747761"/>
              <a:ext cx="49530" cy="55880"/>
            </a:xfrm>
            <a:custGeom>
              <a:avLst/>
              <a:gdLst/>
              <a:ahLst/>
              <a:cxnLst/>
              <a:rect l="l" t="t" r="r" b="b"/>
              <a:pathLst>
                <a:path w="49530" h="55880">
                  <a:moveTo>
                    <a:pt x="31038" y="0"/>
                  </a:moveTo>
                  <a:lnTo>
                    <a:pt x="28956" y="29375"/>
                  </a:lnTo>
                  <a:lnTo>
                    <a:pt x="0" y="23977"/>
                  </a:lnTo>
                  <a:lnTo>
                    <a:pt x="49085" y="55448"/>
                  </a:lnTo>
                  <a:lnTo>
                    <a:pt x="31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61628" y="1271257"/>
              <a:ext cx="391160" cy="506095"/>
            </a:xfrm>
            <a:custGeom>
              <a:avLst/>
              <a:gdLst/>
              <a:ahLst/>
              <a:cxnLst/>
              <a:rect l="l" t="t" r="r" b="b"/>
              <a:pathLst>
                <a:path w="391160" h="506094">
                  <a:moveTo>
                    <a:pt x="0" y="0"/>
                  </a:moveTo>
                  <a:lnTo>
                    <a:pt x="390740" y="50587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20647" y="1754428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80" h="48894">
                  <a:moveTo>
                    <a:pt x="31927" y="0"/>
                  </a:moveTo>
                  <a:lnTo>
                    <a:pt x="0" y="48780"/>
                  </a:lnTo>
                  <a:lnTo>
                    <a:pt x="55613" y="31267"/>
                  </a:lnTo>
                  <a:lnTo>
                    <a:pt x="26263" y="28892"/>
                  </a:lnTo>
                  <a:lnTo>
                    <a:pt x="319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46910" y="1623301"/>
              <a:ext cx="211454" cy="160020"/>
            </a:xfrm>
            <a:custGeom>
              <a:avLst/>
              <a:gdLst/>
              <a:ahLst/>
              <a:cxnLst/>
              <a:rect l="l" t="t" r="r" b="b"/>
              <a:pathLst>
                <a:path w="211455" h="160019">
                  <a:moveTo>
                    <a:pt x="211289" y="0"/>
                  </a:moveTo>
                  <a:lnTo>
                    <a:pt x="0" y="16002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055507" y="1749069"/>
              <a:ext cx="51435" cy="54610"/>
            </a:xfrm>
            <a:custGeom>
              <a:avLst/>
              <a:gdLst/>
              <a:ahLst/>
              <a:cxnLst/>
              <a:rect l="l" t="t" r="r" b="b"/>
              <a:pathLst>
                <a:path w="51435" h="54610">
                  <a:moveTo>
                    <a:pt x="29413" y="0"/>
                  </a:moveTo>
                  <a:lnTo>
                    <a:pt x="29235" y="29438"/>
                  </a:lnTo>
                  <a:lnTo>
                    <a:pt x="0" y="25946"/>
                  </a:lnTo>
                  <a:lnTo>
                    <a:pt x="51041" y="54140"/>
                  </a:lnTo>
                  <a:lnTo>
                    <a:pt x="29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47773" y="1623301"/>
              <a:ext cx="137160" cy="155575"/>
            </a:xfrm>
            <a:custGeom>
              <a:avLst/>
              <a:gdLst/>
              <a:ahLst/>
              <a:cxnLst/>
              <a:rect l="l" t="t" r="r" b="b"/>
              <a:pathLst>
                <a:path w="137160" h="155575">
                  <a:moveTo>
                    <a:pt x="0" y="0"/>
                  </a:moveTo>
                  <a:lnTo>
                    <a:pt x="136969" y="155206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92555" y="2097062"/>
              <a:ext cx="40005" cy="58419"/>
            </a:xfrm>
            <a:custGeom>
              <a:avLst/>
              <a:gdLst/>
              <a:ahLst/>
              <a:cxnLst/>
              <a:rect l="l" t="t" r="r" b="b"/>
              <a:pathLst>
                <a:path w="40005" h="58419">
                  <a:moveTo>
                    <a:pt x="3683" y="0"/>
                  </a:moveTo>
                  <a:lnTo>
                    <a:pt x="0" y="58191"/>
                  </a:lnTo>
                  <a:lnTo>
                    <a:pt x="39712" y="15506"/>
                  </a:lnTo>
                  <a:lnTo>
                    <a:pt x="13017" y="27940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05572" y="1975345"/>
              <a:ext cx="64769" cy="149860"/>
            </a:xfrm>
            <a:custGeom>
              <a:avLst/>
              <a:gdLst/>
              <a:ahLst/>
              <a:cxnLst/>
              <a:rect l="l" t="t" r="r" b="b"/>
              <a:pathLst>
                <a:path w="64769" h="149860">
                  <a:moveTo>
                    <a:pt x="64401" y="0"/>
                  </a:moveTo>
                  <a:lnTo>
                    <a:pt x="0" y="149656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84299" y="2097100"/>
              <a:ext cx="40640" cy="58419"/>
            </a:xfrm>
            <a:custGeom>
              <a:avLst/>
              <a:gdLst/>
              <a:ahLst/>
              <a:cxnLst/>
              <a:rect l="l" t="t" r="r" b="b"/>
              <a:pathLst>
                <a:path w="40640" h="58419">
                  <a:moveTo>
                    <a:pt x="35877" y="0"/>
                  </a:moveTo>
                  <a:lnTo>
                    <a:pt x="26809" y="28016"/>
                  </a:lnTo>
                  <a:lnTo>
                    <a:pt x="0" y="15836"/>
                  </a:lnTo>
                  <a:lnTo>
                    <a:pt x="40106" y="58153"/>
                  </a:lnTo>
                  <a:lnTo>
                    <a:pt x="358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45006" y="1975345"/>
              <a:ext cx="66675" cy="149860"/>
            </a:xfrm>
            <a:custGeom>
              <a:avLst/>
              <a:gdLst/>
              <a:ahLst/>
              <a:cxnLst/>
              <a:rect l="l" t="t" r="r" b="b"/>
              <a:pathLst>
                <a:path w="66675" h="149860">
                  <a:moveTo>
                    <a:pt x="0" y="0"/>
                  </a:moveTo>
                  <a:lnTo>
                    <a:pt x="66103" y="14977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947557" y="2101113"/>
              <a:ext cx="51435" cy="54610"/>
            </a:xfrm>
            <a:custGeom>
              <a:avLst/>
              <a:gdLst/>
              <a:ahLst/>
              <a:cxnLst/>
              <a:rect l="l" t="t" r="r" b="b"/>
              <a:pathLst>
                <a:path w="51435" h="54610">
                  <a:moveTo>
                    <a:pt x="21653" y="0"/>
                  </a:moveTo>
                  <a:lnTo>
                    <a:pt x="0" y="54140"/>
                  </a:lnTo>
                  <a:lnTo>
                    <a:pt x="51041" y="25971"/>
                  </a:lnTo>
                  <a:lnTo>
                    <a:pt x="21805" y="29451"/>
                  </a:lnTo>
                  <a:lnTo>
                    <a:pt x="216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69363" y="1975345"/>
              <a:ext cx="137160" cy="155575"/>
            </a:xfrm>
            <a:custGeom>
              <a:avLst/>
              <a:gdLst/>
              <a:ahLst/>
              <a:cxnLst/>
              <a:rect l="l" t="t" r="r" b="b"/>
              <a:pathLst>
                <a:path w="137160" h="155575">
                  <a:moveTo>
                    <a:pt x="137109" y="0"/>
                  </a:moveTo>
                  <a:lnTo>
                    <a:pt x="0" y="15521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60968" y="2097125"/>
              <a:ext cx="40640" cy="58419"/>
            </a:xfrm>
            <a:custGeom>
              <a:avLst/>
              <a:gdLst/>
              <a:ahLst/>
              <a:cxnLst/>
              <a:rect l="l" t="t" r="r" b="b"/>
              <a:pathLst>
                <a:path w="40639" h="58419">
                  <a:moveTo>
                    <a:pt x="35814" y="0"/>
                  </a:moveTo>
                  <a:lnTo>
                    <a:pt x="26873" y="28054"/>
                  </a:lnTo>
                  <a:lnTo>
                    <a:pt x="0" y="15989"/>
                  </a:lnTo>
                  <a:lnTo>
                    <a:pt x="40297" y="58127"/>
                  </a:lnTo>
                  <a:lnTo>
                    <a:pt x="358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20925" y="1975345"/>
              <a:ext cx="67310" cy="149860"/>
            </a:xfrm>
            <a:custGeom>
              <a:avLst/>
              <a:gdLst/>
              <a:ahLst/>
              <a:cxnLst/>
              <a:rect l="l" t="t" r="r" b="b"/>
              <a:pathLst>
                <a:path w="67310" h="149860">
                  <a:moveTo>
                    <a:pt x="0" y="0"/>
                  </a:moveTo>
                  <a:lnTo>
                    <a:pt x="66916" y="149834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33979" y="2099792"/>
              <a:ext cx="49530" cy="55880"/>
            </a:xfrm>
            <a:custGeom>
              <a:avLst/>
              <a:gdLst/>
              <a:ahLst/>
              <a:cxnLst/>
              <a:rect l="l" t="t" r="r" b="b"/>
              <a:pathLst>
                <a:path w="49530" h="55880">
                  <a:moveTo>
                    <a:pt x="17983" y="0"/>
                  </a:moveTo>
                  <a:lnTo>
                    <a:pt x="0" y="55460"/>
                  </a:lnTo>
                  <a:lnTo>
                    <a:pt x="49060" y="23939"/>
                  </a:lnTo>
                  <a:lnTo>
                    <a:pt x="20116" y="29375"/>
                  </a:lnTo>
                  <a:lnTo>
                    <a:pt x="179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854096" y="1975345"/>
              <a:ext cx="118745" cy="154305"/>
            </a:xfrm>
            <a:custGeom>
              <a:avLst/>
              <a:gdLst/>
              <a:ahLst/>
              <a:cxnLst/>
              <a:rect l="l" t="t" r="r" b="b"/>
              <a:pathLst>
                <a:path w="118744" h="154305">
                  <a:moveTo>
                    <a:pt x="118554" y="0"/>
                  </a:moveTo>
                  <a:lnTo>
                    <a:pt x="0" y="15382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17456" y="2097125"/>
              <a:ext cx="40640" cy="58419"/>
            </a:xfrm>
            <a:custGeom>
              <a:avLst/>
              <a:gdLst/>
              <a:ahLst/>
              <a:cxnLst/>
              <a:rect l="l" t="t" r="r" b="b"/>
              <a:pathLst>
                <a:path w="40639" h="58419">
                  <a:moveTo>
                    <a:pt x="35814" y="0"/>
                  </a:moveTo>
                  <a:lnTo>
                    <a:pt x="26860" y="28054"/>
                  </a:lnTo>
                  <a:lnTo>
                    <a:pt x="0" y="15989"/>
                  </a:lnTo>
                  <a:lnTo>
                    <a:pt x="40297" y="58127"/>
                  </a:lnTo>
                  <a:lnTo>
                    <a:pt x="358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77413" y="1975345"/>
              <a:ext cx="67310" cy="149860"/>
            </a:xfrm>
            <a:custGeom>
              <a:avLst/>
              <a:gdLst/>
              <a:ahLst/>
              <a:cxnLst/>
              <a:rect l="l" t="t" r="r" b="b"/>
              <a:pathLst>
                <a:path w="67310" h="149860">
                  <a:moveTo>
                    <a:pt x="0" y="0"/>
                  </a:moveTo>
                  <a:lnTo>
                    <a:pt x="66903" y="149834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35015" y="2804402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0" y="0"/>
                  </a:moveTo>
                  <a:lnTo>
                    <a:pt x="19526" y="54946"/>
                  </a:lnTo>
                  <a:lnTo>
                    <a:pt x="39226" y="63"/>
                  </a:lnTo>
                  <a:lnTo>
                    <a:pt x="19575" y="219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54591" y="2327388"/>
              <a:ext cx="1270" cy="499109"/>
            </a:xfrm>
            <a:custGeom>
              <a:avLst/>
              <a:gdLst/>
              <a:ahLst/>
              <a:cxnLst/>
              <a:rect l="l" t="t" r="r" b="b"/>
              <a:pathLst>
                <a:path w="1269" h="499110">
                  <a:moveTo>
                    <a:pt x="788" y="0"/>
                  </a:moveTo>
                  <a:lnTo>
                    <a:pt x="0" y="49901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543113" y="2821467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21" y="21977"/>
                  </a:lnTo>
                  <a:lnTo>
                    <a:pt x="0" y="20"/>
                  </a:lnTo>
                  <a:lnTo>
                    <a:pt x="19646" y="54922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62442" y="2327388"/>
              <a:ext cx="635" cy="516255"/>
            </a:xfrm>
            <a:custGeom>
              <a:avLst/>
              <a:gdLst/>
              <a:ahLst/>
              <a:cxnLst/>
              <a:rect l="l" t="t" r="r" b="b"/>
              <a:pathLst>
                <a:path w="634" h="516255">
                  <a:moveTo>
                    <a:pt x="0" y="0"/>
                  </a:moveTo>
                  <a:lnTo>
                    <a:pt x="292" y="516056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20633" y="2449169"/>
              <a:ext cx="40640" cy="58419"/>
            </a:xfrm>
            <a:custGeom>
              <a:avLst/>
              <a:gdLst/>
              <a:ahLst/>
              <a:cxnLst/>
              <a:rect l="l" t="t" r="r" b="b"/>
              <a:pathLst>
                <a:path w="40639" h="58419">
                  <a:moveTo>
                    <a:pt x="4533" y="0"/>
                  </a:moveTo>
                  <a:lnTo>
                    <a:pt x="0" y="58131"/>
                  </a:lnTo>
                  <a:lnTo>
                    <a:pt x="40335" y="16028"/>
                  </a:lnTo>
                  <a:lnTo>
                    <a:pt x="13462" y="28063"/>
                  </a:lnTo>
                  <a:lnTo>
                    <a:pt x="45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234095" y="2327388"/>
              <a:ext cx="67310" cy="149860"/>
            </a:xfrm>
            <a:custGeom>
              <a:avLst/>
              <a:gdLst/>
              <a:ahLst/>
              <a:cxnLst/>
              <a:rect l="l" t="t" r="r" b="b"/>
              <a:pathLst>
                <a:path w="67310" h="149860">
                  <a:moveTo>
                    <a:pt x="67081" y="0"/>
                  </a:moveTo>
                  <a:lnTo>
                    <a:pt x="0" y="149844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416987" y="2449149"/>
              <a:ext cx="40640" cy="58419"/>
            </a:xfrm>
            <a:custGeom>
              <a:avLst/>
              <a:gdLst/>
              <a:ahLst/>
              <a:cxnLst/>
              <a:rect l="l" t="t" r="r" b="b"/>
              <a:pathLst>
                <a:path w="40639" h="58419">
                  <a:moveTo>
                    <a:pt x="35877" y="0"/>
                  </a:moveTo>
                  <a:lnTo>
                    <a:pt x="26809" y="28014"/>
                  </a:lnTo>
                  <a:lnTo>
                    <a:pt x="0" y="15835"/>
                  </a:lnTo>
                  <a:lnTo>
                    <a:pt x="40119" y="58152"/>
                  </a:lnTo>
                  <a:lnTo>
                    <a:pt x="358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377694" y="2327388"/>
              <a:ext cx="66675" cy="149860"/>
            </a:xfrm>
            <a:custGeom>
              <a:avLst/>
              <a:gdLst/>
              <a:ahLst/>
              <a:cxnLst/>
              <a:rect l="l" t="t" r="r" b="b"/>
              <a:pathLst>
                <a:path w="66675" h="149860">
                  <a:moveTo>
                    <a:pt x="0" y="0"/>
                  </a:moveTo>
                  <a:lnTo>
                    <a:pt x="66103" y="149776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77121" y="2449169"/>
              <a:ext cx="40640" cy="58419"/>
            </a:xfrm>
            <a:custGeom>
              <a:avLst/>
              <a:gdLst/>
              <a:ahLst/>
              <a:cxnLst/>
              <a:rect l="l" t="t" r="r" b="b"/>
              <a:pathLst>
                <a:path w="40639" h="58419">
                  <a:moveTo>
                    <a:pt x="4533" y="0"/>
                  </a:moveTo>
                  <a:lnTo>
                    <a:pt x="0" y="58131"/>
                  </a:lnTo>
                  <a:lnTo>
                    <a:pt x="40335" y="16028"/>
                  </a:lnTo>
                  <a:lnTo>
                    <a:pt x="13462" y="28063"/>
                  </a:lnTo>
                  <a:lnTo>
                    <a:pt x="45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90583" y="2327388"/>
              <a:ext cx="67310" cy="149860"/>
            </a:xfrm>
            <a:custGeom>
              <a:avLst/>
              <a:gdLst/>
              <a:ahLst/>
              <a:cxnLst/>
              <a:rect l="l" t="t" r="r" b="b"/>
              <a:pathLst>
                <a:path w="67310" h="149860">
                  <a:moveTo>
                    <a:pt x="67081" y="0"/>
                  </a:moveTo>
                  <a:lnTo>
                    <a:pt x="0" y="149844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272472" y="2449134"/>
              <a:ext cx="40005" cy="58419"/>
            </a:xfrm>
            <a:custGeom>
              <a:avLst/>
              <a:gdLst/>
              <a:ahLst/>
              <a:cxnLst/>
              <a:rect l="l" t="t" r="r" b="b"/>
              <a:pathLst>
                <a:path w="40004" h="58419">
                  <a:moveTo>
                    <a:pt x="35941" y="0"/>
                  </a:moveTo>
                  <a:lnTo>
                    <a:pt x="26771" y="27980"/>
                  </a:lnTo>
                  <a:lnTo>
                    <a:pt x="0" y="15707"/>
                  </a:lnTo>
                  <a:lnTo>
                    <a:pt x="39966" y="58167"/>
                  </a:lnTo>
                  <a:lnTo>
                    <a:pt x="359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233801" y="2327388"/>
              <a:ext cx="66040" cy="149860"/>
            </a:xfrm>
            <a:custGeom>
              <a:avLst/>
              <a:gdLst/>
              <a:ahLst/>
              <a:cxnLst/>
              <a:rect l="l" t="t" r="r" b="b"/>
              <a:pathLst>
                <a:path w="66039" h="149860">
                  <a:moveTo>
                    <a:pt x="0" y="0"/>
                  </a:moveTo>
                  <a:lnTo>
                    <a:pt x="65443" y="149726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851075" y="2806495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0" y="0"/>
                  </a:moveTo>
                  <a:lnTo>
                    <a:pt x="19519" y="54942"/>
                  </a:lnTo>
                  <a:lnTo>
                    <a:pt x="39217" y="59"/>
                  </a:lnTo>
                  <a:lnTo>
                    <a:pt x="19570" y="21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870646" y="2327388"/>
              <a:ext cx="1270" cy="501650"/>
            </a:xfrm>
            <a:custGeom>
              <a:avLst/>
              <a:gdLst/>
              <a:ahLst/>
              <a:cxnLst/>
              <a:rect l="l" t="t" r="r" b="b"/>
              <a:pathLst>
                <a:path w="1269" h="501650">
                  <a:moveTo>
                    <a:pt x="762" y="0"/>
                  </a:moveTo>
                  <a:lnTo>
                    <a:pt x="0" y="50109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162746" y="2804411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34" y="21987"/>
                  </a:lnTo>
                  <a:lnTo>
                    <a:pt x="0" y="45"/>
                  </a:lnTo>
                  <a:lnTo>
                    <a:pt x="19672" y="54937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182202" y="2679430"/>
              <a:ext cx="635" cy="147320"/>
            </a:xfrm>
            <a:custGeom>
              <a:avLst/>
              <a:gdLst/>
              <a:ahLst/>
              <a:cxnLst/>
              <a:rect l="l" t="t" r="r" b="b"/>
              <a:pathLst>
                <a:path w="635" h="147319">
                  <a:moveTo>
                    <a:pt x="0" y="0"/>
                  </a:moveTo>
                  <a:lnTo>
                    <a:pt x="177" y="14696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475064" y="2804397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0" y="0"/>
                  </a:moveTo>
                  <a:lnTo>
                    <a:pt x="19494" y="54951"/>
                  </a:lnTo>
                  <a:lnTo>
                    <a:pt x="39217" y="73"/>
                  </a:lnTo>
                  <a:lnTo>
                    <a:pt x="19558" y="22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494622" y="2679430"/>
              <a:ext cx="635" cy="147320"/>
            </a:xfrm>
            <a:custGeom>
              <a:avLst/>
              <a:gdLst/>
              <a:ahLst/>
              <a:cxnLst/>
              <a:rect l="l" t="t" r="r" b="b"/>
              <a:pathLst>
                <a:path w="635" h="147319">
                  <a:moveTo>
                    <a:pt x="292" y="0"/>
                  </a:moveTo>
                  <a:lnTo>
                    <a:pt x="0" y="14696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748407" y="2806510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21" y="21976"/>
                  </a:lnTo>
                  <a:lnTo>
                    <a:pt x="0" y="24"/>
                  </a:lnTo>
                  <a:lnTo>
                    <a:pt x="19646" y="54927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767698" y="2327388"/>
              <a:ext cx="635" cy="501650"/>
            </a:xfrm>
            <a:custGeom>
              <a:avLst/>
              <a:gdLst/>
              <a:ahLst/>
              <a:cxnLst/>
              <a:rect l="l" t="t" r="r" b="b"/>
              <a:pathLst>
                <a:path w="635" h="501650">
                  <a:moveTo>
                    <a:pt x="0" y="0"/>
                  </a:moveTo>
                  <a:lnTo>
                    <a:pt x="330" y="50109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019234" y="2804411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34" y="21987"/>
                  </a:lnTo>
                  <a:lnTo>
                    <a:pt x="0" y="45"/>
                  </a:lnTo>
                  <a:lnTo>
                    <a:pt x="19672" y="54937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038703" y="2679430"/>
              <a:ext cx="635" cy="147320"/>
            </a:xfrm>
            <a:custGeom>
              <a:avLst/>
              <a:gdLst/>
              <a:ahLst/>
              <a:cxnLst/>
              <a:rect l="l" t="t" r="r" b="b"/>
              <a:pathLst>
                <a:path w="635" h="147319">
                  <a:moveTo>
                    <a:pt x="0" y="0"/>
                  </a:moveTo>
                  <a:lnTo>
                    <a:pt x="165" y="14696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330943" y="2804387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70" h="55244">
                  <a:moveTo>
                    <a:pt x="39217" y="0"/>
                  </a:moveTo>
                  <a:lnTo>
                    <a:pt x="19659" y="22011"/>
                  </a:lnTo>
                  <a:lnTo>
                    <a:pt x="0" y="93"/>
                  </a:lnTo>
                  <a:lnTo>
                    <a:pt x="19735" y="54961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350260" y="2679430"/>
              <a:ext cx="635" cy="147320"/>
            </a:xfrm>
            <a:custGeom>
              <a:avLst/>
              <a:gdLst/>
              <a:ahLst/>
              <a:cxnLst/>
              <a:rect l="l" t="t" r="r" b="b"/>
              <a:pathLst>
                <a:path w="635" h="147319">
                  <a:moveTo>
                    <a:pt x="0" y="0"/>
                  </a:moveTo>
                  <a:lnTo>
                    <a:pt x="342" y="14696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77" name="object 7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256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15132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Ambiguity:</a:t>
            </a:r>
            <a:r>
              <a:rPr spc="240" dirty="0"/>
              <a:t> </a:t>
            </a:r>
            <a:r>
              <a:rPr spc="-20" dirty="0"/>
              <a:t>example</a:t>
            </a:r>
          </a:p>
        </p:txBody>
      </p:sp>
      <p:sp>
        <p:nvSpPr>
          <p:cNvPr id="5" name="object 5"/>
          <p:cNvSpPr/>
          <p:nvPr/>
        </p:nvSpPr>
        <p:spPr>
          <a:xfrm>
            <a:off x="87882" y="599313"/>
            <a:ext cx="4432935" cy="186690"/>
          </a:xfrm>
          <a:custGeom>
            <a:avLst/>
            <a:gdLst/>
            <a:ahLst/>
            <a:cxnLst/>
            <a:rect l="l" t="t" r="r" b="b"/>
            <a:pathLst>
              <a:path w="4432935" h="186690">
                <a:moveTo>
                  <a:pt x="4381767" y="0"/>
                </a:moveTo>
                <a:lnTo>
                  <a:pt x="50799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63"/>
                </a:lnTo>
                <a:lnTo>
                  <a:pt x="4432567" y="186563"/>
                </a:lnTo>
                <a:lnTo>
                  <a:pt x="4432567" y="50800"/>
                </a:lnTo>
                <a:lnTo>
                  <a:pt x="4428559" y="31075"/>
                </a:lnTo>
                <a:lnTo>
                  <a:pt x="4417645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982" y="582179"/>
            <a:ext cx="553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spc="-1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882" y="772729"/>
            <a:ext cx="4432935" cy="2411730"/>
            <a:chOff x="87882" y="772729"/>
            <a:chExt cx="4432935" cy="2411730"/>
          </a:xfrm>
        </p:grpSpPr>
        <p:sp>
          <p:nvSpPr>
            <p:cNvPr id="8" name="object 8"/>
            <p:cNvSpPr/>
            <p:nvPr/>
          </p:nvSpPr>
          <p:spPr>
            <a:xfrm>
              <a:off x="87882" y="772729"/>
              <a:ext cx="4432935" cy="5080"/>
            </a:xfrm>
            <a:custGeom>
              <a:avLst/>
              <a:gdLst/>
              <a:ahLst/>
              <a:cxnLst/>
              <a:rect l="l" t="t" r="r" b="b"/>
              <a:pathLst>
                <a:path w="4432935" h="5079">
                  <a:moveTo>
                    <a:pt x="0" y="4764"/>
                  </a:moveTo>
                  <a:lnTo>
                    <a:pt x="4432566" y="4764"/>
                  </a:lnTo>
                  <a:lnTo>
                    <a:pt x="4432566" y="0"/>
                  </a:lnTo>
                  <a:lnTo>
                    <a:pt x="0" y="0"/>
                  </a:lnTo>
                  <a:lnTo>
                    <a:pt x="0" y="4764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82" y="774319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882" y="780670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74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882" y="787016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882" y="793367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871" y="793280"/>
              <a:ext cx="4432935" cy="30480"/>
            </a:xfrm>
            <a:custGeom>
              <a:avLst/>
              <a:gdLst/>
              <a:ahLst/>
              <a:cxnLst/>
              <a:rect l="l" t="t" r="r" b="b"/>
              <a:pathLst>
                <a:path w="4432935" h="30480">
                  <a:moveTo>
                    <a:pt x="4432566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060"/>
                  </a:lnTo>
                  <a:lnTo>
                    <a:pt x="4432566" y="30060"/>
                  </a:lnTo>
                  <a:lnTo>
                    <a:pt x="4432566" y="635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882" y="817079"/>
              <a:ext cx="4432935" cy="2367280"/>
            </a:xfrm>
            <a:custGeom>
              <a:avLst/>
              <a:gdLst/>
              <a:ahLst/>
              <a:cxnLst/>
              <a:rect l="l" t="t" r="r" b="b"/>
              <a:pathLst>
                <a:path w="4432935" h="2367280">
                  <a:moveTo>
                    <a:pt x="4432567" y="0"/>
                  </a:moveTo>
                  <a:lnTo>
                    <a:pt x="0" y="0"/>
                  </a:lnTo>
                  <a:lnTo>
                    <a:pt x="0" y="2316138"/>
                  </a:lnTo>
                  <a:lnTo>
                    <a:pt x="4008" y="2335863"/>
                  </a:lnTo>
                  <a:lnTo>
                    <a:pt x="14922" y="2352015"/>
                  </a:lnTo>
                  <a:lnTo>
                    <a:pt x="31075" y="2362929"/>
                  </a:lnTo>
                  <a:lnTo>
                    <a:pt x="50799" y="2366938"/>
                  </a:lnTo>
                  <a:lnTo>
                    <a:pt x="4381767" y="2366938"/>
                  </a:lnTo>
                  <a:lnTo>
                    <a:pt x="4401492" y="2362929"/>
                  </a:lnTo>
                  <a:lnTo>
                    <a:pt x="4417645" y="2352015"/>
                  </a:lnTo>
                  <a:lnTo>
                    <a:pt x="4428559" y="2335863"/>
                  </a:lnTo>
                  <a:lnTo>
                    <a:pt x="4432567" y="2316138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765807" y="824495"/>
            <a:ext cx="21145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30" dirty="0">
                <a:latin typeface="Arial"/>
                <a:cs typeface="Arial"/>
              </a:rPr>
              <a:t>N</a:t>
            </a:r>
            <a:r>
              <a:rPr sz="1100" i="1" spc="-4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00988" y="1176538"/>
            <a:ext cx="21145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30" dirty="0">
                <a:latin typeface="Arial"/>
                <a:cs typeface="Arial"/>
              </a:rPr>
              <a:t>N</a:t>
            </a:r>
            <a:r>
              <a:rPr sz="1100" i="1" spc="-4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81248" y="1176538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45" dirty="0">
                <a:latin typeface="Arial"/>
                <a:cs typeface="Arial"/>
              </a:rPr>
              <a:t>P</a:t>
            </a:r>
            <a:r>
              <a:rPr sz="1100" i="1" spc="-4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92785" y="1528580"/>
            <a:ext cx="7359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0040" algn="l"/>
                <a:tab pos="633730" algn="l"/>
              </a:tabLst>
            </a:pPr>
            <a:r>
              <a:rPr sz="1100" i="1" spc="-10" dirty="0">
                <a:latin typeface="Arial"/>
                <a:cs typeface="Arial"/>
              </a:rPr>
              <a:t>D	</a:t>
            </a:r>
            <a:r>
              <a:rPr sz="1100" i="1" spc="-25" dirty="0">
                <a:latin typeface="Arial"/>
                <a:cs typeface="Arial"/>
              </a:rPr>
              <a:t>N	</a:t>
            </a:r>
            <a:r>
              <a:rPr sz="1100" i="1" spc="-4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04887" y="1528580"/>
            <a:ext cx="21145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30" dirty="0">
                <a:latin typeface="Arial"/>
                <a:cs typeface="Arial"/>
              </a:rPr>
              <a:t>N</a:t>
            </a:r>
            <a:r>
              <a:rPr sz="1100" i="1" spc="-4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33679" y="1880628"/>
            <a:ext cx="21145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30" dirty="0">
                <a:latin typeface="Arial"/>
                <a:cs typeface="Arial"/>
              </a:rPr>
              <a:t>N</a:t>
            </a:r>
            <a:r>
              <a:rPr sz="1100" i="1" spc="-4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37735" y="1880628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45" dirty="0">
                <a:latin typeface="Arial"/>
                <a:cs typeface="Arial"/>
              </a:rPr>
              <a:t>P</a:t>
            </a:r>
            <a:r>
              <a:rPr sz="1100" i="1" spc="-4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10688" y="2232671"/>
            <a:ext cx="1143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90181" y="2232671"/>
            <a:ext cx="21145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30" dirty="0">
                <a:latin typeface="Arial"/>
                <a:cs typeface="Arial"/>
              </a:rPr>
              <a:t>N</a:t>
            </a:r>
            <a:r>
              <a:rPr sz="1100" i="1" spc="-4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19379" y="2584714"/>
            <a:ext cx="437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6390" algn="l"/>
              </a:tabLst>
            </a:pPr>
            <a:r>
              <a:rPr sz="1100" i="1" spc="-10" dirty="0">
                <a:latin typeface="Arial"/>
                <a:cs typeface="Arial"/>
              </a:rPr>
              <a:t>D	</a:t>
            </a:r>
            <a:r>
              <a:rPr sz="1100" i="1" spc="-25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75789" y="2584714"/>
            <a:ext cx="4362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4485" algn="l"/>
              </a:tabLst>
            </a:pPr>
            <a:r>
              <a:rPr sz="1100" i="1" spc="-10" dirty="0">
                <a:latin typeface="Arial"/>
                <a:cs typeface="Arial"/>
              </a:rPr>
              <a:t>D	</a:t>
            </a:r>
            <a:r>
              <a:rPr sz="1100" i="1" spc="-25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50116" y="2936756"/>
            <a:ext cx="23088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3215" algn="l"/>
                <a:tab pos="667385" algn="l"/>
                <a:tab pos="940435" algn="l"/>
              </a:tabLst>
            </a:pPr>
            <a:r>
              <a:rPr sz="1100" i="1" spc="-30" dirty="0">
                <a:latin typeface="Arial"/>
                <a:cs typeface="Arial"/>
              </a:rPr>
              <a:t>the	</a:t>
            </a:r>
            <a:r>
              <a:rPr sz="1100" i="1" spc="-25" dirty="0">
                <a:latin typeface="Arial"/>
                <a:cs typeface="Arial"/>
              </a:rPr>
              <a:t>cat	</a:t>
            </a:r>
            <a:r>
              <a:rPr sz="1100" i="1" spc="-20" dirty="0">
                <a:latin typeface="Arial"/>
                <a:cs typeface="Arial"/>
              </a:rPr>
              <a:t>in	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66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hat</a:t>
            </a:r>
            <a:r>
              <a:rPr sz="1100" i="1" spc="67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in</a:t>
            </a:r>
            <a:r>
              <a:rPr sz="1100" i="1" spc="675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66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hat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234906" y="1008640"/>
            <a:ext cx="2135505" cy="1962785"/>
            <a:chOff x="1234906" y="1008640"/>
            <a:chExt cx="2135505" cy="1962785"/>
          </a:xfrm>
        </p:grpSpPr>
        <p:sp>
          <p:nvSpPr>
            <p:cNvPr id="28" name="object 28"/>
            <p:cNvSpPr/>
            <p:nvPr/>
          </p:nvSpPr>
          <p:spPr>
            <a:xfrm>
              <a:off x="1520647" y="1144828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80" h="48894">
                  <a:moveTo>
                    <a:pt x="31927" y="0"/>
                  </a:moveTo>
                  <a:lnTo>
                    <a:pt x="0" y="48780"/>
                  </a:lnTo>
                  <a:lnTo>
                    <a:pt x="55613" y="31267"/>
                  </a:lnTo>
                  <a:lnTo>
                    <a:pt x="26263" y="28892"/>
                  </a:lnTo>
                  <a:lnTo>
                    <a:pt x="319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46910" y="1013701"/>
              <a:ext cx="211454" cy="160020"/>
            </a:xfrm>
            <a:custGeom>
              <a:avLst/>
              <a:gdLst/>
              <a:ahLst/>
              <a:cxnLst/>
              <a:rect l="l" t="t" r="r" b="b"/>
              <a:pathLst>
                <a:path w="211455" h="160019">
                  <a:moveTo>
                    <a:pt x="211289" y="0"/>
                  </a:moveTo>
                  <a:lnTo>
                    <a:pt x="0" y="16002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55507" y="1139469"/>
              <a:ext cx="51435" cy="54610"/>
            </a:xfrm>
            <a:custGeom>
              <a:avLst/>
              <a:gdLst/>
              <a:ahLst/>
              <a:cxnLst/>
              <a:rect l="l" t="t" r="r" b="b"/>
              <a:pathLst>
                <a:path w="51435" h="54609">
                  <a:moveTo>
                    <a:pt x="29413" y="0"/>
                  </a:moveTo>
                  <a:lnTo>
                    <a:pt x="29235" y="29438"/>
                  </a:lnTo>
                  <a:lnTo>
                    <a:pt x="0" y="25946"/>
                  </a:lnTo>
                  <a:lnTo>
                    <a:pt x="51041" y="54140"/>
                  </a:lnTo>
                  <a:lnTo>
                    <a:pt x="29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47773" y="1013701"/>
              <a:ext cx="137160" cy="155575"/>
            </a:xfrm>
            <a:custGeom>
              <a:avLst/>
              <a:gdLst/>
              <a:ahLst/>
              <a:cxnLst/>
              <a:rect l="l" t="t" r="r" b="b"/>
              <a:pathLst>
                <a:path w="137160" h="155575">
                  <a:moveTo>
                    <a:pt x="0" y="0"/>
                  </a:moveTo>
                  <a:lnTo>
                    <a:pt x="136969" y="155206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92555" y="1487462"/>
              <a:ext cx="40005" cy="58419"/>
            </a:xfrm>
            <a:custGeom>
              <a:avLst/>
              <a:gdLst/>
              <a:ahLst/>
              <a:cxnLst/>
              <a:rect l="l" t="t" r="r" b="b"/>
              <a:pathLst>
                <a:path w="40005" h="58419">
                  <a:moveTo>
                    <a:pt x="3683" y="0"/>
                  </a:moveTo>
                  <a:lnTo>
                    <a:pt x="0" y="58191"/>
                  </a:lnTo>
                  <a:lnTo>
                    <a:pt x="39712" y="15506"/>
                  </a:lnTo>
                  <a:lnTo>
                    <a:pt x="13017" y="27940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05572" y="1365745"/>
              <a:ext cx="64769" cy="149860"/>
            </a:xfrm>
            <a:custGeom>
              <a:avLst/>
              <a:gdLst/>
              <a:ahLst/>
              <a:cxnLst/>
              <a:rect l="l" t="t" r="r" b="b"/>
              <a:pathLst>
                <a:path w="64769" h="149859">
                  <a:moveTo>
                    <a:pt x="64401" y="0"/>
                  </a:moveTo>
                  <a:lnTo>
                    <a:pt x="0" y="149656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84299" y="1487500"/>
              <a:ext cx="40640" cy="58419"/>
            </a:xfrm>
            <a:custGeom>
              <a:avLst/>
              <a:gdLst/>
              <a:ahLst/>
              <a:cxnLst/>
              <a:rect l="l" t="t" r="r" b="b"/>
              <a:pathLst>
                <a:path w="40640" h="58419">
                  <a:moveTo>
                    <a:pt x="35877" y="0"/>
                  </a:moveTo>
                  <a:lnTo>
                    <a:pt x="26809" y="28016"/>
                  </a:lnTo>
                  <a:lnTo>
                    <a:pt x="0" y="15836"/>
                  </a:lnTo>
                  <a:lnTo>
                    <a:pt x="40106" y="58153"/>
                  </a:lnTo>
                  <a:lnTo>
                    <a:pt x="358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45006" y="1365745"/>
              <a:ext cx="66675" cy="149860"/>
            </a:xfrm>
            <a:custGeom>
              <a:avLst/>
              <a:gdLst/>
              <a:ahLst/>
              <a:cxnLst/>
              <a:rect l="l" t="t" r="r" b="b"/>
              <a:pathLst>
                <a:path w="66675" h="149859">
                  <a:moveTo>
                    <a:pt x="0" y="0"/>
                  </a:moveTo>
                  <a:lnTo>
                    <a:pt x="66103" y="14977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47557" y="1491513"/>
              <a:ext cx="51435" cy="54610"/>
            </a:xfrm>
            <a:custGeom>
              <a:avLst/>
              <a:gdLst/>
              <a:ahLst/>
              <a:cxnLst/>
              <a:rect l="l" t="t" r="r" b="b"/>
              <a:pathLst>
                <a:path w="51435" h="54609">
                  <a:moveTo>
                    <a:pt x="21653" y="0"/>
                  </a:moveTo>
                  <a:lnTo>
                    <a:pt x="0" y="54140"/>
                  </a:lnTo>
                  <a:lnTo>
                    <a:pt x="51041" y="25971"/>
                  </a:lnTo>
                  <a:lnTo>
                    <a:pt x="21805" y="29451"/>
                  </a:lnTo>
                  <a:lnTo>
                    <a:pt x="216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69363" y="1365745"/>
              <a:ext cx="137160" cy="155575"/>
            </a:xfrm>
            <a:custGeom>
              <a:avLst/>
              <a:gdLst/>
              <a:ahLst/>
              <a:cxnLst/>
              <a:rect l="l" t="t" r="r" b="b"/>
              <a:pathLst>
                <a:path w="137160" h="155575">
                  <a:moveTo>
                    <a:pt x="137109" y="0"/>
                  </a:moveTo>
                  <a:lnTo>
                    <a:pt x="0" y="15521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51341" y="1495653"/>
              <a:ext cx="55244" cy="50165"/>
            </a:xfrm>
            <a:custGeom>
              <a:avLst/>
              <a:gdLst/>
              <a:ahLst/>
              <a:cxnLst/>
              <a:rect l="l" t="t" r="r" b="b"/>
              <a:pathLst>
                <a:path w="55244" h="50165">
                  <a:moveTo>
                    <a:pt x="24904" y="0"/>
                  </a:moveTo>
                  <a:lnTo>
                    <a:pt x="29425" y="29095"/>
                  </a:lnTo>
                  <a:lnTo>
                    <a:pt x="0" y="30302"/>
                  </a:lnTo>
                  <a:lnTo>
                    <a:pt x="54889" y="49999"/>
                  </a:lnTo>
                  <a:lnTo>
                    <a:pt x="24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87244" y="1365745"/>
              <a:ext cx="193675" cy="159385"/>
            </a:xfrm>
            <a:custGeom>
              <a:avLst/>
              <a:gdLst/>
              <a:ahLst/>
              <a:cxnLst/>
              <a:rect l="l" t="t" r="r" b="b"/>
              <a:pathLst>
                <a:path w="193675" h="159384">
                  <a:moveTo>
                    <a:pt x="0" y="0"/>
                  </a:moveTo>
                  <a:lnTo>
                    <a:pt x="193522" y="159004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33979" y="2194280"/>
              <a:ext cx="49530" cy="55880"/>
            </a:xfrm>
            <a:custGeom>
              <a:avLst/>
              <a:gdLst/>
              <a:ahLst/>
              <a:cxnLst/>
              <a:rect l="l" t="t" r="r" b="b"/>
              <a:pathLst>
                <a:path w="49530" h="55880">
                  <a:moveTo>
                    <a:pt x="17983" y="0"/>
                  </a:moveTo>
                  <a:lnTo>
                    <a:pt x="0" y="55468"/>
                  </a:lnTo>
                  <a:lnTo>
                    <a:pt x="49060" y="23947"/>
                  </a:lnTo>
                  <a:lnTo>
                    <a:pt x="20116" y="29368"/>
                  </a:lnTo>
                  <a:lnTo>
                    <a:pt x="179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54096" y="2069833"/>
              <a:ext cx="118745" cy="154305"/>
            </a:xfrm>
            <a:custGeom>
              <a:avLst/>
              <a:gdLst/>
              <a:ahLst/>
              <a:cxnLst/>
              <a:rect l="l" t="t" r="r" b="b"/>
              <a:pathLst>
                <a:path w="118744" h="154305">
                  <a:moveTo>
                    <a:pt x="118554" y="0"/>
                  </a:moveTo>
                  <a:lnTo>
                    <a:pt x="0" y="153816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117456" y="2191612"/>
              <a:ext cx="40640" cy="58419"/>
            </a:xfrm>
            <a:custGeom>
              <a:avLst/>
              <a:gdLst/>
              <a:ahLst/>
              <a:cxnLst/>
              <a:rect l="l" t="t" r="r" b="b"/>
              <a:pathLst>
                <a:path w="40639" h="58419">
                  <a:moveTo>
                    <a:pt x="35814" y="0"/>
                  </a:moveTo>
                  <a:lnTo>
                    <a:pt x="26860" y="28049"/>
                  </a:lnTo>
                  <a:lnTo>
                    <a:pt x="0" y="15994"/>
                  </a:lnTo>
                  <a:lnTo>
                    <a:pt x="40297" y="58136"/>
                  </a:lnTo>
                  <a:lnTo>
                    <a:pt x="358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06015" y="1717789"/>
              <a:ext cx="738505" cy="502284"/>
            </a:xfrm>
            <a:custGeom>
              <a:avLst/>
              <a:gdLst/>
              <a:ahLst/>
              <a:cxnLst/>
              <a:rect l="l" t="t" r="r" b="b"/>
              <a:pathLst>
                <a:path w="738505" h="502285">
                  <a:moveTo>
                    <a:pt x="671398" y="352044"/>
                  </a:moveTo>
                  <a:lnTo>
                    <a:pt x="738301" y="501872"/>
                  </a:lnTo>
                </a:path>
                <a:path w="738505" h="502285">
                  <a:moveTo>
                    <a:pt x="138645" y="0"/>
                  </a:moveTo>
                  <a:lnTo>
                    <a:pt x="0" y="179908"/>
                  </a:lnTo>
                </a:path>
                <a:path w="738505" h="502285">
                  <a:moveTo>
                    <a:pt x="309587" y="0"/>
                  </a:moveTo>
                  <a:lnTo>
                    <a:pt x="528332" y="1799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234906" y="2898908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0" y="0"/>
                  </a:moveTo>
                  <a:lnTo>
                    <a:pt x="19565" y="54927"/>
                  </a:lnTo>
                  <a:lnTo>
                    <a:pt x="39221" y="29"/>
                  </a:lnTo>
                  <a:lnTo>
                    <a:pt x="19596" y="21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54502" y="1717789"/>
              <a:ext cx="1270" cy="1203325"/>
            </a:xfrm>
            <a:custGeom>
              <a:avLst/>
              <a:gdLst/>
              <a:ahLst/>
              <a:cxnLst/>
              <a:rect l="l" t="t" r="r" b="b"/>
              <a:pathLst>
                <a:path w="1269" h="1203325">
                  <a:moveTo>
                    <a:pt x="942" y="0"/>
                  </a:moveTo>
                  <a:lnTo>
                    <a:pt x="0" y="120310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43151" y="2915958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21" y="21972"/>
                  </a:lnTo>
                  <a:lnTo>
                    <a:pt x="0" y="15"/>
                  </a:lnTo>
                  <a:lnTo>
                    <a:pt x="19634" y="54918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62417" y="1717789"/>
              <a:ext cx="635" cy="1220470"/>
            </a:xfrm>
            <a:custGeom>
              <a:avLst/>
              <a:gdLst/>
              <a:ahLst/>
              <a:cxnLst/>
              <a:rect l="l" t="t" r="r" b="b"/>
              <a:pathLst>
                <a:path w="634" h="1220470">
                  <a:moveTo>
                    <a:pt x="0" y="0"/>
                  </a:moveTo>
                  <a:lnTo>
                    <a:pt x="355" y="122014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194229" y="2543923"/>
              <a:ext cx="38735" cy="58419"/>
            </a:xfrm>
            <a:custGeom>
              <a:avLst/>
              <a:gdLst/>
              <a:ahLst/>
              <a:cxnLst/>
              <a:rect l="l" t="t" r="r" b="b"/>
              <a:pathLst>
                <a:path w="38735" h="58419">
                  <a:moveTo>
                    <a:pt x="0" y="0"/>
                  </a:moveTo>
                  <a:lnTo>
                    <a:pt x="7137" y="57868"/>
                  </a:lnTo>
                  <a:lnTo>
                    <a:pt x="38277" y="8567"/>
                  </a:lnTo>
                  <a:lnTo>
                    <a:pt x="14338" y="25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08568" y="2069833"/>
              <a:ext cx="112395" cy="500380"/>
            </a:xfrm>
            <a:custGeom>
              <a:avLst/>
              <a:gdLst/>
              <a:ahLst/>
              <a:cxnLst/>
              <a:rect l="l" t="t" r="r" b="b"/>
              <a:pathLst>
                <a:path w="112394" h="500380">
                  <a:moveTo>
                    <a:pt x="111874" y="0"/>
                  </a:moveTo>
                  <a:lnTo>
                    <a:pt x="0" y="49980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45118" y="2543943"/>
              <a:ext cx="38735" cy="58419"/>
            </a:xfrm>
            <a:custGeom>
              <a:avLst/>
              <a:gdLst/>
              <a:ahLst/>
              <a:cxnLst/>
              <a:rect l="l" t="t" r="r" b="b"/>
              <a:pathLst>
                <a:path w="38735" h="58419">
                  <a:moveTo>
                    <a:pt x="38290" y="0"/>
                  </a:moveTo>
                  <a:lnTo>
                    <a:pt x="23876" y="25673"/>
                  </a:lnTo>
                  <a:lnTo>
                    <a:pt x="0" y="8453"/>
                  </a:lnTo>
                  <a:lnTo>
                    <a:pt x="30975" y="57848"/>
                  </a:lnTo>
                  <a:lnTo>
                    <a:pt x="38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358694" y="2069833"/>
              <a:ext cx="110489" cy="500380"/>
            </a:xfrm>
            <a:custGeom>
              <a:avLst/>
              <a:gdLst/>
              <a:ahLst/>
              <a:cxnLst/>
              <a:rect l="l" t="t" r="r" b="b"/>
              <a:pathLst>
                <a:path w="110489" h="500380">
                  <a:moveTo>
                    <a:pt x="0" y="0"/>
                  </a:moveTo>
                  <a:lnTo>
                    <a:pt x="110299" y="49978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77121" y="2543660"/>
              <a:ext cx="40640" cy="58419"/>
            </a:xfrm>
            <a:custGeom>
              <a:avLst/>
              <a:gdLst/>
              <a:ahLst/>
              <a:cxnLst/>
              <a:rect l="l" t="t" r="r" b="b"/>
              <a:pathLst>
                <a:path w="40639" h="58419">
                  <a:moveTo>
                    <a:pt x="4533" y="0"/>
                  </a:moveTo>
                  <a:lnTo>
                    <a:pt x="0" y="58131"/>
                  </a:lnTo>
                  <a:lnTo>
                    <a:pt x="40335" y="16023"/>
                  </a:lnTo>
                  <a:lnTo>
                    <a:pt x="13462" y="28059"/>
                  </a:lnTo>
                  <a:lnTo>
                    <a:pt x="45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090583" y="2421874"/>
              <a:ext cx="67310" cy="149860"/>
            </a:xfrm>
            <a:custGeom>
              <a:avLst/>
              <a:gdLst/>
              <a:ahLst/>
              <a:cxnLst/>
              <a:rect l="l" t="t" r="r" b="b"/>
              <a:pathLst>
                <a:path w="67310" h="149860">
                  <a:moveTo>
                    <a:pt x="67081" y="0"/>
                  </a:moveTo>
                  <a:lnTo>
                    <a:pt x="0" y="149844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272472" y="2543620"/>
              <a:ext cx="40005" cy="58419"/>
            </a:xfrm>
            <a:custGeom>
              <a:avLst/>
              <a:gdLst/>
              <a:ahLst/>
              <a:cxnLst/>
              <a:rect l="l" t="t" r="r" b="b"/>
              <a:pathLst>
                <a:path w="40004" h="58419">
                  <a:moveTo>
                    <a:pt x="35941" y="0"/>
                  </a:moveTo>
                  <a:lnTo>
                    <a:pt x="26771" y="27979"/>
                  </a:lnTo>
                  <a:lnTo>
                    <a:pt x="0" y="15706"/>
                  </a:lnTo>
                  <a:lnTo>
                    <a:pt x="39966" y="58171"/>
                  </a:lnTo>
                  <a:lnTo>
                    <a:pt x="359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233800" y="2421874"/>
              <a:ext cx="66040" cy="149860"/>
            </a:xfrm>
            <a:custGeom>
              <a:avLst/>
              <a:gdLst/>
              <a:ahLst/>
              <a:cxnLst/>
              <a:rect l="l" t="t" r="r" b="b"/>
              <a:pathLst>
                <a:path w="66039" h="149860">
                  <a:moveTo>
                    <a:pt x="0" y="0"/>
                  </a:moveTo>
                  <a:lnTo>
                    <a:pt x="65443" y="149725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850961" y="2900996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0" y="0"/>
                  </a:moveTo>
                  <a:lnTo>
                    <a:pt x="19570" y="54927"/>
                  </a:lnTo>
                  <a:lnTo>
                    <a:pt x="39230" y="30"/>
                  </a:lnTo>
                  <a:lnTo>
                    <a:pt x="19596" y="219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870557" y="1717789"/>
              <a:ext cx="1270" cy="1205230"/>
            </a:xfrm>
            <a:custGeom>
              <a:avLst/>
              <a:gdLst/>
              <a:ahLst/>
              <a:cxnLst/>
              <a:rect l="l" t="t" r="r" b="b"/>
              <a:pathLst>
                <a:path w="1269" h="1205230">
                  <a:moveTo>
                    <a:pt x="914" y="0"/>
                  </a:moveTo>
                  <a:lnTo>
                    <a:pt x="0" y="120518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162746" y="2898898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34" y="21991"/>
                  </a:lnTo>
                  <a:lnTo>
                    <a:pt x="0" y="49"/>
                  </a:lnTo>
                  <a:lnTo>
                    <a:pt x="19672" y="54937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182202" y="2773917"/>
              <a:ext cx="635" cy="147320"/>
            </a:xfrm>
            <a:custGeom>
              <a:avLst/>
              <a:gdLst/>
              <a:ahLst/>
              <a:cxnLst/>
              <a:rect l="l" t="t" r="r" b="b"/>
              <a:pathLst>
                <a:path w="635" h="147319">
                  <a:moveTo>
                    <a:pt x="0" y="0"/>
                  </a:moveTo>
                  <a:lnTo>
                    <a:pt x="177" y="14697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75064" y="2898883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0" y="0"/>
                  </a:moveTo>
                  <a:lnTo>
                    <a:pt x="19494" y="54952"/>
                  </a:lnTo>
                  <a:lnTo>
                    <a:pt x="39217" y="80"/>
                  </a:lnTo>
                  <a:lnTo>
                    <a:pt x="19558" y="220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494622" y="2773917"/>
              <a:ext cx="635" cy="147320"/>
            </a:xfrm>
            <a:custGeom>
              <a:avLst/>
              <a:gdLst/>
              <a:ahLst/>
              <a:cxnLst/>
              <a:rect l="l" t="t" r="r" b="b"/>
              <a:pathLst>
                <a:path w="635" h="147319">
                  <a:moveTo>
                    <a:pt x="292" y="0"/>
                  </a:moveTo>
                  <a:lnTo>
                    <a:pt x="0" y="14697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748407" y="2901001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21" y="21977"/>
                  </a:lnTo>
                  <a:lnTo>
                    <a:pt x="0" y="25"/>
                  </a:lnTo>
                  <a:lnTo>
                    <a:pt x="19646" y="54922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767698" y="2421874"/>
              <a:ext cx="635" cy="501650"/>
            </a:xfrm>
            <a:custGeom>
              <a:avLst/>
              <a:gdLst/>
              <a:ahLst/>
              <a:cxnLst/>
              <a:rect l="l" t="t" r="r" b="b"/>
              <a:pathLst>
                <a:path w="635" h="501650">
                  <a:moveTo>
                    <a:pt x="0" y="0"/>
                  </a:moveTo>
                  <a:lnTo>
                    <a:pt x="330" y="50110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019234" y="2898898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34" y="21991"/>
                  </a:lnTo>
                  <a:lnTo>
                    <a:pt x="0" y="49"/>
                  </a:lnTo>
                  <a:lnTo>
                    <a:pt x="19672" y="54937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038703" y="2773917"/>
              <a:ext cx="635" cy="147320"/>
            </a:xfrm>
            <a:custGeom>
              <a:avLst/>
              <a:gdLst/>
              <a:ahLst/>
              <a:cxnLst/>
              <a:rect l="l" t="t" r="r" b="b"/>
              <a:pathLst>
                <a:path w="635" h="147319">
                  <a:moveTo>
                    <a:pt x="0" y="0"/>
                  </a:moveTo>
                  <a:lnTo>
                    <a:pt x="165" y="14697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30943" y="2898877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70" h="55244">
                  <a:moveTo>
                    <a:pt x="39217" y="0"/>
                  </a:moveTo>
                  <a:lnTo>
                    <a:pt x="19659" y="22011"/>
                  </a:lnTo>
                  <a:lnTo>
                    <a:pt x="0" y="90"/>
                  </a:lnTo>
                  <a:lnTo>
                    <a:pt x="19735" y="54957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350260" y="2773917"/>
              <a:ext cx="635" cy="147320"/>
            </a:xfrm>
            <a:custGeom>
              <a:avLst/>
              <a:gdLst/>
              <a:ahLst/>
              <a:cxnLst/>
              <a:rect l="l" t="t" r="r" b="b"/>
              <a:pathLst>
                <a:path w="635" h="147319">
                  <a:moveTo>
                    <a:pt x="0" y="0"/>
                  </a:moveTo>
                  <a:lnTo>
                    <a:pt x="342" y="14697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74" name="object 7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257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25133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Context-free</a:t>
            </a:r>
            <a:r>
              <a:rPr spc="125" dirty="0"/>
              <a:t> </a:t>
            </a:r>
            <a:r>
              <a:rPr spc="-5" dirty="0"/>
              <a:t>grammars:</a:t>
            </a:r>
            <a:r>
              <a:rPr spc="260" dirty="0"/>
              <a:t> </a:t>
            </a:r>
            <a:r>
              <a:rPr spc="-5" dirty="0"/>
              <a:t>language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861" y="913758"/>
            <a:ext cx="76382" cy="736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861" y="1124070"/>
            <a:ext cx="76382" cy="7363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4861" y="1506607"/>
            <a:ext cx="76382" cy="7362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4861" y="2061330"/>
            <a:ext cx="73817" cy="7363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4861" y="2614546"/>
            <a:ext cx="73817" cy="7363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03349" y="789582"/>
            <a:ext cx="4079240" cy="21088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30" dirty="0">
                <a:latin typeface="Tahoma"/>
                <a:cs typeface="Tahoma"/>
              </a:rPr>
              <a:t>Each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non-terminal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symbol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grammar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denotes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language.</a:t>
            </a:r>
            <a:endParaRPr sz="1100">
              <a:latin typeface="Tahoma"/>
              <a:cs typeface="Tahoma"/>
            </a:endParaRPr>
          </a:p>
          <a:p>
            <a:pPr marL="12700" marR="240029">
              <a:lnSpc>
                <a:spcPct val="102699"/>
              </a:lnSpc>
              <a:spcBef>
                <a:spcPts val="300"/>
              </a:spcBef>
            </a:pPr>
            <a:r>
              <a:rPr sz="1100" spc="65" dirty="0">
                <a:latin typeface="Tahoma"/>
                <a:cs typeface="Tahoma"/>
              </a:rPr>
              <a:t>A </a:t>
            </a:r>
            <a:r>
              <a:rPr sz="1100" spc="-45" dirty="0">
                <a:latin typeface="Tahoma"/>
                <a:cs typeface="Tahoma"/>
              </a:rPr>
              <a:t>rule </a:t>
            </a:r>
            <a:r>
              <a:rPr sz="1100" spc="-50" dirty="0">
                <a:latin typeface="Tahoma"/>
                <a:cs typeface="Tahoma"/>
              </a:rPr>
              <a:t>such </a:t>
            </a:r>
            <a:r>
              <a:rPr sz="1100" spc="-65" dirty="0">
                <a:latin typeface="Tahoma"/>
                <a:cs typeface="Tahoma"/>
              </a:rPr>
              <a:t>as </a:t>
            </a:r>
            <a:r>
              <a:rPr sz="1100" i="1" spc="-25" dirty="0">
                <a:latin typeface="Arial"/>
                <a:cs typeface="Arial"/>
              </a:rPr>
              <a:t>N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i="1" spc="-25" dirty="0">
                <a:latin typeface="Arial"/>
                <a:cs typeface="Arial"/>
              </a:rPr>
              <a:t>cat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spc="-40" dirty="0">
                <a:latin typeface="Tahoma"/>
                <a:cs typeface="Tahoma"/>
              </a:rPr>
              <a:t>implies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language denoted </a:t>
            </a:r>
            <a:r>
              <a:rPr sz="1100" spc="-65" dirty="0">
                <a:latin typeface="Tahoma"/>
                <a:cs typeface="Tahoma"/>
              </a:rPr>
              <a:t>by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non-terminal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Arial"/>
                <a:cs typeface="Arial"/>
              </a:rPr>
              <a:t>N</a:t>
            </a:r>
            <a:r>
              <a:rPr sz="1100" i="1" spc="145" dirty="0">
                <a:latin typeface="Arial"/>
                <a:cs typeface="Arial"/>
              </a:rPr>
              <a:t> </a:t>
            </a:r>
            <a:r>
              <a:rPr sz="1100" spc="-45" dirty="0">
                <a:latin typeface="Tahoma"/>
                <a:cs typeface="Tahoma"/>
              </a:rPr>
              <a:t>includes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alphabet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symbol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Arial"/>
                <a:cs typeface="Arial"/>
              </a:rPr>
              <a:t>cat</a:t>
            </a:r>
            <a:r>
              <a:rPr sz="1100" spc="-2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marR="131445">
              <a:lnSpc>
                <a:spcPct val="102699"/>
              </a:lnSpc>
              <a:spcBef>
                <a:spcPts val="300"/>
              </a:spcBef>
            </a:pP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symbol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Arial"/>
                <a:cs typeface="Arial"/>
              </a:rPr>
              <a:t>cat</a:t>
            </a:r>
            <a:r>
              <a:rPr sz="1100" i="1" spc="140" dirty="0">
                <a:latin typeface="Arial"/>
                <a:cs typeface="Arial"/>
              </a:rPr>
              <a:t> </a:t>
            </a:r>
            <a:r>
              <a:rPr sz="1100" spc="-70" dirty="0">
                <a:latin typeface="Tahoma"/>
                <a:cs typeface="Tahoma"/>
              </a:rPr>
              <a:t>here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single,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atomic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alphabet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symbol,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string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symbols:</a:t>
            </a:r>
            <a:r>
              <a:rPr sz="1100" spc="1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alphabet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example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consists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natural 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language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words,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natural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language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letters.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299"/>
              </a:lnSpc>
              <a:spcBef>
                <a:spcPts val="309"/>
              </a:spcBef>
            </a:pPr>
            <a:r>
              <a:rPr sz="1100" spc="-40" dirty="0">
                <a:latin typeface="Tahoma"/>
                <a:cs typeface="Tahoma"/>
              </a:rPr>
              <a:t>For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more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complex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rule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such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35" dirty="0">
                <a:latin typeface="Arial"/>
                <a:cs typeface="Arial"/>
              </a:rPr>
              <a:t>NP</a:t>
            </a:r>
            <a:r>
              <a:rPr sz="1100" i="1" spc="17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20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D</a:t>
            </a:r>
            <a:r>
              <a:rPr sz="1100" i="1" spc="65" dirty="0">
                <a:latin typeface="Arial"/>
                <a:cs typeface="Arial"/>
              </a:rPr>
              <a:t> </a:t>
            </a:r>
            <a:r>
              <a:rPr sz="1100" i="1" spc="15" dirty="0">
                <a:latin typeface="Arial"/>
                <a:cs typeface="Arial"/>
              </a:rPr>
              <a:t>N</a:t>
            </a:r>
            <a:r>
              <a:rPr sz="1100" spc="15" dirty="0">
                <a:latin typeface="Tahoma"/>
                <a:cs typeface="Tahoma"/>
              </a:rPr>
              <a:t>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language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denoted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by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-35" dirty="0">
                <a:latin typeface="Arial"/>
                <a:cs typeface="Arial"/>
              </a:rPr>
              <a:t>NP</a:t>
            </a:r>
            <a:r>
              <a:rPr sz="1100" i="1" spc="160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contains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concatenation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language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denoted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by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D</a:t>
            </a:r>
            <a:r>
              <a:rPr sz="1100" i="1" spc="135" dirty="0">
                <a:latin typeface="Arial"/>
                <a:cs typeface="Arial"/>
              </a:rPr>
              <a:t> </a:t>
            </a:r>
            <a:r>
              <a:rPr sz="1100" spc="-25" dirty="0">
                <a:latin typeface="Tahoma"/>
                <a:cs typeface="Tahoma"/>
              </a:rPr>
              <a:t>with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50" dirty="0">
                <a:latin typeface="Tahoma"/>
                <a:cs typeface="Tahoma"/>
              </a:rPr>
              <a:t>h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50" dirty="0">
                <a:latin typeface="Tahoma"/>
                <a:cs typeface="Tahoma"/>
              </a:rPr>
              <a:t>n</a:t>
            </a:r>
            <a:r>
              <a:rPr sz="1100" spc="-65" dirty="0">
                <a:latin typeface="Tahoma"/>
                <a:cs typeface="Tahoma"/>
              </a:rPr>
              <a:t>o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45" dirty="0">
                <a:latin typeface="Tahoma"/>
                <a:cs typeface="Tahoma"/>
              </a:rPr>
              <a:t>d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85" dirty="0">
                <a:latin typeface="Tahoma"/>
                <a:cs typeface="Tahoma"/>
              </a:rPr>
              <a:t>b</a:t>
            </a:r>
            <a:r>
              <a:rPr sz="1100" spc="-45" dirty="0">
                <a:latin typeface="Tahoma"/>
                <a:cs typeface="Tahoma"/>
              </a:rPr>
              <a:t>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50" dirty="0">
                <a:latin typeface="Arial"/>
                <a:cs typeface="Arial"/>
              </a:rPr>
              <a:t>N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Arial"/>
                <a:cs typeface="Arial"/>
              </a:rPr>
              <a:t>L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i="1" spc="-30" dirty="0">
                <a:latin typeface="Arial"/>
                <a:cs typeface="Arial"/>
              </a:rPr>
              <a:t>NP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⊇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30" dirty="0">
                <a:latin typeface="Arial"/>
                <a:cs typeface="Arial"/>
              </a:rPr>
              <a:t>L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i="1" spc="5" dirty="0">
                <a:latin typeface="Arial"/>
                <a:cs typeface="Arial"/>
              </a:rPr>
              <a:t>D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i="1" spc="-30" dirty="0">
                <a:latin typeface="Arial"/>
                <a:cs typeface="Arial"/>
              </a:rPr>
              <a:t>L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Arial"/>
                <a:cs typeface="Arial"/>
              </a:rPr>
              <a:t>N</a:t>
            </a:r>
            <a:r>
              <a:rPr sz="1100" spc="-5" dirty="0">
                <a:latin typeface="Tahoma"/>
                <a:cs typeface="Tahoma"/>
              </a:rPr>
              <a:t>)</a:t>
            </a:r>
            <a:r>
              <a:rPr sz="1100" spc="-3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marR="208915">
              <a:lnSpc>
                <a:spcPct val="102699"/>
              </a:lnSpc>
              <a:spcBef>
                <a:spcPts val="300"/>
              </a:spcBef>
            </a:pPr>
            <a:r>
              <a:rPr sz="1100" spc="-15" dirty="0">
                <a:latin typeface="Tahoma"/>
                <a:cs typeface="Tahoma"/>
              </a:rPr>
              <a:t>Matters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become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more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complicate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when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consider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recursive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rules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such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35" dirty="0">
                <a:latin typeface="Arial"/>
                <a:cs typeface="Arial"/>
              </a:rPr>
              <a:t>NP</a:t>
            </a:r>
            <a:r>
              <a:rPr sz="1100" i="1" spc="14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20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Arial"/>
                <a:cs typeface="Arial"/>
              </a:rPr>
              <a:t>NP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PP</a:t>
            </a:r>
            <a:r>
              <a:rPr sz="1100" i="1" spc="-215" dirty="0">
                <a:latin typeface="Arial"/>
                <a:cs typeface="Arial"/>
              </a:rPr>
              <a:t> </a:t>
            </a:r>
            <a:r>
              <a:rPr sz="1100" spc="-3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231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15132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Ambiguity:</a:t>
            </a:r>
            <a:r>
              <a:rPr spc="240" dirty="0"/>
              <a:t> </a:t>
            </a:r>
            <a:r>
              <a:rPr spc="-20" dirty="0"/>
              <a:t>example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7882" y="1227201"/>
            <a:ext cx="4432935" cy="927100"/>
            <a:chOff x="87882" y="1227201"/>
            <a:chExt cx="4432935" cy="927100"/>
          </a:xfrm>
        </p:grpSpPr>
        <p:sp>
          <p:nvSpPr>
            <p:cNvPr id="6" name="object 6"/>
            <p:cNvSpPr/>
            <p:nvPr/>
          </p:nvSpPr>
          <p:spPr>
            <a:xfrm>
              <a:off x="87882" y="1227201"/>
              <a:ext cx="4432935" cy="186690"/>
            </a:xfrm>
            <a:custGeom>
              <a:avLst/>
              <a:gdLst/>
              <a:ahLst/>
              <a:cxnLst/>
              <a:rect l="l" t="t" r="r" b="b"/>
              <a:pathLst>
                <a:path w="4432935" h="186690">
                  <a:moveTo>
                    <a:pt x="4381767" y="0"/>
                  </a:moveTo>
                  <a:lnTo>
                    <a:pt x="50799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0"/>
                  </a:lnTo>
                  <a:lnTo>
                    <a:pt x="4432567" y="186550"/>
                  </a:lnTo>
                  <a:lnTo>
                    <a:pt x="4432567" y="50800"/>
                  </a:lnTo>
                  <a:lnTo>
                    <a:pt x="4428559" y="31075"/>
                  </a:lnTo>
                  <a:lnTo>
                    <a:pt x="4417645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82" y="1400622"/>
              <a:ext cx="4432935" cy="5080"/>
            </a:xfrm>
            <a:custGeom>
              <a:avLst/>
              <a:gdLst/>
              <a:ahLst/>
              <a:cxnLst/>
              <a:rect l="l" t="t" r="r" b="b"/>
              <a:pathLst>
                <a:path w="4432935" h="5080">
                  <a:moveTo>
                    <a:pt x="0" y="4764"/>
                  </a:moveTo>
                  <a:lnTo>
                    <a:pt x="4432566" y="4764"/>
                  </a:lnTo>
                  <a:lnTo>
                    <a:pt x="4432566" y="0"/>
                  </a:lnTo>
                  <a:lnTo>
                    <a:pt x="0" y="0"/>
                  </a:lnTo>
                  <a:lnTo>
                    <a:pt x="0" y="4764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882" y="1402207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5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82" y="1408558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5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74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882" y="1414909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5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882" y="1421260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5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871" y="1421168"/>
              <a:ext cx="4432935" cy="30480"/>
            </a:xfrm>
            <a:custGeom>
              <a:avLst/>
              <a:gdLst/>
              <a:ahLst/>
              <a:cxnLst/>
              <a:rect l="l" t="t" r="r" b="b"/>
              <a:pathLst>
                <a:path w="4432935" h="30480">
                  <a:moveTo>
                    <a:pt x="4432566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060"/>
                  </a:lnTo>
                  <a:lnTo>
                    <a:pt x="4432566" y="30060"/>
                  </a:lnTo>
                  <a:lnTo>
                    <a:pt x="4432566" y="635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882" y="1444675"/>
              <a:ext cx="4432935" cy="709295"/>
            </a:xfrm>
            <a:custGeom>
              <a:avLst/>
              <a:gdLst/>
              <a:ahLst/>
              <a:cxnLst/>
              <a:rect l="l" t="t" r="r" b="b"/>
              <a:pathLst>
                <a:path w="4432935" h="709294">
                  <a:moveTo>
                    <a:pt x="4432567" y="0"/>
                  </a:moveTo>
                  <a:lnTo>
                    <a:pt x="0" y="0"/>
                  </a:lnTo>
                  <a:lnTo>
                    <a:pt x="0" y="658317"/>
                  </a:lnTo>
                  <a:lnTo>
                    <a:pt x="4008" y="678041"/>
                  </a:lnTo>
                  <a:lnTo>
                    <a:pt x="14922" y="694194"/>
                  </a:lnTo>
                  <a:lnTo>
                    <a:pt x="31075" y="705108"/>
                  </a:lnTo>
                  <a:lnTo>
                    <a:pt x="50799" y="709117"/>
                  </a:lnTo>
                  <a:lnTo>
                    <a:pt x="4381767" y="709117"/>
                  </a:lnTo>
                  <a:lnTo>
                    <a:pt x="4401492" y="705108"/>
                  </a:lnTo>
                  <a:lnTo>
                    <a:pt x="4417645" y="694194"/>
                  </a:lnTo>
                  <a:lnTo>
                    <a:pt x="4428559" y="678041"/>
                  </a:lnTo>
                  <a:lnTo>
                    <a:pt x="4432567" y="658317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982" y="1170582"/>
            <a:ext cx="4357370" cy="9525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Example:</a:t>
            </a:r>
            <a:endParaRPr sz="1100">
              <a:latin typeface="Tahoma"/>
              <a:cs typeface="Tahoma"/>
            </a:endParaRPr>
          </a:p>
          <a:p>
            <a:pPr marL="12700" marR="5080" algn="just">
              <a:lnSpc>
                <a:spcPct val="102400"/>
              </a:lnSpc>
              <a:spcBef>
                <a:spcPts val="270"/>
              </a:spcBef>
            </a:pPr>
            <a:r>
              <a:rPr sz="1100" spc="-30" dirty="0">
                <a:latin typeface="Tahoma"/>
                <a:cs typeface="Tahoma"/>
              </a:rPr>
              <a:t>Using </a:t>
            </a:r>
            <a:r>
              <a:rPr sz="1100" spc="-25" dirty="0">
                <a:latin typeface="Tahoma"/>
                <a:cs typeface="Tahoma"/>
              </a:rPr>
              <a:t>linguistic </a:t>
            </a:r>
            <a:r>
              <a:rPr sz="1100" spc="-50" dirty="0">
                <a:latin typeface="Tahoma"/>
                <a:cs typeface="Tahoma"/>
              </a:rPr>
              <a:t>terminology, </a:t>
            </a:r>
            <a:r>
              <a:rPr sz="1100" spc="-20" dirty="0">
                <a:latin typeface="Tahoma"/>
                <a:cs typeface="Tahoma"/>
              </a:rPr>
              <a:t>in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left </a:t>
            </a:r>
            <a:r>
              <a:rPr sz="1100" spc="-50" dirty="0">
                <a:latin typeface="Tahoma"/>
                <a:cs typeface="Tahoma"/>
              </a:rPr>
              <a:t>tree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0" dirty="0">
                <a:latin typeface="Tahoma"/>
                <a:cs typeface="Tahoma"/>
              </a:rPr>
              <a:t>second </a:t>
            </a:r>
            <a:r>
              <a:rPr sz="1100" spc="-50" dirty="0">
                <a:latin typeface="Tahoma"/>
                <a:cs typeface="Tahoma"/>
              </a:rPr>
              <a:t>occurrence </a:t>
            </a:r>
            <a:r>
              <a:rPr sz="1100" spc="-40" dirty="0">
                <a:latin typeface="Tahoma"/>
                <a:cs typeface="Tahoma"/>
              </a:rPr>
              <a:t>of the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prepositional </a:t>
            </a:r>
            <a:r>
              <a:rPr sz="1100" spc="-60" dirty="0">
                <a:latin typeface="Tahoma"/>
                <a:cs typeface="Tahoma"/>
              </a:rPr>
              <a:t>phrase </a:t>
            </a:r>
            <a:r>
              <a:rPr sz="1000" spc="-20" dirty="0">
                <a:solidFill>
                  <a:srgbClr val="EC008C"/>
                </a:solidFill>
                <a:latin typeface="Tahoma"/>
                <a:cs typeface="Tahoma"/>
              </a:rPr>
              <a:t>in </a:t>
            </a:r>
            <a:r>
              <a:rPr sz="1000" spc="-35" dirty="0">
                <a:solidFill>
                  <a:srgbClr val="EC008C"/>
                </a:solidFill>
                <a:latin typeface="Tahoma"/>
                <a:cs typeface="Tahoma"/>
              </a:rPr>
              <a:t>the </a:t>
            </a:r>
            <a:r>
              <a:rPr sz="1000" spc="-25" dirty="0">
                <a:solidFill>
                  <a:srgbClr val="EC008C"/>
                </a:solidFill>
                <a:latin typeface="Tahoma"/>
                <a:cs typeface="Tahoma"/>
              </a:rPr>
              <a:t>hat </a:t>
            </a:r>
            <a:r>
              <a:rPr sz="1100" spc="-40" dirty="0">
                <a:latin typeface="Tahoma"/>
                <a:cs typeface="Tahoma"/>
              </a:rPr>
              <a:t>modifies the </a:t>
            </a:r>
            <a:r>
              <a:rPr sz="1100" spc="-55" dirty="0">
                <a:latin typeface="Tahoma"/>
                <a:cs typeface="Tahoma"/>
              </a:rPr>
              <a:t>noun </a:t>
            </a:r>
            <a:r>
              <a:rPr sz="1100" spc="-60" dirty="0">
                <a:latin typeface="Tahoma"/>
                <a:cs typeface="Tahoma"/>
              </a:rPr>
              <a:t>phrase </a:t>
            </a:r>
            <a:r>
              <a:rPr sz="1000" spc="-35" dirty="0">
                <a:solidFill>
                  <a:srgbClr val="EC008C"/>
                </a:solidFill>
                <a:latin typeface="Tahoma"/>
                <a:cs typeface="Tahoma"/>
              </a:rPr>
              <a:t>the </a:t>
            </a:r>
            <a:r>
              <a:rPr sz="1000" spc="-15" dirty="0">
                <a:solidFill>
                  <a:srgbClr val="EC008C"/>
                </a:solidFill>
                <a:latin typeface="Tahoma"/>
                <a:cs typeface="Tahoma"/>
              </a:rPr>
              <a:t>cat </a:t>
            </a:r>
            <a:r>
              <a:rPr sz="1000" spc="-20" dirty="0">
                <a:solidFill>
                  <a:srgbClr val="EC008C"/>
                </a:solidFill>
                <a:latin typeface="Tahoma"/>
                <a:cs typeface="Tahoma"/>
              </a:rPr>
              <a:t>in </a:t>
            </a:r>
            <a:r>
              <a:rPr sz="1000" spc="-35" dirty="0">
                <a:solidFill>
                  <a:srgbClr val="EC008C"/>
                </a:solidFill>
                <a:latin typeface="Tahoma"/>
                <a:cs typeface="Tahoma"/>
              </a:rPr>
              <a:t>the </a:t>
            </a:r>
            <a:r>
              <a:rPr sz="1000" spc="-30" dirty="0">
                <a:solidFill>
                  <a:srgbClr val="EC008C"/>
                </a:solidFill>
                <a:latin typeface="Tahoma"/>
                <a:cs typeface="Tahoma"/>
              </a:rPr>
              <a:t>hat</a:t>
            </a:r>
            <a:r>
              <a:rPr sz="1100" spc="-30" dirty="0">
                <a:latin typeface="Tahoma"/>
                <a:cs typeface="Tahoma"/>
              </a:rPr>
              <a:t>, 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whereas </a:t>
            </a:r>
            <a:r>
              <a:rPr sz="1100" spc="-20" dirty="0">
                <a:latin typeface="Tahoma"/>
                <a:cs typeface="Tahoma"/>
              </a:rPr>
              <a:t>in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right </a:t>
            </a:r>
            <a:r>
              <a:rPr sz="1100" spc="-50" dirty="0">
                <a:latin typeface="Tahoma"/>
                <a:cs typeface="Tahoma"/>
              </a:rPr>
              <a:t>tree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40" dirty="0">
                <a:latin typeface="Tahoma"/>
                <a:cs typeface="Tahoma"/>
              </a:rPr>
              <a:t>only modifies the </a:t>
            </a:r>
            <a:r>
              <a:rPr sz="1100" spc="-20" dirty="0">
                <a:latin typeface="Tahoma"/>
                <a:cs typeface="Tahoma"/>
              </a:rPr>
              <a:t>(first </a:t>
            </a:r>
            <a:r>
              <a:rPr sz="1100" spc="-50" dirty="0">
                <a:latin typeface="Tahoma"/>
                <a:cs typeface="Tahoma"/>
              </a:rPr>
              <a:t>occurrence </a:t>
            </a:r>
            <a:r>
              <a:rPr sz="1100" spc="-5" dirty="0">
                <a:latin typeface="Tahoma"/>
                <a:cs typeface="Tahoma"/>
              </a:rPr>
              <a:t>of)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noun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</a:t>
            </a:r>
            <a:r>
              <a:rPr sz="1100" spc="-50" dirty="0">
                <a:latin typeface="Tahoma"/>
                <a:cs typeface="Tahoma"/>
              </a:rPr>
              <a:t>h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000" spc="25" dirty="0">
                <a:solidFill>
                  <a:srgbClr val="EC008C"/>
                </a:solidFill>
                <a:latin typeface="Tahoma"/>
                <a:cs typeface="Tahoma"/>
              </a:rPr>
              <a:t>t</a:t>
            </a:r>
            <a:r>
              <a:rPr sz="1000" spc="-45" dirty="0">
                <a:solidFill>
                  <a:srgbClr val="EC008C"/>
                </a:solidFill>
                <a:latin typeface="Tahoma"/>
                <a:cs typeface="Tahoma"/>
              </a:rPr>
              <a:t>h</a:t>
            </a:r>
            <a:r>
              <a:rPr sz="1000" spc="-85" dirty="0">
                <a:solidFill>
                  <a:srgbClr val="EC008C"/>
                </a:solidFill>
                <a:latin typeface="Tahoma"/>
                <a:cs typeface="Tahoma"/>
              </a:rPr>
              <a:t>e</a:t>
            </a:r>
            <a:r>
              <a:rPr sz="1000" spc="10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EC008C"/>
                </a:solidFill>
                <a:latin typeface="Tahoma"/>
                <a:cs typeface="Tahoma"/>
              </a:rPr>
              <a:t>h</a:t>
            </a:r>
            <a:r>
              <a:rPr sz="1000" spc="-50" dirty="0">
                <a:solidFill>
                  <a:srgbClr val="EC008C"/>
                </a:solidFill>
                <a:latin typeface="Tahoma"/>
                <a:cs typeface="Tahoma"/>
              </a:rPr>
              <a:t>a</a:t>
            </a:r>
            <a:r>
              <a:rPr sz="1000" spc="20" dirty="0">
                <a:solidFill>
                  <a:srgbClr val="EC008C"/>
                </a:solidFill>
                <a:latin typeface="Tahoma"/>
                <a:cs typeface="Tahoma"/>
              </a:rPr>
              <a:t>t</a:t>
            </a:r>
            <a:r>
              <a:rPr sz="1100" spc="-30" dirty="0">
                <a:latin typeface="Tahoma"/>
                <a:cs typeface="Tahoma"/>
              </a:rPr>
              <a:t>.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spc="100" dirty="0">
                <a:latin typeface="Tahoma"/>
                <a:cs typeface="Tahoma"/>
              </a:rPr>
              <a:t>T</a:t>
            </a:r>
            <a:r>
              <a:rPr sz="1100" spc="-50" dirty="0">
                <a:latin typeface="Tahoma"/>
                <a:cs typeface="Tahoma"/>
              </a:rPr>
              <a:t>h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50" dirty="0">
                <a:latin typeface="Tahoma"/>
                <a:cs typeface="Tahoma"/>
              </a:rPr>
              <a:t>u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65" dirty="0">
                <a:latin typeface="Tahoma"/>
                <a:cs typeface="Tahoma"/>
              </a:rPr>
              <a:t>o</a:t>
            </a:r>
            <a:r>
              <a:rPr sz="1100" spc="-50" dirty="0">
                <a:latin typeface="Tahoma"/>
                <a:cs typeface="Tahoma"/>
              </a:rPr>
              <a:t>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k</a:t>
            </a:r>
            <a:r>
              <a:rPr sz="1100" spc="-50" dirty="0">
                <a:latin typeface="Tahoma"/>
                <a:cs typeface="Tahoma"/>
              </a:rPr>
              <a:t>n</a:t>
            </a:r>
            <a:r>
              <a:rPr sz="1100" spc="-100" dirty="0">
                <a:latin typeface="Tahoma"/>
                <a:cs typeface="Tahoma"/>
              </a:rPr>
              <a:t>o</a:t>
            </a:r>
            <a:r>
              <a:rPr sz="1100" spc="-80" dirty="0">
                <a:latin typeface="Tahoma"/>
                <a:cs typeface="Tahoma"/>
              </a:rPr>
              <a:t>w</a:t>
            </a:r>
            <a:r>
              <a:rPr sz="1100" spc="-50" dirty="0">
                <a:latin typeface="Tahoma"/>
                <a:cs typeface="Tahoma"/>
              </a:rPr>
              <a:t>n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135" dirty="0">
                <a:latin typeface="Arial"/>
                <a:cs typeface="Arial"/>
              </a:rPr>
              <a:t>s</a:t>
            </a:r>
            <a:r>
              <a:rPr sz="1100" i="1" spc="-50" dirty="0">
                <a:latin typeface="Arial"/>
                <a:cs typeface="Arial"/>
              </a:rPr>
              <a:t>yn</a:t>
            </a:r>
            <a:r>
              <a:rPr sz="1100" i="1" spc="85" dirty="0">
                <a:latin typeface="Arial"/>
                <a:cs typeface="Arial"/>
              </a:rPr>
              <a:t>t</a:t>
            </a:r>
            <a:r>
              <a:rPr sz="1100" i="1" spc="-90" dirty="0">
                <a:latin typeface="Arial"/>
                <a:cs typeface="Arial"/>
              </a:rPr>
              <a:t>a</a:t>
            </a:r>
            <a:r>
              <a:rPr sz="1100" i="1" spc="-75" dirty="0">
                <a:latin typeface="Arial"/>
                <a:cs typeface="Arial"/>
              </a:rPr>
              <a:t>c</a:t>
            </a:r>
            <a:r>
              <a:rPr sz="1100" i="1" spc="85" dirty="0">
                <a:latin typeface="Arial"/>
                <a:cs typeface="Arial"/>
              </a:rPr>
              <a:t>t</a:t>
            </a:r>
            <a:r>
              <a:rPr sz="1100" i="1" spc="15" dirty="0">
                <a:latin typeface="Arial"/>
                <a:cs typeface="Arial"/>
              </a:rPr>
              <a:t>i</a:t>
            </a:r>
            <a:r>
              <a:rPr sz="1100" i="1" spc="-70" dirty="0">
                <a:latin typeface="Arial"/>
                <a:cs typeface="Arial"/>
              </a:rPr>
              <a:t>c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spc="-100" dirty="0">
                <a:latin typeface="Tahoma"/>
                <a:cs typeface="Tahoma"/>
              </a:rPr>
              <a:t>o</a:t>
            </a:r>
            <a:r>
              <a:rPr sz="1100" spc="-25" dirty="0">
                <a:latin typeface="Tahoma"/>
                <a:cs typeface="Tahoma"/>
              </a:rPr>
              <a:t>r </a:t>
            </a:r>
            <a:r>
              <a:rPr sz="1100" i="1" spc="-135" dirty="0">
                <a:latin typeface="Arial"/>
                <a:cs typeface="Arial"/>
              </a:rPr>
              <a:t>s</a:t>
            </a:r>
            <a:r>
              <a:rPr sz="1100" i="1" spc="85" dirty="0">
                <a:latin typeface="Arial"/>
                <a:cs typeface="Arial"/>
              </a:rPr>
              <a:t>t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-50" dirty="0">
                <a:latin typeface="Arial"/>
                <a:cs typeface="Arial"/>
              </a:rPr>
              <a:t>u</a:t>
            </a:r>
            <a:r>
              <a:rPr sz="1100" i="1" spc="-75" dirty="0">
                <a:latin typeface="Arial"/>
                <a:cs typeface="Arial"/>
              </a:rPr>
              <a:t>c</a:t>
            </a:r>
            <a:r>
              <a:rPr sz="1100" i="1" spc="85" dirty="0">
                <a:latin typeface="Arial"/>
                <a:cs typeface="Arial"/>
              </a:rPr>
              <a:t>t</a:t>
            </a:r>
            <a:r>
              <a:rPr sz="1100" i="1" spc="-50" dirty="0">
                <a:latin typeface="Arial"/>
                <a:cs typeface="Arial"/>
              </a:rPr>
              <a:t>u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-90" dirty="0">
                <a:latin typeface="Arial"/>
                <a:cs typeface="Arial"/>
              </a:rPr>
              <a:t>a</a:t>
            </a:r>
            <a:r>
              <a:rPr sz="1100" i="1" spc="15" dirty="0">
                <a:latin typeface="Arial"/>
                <a:cs typeface="Arial"/>
              </a:rPr>
              <a:t>l</a:t>
            </a:r>
            <a:r>
              <a:rPr sz="1100" i="1" spc="100" dirty="0">
                <a:latin typeface="Arial"/>
                <a:cs typeface="Arial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-65" dirty="0">
                <a:latin typeface="Tahoma"/>
                <a:cs typeface="Tahoma"/>
              </a:rPr>
              <a:t>m</a:t>
            </a:r>
            <a:r>
              <a:rPr sz="1100" spc="-45" dirty="0">
                <a:latin typeface="Tahoma"/>
                <a:cs typeface="Tahoma"/>
              </a:rPr>
              <a:t>b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75" dirty="0">
                <a:latin typeface="Tahoma"/>
                <a:cs typeface="Tahoma"/>
              </a:rPr>
              <a:t>g</a:t>
            </a:r>
            <a:r>
              <a:rPr sz="1100" spc="-50" dirty="0">
                <a:latin typeface="Tahoma"/>
                <a:cs typeface="Tahoma"/>
              </a:rPr>
              <a:t>u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10" dirty="0">
                <a:latin typeface="Tahoma"/>
                <a:cs typeface="Tahoma"/>
              </a:rPr>
              <a:t>t</a:t>
            </a:r>
            <a:r>
              <a:rPr sz="1100" spc="-140" dirty="0">
                <a:latin typeface="Tahoma"/>
                <a:cs typeface="Tahoma"/>
              </a:rPr>
              <a:t>y</a:t>
            </a:r>
            <a:r>
              <a:rPr sz="1100" spc="-3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258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16167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Grammar</a:t>
            </a:r>
            <a:r>
              <a:rPr spc="105" dirty="0"/>
              <a:t> </a:t>
            </a:r>
            <a:r>
              <a:rPr spc="-25" dirty="0"/>
              <a:t>equivalence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861" y="1140847"/>
            <a:ext cx="76382" cy="7362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861" y="1521847"/>
            <a:ext cx="76382" cy="7362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861" y="1904358"/>
            <a:ext cx="73817" cy="7363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10515" marR="132080">
              <a:lnSpc>
                <a:spcPct val="102699"/>
              </a:lnSpc>
              <a:spcBef>
                <a:spcPts val="55"/>
              </a:spcBef>
            </a:pPr>
            <a:r>
              <a:rPr sz="1100" spc="-45" dirty="0"/>
              <a:t>It</a:t>
            </a:r>
            <a:r>
              <a:rPr sz="1100" spc="10" dirty="0"/>
              <a:t> </a:t>
            </a:r>
            <a:r>
              <a:rPr sz="1100" spc="-35" dirty="0"/>
              <a:t>is</a:t>
            </a:r>
            <a:r>
              <a:rPr sz="1100" spc="10" dirty="0"/>
              <a:t> </a:t>
            </a:r>
            <a:r>
              <a:rPr sz="1100" spc="-55" dirty="0"/>
              <a:t>common</a:t>
            </a:r>
            <a:r>
              <a:rPr sz="1100" spc="40" dirty="0"/>
              <a:t> </a:t>
            </a:r>
            <a:r>
              <a:rPr sz="1100" spc="-20" dirty="0"/>
              <a:t>in</a:t>
            </a:r>
            <a:r>
              <a:rPr sz="1100" spc="10" dirty="0"/>
              <a:t> </a:t>
            </a:r>
            <a:r>
              <a:rPr sz="1100" spc="-45" dirty="0"/>
              <a:t>formal</a:t>
            </a:r>
            <a:r>
              <a:rPr sz="1100" spc="30" dirty="0"/>
              <a:t> </a:t>
            </a:r>
            <a:r>
              <a:rPr sz="1100" spc="-55" dirty="0"/>
              <a:t>language</a:t>
            </a:r>
            <a:r>
              <a:rPr sz="1100" spc="5" dirty="0"/>
              <a:t> </a:t>
            </a:r>
            <a:r>
              <a:rPr sz="1100" spc="-50" dirty="0"/>
              <a:t>theory</a:t>
            </a:r>
            <a:r>
              <a:rPr sz="1100" spc="35" dirty="0"/>
              <a:t> </a:t>
            </a:r>
            <a:r>
              <a:rPr sz="1100" spc="-15" dirty="0"/>
              <a:t>to</a:t>
            </a:r>
            <a:r>
              <a:rPr sz="1100" spc="10" dirty="0"/>
              <a:t> </a:t>
            </a:r>
            <a:r>
              <a:rPr sz="1100" spc="-40" dirty="0"/>
              <a:t>relate</a:t>
            </a:r>
            <a:r>
              <a:rPr sz="1100" spc="15" dirty="0"/>
              <a:t> </a:t>
            </a:r>
            <a:r>
              <a:rPr sz="1100" spc="-40" dirty="0"/>
              <a:t>different</a:t>
            </a:r>
            <a:r>
              <a:rPr sz="1100" spc="15" dirty="0"/>
              <a:t> </a:t>
            </a:r>
            <a:r>
              <a:rPr sz="1100" spc="-60" dirty="0"/>
              <a:t>grammars </a:t>
            </a:r>
            <a:r>
              <a:rPr sz="1100" spc="-330" dirty="0"/>
              <a:t> </a:t>
            </a:r>
            <a:r>
              <a:rPr sz="1100" spc="-15" dirty="0"/>
              <a:t>that</a:t>
            </a:r>
            <a:r>
              <a:rPr sz="1100" dirty="0"/>
              <a:t> </a:t>
            </a:r>
            <a:r>
              <a:rPr sz="1100" spc="-60" dirty="0"/>
              <a:t>generate</a:t>
            </a:r>
            <a:r>
              <a:rPr sz="1100" spc="35" dirty="0"/>
              <a:t> </a:t>
            </a:r>
            <a:r>
              <a:rPr sz="1100" spc="-40" dirty="0"/>
              <a:t>the</a:t>
            </a:r>
            <a:r>
              <a:rPr sz="1100" spc="10" dirty="0"/>
              <a:t> </a:t>
            </a:r>
            <a:r>
              <a:rPr sz="1100" spc="-75" dirty="0"/>
              <a:t>same</a:t>
            </a:r>
            <a:r>
              <a:rPr sz="1100" spc="20" dirty="0"/>
              <a:t> </a:t>
            </a:r>
            <a:r>
              <a:rPr sz="1100" spc="-55" dirty="0"/>
              <a:t>language</a:t>
            </a:r>
            <a:r>
              <a:rPr sz="1100" spc="10" dirty="0"/>
              <a:t> </a:t>
            </a:r>
            <a:r>
              <a:rPr sz="1100" spc="-65" dirty="0"/>
              <a:t>by</a:t>
            </a:r>
            <a:r>
              <a:rPr sz="1100" spc="25" dirty="0"/>
              <a:t> </a:t>
            </a:r>
            <a:r>
              <a:rPr sz="1100" spc="-55" dirty="0"/>
              <a:t>an</a:t>
            </a:r>
            <a:r>
              <a:rPr sz="1100" spc="10" dirty="0"/>
              <a:t> </a:t>
            </a:r>
            <a:r>
              <a:rPr sz="1100" spc="-50" dirty="0"/>
              <a:t>equivalence</a:t>
            </a:r>
            <a:r>
              <a:rPr sz="1100" spc="20" dirty="0"/>
              <a:t> </a:t>
            </a:r>
            <a:r>
              <a:rPr sz="1100" spc="-40" dirty="0"/>
              <a:t>relation:</a:t>
            </a:r>
            <a:endParaRPr sz="1100"/>
          </a:p>
          <a:p>
            <a:pPr marL="310515">
              <a:lnSpc>
                <a:spcPct val="100000"/>
              </a:lnSpc>
              <a:spcBef>
                <a:spcPts val="325"/>
              </a:spcBef>
            </a:pPr>
            <a:r>
              <a:rPr sz="1100" spc="-25" dirty="0"/>
              <a:t>Two</a:t>
            </a:r>
            <a:r>
              <a:rPr sz="1100" spc="-5" dirty="0"/>
              <a:t> </a:t>
            </a:r>
            <a:r>
              <a:rPr sz="1100" spc="-60" dirty="0"/>
              <a:t>grammars</a:t>
            </a:r>
            <a:r>
              <a:rPr sz="1100" spc="20" dirty="0"/>
              <a:t> </a:t>
            </a:r>
            <a:r>
              <a:rPr sz="1100" i="1" spc="-75" dirty="0">
                <a:latin typeface="Arial"/>
                <a:cs typeface="Arial"/>
              </a:rPr>
              <a:t>G</a:t>
            </a:r>
            <a:r>
              <a:rPr sz="1200" spc="-112" baseline="-10416" dirty="0"/>
              <a:t>1</a:t>
            </a:r>
            <a:r>
              <a:rPr sz="1200" spc="-37" baseline="-10416" dirty="0"/>
              <a:t> </a:t>
            </a:r>
            <a:r>
              <a:rPr sz="1100" spc="-50" dirty="0"/>
              <a:t>and</a:t>
            </a:r>
            <a:r>
              <a:rPr sz="1100" spc="-10" dirty="0"/>
              <a:t> </a:t>
            </a:r>
            <a:r>
              <a:rPr sz="1100" i="1" spc="-75" dirty="0">
                <a:latin typeface="Arial"/>
                <a:cs typeface="Arial"/>
              </a:rPr>
              <a:t>G</a:t>
            </a:r>
            <a:r>
              <a:rPr sz="1200" spc="-112" baseline="-10416" dirty="0"/>
              <a:t>2</a:t>
            </a:r>
            <a:r>
              <a:rPr sz="1200" spc="217" baseline="-10416" dirty="0"/>
              <a:t> </a:t>
            </a:r>
            <a:r>
              <a:rPr sz="1100" spc="-50" dirty="0"/>
              <a:t>(over</a:t>
            </a:r>
            <a:r>
              <a:rPr sz="1100" spc="20" dirty="0"/>
              <a:t> </a:t>
            </a:r>
            <a:r>
              <a:rPr sz="1100" spc="-40" dirty="0"/>
              <a:t>the</a:t>
            </a:r>
            <a:r>
              <a:rPr sz="1100" spc="-5" dirty="0"/>
              <a:t> </a:t>
            </a:r>
            <a:r>
              <a:rPr sz="1100" spc="-75" dirty="0"/>
              <a:t>same</a:t>
            </a:r>
            <a:r>
              <a:rPr sz="1100" dirty="0"/>
              <a:t> </a:t>
            </a:r>
            <a:r>
              <a:rPr sz="1100" spc="-35" dirty="0"/>
              <a:t>alphabet</a:t>
            </a:r>
            <a:r>
              <a:rPr sz="1100" spc="-15" dirty="0"/>
              <a:t> </a:t>
            </a:r>
            <a:r>
              <a:rPr sz="1100" spc="85" dirty="0"/>
              <a:t>Σ)</a:t>
            </a:r>
            <a:r>
              <a:rPr sz="1100" dirty="0"/>
              <a:t> </a:t>
            </a:r>
            <a:r>
              <a:rPr sz="1100" spc="-75" dirty="0"/>
              <a:t>are</a:t>
            </a:r>
            <a:r>
              <a:rPr sz="1100" dirty="0"/>
              <a:t> equivalent</a:t>
            </a:r>
            <a:endParaRPr sz="1100">
              <a:latin typeface="Arial"/>
              <a:cs typeface="Arial"/>
            </a:endParaRPr>
          </a:p>
          <a:p>
            <a:pPr marL="310515">
              <a:lnSpc>
                <a:spcPct val="100000"/>
              </a:lnSpc>
              <a:spcBef>
                <a:spcPts val="35"/>
              </a:spcBef>
            </a:pPr>
            <a:r>
              <a:rPr sz="1100" spc="-50" dirty="0"/>
              <a:t>(denoted</a:t>
            </a:r>
            <a:r>
              <a:rPr sz="1100" spc="20" dirty="0"/>
              <a:t> </a:t>
            </a:r>
            <a:r>
              <a:rPr sz="1100" i="1" spc="-75" dirty="0">
                <a:latin typeface="Arial"/>
                <a:cs typeface="Arial"/>
              </a:rPr>
              <a:t>G</a:t>
            </a:r>
            <a:r>
              <a:rPr sz="1200" spc="-112" baseline="-10416" dirty="0"/>
              <a:t>1</a:t>
            </a:r>
            <a:r>
              <a:rPr sz="1200" spc="-104" baseline="-10416" dirty="0"/>
              <a:t> </a:t>
            </a:r>
            <a:r>
              <a:rPr sz="1100" spc="-30" dirty="0">
                <a:latin typeface="Lucida Sans Unicode"/>
                <a:cs typeface="Lucida Sans Unicode"/>
              </a:rPr>
              <a:t>≡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Arial"/>
                <a:cs typeface="Arial"/>
              </a:rPr>
              <a:t>G</a:t>
            </a:r>
            <a:r>
              <a:rPr sz="1200" spc="-52" baseline="-10416" dirty="0"/>
              <a:t>2</a:t>
            </a:r>
            <a:r>
              <a:rPr sz="1100" spc="-35" dirty="0"/>
              <a:t>)</a:t>
            </a:r>
            <a:r>
              <a:rPr sz="1100" spc="10" dirty="0"/>
              <a:t> </a:t>
            </a:r>
            <a:r>
              <a:rPr sz="1100" spc="-20" dirty="0"/>
              <a:t>iff</a:t>
            </a:r>
            <a:r>
              <a:rPr sz="1100" spc="10" dirty="0"/>
              <a:t> </a:t>
            </a:r>
            <a:r>
              <a:rPr sz="1100" i="1" spc="-25" dirty="0">
                <a:latin typeface="Arial"/>
                <a:cs typeface="Arial"/>
              </a:rPr>
              <a:t>L</a:t>
            </a:r>
            <a:r>
              <a:rPr sz="1100" spc="-25" dirty="0"/>
              <a:t>(</a:t>
            </a:r>
            <a:r>
              <a:rPr sz="1100" i="1" spc="-25" dirty="0">
                <a:latin typeface="Arial"/>
                <a:cs typeface="Arial"/>
              </a:rPr>
              <a:t>G</a:t>
            </a:r>
            <a:r>
              <a:rPr sz="1200" spc="-37" baseline="-10416" dirty="0"/>
              <a:t>1</a:t>
            </a:r>
            <a:r>
              <a:rPr sz="1100" spc="-25" dirty="0"/>
              <a:t>)</a:t>
            </a:r>
            <a:r>
              <a:rPr sz="1100" spc="-40" dirty="0"/>
              <a:t> </a:t>
            </a:r>
            <a:r>
              <a:rPr sz="1100" spc="45" dirty="0"/>
              <a:t>=</a:t>
            </a:r>
            <a:r>
              <a:rPr sz="1100" spc="-45" dirty="0"/>
              <a:t> </a:t>
            </a:r>
            <a:r>
              <a:rPr sz="1100" i="1" spc="-30" dirty="0">
                <a:latin typeface="Arial"/>
                <a:cs typeface="Arial"/>
              </a:rPr>
              <a:t>L</a:t>
            </a:r>
            <a:r>
              <a:rPr sz="1100" spc="-30" dirty="0"/>
              <a:t>(</a:t>
            </a:r>
            <a:r>
              <a:rPr sz="1100" i="1" spc="-30" dirty="0">
                <a:latin typeface="Arial"/>
                <a:cs typeface="Arial"/>
              </a:rPr>
              <a:t>G</a:t>
            </a:r>
            <a:r>
              <a:rPr sz="1200" spc="-44" baseline="-10416" dirty="0"/>
              <a:t>2</a:t>
            </a:r>
            <a:r>
              <a:rPr sz="1100" spc="-30" dirty="0"/>
              <a:t>).</a:t>
            </a:r>
            <a:endParaRPr sz="1100">
              <a:latin typeface="Arial"/>
              <a:cs typeface="Arial"/>
            </a:endParaRPr>
          </a:p>
          <a:p>
            <a:pPr marL="310515" marR="208915">
              <a:lnSpc>
                <a:spcPct val="102699"/>
              </a:lnSpc>
              <a:spcBef>
                <a:spcPts val="300"/>
              </a:spcBef>
            </a:pPr>
            <a:r>
              <a:rPr sz="1100" spc="-50" dirty="0"/>
              <a:t>We</a:t>
            </a:r>
            <a:r>
              <a:rPr sz="1100" spc="25" dirty="0"/>
              <a:t> </a:t>
            </a:r>
            <a:r>
              <a:rPr sz="1100" spc="-55" dirty="0"/>
              <a:t>refer</a:t>
            </a:r>
            <a:r>
              <a:rPr sz="1100" spc="30" dirty="0"/>
              <a:t> </a:t>
            </a:r>
            <a:r>
              <a:rPr sz="1100" spc="-15" dirty="0"/>
              <a:t>to</a:t>
            </a:r>
            <a:r>
              <a:rPr sz="1100" spc="20" dirty="0"/>
              <a:t> </a:t>
            </a:r>
            <a:r>
              <a:rPr sz="1100" spc="-25" dirty="0"/>
              <a:t>this</a:t>
            </a:r>
            <a:r>
              <a:rPr sz="1100" spc="20" dirty="0"/>
              <a:t> </a:t>
            </a:r>
            <a:r>
              <a:rPr sz="1100" spc="-35" dirty="0"/>
              <a:t>relation</a:t>
            </a:r>
            <a:r>
              <a:rPr sz="1100" spc="25" dirty="0"/>
              <a:t> </a:t>
            </a:r>
            <a:r>
              <a:rPr sz="1100" spc="-65" dirty="0"/>
              <a:t>as</a:t>
            </a:r>
            <a:r>
              <a:rPr sz="1100" spc="20" dirty="0"/>
              <a:t> </a:t>
            </a:r>
            <a:r>
              <a:rPr sz="1100" i="1" spc="-85" dirty="0">
                <a:latin typeface="Arial"/>
                <a:cs typeface="Arial"/>
              </a:rPr>
              <a:t>weak</a:t>
            </a:r>
            <a:r>
              <a:rPr sz="1100" i="1" spc="70" dirty="0">
                <a:latin typeface="Arial"/>
                <a:cs typeface="Arial"/>
              </a:rPr>
              <a:t> </a:t>
            </a:r>
            <a:r>
              <a:rPr sz="1100" i="1" spc="-60" dirty="0">
                <a:latin typeface="Arial"/>
                <a:cs typeface="Arial"/>
              </a:rPr>
              <a:t>equivalence</a:t>
            </a:r>
            <a:r>
              <a:rPr sz="1100" spc="-60" dirty="0"/>
              <a:t>,</a:t>
            </a:r>
            <a:r>
              <a:rPr sz="1100" spc="40" dirty="0"/>
              <a:t> </a:t>
            </a:r>
            <a:r>
              <a:rPr sz="1100" spc="-65" dirty="0"/>
              <a:t>as</a:t>
            </a:r>
            <a:r>
              <a:rPr sz="1100" spc="20" dirty="0"/>
              <a:t> </a:t>
            </a:r>
            <a:r>
              <a:rPr sz="1100" spc="15" dirty="0"/>
              <a:t>it </a:t>
            </a:r>
            <a:r>
              <a:rPr sz="1100" spc="-40" dirty="0"/>
              <a:t>only</a:t>
            </a:r>
            <a:r>
              <a:rPr sz="1100" spc="30" dirty="0"/>
              <a:t> </a:t>
            </a:r>
            <a:r>
              <a:rPr sz="1100" spc="-50" dirty="0"/>
              <a:t>relates</a:t>
            </a:r>
            <a:r>
              <a:rPr sz="1100" spc="25" dirty="0"/>
              <a:t> </a:t>
            </a:r>
            <a:r>
              <a:rPr sz="1100" spc="-40" dirty="0"/>
              <a:t>the </a:t>
            </a:r>
            <a:r>
              <a:rPr sz="1100" spc="-330" dirty="0"/>
              <a:t> </a:t>
            </a:r>
            <a:r>
              <a:rPr sz="1100" spc="-60" dirty="0"/>
              <a:t>generated</a:t>
            </a:r>
            <a:r>
              <a:rPr sz="1100" spc="-55" dirty="0"/>
              <a:t> languages.</a:t>
            </a:r>
            <a:r>
              <a:rPr sz="1100" spc="-50" dirty="0"/>
              <a:t> </a:t>
            </a:r>
            <a:r>
              <a:rPr sz="1100" spc="-30" dirty="0"/>
              <a:t>Equivalent </a:t>
            </a:r>
            <a:r>
              <a:rPr sz="1100" spc="-60" dirty="0"/>
              <a:t>grammars</a:t>
            </a:r>
            <a:r>
              <a:rPr sz="1100" spc="-55" dirty="0"/>
              <a:t> </a:t>
            </a:r>
            <a:r>
              <a:rPr sz="1100" spc="-70" dirty="0"/>
              <a:t>may</a:t>
            </a:r>
            <a:r>
              <a:rPr sz="1100" spc="-65" dirty="0"/>
              <a:t> </a:t>
            </a:r>
            <a:r>
              <a:rPr sz="1100" spc="-25" dirty="0"/>
              <a:t>attribute </a:t>
            </a:r>
            <a:r>
              <a:rPr sz="1100" spc="-15" dirty="0"/>
              <a:t>totally </a:t>
            </a:r>
            <a:r>
              <a:rPr sz="1100" spc="-10" dirty="0"/>
              <a:t> </a:t>
            </a:r>
            <a:r>
              <a:rPr sz="1100" spc="-40" dirty="0"/>
              <a:t>different</a:t>
            </a:r>
            <a:r>
              <a:rPr sz="1100" spc="15" dirty="0"/>
              <a:t> </a:t>
            </a:r>
            <a:r>
              <a:rPr sz="1100" spc="-25" dirty="0"/>
              <a:t>syntactic</a:t>
            </a:r>
            <a:r>
              <a:rPr sz="1100" spc="10" dirty="0"/>
              <a:t> </a:t>
            </a:r>
            <a:r>
              <a:rPr sz="1100" spc="-40" dirty="0"/>
              <a:t>structures</a:t>
            </a:r>
            <a:r>
              <a:rPr sz="1100" spc="30" dirty="0"/>
              <a:t> </a:t>
            </a:r>
            <a:r>
              <a:rPr sz="1100" spc="-15" dirty="0"/>
              <a:t>to</a:t>
            </a:r>
            <a:r>
              <a:rPr sz="1100" spc="10" dirty="0"/>
              <a:t> </a:t>
            </a:r>
            <a:r>
              <a:rPr sz="1100" spc="-65" dirty="0"/>
              <a:t>members</a:t>
            </a:r>
            <a:r>
              <a:rPr sz="1100" spc="35" dirty="0"/>
              <a:t> </a:t>
            </a:r>
            <a:r>
              <a:rPr sz="1100" spc="-40" dirty="0"/>
              <a:t>of</a:t>
            </a:r>
            <a:r>
              <a:rPr sz="1100" spc="30" dirty="0"/>
              <a:t> </a:t>
            </a:r>
            <a:r>
              <a:rPr sz="1100" spc="-30" dirty="0"/>
              <a:t>their</a:t>
            </a:r>
            <a:r>
              <a:rPr sz="1100" spc="15" dirty="0"/>
              <a:t> </a:t>
            </a:r>
            <a:r>
              <a:rPr sz="1100" spc="-45" dirty="0"/>
              <a:t>(common) </a:t>
            </a:r>
            <a:r>
              <a:rPr sz="1100" spc="-40" dirty="0"/>
              <a:t> </a:t>
            </a:r>
            <a:r>
              <a:rPr sz="1100" spc="-55" dirty="0"/>
              <a:t>languages.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259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16167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Grammar</a:t>
            </a:r>
            <a:r>
              <a:rPr spc="105" dirty="0"/>
              <a:t> </a:t>
            </a:r>
            <a:r>
              <a:rPr spc="-25" dirty="0"/>
              <a:t>equivalence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7882" y="704469"/>
            <a:ext cx="4432935" cy="2405380"/>
            <a:chOff x="87882" y="704469"/>
            <a:chExt cx="4432935" cy="2405380"/>
          </a:xfrm>
        </p:grpSpPr>
        <p:sp>
          <p:nvSpPr>
            <p:cNvPr id="6" name="object 6"/>
            <p:cNvSpPr/>
            <p:nvPr/>
          </p:nvSpPr>
          <p:spPr>
            <a:xfrm>
              <a:off x="87882" y="704469"/>
              <a:ext cx="4432935" cy="186690"/>
            </a:xfrm>
            <a:custGeom>
              <a:avLst/>
              <a:gdLst/>
              <a:ahLst/>
              <a:cxnLst/>
              <a:rect l="l" t="t" r="r" b="b"/>
              <a:pathLst>
                <a:path w="4432935" h="186690">
                  <a:moveTo>
                    <a:pt x="4381767" y="0"/>
                  </a:moveTo>
                  <a:lnTo>
                    <a:pt x="50799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63"/>
                  </a:lnTo>
                  <a:lnTo>
                    <a:pt x="4432567" y="186563"/>
                  </a:lnTo>
                  <a:lnTo>
                    <a:pt x="4432567" y="50800"/>
                  </a:lnTo>
                  <a:lnTo>
                    <a:pt x="4428559" y="31075"/>
                  </a:lnTo>
                  <a:lnTo>
                    <a:pt x="4417645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82" y="879409"/>
              <a:ext cx="4432935" cy="5080"/>
            </a:xfrm>
            <a:custGeom>
              <a:avLst/>
              <a:gdLst/>
              <a:ahLst/>
              <a:cxnLst/>
              <a:rect l="l" t="t" r="r" b="b"/>
              <a:pathLst>
                <a:path w="4432935" h="5080">
                  <a:moveTo>
                    <a:pt x="0" y="4766"/>
                  </a:moveTo>
                  <a:lnTo>
                    <a:pt x="4432566" y="4766"/>
                  </a:lnTo>
                  <a:lnTo>
                    <a:pt x="4432566" y="0"/>
                  </a:lnTo>
                  <a:lnTo>
                    <a:pt x="0" y="0"/>
                  </a:lnTo>
                  <a:lnTo>
                    <a:pt x="0" y="4766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882" y="880997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82" y="887348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74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882" y="893699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882" y="900050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871" y="899960"/>
              <a:ext cx="4432935" cy="30480"/>
            </a:xfrm>
            <a:custGeom>
              <a:avLst/>
              <a:gdLst/>
              <a:ahLst/>
              <a:cxnLst/>
              <a:rect l="l" t="t" r="r" b="b"/>
              <a:pathLst>
                <a:path w="4432935" h="30480">
                  <a:moveTo>
                    <a:pt x="4432566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060"/>
                  </a:lnTo>
                  <a:lnTo>
                    <a:pt x="4432566" y="30060"/>
                  </a:lnTo>
                  <a:lnTo>
                    <a:pt x="4432566" y="635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882" y="923264"/>
              <a:ext cx="4432935" cy="2186305"/>
            </a:xfrm>
            <a:custGeom>
              <a:avLst/>
              <a:gdLst/>
              <a:ahLst/>
              <a:cxnLst/>
              <a:rect l="l" t="t" r="r" b="b"/>
              <a:pathLst>
                <a:path w="4432935" h="2186305">
                  <a:moveTo>
                    <a:pt x="4432567" y="0"/>
                  </a:moveTo>
                  <a:lnTo>
                    <a:pt x="0" y="0"/>
                  </a:lnTo>
                  <a:lnTo>
                    <a:pt x="0" y="2135276"/>
                  </a:lnTo>
                  <a:lnTo>
                    <a:pt x="4008" y="2155001"/>
                  </a:lnTo>
                  <a:lnTo>
                    <a:pt x="14922" y="2171153"/>
                  </a:lnTo>
                  <a:lnTo>
                    <a:pt x="31075" y="2182067"/>
                  </a:lnTo>
                  <a:lnTo>
                    <a:pt x="50799" y="2186076"/>
                  </a:lnTo>
                  <a:lnTo>
                    <a:pt x="4381767" y="2186076"/>
                  </a:lnTo>
                  <a:lnTo>
                    <a:pt x="4401492" y="2182067"/>
                  </a:lnTo>
                  <a:lnTo>
                    <a:pt x="4417645" y="2171153"/>
                  </a:lnTo>
                  <a:lnTo>
                    <a:pt x="4428559" y="2155001"/>
                  </a:lnTo>
                  <a:lnTo>
                    <a:pt x="4432567" y="2135276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7882" y="647849"/>
            <a:ext cx="4433570" cy="6096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0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Example:</a:t>
            </a:r>
            <a:r>
              <a:rPr sz="1100" spc="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Equivalent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grammars,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different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trees</a:t>
            </a:r>
            <a:endParaRPr sz="11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1100" spc="-35" dirty="0">
                <a:latin typeface="Tahoma"/>
                <a:cs typeface="Tahoma"/>
              </a:rPr>
              <a:t>Following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are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two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different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tree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structures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are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attributed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string</a:t>
            </a:r>
            <a:endParaRPr sz="11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i="1" spc="-70" dirty="0">
                <a:latin typeface="Arial"/>
                <a:cs typeface="Arial"/>
              </a:rPr>
              <a:t>aabb</a:t>
            </a:r>
            <a:r>
              <a:rPr sz="1100" i="1" spc="70" dirty="0">
                <a:latin typeface="Arial"/>
                <a:cs typeface="Arial"/>
              </a:rPr>
              <a:t> </a:t>
            </a:r>
            <a:r>
              <a:rPr sz="1100" spc="-65" dirty="0">
                <a:latin typeface="Tahoma"/>
                <a:cs typeface="Tahoma"/>
              </a:rPr>
              <a:t>by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grammars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100" dirty="0">
                <a:latin typeface="Arial"/>
                <a:cs typeface="Arial"/>
              </a:rPr>
              <a:t>G</a:t>
            </a:r>
            <a:r>
              <a:rPr sz="1200" i="1" spc="-150" baseline="-10416" dirty="0">
                <a:latin typeface="Arial"/>
                <a:cs typeface="Arial"/>
              </a:rPr>
              <a:t>e</a:t>
            </a:r>
            <a:r>
              <a:rPr sz="1200" i="1" spc="15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G</a:t>
            </a:r>
            <a:r>
              <a:rPr sz="1200" i="1" spc="-75" baseline="-13888" dirty="0">
                <a:latin typeface="Arial"/>
                <a:cs typeface="Arial"/>
              </a:rPr>
              <a:t>f</a:t>
            </a:r>
            <a:r>
              <a:rPr sz="1200" i="1" spc="15" baseline="-13888" dirty="0">
                <a:latin typeface="Arial"/>
                <a:cs typeface="Arial"/>
              </a:rPr>
              <a:t> </a:t>
            </a:r>
            <a:r>
              <a:rPr sz="1100" spc="-30" dirty="0">
                <a:latin typeface="Tahoma"/>
                <a:cs typeface="Tahoma"/>
              </a:rPr>
              <a:t>,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respectively.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17979" y="1510295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30" dirty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24696" y="1510295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30" dirty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17979" y="1897392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30" dirty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24696" y="1897392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30" dirty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2442" y="2357638"/>
            <a:ext cx="1332230" cy="544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  <a:tabLst>
                <a:tab pos="340360" algn="l"/>
                <a:tab pos="617855" algn="l"/>
                <a:tab pos="834390" algn="l"/>
                <a:tab pos="1119505" algn="l"/>
              </a:tabLst>
            </a:pPr>
            <a:r>
              <a:rPr sz="1100" i="1" spc="-25" dirty="0">
                <a:latin typeface="Arial"/>
                <a:cs typeface="Arial"/>
              </a:rPr>
              <a:t>V</a:t>
            </a:r>
            <a:r>
              <a:rPr sz="1200" i="1" spc="-37" baseline="-10416" dirty="0">
                <a:latin typeface="Arial"/>
                <a:cs typeface="Arial"/>
              </a:rPr>
              <a:t>a	</a:t>
            </a:r>
            <a:r>
              <a:rPr sz="1100" i="1" spc="-25" dirty="0">
                <a:latin typeface="Arial"/>
                <a:cs typeface="Arial"/>
              </a:rPr>
              <a:t>V</a:t>
            </a:r>
            <a:r>
              <a:rPr sz="1200" i="1" spc="-37" baseline="-10416" dirty="0">
                <a:latin typeface="Arial"/>
                <a:cs typeface="Arial"/>
              </a:rPr>
              <a:t>a	</a:t>
            </a:r>
            <a:r>
              <a:rPr sz="1100" i="1" spc="-130" dirty="0">
                <a:latin typeface="Arial"/>
                <a:cs typeface="Arial"/>
              </a:rPr>
              <a:t>S	</a:t>
            </a:r>
            <a:r>
              <a:rPr sz="1100" i="1" spc="-10" dirty="0">
                <a:latin typeface="Arial"/>
                <a:cs typeface="Arial"/>
              </a:rPr>
              <a:t>V</a:t>
            </a:r>
            <a:r>
              <a:rPr sz="1200" i="1" spc="-15" baseline="-13888" dirty="0">
                <a:latin typeface="Arial"/>
                <a:cs typeface="Arial"/>
              </a:rPr>
              <a:t>b	</a:t>
            </a:r>
            <a:r>
              <a:rPr sz="1100" i="1" spc="-10" dirty="0">
                <a:latin typeface="Arial"/>
                <a:cs typeface="Arial"/>
              </a:rPr>
              <a:t>V</a:t>
            </a:r>
            <a:r>
              <a:rPr sz="1200" i="1" spc="-15" baseline="-13888" dirty="0">
                <a:latin typeface="Arial"/>
                <a:cs typeface="Arial"/>
              </a:rPr>
              <a:t>b</a:t>
            </a:r>
            <a:endParaRPr sz="1200" baseline="-13888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  <a:tabLst>
                <a:tab pos="381635" algn="l"/>
                <a:tab pos="634365" algn="l"/>
                <a:tab pos="875665" algn="l"/>
                <a:tab pos="1158875" algn="l"/>
              </a:tabLst>
            </a:pPr>
            <a:r>
              <a:rPr sz="1100" i="1" spc="-90" dirty="0">
                <a:latin typeface="Arial"/>
                <a:cs typeface="Arial"/>
              </a:rPr>
              <a:t>a	a	</a:t>
            </a:r>
            <a:r>
              <a:rPr sz="1100" spc="-235" dirty="0">
                <a:latin typeface="Lucida Sans Unicode"/>
                <a:cs typeface="Lucida Sans Unicode"/>
              </a:rPr>
              <a:t>ǫ	</a:t>
            </a:r>
            <a:r>
              <a:rPr sz="1100" i="1" spc="-50" dirty="0">
                <a:latin typeface="Arial"/>
                <a:cs typeface="Arial"/>
              </a:rPr>
              <a:t>b	b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36108" y="2709680"/>
            <a:ext cx="904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07645" algn="l"/>
                <a:tab pos="417830" algn="l"/>
                <a:tab pos="617220" algn="l"/>
                <a:tab pos="819785" algn="l"/>
              </a:tabLst>
            </a:pPr>
            <a:r>
              <a:rPr sz="1100" i="1" spc="-90" dirty="0">
                <a:latin typeface="Arial"/>
                <a:cs typeface="Arial"/>
              </a:rPr>
              <a:t>a	a	</a:t>
            </a:r>
            <a:r>
              <a:rPr sz="1100" spc="-235" dirty="0">
                <a:latin typeface="Lucida Sans Unicode"/>
                <a:cs typeface="Lucida Sans Unicode"/>
              </a:rPr>
              <a:t>ǫ	</a:t>
            </a:r>
            <a:r>
              <a:rPr sz="1100" i="1" spc="-50" dirty="0">
                <a:latin typeface="Arial"/>
                <a:cs typeface="Arial"/>
              </a:rPr>
              <a:t>b	b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1155" y="1699501"/>
            <a:ext cx="2313940" cy="1064260"/>
          </a:xfrm>
          <a:custGeom>
            <a:avLst/>
            <a:gdLst/>
            <a:ahLst/>
            <a:cxnLst/>
            <a:rect l="l" t="t" r="r" b="b"/>
            <a:pathLst>
              <a:path w="2313940" h="1064260">
                <a:moveTo>
                  <a:pt x="471815" y="0"/>
                </a:moveTo>
                <a:lnTo>
                  <a:pt x="59328" y="675214"/>
                </a:lnTo>
              </a:path>
              <a:path w="2313940" h="1064260">
                <a:moveTo>
                  <a:pt x="524380" y="0"/>
                </a:moveTo>
                <a:lnTo>
                  <a:pt x="524380" y="214972"/>
                </a:lnTo>
              </a:path>
              <a:path w="2313940" h="1064260">
                <a:moveTo>
                  <a:pt x="578037" y="0"/>
                </a:moveTo>
                <a:lnTo>
                  <a:pt x="998941" y="675214"/>
                </a:lnTo>
              </a:path>
              <a:path w="2313940" h="1064260">
                <a:moveTo>
                  <a:pt x="479295" y="387096"/>
                </a:moveTo>
                <a:lnTo>
                  <a:pt x="328317" y="675214"/>
                </a:lnTo>
              </a:path>
              <a:path w="2313940" h="1064260">
                <a:moveTo>
                  <a:pt x="524380" y="387096"/>
                </a:moveTo>
                <a:lnTo>
                  <a:pt x="524380" y="675214"/>
                </a:lnTo>
              </a:path>
              <a:path w="2313940" h="1064260">
                <a:moveTo>
                  <a:pt x="570062" y="387096"/>
                </a:moveTo>
                <a:lnTo>
                  <a:pt x="722983" y="675214"/>
                </a:lnTo>
              </a:path>
              <a:path w="2313940" h="1064260">
                <a:moveTo>
                  <a:pt x="267" y="868125"/>
                </a:moveTo>
                <a:lnTo>
                  <a:pt x="0" y="1061894"/>
                </a:lnTo>
              </a:path>
              <a:path w="2313940" h="1064260">
                <a:moveTo>
                  <a:pt x="277644" y="868125"/>
                </a:moveTo>
                <a:lnTo>
                  <a:pt x="277365" y="1061894"/>
                </a:lnTo>
              </a:path>
              <a:path w="2313940" h="1064260">
                <a:moveTo>
                  <a:pt x="524393" y="847344"/>
                </a:moveTo>
                <a:lnTo>
                  <a:pt x="524405" y="1063819"/>
                </a:lnTo>
              </a:path>
              <a:path w="2313940" h="1064260">
                <a:moveTo>
                  <a:pt x="774735" y="869910"/>
                </a:moveTo>
                <a:lnTo>
                  <a:pt x="774900" y="1027257"/>
                </a:lnTo>
              </a:path>
              <a:path w="2313940" h="1064260">
                <a:moveTo>
                  <a:pt x="1059291" y="869910"/>
                </a:moveTo>
                <a:lnTo>
                  <a:pt x="1058745" y="1027257"/>
                </a:lnTo>
              </a:path>
              <a:path w="2313940" h="1064260">
                <a:moveTo>
                  <a:pt x="1902774" y="0"/>
                </a:moveTo>
                <a:lnTo>
                  <a:pt x="1554096" y="1061894"/>
                </a:lnTo>
              </a:path>
              <a:path w="2313940" h="1064260">
                <a:moveTo>
                  <a:pt x="1931032" y="0"/>
                </a:moveTo>
                <a:lnTo>
                  <a:pt x="1931032" y="214972"/>
                </a:lnTo>
              </a:path>
              <a:path w="2313940" h="1064260">
                <a:moveTo>
                  <a:pt x="1960610" y="0"/>
                </a:moveTo>
                <a:lnTo>
                  <a:pt x="2313607" y="1027257"/>
                </a:lnTo>
              </a:path>
              <a:path w="2313940" h="1064260">
                <a:moveTo>
                  <a:pt x="1909823" y="387096"/>
                </a:moveTo>
                <a:lnTo>
                  <a:pt x="1743542" y="1061894"/>
                </a:lnTo>
              </a:path>
              <a:path w="2313940" h="1064260">
                <a:moveTo>
                  <a:pt x="1931045" y="387096"/>
                </a:moveTo>
                <a:lnTo>
                  <a:pt x="1931057" y="1063819"/>
                </a:lnTo>
              </a:path>
              <a:path w="2313940" h="1064260">
                <a:moveTo>
                  <a:pt x="1953232" y="387096"/>
                </a:moveTo>
                <a:lnTo>
                  <a:pt x="2118306" y="1027257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 dirty="0">
              <a:latin typeface="Tahoma"/>
              <a:cs typeface="Tahom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260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16167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Grammar</a:t>
            </a:r>
            <a:r>
              <a:rPr spc="105" dirty="0"/>
              <a:t> </a:t>
            </a:r>
            <a:r>
              <a:rPr spc="-25" dirty="0"/>
              <a:t>equivalence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7882" y="724281"/>
            <a:ext cx="4432935" cy="2184400"/>
            <a:chOff x="87882" y="724281"/>
            <a:chExt cx="4432935" cy="2184400"/>
          </a:xfrm>
        </p:grpSpPr>
        <p:sp>
          <p:nvSpPr>
            <p:cNvPr id="6" name="object 6"/>
            <p:cNvSpPr/>
            <p:nvPr/>
          </p:nvSpPr>
          <p:spPr>
            <a:xfrm>
              <a:off x="87882" y="724281"/>
              <a:ext cx="4432935" cy="186690"/>
            </a:xfrm>
            <a:custGeom>
              <a:avLst/>
              <a:gdLst/>
              <a:ahLst/>
              <a:cxnLst/>
              <a:rect l="l" t="t" r="r" b="b"/>
              <a:pathLst>
                <a:path w="4432935" h="186690">
                  <a:moveTo>
                    <a:pt x="4381767" y="0"/>
                  </a:moveTo>
                  <a:lnTo>
                    <a:pt x="50799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0"/>
                  </a:lnTo>
                  <a:lnTo>
                    <a:pt x="4432567" y="186550"/>
                  </a:lnTo>
                  <a:lnTo>
                    <a:pt x="4432567" y="50800"/>
                  </a:lnTo>
                  <a:lnTo>
                    <a:pt x="4428559" y="31075"/>
                  </a:lnTo>
                  <a:lnTo>
                    <a:pt x="4417645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82" y="897702"/>
              <a:ext cx="4432935" cy="5080"/>
            </a:xfrm>
            <a:custGeom>
              <a:avLst/>
              <a:gdLst/>
              <a:ahLst/>
              <a:cxnLst/>
              <a:rect l="l" t="t" r="r" b="b"/>
              <a:pathLst>
                <a:path w="4432935" h="5080">
                  <a:moveTo>
                    <a:pt x="0" y="4761"/>
                  </a:moveTo>
                  <a:lnTo>
                    <a:pt x="4432566" y="4761"/>
                  </a:lnTo>
                  <a:lnTo>
                    <a:pt x="4432566" y="0"/>
                  </a:lnTo>
                  <a:lnTo>
                    <a:pt x="0" y="0"/>
                  </a:lnTo>
                  <a:lnTo>
                    <a:pt x="0" y="4761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882" y="899289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5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82" y="905640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5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74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882" y="911991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5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882" y="918337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5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871" y="918248"/>
              <a:ext cx="4432935" cy="30480"/>
            </a:xfrm>
            <a:custGeom>
              <a:avLst/>
              <a:gdLst/>
              <a:ahLst/>
              <a:cxnLst/>
              <a:rect l="l" t="t" r="r" b="b"/>
              <a:pathLst>
                <a:path w="4432935" h="30480">
                  <a:moveTo>
                    <a:pt x="4432566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060"/>
                  </a:lnTo>
                  <a:lnTo>
                    <a:pt x="4432566" y="30060"/>
                  </a:lnTo>
                  <a:lnTo>
                    <a:pt x="4432566" y="635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882" y="943076"/>
              <a:ext cx="4432935" cy="1965325"/>
            </a:xfrm>
            <a:custGeom>
              <a:avLst/>
              <a:gdLst/>
              <a:ahLst/>
              <a:cxnLst/>
              <a:rect l="l" t="t" r="r" b="b"/>
              <a:pathLst>
                <a:path w="4432935" h="1965325">
                  <a:moveTo>
                    <a:pt x="4432567" y="0"/>
                  </a:moveTo>
                  <a:lnTo>
                    <a:pt x="0" y="0"/>
                  </a:lnTo>
                  <a:lnTo>
                    <a:pt x="0" y="1914298"/>
                  </a:lnTo>
                  <a:lnTo>
                    <a:pt x="4008" y="1934023"/>
                  </a:lnTo>
                  <a:lnTo>
                    <a:pt x="14922" y="1950176"/>
                  </a:lnTo>
                  <a:lnTo>
                    <a:pt x="31075" y="1961090"/>
                  </a:lnTo>
                  <a:lnTo>
                    <a:pt x="50799" y="1965098"/>
                  </a:lnTo>
                  <a:lnTo>
                    <a:pt x="4381767" y="1965098"/>
                  </a:lnTo>
                  <a:lnTo>
                    <a:pt x="4401492" y="1961090"/>
                  </a:lnTo>
                  <a:lnTo>
                    <a:pt x="4417645" y="1950176"/>
                  </a:lnTo>
                  <a:lnTo>
                    <a:pt x="4428559" y="1934023"/>
                  </a:lnTo>
                  <a:lnTo>
                    <a:pt x="4432567" y="1914298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7083" y="667662"/>
            <a:ext cx="4451350" cy="21850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00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Example:</a:t>
            </a:r>
            <a:r>
              <a:rPr sz="1100" spc="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Structural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ambiguity</a:t>
            </a:r>
            <a:endParaRPr sz="1100">
              <a:latin typeface="Tahoma"/>
              <a:cs typeface="Tahoma"/>
            </a:endParaRPr>
          </a:p>
          <a:p>
            <a:pPr marL="100965">
              <a:lnSpc>
                <a:spcPct val="100000"/>
              </a:lnSpc>
              <a:spcBef>
                <a:spcPts val="300"/>
              </a:spcBef>
            </a:pP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grammar,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Arial"/>
                <a:cs typeface="Arial"/>
              </a:rPr>
              <a:t>G</a:t>
            </a:r>
            <a:r>
              <a:rPr sz="1650" i="1" spc="-44" baseline="-20202" dirty="0">
                <a:latin typeface="Arial"/>
                <a:cs typeface="Arial"/>
              </a:rPr>
              <a:t>arith</a:t>
            </a:r>
            <a:r>
              <a:rPr sz="1100" spc="-30" dirty="0">
                <a:latin typeface="Tahoma"/>
                <a:cs typeface="Tahoma"/>
              </a:rPr>
              <a:t>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simple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arithmetic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expressions:</a:t>
            </a:r>
            <a:endParaRPr sz="1100">
              <a:latin typeface="Tahoma"/>
              <a:cs typeface="Tahoma"/>
            </a:endParaRPr>
          </a:p>
          <a:p>
            <a:pPr marL="70485" algn="ctr">
              <a:lnSpc>
                <a:spcPct val="100000"/>
              </a:lnSpc>
              <a:spcBef>
                <a:spcPts val="1130"/>
              </a:spcBef>
              <a:tabLst>
                <a:tab pos="286385" algn="l"/>
              </a:tabLst>
            </a:pPr>
            <a:r>
              <a:rPr sz="1100" i="1" spc="-130" dirty="0">
                <a:latin typeface="Arial"/>
                <a:cs typeface="Arial"/>
              </a:rPr>
              <a:t>S	</a:t>
            </a:r>
            <a:r>
              <a:rPr sz="1100" spc="55" dirty="0">
                <a:latin typeface="Lucida Sans Unicode"/>
                <a:cs typeface="Lucida Sans Unicode"/>
              </a:rPr>
              <a:t>→  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spc="-90" dirty="0">
                <a:latin typeface="Arial"/>
                <a:cs typeface="Arial"/>
              </a:rPr>
              <a:t>a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b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spc="-70" dirty="0">
                <a:latin typeface="Arial"/>
                <a:cs typeface="Arial"/>
              </a:rPr>
              <a:t>c</a:t>
            </a:r>
            <a:r>
              <a:rPr sz="1100" i="1" spc="85" dirty="0">
                <a:latin typeface="Arial"/>
                <a:cs typeface="Arial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spc="-130" dirty="0">
                <a:latin typeface="Arial"/>
                <a:cs typeface="Arial"/>
              </a:rPr>
              <a:t>S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130" dirty="0">
                <a:latin typeface="Arial"/>
                <a:cs typeface="Arial"/>
              </a:rPr>
              <a:t>S</a:t>
            </a:r>
            <a:r>
              <a:rPr sz="1100" i="1" spc="105" dirty="0">
                <a:latin typeface="Arial"/>
                <a:cs typeface="Arial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spc="-130" dirty="0">
                <a:latin typeface="Arial"/>
                <a:cs typeface="Arial"/>
              </a:rPr>
              <a:t>S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spc="-330" dirty="0">
                <a:latin typeface="Lucida Sans Unicode"/>
                <a:cs typeface="Lucida Sans Unicode"/>
              </a:rPr>
              <a:t>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130" dirty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1100" spc="-25" dirty="0">
                <a:latin typeface="Tahoma"/>
                <a:cs typeface="Tahoma"/>
              </a:rPr>
              <a:t>Two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different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trees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associated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by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i="1" spc="-35" dirty="0">
                <a:latin typeface="Arial"/>
                <a:cs typeface="Arial"/>
              </a:rPr>
              <a:t>G</a:t>
            </a:r>
            <a:r>
              <a:rPr sz="1650" i="1" spc="-52" baseline="-17676" dirty="0">
                <a:latin typeface="Arial"/>
                <a:cs typeface="Arial"/>
              </a:rPr>
              <a:t>arith</a:t>
            </a:r>
            <a:r>
              <a:rPr sz="1650" i="1" spc="135" baseline="-17676" dirty="0">
                <a:latin typeface="Arial"/>
                <a:cs typeface="Arial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string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90" dirty="0">
                <a:latin typeface="Arial"/>
                <a:cs typeface="Arial"/>
              </a:rPr>
              <a:t>a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b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-330" dirty="0">
                <a:latin typeface="Lucida Sans Unicode"/>
                <a:cs typeface="Lucida Sans Unicode"/>
              </a:rPr>
              <a:t>∗ </a:t>
            </a:r>
            <a:r>
              <a:rPr sz="1100" spc="-325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Arial"/>
                <a:cs typeface="Arial"/>
              </a:rPr>
              <a:t>c</a:t>
            </a:r>
            <a:r>
              <a:rPr sz="1100" spc="-35" dirty="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  <a:p>
            <a:pPr marL="79375" algn="ctr">
              <a:lnSpc>
                <a:spcPct val="100000"/>
              </a:lnSpc>
              <a:spcBef>
                <a:spcPts val="1200"/>
              </a:spcBef>
              <a:tabLst>
                <a:tab pos="2214245" algn="l"/>
              </a:tabLst>
            </a:pPr>
            <a:r>
              <a:rPr sz="1100" i="1" spc="-130" dirty="0">
                <a:latin typeface="Arial"/>
                <a:cs typeface="Arial"/>
              </a:rPr>
              <a:t>S	S</a:t>
            </a:r>
            <a:endParaRPr sz="1100">
              <a:latin typeface="Arial"/>
              <a:cs typeface="Arial"/>
            </a:endParaRPr>
          </a:p>
          <a:p>
            <a:pPr marL="79375" algn="ctr">
              <a:lnSpc>
                <a:spcPct val="100000"/>
              </a:lnSpc>
              <a:spcBef>
                <a:spcPts val="600"/>
              </a:spcBef>
              <a:tabLst>
                <a:tab pos="1330325" algn="l"/>
              </a:tabLst>
            </a:pPr>
            <a:r>
              <a:rPr sz="1100" i="1" spc="-130" dirty="0">
                <a:latin typeface="Arial"/>
                <a:cs typeface="Arial"/>
              </a:rPr>
              <a:t>S	S</a:t>
            </a:r>
            <a:endParaRPr sz="1100">
              <a:latin typeface="Arial"/>
              <a:cs typeface="Arial"/>
            </a:endParaRPr>
          </a:p>
          <a:p>
            <a:pPr marL="69215" algn="ctr">
              <a:lnSpc>
                <a:spcPct val="100000"/>
              </a:lnSpc>
              <a:spcBef>
                <a:spcPts val="890"/>
              </a:spcBef>
              <a:tabLst>
                <a:tab pos="520065" algn="l"/>
                <a:tab pos="953135" algn="l"/>
                <a:tab pos="1762125" algn="l"/>
                <a:tab pos="2213610" algn="l"/>
                <a:tab pos="2644775" algn="l"/>
              </a:tabLst>
            </a:pPr>
            <a:r>
              <a:rPr sz="1100" i="1" spc="-130" dirty="0">
                <a:latin typeface="Arial"/>
                <a:cs typeface="Arial"/>
              </a:rPr>
              <a:t>S	S	S	S	S	S</a:t>
            </a:r>
            <a:endParaRPr sz="1100">
              <a:latin typeface="Arial"/>
              <a:cs typeface="Arial"/>
            </a:endParaRPr>
          </a:p>
          <a:p>
            <a:pPr marL="73025" algn="ctr">
              <a:lnSpc>
                <a:spcPct val="100000"/>
              </a:lnSpc>
              <a:spcBef>
                <a:spcPts val="885"/>
              </a:spcBef>
              <a:tabLst>
                <a:tab pos="278765" algn="l"/>
                <a:tab pos="519430" algn="l"/>
                <a:tab pos="740410" algn="l"/>
                <a:tab pos="953769" algn="l"/>
                <a:tab pos="1765935" algn="l"/>
                <a:tab pos="1971675" algn="l"/>
                <a:tab pos="2212340" algn="l"/>
                <a:tab pos="2432050" algn="l"/>
                <a:tab pos="2646680" algn="l"/>
              </a:tabLst>
            </a:pPr>
            <a:r>
              <a:rPr sz="1100" i="1" spc="-90" dirty="0">
                <a:latin typeface="Arial"/>
                <a:cs typeface="Arial"/>
              </a:rPr>
              <a:t>a	</a:t>
            </a:r>
            <a:r>
              <a:rPr sz="1100" spc="45" dirty="0">
                <a:latin typeface="Tahoma"/>
                <a:cs typeface="Tahoma"/>
              </a:rPr>
              <a:t>+	</a:t>
            </a:r>
            <a:r>
              <a:rPr sz="1100" i="1" spc="-50" dirty="0">
                <a:latin typeface="Arial"/>
                <a:cs typeface="Arial"/>
              </a:rPr>
              <a:t>b	</a:t>
            </a:r>
            <a:r>
              <a:rPr sz="1100" spc="-330" dirty="0">
                <a:latin typeface="Lucida Sans Unicode"/>
                <a:cs typeface="Lucida Sans Unicode"/>
              </a:rPr>
              <a:t>∗	</a:t>
            </a:r>
            <a:r>
              <a:rPr sz="1100" i="1" spc="-70" dirty="0">
                <a:latin typeface="Arial"/>
                <a:cs typeface="Arial"/>
              </a:rPr>
              <a:t>c	</a:t>
            </a:r>
            <a:r>
              <a:rPr sz="1100" i="1" spc="-90" dirty="0">
                <a:latin typeface="Arial"/>
                <a:cs typeface="Arial"/>
              </a:rPr>
              <a:t>a	</a:t>
            </a:r>
            <a:r>
              <a:rPr sz="1100" spc="45" dirty="0">
                <a:latin typeface="Tahoma"/>
                <a:cs typeface="Tahoma"/>
              </a:rPr>
              <a:t>+	</a:t>
            </a:r>
            <a:r>
              <a:rPr sz="1100" i="1" spc="-50" dirty="0">
                <a:latin typeface="Arial"/>
                <a:cs typeface="Arial"/>
              </a:rPr>
              <a:t>b	</a:t>
            </a:r>
            <a:r>
              <a:rPr sz="1100" spc="-330" dirty="0">
                <a:latin typeface="Lucida Sans Unicode"/>
                <a:cs typeface="Lucida Sans Unicode"/>
              </a:rPr>
              <a:t>∗	</a:t>
            </a:r>
            <a:r>
              <a:rPr sz="1100" i="1" spc="-70" dirty="0"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15479" y="2005076"/>
            <a:ext cx="2576830" cy="708025"/>
          </a:xfrm>
          <a:custGeom>
            <a:avLst/>
            <a:gdLst/>
            <a:ahLst/>
            <a:cxnLst/>
            <a:rect l="l" t="t" r="r" b="b"/>
            <a:pathLst>
              <a:path w="2576829" h="708025">
                <a:moveTo>
                  <a:pt x="188694" y="40373"/>
                </a:moveTo>
                <a:lnTo>
                  <a:pt x="37197" y="392499"/>
                </a:lnTo>
              </a:path>
              <a:path w="2576829" h="708025">
                <a:moveTo>
                  <a:pt x="225706" y="40373"/>
                </a:moveTo>
                <a:lnTo>
                  <a:pt x="225607" y="688310"/>
                </a:lnTo>
              </a:path>
              <a:path w="2576829" h="708025">
                <a:moveTo>
                  <a:pt x="308546" y="0"/>
                </a:moveTo>
                <a:lnTo>
                  <a:pt x="584860" y="152450"/>
                </a:lnTo>
              </a:path>
              <a:path w="2576829" h="708025">
                <a:moveTo>
                  <a:pt x="601268" y="284212"/>
                </a:moveTo>
                <a:lnTo>
                  <a:pt x="517690" y="392499"/>
                </a:lnTo>
              </a:path>
              <a:path w="2576829" h="708025">
                <a:moveTo>
                  <a:pt x="667753" y="284212"/>
                </a:moveTo>
                <a:lnTo>
                  <a:pt x="668070" y="704665"/>
                </a:lnTo>
              </a:path>
              <a:path w="2576829" h="708025">
                <a:moveTo>
                  <a:pt x="734098" y="284212"/>
                </a:moveTo>
                <a:lnTo>
                  <a:pt x="817676" y="392499"/>
                </a:lnTo>
              </a:path>
              <a:path w="2576829" h="708025">
                <a:moveTo>
                  <a:pt x="2396121" y="40373"/>
                </a:moveTo>
                <a:lnTo>
                  <a:pt x="2540457" y="392499"/>
                </a:lnTo>
              </a:path>
              <a:path w="2576829" h="708025">
                <a:moveTo>
                  <a:pt x="2360726" y="40373"/>
                </a:moveTo>
                <a:lnTo>
                  <a:pt x="2359863" y="704665"/>
                </a:lnTo>
              </a:path>
              <a:path w="2576829" h="708025">
                <a:moveTo>
                  <a:pt x="2278024" y="0"/>
                </a:moveTo>
                <a:lnTo>
                  <a:pt x="2001697" y="152450"/>
                </a:lnTo>
              </a:path>
              <a:path w="2576829" h="708025">
                <a:moveTo>
                  <a:pt x="1849666" y="284212"/>
                </a:moveTo>
                <a:lnTo>
                  <a:pt x="1762556" y="392499"/>
                </a:lnTo>
              </a:path>
              <a:path w="2576829" h="708025">
                <a:moveTo>
                  <a:pt x="1918868" y="284212"/>
                </a:moveTo>
                <a:lnTo>
                  <a:pt x="1918779" y="688310"/>
                </a:lnTo>
              </a:path>
              <a:path w="2576829" h="708025">
                <a:moveTo>
                  <a:pt x="1988108" y="284212"/>
                </a:moveTo>
                <a:lnTo>
                  <a:pt x="2075218" y="392499"/>
                </a:lnTo>
              </a:path>
              <a:path w="2576829" h="708025">
                <a:moveTo>
                  <a:pt x="104" y="564629"/>
                </a:moveTo>
                <a:lnTo>
                  <a:pt x="0" y="707553"/>
                </a:lnTo>
              </a:path>
              <a:path w="2576829" h="708025">
                <a:moveTo>
                  <a:pt x="451015" y="564629"/>
                </a:moveTo>
                <a:lnTo>
                  <a:pt x="450684" y="672915"/>
                </a:lnTo>
              </a:path>
              <a:path w="2576829" h="708025">
                <a:moveTo>
                  <a:pt x="883894" y="564629"/>
                </a:moveTo>
                <a:lnTo>
                  <a:pt x="883564" y="707553"/>
                </a:lnTo>
              </a:path>
              <a:path w="2576829" h="708025">
                <a:moveTo>
                  <a:pt x="1693278" y="564629"/>
                </a:moveTo>
                <a:lnTo>
                  <a:pt x="1693164" y="707553"/>
                </a:lnTo>
              </a:path>
              <a:path w="2576829" h="708025">
                <a:moveTo>
                  <a:pt x="2144179" y="564629"/>
                </a:moveTo>
                <a:lnTo>
                  <a:pt x="2143848" y="672915"/>
                </a:lnTo>
              </a:path>
              <a:path w="2576829" h="708025">
                <a:moveTo>
                  <a:pt x="2575979" y="564629"/>
                </a:moveTo>
                <a:lnTo>
                  <a:pt x="2576372" y="707553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261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16167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Grammar</a:t>
            </a:r>
            <a:r>
              <a:rPr spc="105" dirty="0"/>
              <a:t> </a:t>
            </a:r>
            <a:r>
              <a:rPr spc="-25" dirty="0"/>
              <a:t>equivalence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861" y="1278007"/>
            <a:ext cx="76382" cy="7362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861" y="1660518"/>
            <a:ext cx="76382" cy="7363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4861" y="2041518"/>
            <a:ext cx="73817" cy="7363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3354" y="1197875"/>
            <a:ext cx="4067175" cy="11277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98475">
              <a:lnSpc>
                <a:spcPct val="102699"/>
              </a:lnSpc>
              <a:spcBef>
                <a:spcPts val="55"/>
              </a:spcBef>
            </a:pPr>
            <a:r>
              <a:rPr sz="1100" spc="-45" dirty="0">
                <a:latin typeface="Tahoma"/>
                <a:cs typeface="Tahoma"/>
              </a:rPr>
              <a:t>Weak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equivalence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relation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stated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terms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generated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language.</a:t>
            </a:r>
            <a:endParaRPr sz="1100">
              <a:latin typeface="Tahoma"/>
              <a:cs typeface="Tahoma"/>
            </a:endParaRPr>
          </a:p>
          <a:p>
            <a:pPr marL="12700" marR="192405">
              <a:lnSpc>
                <a:spcPct val="102699"/>
              </a:lnSpc>
              <a:spcBef>
                <a:spcPts val="300"/>
              </a:spcBef>
            </a:pPr>
            <a:r>
              <a:rPr sz="1100" spc="-50" dirty="0">
                <a:latin typeface="Tahoma"/>
                <a:cs typeface="Tahoma"/>
              </a:rPr>
              <a:t>Consequently,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equivalent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grammars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described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same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formalism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them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equivalent.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  <a:spcBef>
                <a:spcPts val="285"/>
              </a:spcBef>
            </a:pPr>
            <a:r>
              <a:rPr sz="1100" spc="-50" dirty="0">
                <a:latin typeface="Tahoma"/>
                <a:cs typeface="Tahoma"/>
              </a:rPr>
              <a:t>We </a:t>
            </a:r>
            <a:r>
              <a:rPr sz="1100" spc="-15" dirty="0">
                <a:latin typeface="Tahoma"/>
                <a:cs typeface="Tahoma"/>
              </a:rPr>
              <a:t>will </a:t>
            </a:r>
            <a:r>
              <a:rPr sz="1100" spc="-30" dirty="0">
                <a:latin typeface="Tahoma"/>
                <a:cs typeface="Tahoma"/>
              </a:rPr>
              <a:t>later </a:t>
            </a:r>
            <a:r>
              <a:rPr sz="1100" spc="-90" dirty="0">
                <a:latin typeface="Tahoma"/>
                <a:cs typeface="Tahoma"/>
              </a:rPr>
              <a:t>see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how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grammars,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specified </a:t>
            </a:r>
            <a:r>
              <a:rPr sz="1100" spc="-20" dirty="0">
                <a:latin typeface="Tahoma"/>
                <a:cs typeface="Tahoma"/>
              </a:rPr>
              <a:t>in </a:t>
            </a:r>
            <a:r>
              <a:rPr sz="1100" spc="-40" dirty="0">
                <a:latin typeface="Tahoma"/>
                <a:cs typeface="Tahoma"/>
              </a:rPr>
              <a:t>different </a:t>
            </a:r>
            <a:r>
              <a:rPr sz="1100" spc="-45" dirty="0">
                <a:latin typeface="Tahoma"/>
                <a:cs typeface="Tahoma"/>
              </a:rPr>
              <a:t>formalisms, can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compared.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262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9652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Normal</a:t>
            </a:r>
            <a:r>
              <a:rPr spc="80" dirty="0"/>
              <a:t> </a:t>
            </a:r>
            <a:r>
              <a:rPr spc="-25" dirty="0"/>
              <a:t>form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861" y="1361827"/>
            <a:ext cx="76382" cy="7362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861" y="2088762"/>
            <a:ext cx="73817" cy="7363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77953" y="1281695"/>
            <a:ext cx="4004310" cy="91884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66675" algn="just">
              <a:lnSpc>
                <a:spcPct val="102699"/>
              </a:lnSpc>
              <a:spcBef>
                <a:spcPts val="55"/>
              </a:spcBef>
            </a:pPr>
            <a:r>
              <a:rPr sz="1100" spc="-45" dirty="0">
                <a:latin typeface="Tahoma"/>
                <a:cs typeface="Tahoma"/>
              </a:rPr>
              <a:t>It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45" dirty="0">
                <a:latin typeface="Tahoma"/>
                <a:cs typeface="Tahoma"/>
              </a:rPr>
              <a:t>convenient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35" dirty="0">
                <a:latin typeface="Tahoma"/>
                <a:cs typeface="Tahoma"/>
              </a:rPr>
              <a:t>divide </a:t>
            </a:r>
            <a:r>
              <a:rPr sz="1100" spc="-60" dirty="0">
                <a:latin typeface="Tahoma"/>
                <a:cs typeface="Tahoma"/>
              </a:rPr>
              <a:t>grammar </a:t>
            </a:r>
            <a:r>
              <a:rPr sz="1100" spc="-50" dirty="0">
                <a:latin typeface="Tahoma"/>
                <a:cs typeface="Tahoma"/>
              </a:rPr>
              <a:t>rules </a:t>
            </a:r>
            <a:r>
              <a:rPr sz="1100" spc="-20" dirty="0">
                <a:latin typeface="Tahoma"/>
                <a:cs typeface="Tahoma"/>
              </a:rPr>
              <a:t>into </a:t>
            </a:r>
            <a:r>
              <a:rPr sz="1100" spc="-60" dirty="0">
                <a:latin typeface="Tahoma"/>
                <a:cs typeface="Tahoma"/>
              </a:rPr>
              <a:t>two classes: </a:t>
            </a:r>
            <a:r>
              <a:rPr sz="1100" spc="-70" dirty="0">
                <a:latin typeface="Tahoma"/>
                <a:cs typeface="Tahoma"/>
              </a:rPr>
              <a:t>one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</a:t>
            </a:r>
            <a:r>
              <a:rPr sz="1100" spc="-65" dirty="0">
                <a:latin typeface="Tahoma"/>
                <a:cs typeface="Tahoma"/>
              </a:rPr>
              <a:t>o</a:t>
            </a:r>
            <a:r>
              <a:rPr sz="1100" spc="-50" dirty="0">
                <a:latin typeface="Tahoma"/>
                <a:cs typeface="Tahoma"/>
              </a:rPr>
              <a:t>n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50" dirty="0">
                <a:latin typeface="Tahoma"/>
                <a:cs typeface="Tahoma"/>
              </a:rPr>
              <a:t>n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o</a:t>
            </a:r>
            <a:r>
              <a:rPr sz="1100" spc="-50" dirty="0">
                <a:latin typeface="Tahoma"/>
                <a:cs typeface="Tahoma"/>
              </a:rPr>
              <a:t>n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-45" dirty="0">
                <a:latin typeface="Tahoma"/>
                <a:cs typeface="Tahoma"/>
              </a:rPr>
              <a:t>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ph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-90" dirty="0">
                <a:latin typeface="Arial"/>
                <a:cs typeface="Arial"/>
              </a:rPr>
              <a:t>a</a:t>
            </a:r>
            <a:r>
              <a:rPr sz="1100" i="1" spc="-135" dirty="0">
                <a:latin typeface="Arial"/>
                <a:cs typeface="Arial"/>
              </a:rPr>
              <a:t>s</a:t>
            </a:r>
            <a:r>
              <a:rPr sz="1100" i="1" spc="-90" dirty="0">
                <a:latin typeface="Arial"/>
                <a:cs typeface="Arial"/>
              </a:rPr>
              <a:t>a</a:t>
            </a:r>
            <a:r>
              <a:rPr sz="1100" i="1" spc="15" dirty="0">
                <a:latin typeface="Arial"/>
                <a:cs typeface="Arial"/>
              </a:rPr>
              <a:t>l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-50" dirty="0">
                <a:latin typeface="Arial"/>
                <a:cs typeface="Arial"/>
              </a:rPr>
              <a:t>u</a:t>
            </a:r>
            <a:r>
              <a:rPr sz="1100" i="1" spc="15" dirty="0">
                <a:latin typeface="Arial"/>
                <a:cs typeface="Arial"/>
              </a:rPr>
              <a:t>l</a:t>
            </a:r>
            <a:r>
              <a:rPr sz="1100" i="1" spc="-135" dirty="0">
                <a:latin typeface="Arial"/>
                <a:cs typeface="Arial"/>
              </a:rPr>
              <a:t>es</a:t>
            </a:r>
            <a:r>
              <a:rPr sz="1100" i="1" spc="135" dirty="0">
                <a:latin typeface="Arial"/>
                <a:cs typeface="Arial"/>
              </a:rPr>
              <a:t> </a:t>
            </a:r>
            <a:r>
              <a:rPr sz="1100" spc="-65" dirty="0">
                <a:latin typeface="Tahoma"/>
                <a:cs typeface="Tahoma"/>
              </a:rPr>
              <a:t>o</a:t>
            </a:r>
            <a:r>
              <a:rPr sz="1100" spc="-20" dirty="0">
                <a:latin typeface="Tahoma"/>
                <a:cs typeface="Tahoma"/>
              </a:rPr>
              <a:t>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50" dirty="0">
                <a:latin typeface="Tahoma"/>
                <a:cs typeface="Tahoma"/>
              </a:rPr>
              <a:t>h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</a:t>
            </a:r>
            <a:r>
              <a:rPr sz="1100" spc="-100" dirty="0">
                <a:latin typeface="Tahoma"/>
                <a:cs typeface="Tahoma"/>
              </a:rPr>
              <a:t>o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60" dirty="0">
                <a:latin typeface="Tahoma"/>
                <a:cs typeface="Tahoma"/>
              </a:rPr>
              <a:t>m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100" dirty="0">
                <a:latin typeface="Lucida Sans Unicode"/>
                <a:cs typeface="Lucida Sans Unicode"/>
              </a:rPr>
              <a:t>α</a:t>
            </a:r>
            <a:r>
              <a:rPr sz="1100" spc="-30" dirty="0">
                <a:latin typeface="Tahoma"/>
                <a:cs typeface="Tahoma"/>
              </a:rPr>
              <a:t>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w</a:t>
            </a:r>
            <a:r>
              <a:rPr sz="1100" spc="-50" dirty="0">
                <a:latin typeface="Tahoma"/>
                <a:cs typeface="Tahoma"/>
              </a:rPr>
              <a:t>h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95" dirty="0">
                <a:latin typeface="Lucida Sans Unicode"/>
                <a:cs typeface="Lucida Sans Unicode"/>
              </a:rPr>
              <a:t>α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V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200" spc="150" baseline="27777" dirty="0">
                <a:latin typeface="Lucida Sans Unicode"/>
                <a:cs typeface="Lucida Sans Unicode"/>
              </a:rPr>
              <a:t>∗</a:t>
            </a:r>
            <a:r>
              <a:rPr sz="1100" spc="-30" dirty="0">
                <a:latin typeface="Tahoma"/>
                <a:cs typeface="Tahoma"/>
              </a:rPr>
              <a:t>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85" dirty="0">
                <a:latin typeface="Tahoma"/>
                <a:cs typeface="Tahoma"/>
              </a:rPr>
              <a:t>a</a:t>
            </a:r>
            <a:r>
              <a:rPr sz="1100" spc="-80" dirty="0">
                <a:latin typeface="Tahoma"/>
                <a:cs typeface="Tahoma"/>
              </a:rPr>
              <a:t>n</a:t>
            </a:r>
            <a:r>
              <a:rPr sz="1100" spc="-65" dirty="0">
                <a:latin typeface="Tahoma"/>
                <a:cs typeface="Tahoma"/>
              </a:rPr>
              <a:t>d 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another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35" dirty="0">
                <a:latin typeface="Tahoma"/>
                <a:cs typeface="Tahoma"/>
              </a:rPr>
              <a:t>contains </a:t>
            </a:r>
            <a:r>
              <a:rPr sz="1100" spc="-40" dirty="0">
                <a:latin typeface="Tahoma"/>
                <a:cs typeface="Tahoma"/>
              </a:rPr>
              <a:t>only </a:t>
            </a:r>
            <a:r>
              <a:rPr sz="1100" i="1" spc="-25" dirty="0">
                <a:latin typeface="Arial"/>
                <a:cs typeface="Arial"/>
              </a:rPr>
              <a:t>terminal </a:t>
            </a:r>
            <a:r>
              <a:rPr sz="1100" i="1" spc="-60" dirty="0">
                <a:latin typeface="Arial"/>
                <a:cs typeface="Arial"/>
              </a:rPr>
              <a:t>rules</a:t>
            </a:r>
            <a:r>
              <a:rPr sz="1100" i="1" spc="185" dirty="0">
                <a:latin typeface="Arial"/>
                <a:cs typeface="Arial"/>
              </a:rPr>
              <a:t> </a:t>
            </a:r>
            <a:r>
              <a:rPr sz="1100" spc="-40" dirty="0">
                <a:latin typeface="Tahoma"/>
                <a:cs typeface="Tahoma"/>
              </a:rPr>
              <a:t>of the </a:t>
            </a:r>
            <a:r>
              <a:rPr sz="1100" spc="-50" dirty="0">
                <a:latin typeface="Tahoma"/>
                <a:cs typeface="Tahoma"/>
              </a:rPr>
              <a:t>form </a:t>
            </a:r>
            <a:r>
              <a:rPr sz="1100" i="1" spc="-10" dirty="0">
                <a:latin typeface="Arial"/>
                <a:cs typeface="Arial"/>
              </a:rPr>
              <a:t>B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spc="-120" dirty="0">
                <a:latin typeface="Lucida Sans Unicode"/>
                <a:cs typeface="Lucida Sans Unicode"/>
              </a:rPr>
              <a:t>σ</a:t>
            </a:r>
            <a:r>
              <a:rPr sz="1100" spc="105" dirty="0">
                <a:latin typeface="Lucida Sans Unicode"/>
                <a:cs typeface="Lucida Sans Unicode"/>
              </a:rPr>
              <a:t> </a:t>
            </a:r>
            <a:r>
              <a:rPr sz="1100" spc="-70" dirty="0">
                <a:latin typeface="Tahoma"/>
                <a:cs typeface="Tahoma"/>
              </a:rPr>
              <a:t>where 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120" dirty="0">
                <a:latin typeface="Lucida Sans Unicode"/>
                <a:cs typeface="Lucida Sans Unicode"/>
              </a:rPr>
              <a:t>σ</a:t>
            </a:r>
            <a:r>
              <a:rPr sz="1100" spc="-1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175" dirty="0">
                <a:latin typeface="Tahoma"/>
                <a:cs typeface="Tahoma"/>
              </a:rPr>
              <a:t>Σ</a:t>
            </a:r>
            <a:r>
              <a:rPr sz="1100" spc="-3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8100" algn="just">
              <a:lnSpc>
                <a:spcPct val="100000"/>
              </a:lnSpc>
              <a:spcBef>
                <a:spcPts val="335"/>
              </a:spcBef>
            </a:pPr>
            <a:r>
              <a:rPr sz="1100" spc="-45" dirty="0">
                <a:latin typeface="Tahoma"/>
                <a:cs typeface="Tahoma"/>
              </a:rPr>
              <a:t>It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turns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out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every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CFG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equivalent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some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CFG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form.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263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9652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Normal</a:t>
            </a:r>
            <a:r>
              <a:rPr spc="80" dirty="0"/>
              <a:t> </a:t>
            </a:r>
            <a:r>
              <a:rPr spc="-25" dirty="0"/>
              <a:t>form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861" y="845178"/>
            <a:ext cx="76382" cy="736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861" y="1227702"/>
            <a:ext cx="76382" cy="7363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4861" y="1610226"/>
            <a:ext cx="76382" cy="7363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4861" y="1991226"/>
            <a:ext cx="73817" cy="7363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4861" y="2373753"/>
            <a:ext cx="73817" cy="7362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77946" y="765059"/>
            <a:ext cx="4130675" cy="2237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79730">
              <a:lnSpc>
                <a:spcPct val="102699"/>
              </a:lnSpc>
              <a:spcBef>
                <a:spcPts val="55"/>
              </a:spcBef>
            </a:pP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grammar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130" dirty="0">
                <a:latin typeface="Arial"/>
                <a:cs typeface="Arial"/>
              </a:rPr>
              <a:t>G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15" dirty="0">
                <a:latin typeface="Tahoma"/>
                <a:cs typeface="Tahoma"/>
              </a:rPr>
              <a:t> phrasal/terminal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normal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form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iff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for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every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85" dirty="0">
                <a:latin typeface="Tahoma"/>
                <a:cs typeface="Tahoma"/>
              </a:rPr>
              <a:t>p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25" dirty="0">
                <a:latin typeface="Tahoma"/>
                <a:cs typeface="Tahoma"/>
              </a:rPr>
              <a:t>o</a:t>
            </a:r>
            <a:r>
              <a:rPr sz="1100" spc="-45" dirty="0">
                <a:latin typeface="Tahoma"/>
                <a:cs typeface="Tahoma"/>
              </a:rPr>
              <a:t>d</a:t>
            </a:r>
            <a:r>
              <a:rPr sz="1100" spc="-50" dirty="0">
                <a:latin typeface="Tahoma"/>
                <a:cs typeface="Tahoma"/>
              </a:rPr>
              <a:t>u</a:t>
            </a:r>
            <a:r>
              <a:rPr sz="1100" spc="-30" dirty="0">
                <a:latin typeface="Tahoma"/>
                <a:cs typeface="Tahoma"/>
              </a:rPr>
              <a:t>c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65" dirty="0">
                <a:latin typeface="Tahoma"/>
                <a:cs typeface="Tahoma"/>
              </a:rPr>
              <a:t>o</a:t>
            </a:r>
            <a:r>
              <a:rPr sz="1100" spc="-50" dirty="0">
                <a:latin typeface="Tahoma"/>
                <a:cs typeface="Tahoma"/>
              </a:rPr>
              <a:t>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95" dirty="0">
                <a:latin typeface="Lucida Sans Unicode"/>
                <a:cs typeface="Lucida Sans Unicode"/>
              </a:rPr>
              <a:t>α</a:t>
            </a:r>
            <a:r>
              <a:rPr sz="1100" spc="20" dirty="0">
                <a:latin typeface="Lucida Sans Unicode"/>
                <a:cs typeface="Lucida Sans Unicode"/>
              </a:rPr>
              <a:t> </a:t>
            </a:r>
            <a:r>
              <a:rPr sz="1100" spc="-65" dirty="0">
                <a:latin typeface="Tahoma"/>
                <a:cs typeface="Tahoma"/>
              </a:rPr>
              <a:t>o</a:t>
            </a:r>
            <a:r>
              <a:rPr sz="1100" spc="-20" dirty="0">
                <a:latin typeface="Tahoma"/>
                <a:cs typeface="Tahoma"/>
              </a:rPr>
              <a:t>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130" dirty="0">
                <a:latin typeface="Arial"/>
                <a:cs typeface="Arial"/>
              </a:rPr>
              <a:t>G</a:t>
            </a:r>
            <a:r>
              <a:rPr sz="1100" i="1" spc="-170" dirty="0">
                <a:latin typeface="Arial"/>
                <a:cs typeface="Arial"/>
              </a:rPr>
              <a:t> </a:t>
            </a:r>
            <a:r>
              <a:rPr sz="1100" spc="-30" dirty="0">
                <a:latin typeface="Tahoma"/>
                <a:cs typeface="Tahoma"/>
              </a:rPr>
              <a:t>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50" dirty="0">
                <a:latin typeface="Tahoma"/>
                <a:cs typeface="Tahoma"/>
              </a:rPr>
              <a:t>h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25" dirty="0">
                <a:latin typeface="Tahoma"/>
                <a:cs typeface="Tahoma"/>
              </a:rPr>
              <a:t>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95" dirty="0">
                <a:latin typeface="Lucida Sans Unicode"/>
                <a:cs typeface="Lucida Sans Unicode"/>
              </a:rPr>
              <a:t>α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V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200" spc="89" baseline="27777" dirty="0">
                <a:latin typeface="Lucida Sans Unicode"/>
                <a:cs typeface="Lucida Sans Unicode"/>
              </a:rPr>
              <a:t>∗</a:t>
            </a:r>
            <a:r>
              <a:rPr sz="1200" baseline="27777" dirty="0">
                <a:latin typeface="Lucida Sans Unicode"/>
                <a:cs typeface="Lucida Sans Unicode"/>
              </a:rPr>
              <a:t> </a:t>
            </a:r>
            <a:r>
              <a:rPr sz="1200" spc="-157" baseline="27777" dirty="0">
                <a:latin typeface="Lucida Sans Unicode"/>
                <a:cs typeface="Lucida Sans Unicode"/>
              </a:rPr>
              <a:t> </a:t>
            </a:r>
            <a:r>
              <a:rPr sz="1100" spc="-100" dirty="0">
                <a:latin typeface="Tahoma"/>
                <a:cs typeface="Tahoma"/>
              </a:rPr>
              <a:t>o</a:t>
            </a:r>
            <a:r>
              <a:rPr sz="1100" spc="-25" dirty="0">
                <a:latin typeface="Tahoma"/>
                <a:cs typeface="Tahoma"/>
              </a:rPr>
              <a:t>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95" dirty="0">
                <a:latin typeface="Lucida Sans Unicode"/>
                <a:cs typeface="Lucida Sans Unicode"/>
              </a:rPr>
              <a:t>α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spc="175" dirty="0">
                <a:latin typeface="Tahoma"/>
                <a:cs typeface="Tahoma"/>
              </a:rPr>
              <a:t>Σ</a:t>
            </a:r>
            <a:r>
              <a:rPr sz="1100" spc="-3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8100" marR="189230">
              <a:lnSpc>
                <a:spcPct val="102699"/>
              </a:lnSpc>
              <a:spcBef>
                <a:spcPts val="300"/>
              </a:spcBef>
            </a:pPr>
            <a:r>
              <a:rPr sz="1100" spc="-25" dirty="0">
                <a:latin typeface="Tahoma"/>
                <a:cs typeface="Tahoma"/>
              </a:rPr>
              <a:t>Productions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form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120" dirty="0">
                <a:latin typeface="Lucida Sans Unicode"/>
                <a:cs typeface="Lucida Sans Unicode"/>
              </a:rPr>
              <a:t>σ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-75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called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terminal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rules,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said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pre-terminal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category,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lexical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entry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60" dirty="0">
                <a:latin typeface="Lucida Sans Unicode"/>
                <a:cs typeface="Lucida Sans Unicode"/>
              </a:rPr>
              <a:t>σ</a:t>
            </a:r>
            <a:r>
              <a:rPr sz="1100" spc="-6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8100" marR="228600" indent="-635">
              <a:lnSpc>
                <a:spcPct val="102699"/>
              </a:lnSpc>
              <a:spcBef>
                <a:spcPts val="300"/>
              </a:spcBef>
            </a:pPr>
            <a:r>
              <a:rPr sz="1100" spc="-25" dirty="0">
                <a:latin typeface="Tahoma"/>
                <a:cs typeface="Tahoma"/>
              </a:rPr>
              <a:t>Productions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form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65" dirty="0">
                <a:latin typeface="Lucida Sans Unicode"/>
                <a:cs typeface="Lucida Sans Unicode"/>
              </a:rPr>
              <a:t>α</a:t>
            </a:r>
            <a:r>
              <a:rPr sz="1100" spc="-65" dirty="0">
                <a:latin typeface="Tahoma"/>
                <a:cs typeface="Tahoma"/>
              </a:rPr>
              <a:t>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where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95" dirty="0">
                <a:latin typeface="Lucida Sans Unicode"/>
                <a:cs typeface="Lucida Sans Unicode"/>
              </a:rPr>
              <a:t>α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V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200" spc="44" baseline="27777" dirty="0">
                <a:latin typeface="Lucida Sans Unicode"/>
                <a:cs typeface="Lucida Sans Unicode"/>
              </a:rPr>
              <a:t>∗</a:t>
            </a:r>
            <a:r>
              <a:rPr sz="1100" spc="30" dirty="0">
                <a:latin typeface="Tahoma"/>
                <a:cs typeface="Tahoma"/>
              </a:rPr>
              <a:t>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called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phrasal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rules.</a:t>
            </a:r>
            <a:endParaRPr sz="1100">
              <a:latin typeface="Tahoma"/>
              <a:cs typeface="Tahoma"/>
            </a:endParaRPr>
          </a:p>
          <a:p>
            <a:pPr marL="38100" marR="85725">
              <a:lnSpc>
                <a:spcPct val="102699"/>
              </a:lnSpc>
              <a:spcBef>
                <a:spcPts val="290"/>
              </a:spcBef>
            </a:pPr>
            <a:r>
              <a:rPr sz="1100" spc="-45" dirty="0">
                <a:latin typeface="Tahoma"/>
                <a:cs typeface="Tahoma"/>
              </a:rPr>
              <a:t>Furthermore,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every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category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either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pre-terminal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phrasal,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but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both.</a:t>
            </a:r>
            <a:endParaRPr sz="1100">
              <a:latin typeface="Tahoma"/>
              <a:cs typeface="Tahoma"/>
            </a:endParaRPr>
          </a:p>
          <a:p>
            <a:pPr marL="38100" marR="30480">
              <a:lnSpc>
                <a:spcPct val="102699"/>
              </a:lnSpc>
              <a:spcBef>
                <a:spcPts val="300"/>
              </a:spcBef>
            </a:pPr>
            <a:r>
              <a:rPr sz="1100" spc="-40" dirty="0">
                <a:latin typeface="Tahoma"/>
                <a:cs typeface="Tahoma"/>
              </a:rPr>
              <a:t>For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45" dirty="0">
                <a:latin typeface="Tahoma"/>
                <a:cs typeface="Tahoma"/>
              </a:rPr>
              <a:t>phrasal rule </a:t>
            </a:r>
            <a:r>
              <a:rPr sz="1100" spc="-25" dirty="0">
                <a:latin typeface="Tahoma"/>
                <a:cs typeface="Tahoma"/>
              </a:rPr>
              <a:t>with </a:t>
            </a:r>
            <a:r>
              <a:rPr sz="1100" spc="-95" dirty="0">
                <a:latin typeface="Lucida Sans Unicode"/>
                <a:cs typeface="Lucida Sans Unicode"/>
              </a:rPr>
              <a:t>α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200" spc="-15" baseline="-10416" dirty="0">
                <a:latin typeface="Tahoma"/>
                <a:cs typeface="Tahoma"/>
              </a:rPr>
              <a:t>1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75" dirty="0">
                <a:latin typeface="Lucida Sans Unicode"/>
                <a:cs typeface="Lucida Sans Unicode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75" dirty="0">
                <a:latin typeface="Lucida Sans Unicode"/>
                <a:cs typeface="Lucida Sans Unicode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60" dirty="0">
                <a:latin typeface="Lucida Sans Unicode"/>
                <a:cs typeface="Lucida Sans Unicode"/>
              </a:rPr>
              <a:t> </a:t>
            </a:r>
            <a:r>
              <a:rPr sz="1100" i="1" spc="-5" dirty="0">
                <a:latin typeface="Arial"/>
                <a:cs typeface="Arial"/>
              </a:rPr>
              <a:t>A</a:t>
            </a:r>
            <a:r>
              <a:rPr sz="1200" i="1" spc="-7" baseline="-10416" dirty="0">
                <a:latin typeface="Arial"/>
                <a:cs typeface="Arial"/>
              </a:rPr>
              <a:t>n</a:t>
            </a:r>
            <a:r>
              <a:rPr sz="1100" spc="-5" dirty="0">
                <a:latin typeface="Lucida Sans Unicode"/>
                <a:cs typeface="Lucida Sans Unicode"/>
              </a:rPr>
              <a:t>, </a:t>
            </a:r>
            <a:r>
              <a:rPr sz="1100" i="1" spc="-50" dirty="0">
                <a:latin typeface="Arial"/>
                <a:cs typeface="Arial"/>
              </a:rPr>
              <a:t>w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i="1" spc="-35" dirty="0">
                <a:latin typeface="Arial"/>
                <a:cs typeface="Arial"/>
              </a:rPr>
              <a:t>w</a:t>
            </a:r>
            <a:r>
              <a:rPr sz="1200" spc="-52" baseline="-10416" dirty="0">
                <a:latin typeface="Tahoma"/>
                <a:cs typeface="Tahoma"/>
              </a:rPr>
              <a:t>1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75" dirty="0">
                <a:latin typeface="Lucida Sans Unicode"/>
                <a:cs typeface="Lucida Sans Unicode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75" dirty="0">
                <a:latin typeface="Lucida Sans Unicode"/>
                <a:cs typeface="Lucida Sans Unicode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60" dirty="0">
                <a:latin typeface="Lucida Sans Unicode"/>
                <a:cs typeface="Lucida Sans Unicode"/>
              </a:rPr>
              <a:t> </a:t>
            </a:r>
            <a:r>
              <a:rPr sz="1100" i="1" spc="-15" dirty="0">
                <a:latin typeface="Arial"/>
                <a:cs typeface="Arial"/>
              </a:rPr>
              <a:t>w</a:t>
            </a:r>
            <a:r>
              <a:rPr sz="1200" i="1" spc="-22" baseline="-10416" dirty="0">
                <a:latin typeface="Arial"/>
                <a:cs typeface="Arial"/>
              </a:rPr>
              <a:t>n</a:t>
            </a:r>
            <a:r>
              <a:rPr sz="1100" spc="-15" dirty="0">
                <a:latin typeface="Lucida Sans Unicode"/>
                <a:cs typeface="Lucida Sans Unicode"/>
              </a:rPr>
              <a:t>, </a:t>
            </a:r>
            <a:r>
              <a:rPr sz="1100" i="1" spc="-50" dirty="0">
                <a:latin typeface="Arial"/>
                <a:cs typeface="Arial"/>
              </a:rPr>
              <a:t>w </a:t>
            </a:r>
            <a:r>
              <a:rPr sz="1100" spc="-150" dirty="0">
                <a:latin typeface="Lucida Sans Unicode"/>
                <a:cs typeface="Lucida Sans Unicode"/>
              </a:rPr>
              <a:t>∈ </a:t>
            </a:r>
            <a:r>
              <a:rPr sz="1100" i="1" spc="-20" dirty="0">
                <a:latin typeface="Arial"/>
                <a:cs typeface="Arial"/>
              </a:rPr>
              <a:t>L</a:t>
            </a:r>
            <a:r>
              <a:rPr sz="1200" i="1" spc="-30" baseline="-13888" dirty="0">
                <a:latin typeface="Arial"/>
                <a:cs typeface="Arial"/>
              </a:rPr>
              <a:t>A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Arial"/>
                <a:cs typeface="Arial"/>
              </a:rPr>
              <a:t>G </a:t>
            </a:r>
            <a:r>
              <a:rPr sz="1100" dirty="0">
                <a:latin typeface="Tahoma"/>
                <a:cs typeface="Tahoma"/>
              </a:rPr>
              <a:t>)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Arial"/>
                <a:cs typeface="Arial"/>
              </a:rPr>
              <a:t>w</a:t>
            </a:r>
            <a:r>
              <a:rPr sz="1200" i="1" spc="30" baseline="-10416" dirty="0">
                <a:latin typeface="Arial"/>
                <a:cs typeface="Arial"/>
              </a:rPr>
              <a:t>i</a:t>
            </a:r>
            <a:r>
              <a:rPr sz="1200" i="1" baseline="-10416" dirty="0">
                <a:latin typeface="Arial"/>
                <a:cs typeface="Arial"/>
              </a:rPr>
              <a:t> </a:t>
            </a:r>
            <a:r>
              <a:rPr sz="1200" i="1" spc="-22" baseline="-10416" dirty="0">
                <a:latin typeface="Arial"/>
                <a:cs typeface="Arial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30" dirty="0">
                <a:latin typeface="Arial"/>
                <a:cs typeface="Arial"/>
              </a:rPr>
              <a:t>L</a:t>
            </a:r>
            <a:r>
              <a:rPr sz="1200" i="1" spc="37" baseline="-13888" dirty="0">
                <a:latin typeface="Arial"/>
                <a:cs typeface="Arial"/>
              </a:rPr>
              <a:t>A</a:t>
            </a:r>
            <a:r>
              <a:rPr sz="900" i="1" spc="22" baseline="-27777" dirty="0">
                <a:latin typeface="Arial"/>
                <a:cs typeface="Arial"/>
              </a:rPr>
              <a:t>i</a:t>
            </a:r>
            <a:r>
              <a:rPr sz="900" i="1" spc="-15" baseline="-27777" dirty="0">
                <a:latin typeface="Arial"/>
                <a:cs typeface="Arial"/>
              </a:rPr>
              <a:t> 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i="1" spc="-130" dirty="0">
                <a:latin typeface="Arial"/>
                <a:cs typeface="Arial"/>
              </a:rPr>
              <a:t>G</a:t>
            </a:r>
            <a:r>
              <a:rPr sz="1100" i="1" spc="-17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 </a:t>
            </a:r>
            <a:r>
              <a:rPr sz="1100" spc="-20" dirty="0">
                <a:latin typeface="Tahoma"/>
                <a:cs typeface="Tahoma"/>
              </a:rPr>
              <a:t>f</a:t>
            </a:r>
            <a:r>
              <a:rPr sz="1100" spc="-100" dirty="0">
                <a:latin typeface="Tahoma"/>
                <a:cs typeface="Tahoma"/>
              </a:rPr>
              <a:t>o</a:t>
            </a:r>
            <a:r>
              <a:rPr sz="1100" spc="-25" dirty="0">
                <a:latin typeface="Tahoma"/>
                <a:cs typeface="Tahoma"/>
              </a:rPr>
              <a:t>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15" dirty="0">
                <a:latin typeface="Arial"/>
                <a:cs typeface="Arial"/>
              </a:rPr>
              <a:t>i</a:t>
            </a:r>
            <a:r>
              <a:rPr sz="1100" i="1" spc="10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1</a:t>
            </a:r>
            <a:r>
              <a:rPr sz="1100" spc="-45" dirty="0">
                <a:latin typeface="Lucida Sans Unicode"/>
                <a:cs typeface="Lucida Sans Unicode"/>
              </a:rPr>
              <a:t>,</a:t>
            </a:r>
            <a:r>
              <a:rPr sz="1100" spc="-175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.</a:t>
            </a:r>
            <a:r>
              <a:rPr sz="1100" spc="-175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.</a:t>
            </a:r>
            <a:r>
              <a:rPr sz="1100" spc="-175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.</a:t>
            </a:r>
            <a:r>
              <a:rPr sz="1100" spc="-150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,</a:t>
            </a:r>
            <a:r>
              <a:rPr sz="1100" spc="-175" dirty="0">
                <a:latin typeface="Lucida Sans Unicode"/>
                <a:cs typeface="Lucida Sans Unicode"/>
              </a:rPr>
              <a:t> </a:t>
            </a:r>
            <a:r>
              <a:rPr sz="1100" i="1" spc="-30" dirty="0">
                <a:latin typeface="Arial"/>
                <a:cs typeface="Arial"/>
              </a:rPr>
              <a:t>n</a:t>
            </a:r>
            <a:r>
              <a:rPr sz="1100" spc="-30" dirty="0">
                <a:latin typeface="Tahoma"/>
                <a:cs typeface="Tahoma"/>
              </a:rPr>
              <a:t>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14" dirty="0">
                <a:latin typeface="Tahoma"/>
                <a:cs typeface="Tahoma"/>
              </a:rPr>
              <a:t>w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-90" dirty="0">
                <a:latin typeface="Tahoma"/>
                <a:cs typeface="Tahoma"/>
              </a:rPr>
              <a:t>a</a:t>
            </a:r>
            <a:r>
              <a:rPr sz="1100" spc="-45" dirty="0">
                <a:latin typeface="Tahoma"/>
                <a:cs typeface="Tahoma"/>
              </a:rPr>
              <a:t>y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50" dirty="0">
                <a:latin typeface="Tahoma"/>
                <a:cs typeface="Tahoma"/>
              </a:rPr>
              <a:t>h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w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145" dirty="0">
                <a:latin typeface="Arial"/>
                <a:cs typeface="Arial"/>
              </a:rPr>
              <a:t> 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</a:t>
            </a:r>
            <a:r>
              <a:rPr sz="1100" spc="-50" dirty="0">
                <a:latin typeface="Tahoma"/>
                <a:cs typeface="Tahoma"/>
              </a:rPr>
              <a:t>h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o</a:t>
            </a:r>
            <a:r>
              <a:rPr sz="1100" spc="-20" dirty="0">
                <a:latin typeface="Tahoma"/>
                <a:cs typeface="Tahoma"/>
              </a:rPr>
              <a:t>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75" dirty="0">
                <a:latin typeface="Tahoma"/>
                <a:cs typeface="Tahoma"/>
              </a:rPr>
              <a:t>g</a:t>
            </a:r>
            <a:r>
              <a:rPr sz="1100" spc="-100" dirty="0">
                <a:latin typeface="Tahoma"/>
                <a:cs typeface="Tahoma"/>
              </a:rPr>
              <a:t>o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45" dirty="0">
                <a:latin typeface="Tahoma"/>
                <a:cs typeface="Tahoma"/>
              </a:rPr>
              <a:t>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spc="-35" dirty="0">
                <a:latin typeface="Tahoma"/>
                <a:cs typeface="Tahoma"/>
              </a:rPr>
              <a:t>, 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60" dirty="0">
                <a:latin typeface="Tahoma"/>
                <a:cs typeface="Tahoma"/>
              </a:rPr>
              <a:t>each </a:t>
            </a:r>
            <a:r>
              <a:rPr sz="1100" i="1" spc="-20" dirty="0">
                <a:latin typeface="Arial"/>
                <a:cs typeface="Arial"/>
              </a:rPr>
              <a:t>w</a:t>
            </a:r>
            <a:r>
              <a:rPr sz="1200" i="1" spc="-30" baseline="-10416" dirty="0">
                <a:latin typeface="Arial"/>
                <a:cs typeface="Arial"/>
              </a:rPr>
              <a:t>i</a:t>
            </a:r>
            <a:r>
              <a:rPr sz="1200" i="1" spc="277" baseline="-10416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15" dirty="0">
                <a:latin typeface="Tahoma"/>
                <a:cs typeface="Tahoma"/>
              </a:rPr>
              <a:t>sub-phrase </a:t>
            </a:r>
            <a:r>
              <a:rPr sz="1100" spc="-30" dirty="0">
                <a:latin typeface="Tahoma"/>
                <a:cs typeface="Tahoma"/>
              </a:rPr>
              <a:t>(of </a:t>
            </a:r>
            <a:r>
              <a:rPr sz="1100" i="1" spc="-50" dirty="0">
                <a:latin typeface="Arial"/>
                <a:cs typeface="Arial"/>
              </a:rPr>
              <a:t>w </a:t>
            </a:r>
            <a:r>
              <a:rPr sz="1100" dirty="0">
                <a:latin typeface="Tahoma"/>
                <a:cs typeface="Tahoma"/>
              </a:rPr>
              <a:t>) </a:t>
            </a:r>
            <a:r>
              <a:rPr sz="1100" spc="-40" dirty="0">
                <a:latin typeface="Tahoma"/>
                <a:cs typeface="Tahoma"/>
              </a:rPr>
              <a:t>of </a:t>
            </a:r>
            <a:r>
              <a:rPr sz="1100" spc="-50" dirty="0">
                <a:latin typeface="Tahoma"/>
                <a:cs typeface="Tahoma"/>
              </a:rPr>
              <a:t>category</a:t>
            </a:r>
            <a:r>
              <a:rPr sz="1100" spc="240" dirty="0">
                <a:latin typeface="Tahoma"/>
                <a:cs typeface="Tahoma"/>
              </a:rPr>
              <a:t> </a:t>
            </a:r>
            <a:r>
              <a:rPr sz="1100" i="1" spc="5" dirty="0">
                <a:latin typeface="Arial"/>
                <a:cs typeface="Arial"/>
              </a:rPr>
              <a:t>A</a:t>
            </a:r>
            <a:r>
              <a:rPr sz="1200" i="1" spc="7" baseline="-10416" dirty="0">
                <a:latin typeface="Arial"/>
                <a:cs typeface="Arial"/>
              </a:rPr>
              <a:t>i </a:t>
            </a:r>
            <a:r>
              <a:rPr sz="1100" spc="-30" dirty="0">
                <a:latin typeface="Tahoma"/>
                <a:cs typeface="Tahoma"/>
              </a:rPr>
              <a:t>.</a:t>
            </a:r>
            <a:r>
              <a:rPr sz="1100" spc="285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A </a:t>
            </a:r>
            <a:r>
              <a:rPr sz="1100" spc="-55" dirty="0">
                <a:latin typeface="Tahoma"/>
                <a:cs typeface="Tahoma"/>
              </a:rPr>
              <a:t>sub-phrase </a:t>
            </a:r>
            <a:r>
              <a:rPr sz="1100" i="1" spc="-20" dirty="0">
                <a:latin typeface="Arial"/>
                <a:cs typeface="Arial"/>
              </a:rPr>
              <a:t>w</a:t>
            </a:r>
            <a:r>
              <a:rPr sz="1200" i="1" spc="-30" baseline="-10416" dirty="0">
                <a:latin typeface="Arial"/>
                <a:cs typeface="Arial"/>
              </a:rPr>
              <a:t>i </a:t>
            </a:r>
            <a:r>
              <a:rPr sz="1200" i="1" spc="-22" baseline="-10416" dirty="0">
                <a:latin typeface="Arial"/>
                <a:cs typeface="Arial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w</a:t>
            </a:r>
            <a:r>
              <a:rPr sz="1100" i="1" spc="180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also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called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constituent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w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spc="-3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264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33528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Context-free</a:t>
            </a:r>
            <a:r>
              <a:rPr spc="125" dirty="0"/>
              <a:t> </a:t>
            </a:r>
            <a:r>
              <a:rPr spc="-5" dirty="0"/>
              <a:t>grammars</a:t>
            </a:r>
            <a:r>
              <a:rPr spc="120" dirty="0"/>
              <a:t> </a:t>
            </a:r>
            <a:r>
              <a:rPr spc="-30" dirty="0"/>
              <a:t>for</a:t>
            </a:r>
            <a:r>
              <a:rPr spc="135" dirty="0"/>
              <a:t> </a:t>
            </a:r>
            <a:r>
              <a:rPr spc="-5" dirty="0"/>
              <a:t>natural</a:t>
            </a:r>
            <a:r>
              <a:rPr spc="150" dirty="0"/>
              <a:t> </a:t>
            </a:r>
            <a:r>
              <a:rPr spc="-5" dirty="0"/>
              <a:t>languages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7882" y="802005"/>
            <a:ext cx="4432935" cy="2161540"/>
            <a:chOff x="87882" y="802005"/>
            <a:chExt cx="4432935" cy="2161540"/>
          </a:xfrm>
        </p:grpSpPr>
        <p:sp>
          <p:nvSpPr>
            <p:cNvPr id="6" name="object 6"/>
            <p:cNvSpPr/>
            <p:nvPr/>
          </p:nvSpPr>
          <p:spPr>
            <a:xfrm>
              <a:off x="87882" y="802005"/>
              <a:ext cx="4432935" cy="186690"/>
            </a:xfrm>
            <a:custGeom>
              <a:avLst/>
              <a:gdLst/>
              <a:ahLst/>
              <a:cxnLst/>
              <a:rect l="l" t="t" r="r" b="b"/>
              <a:pathLst>
                <a:path w="4432935" h="186690">
                  <a:moveTo>
                    <a:pt x="4381767" y="0"/>
                  </a:moveTo>
                  <a:lnTo>
                    <a:pt x="50799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63"/>
                  </a:lnTo>
                  <a:lnTo>
                    <a:pt x="4432567" y="186563"/>
                  </a:lnTo>
                  <a:lnTo>
                    <a:pt x="4432567" y="50800"/>
                  </a:lnTo>
                  <a:lnTo>
                    <a:pt x="4428559" y="31075"/>
                  </a:lnTo>
                  <a:lnTo>
                    <a:pt x="4417645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82" y="976945"/>
              <a:ext cx="4432935" cy="5080"/>
            </a:xfrm>
            <a:custGeom>
              <a:avLst/>
              <a:gdLst/>
              <a:ahLst/>
              <a:cxnLst/>
              <a:rect l="l" t="t" r="r" b="b"/>
              <a:pathLst>
                <a:path w="4432935" h="5080">
                  <a:moveTo>
                    <a:pt x="0" y="4767"/>
                  </a:moveTo>
                  <a:lnTo>
                    <a:pt x="4432566" y="4767"/>
                  </a:lnTo>
                  <a:lnTo>
                    <a:pt x="4432566" y="0"/>
                  </a:lnTo>
                  <a:lnTo>
                    <a:pt x="0" y="0"/>
                  </a:lnTo>
                  <a:lnTo>
                    <a:pt x="0" y="4767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882" y="978533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82" y="984884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74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882" y="991235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882" y="997586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871" y="997496"/>
              <a:ext cx="4432935" cy="30480"/>
            </a:xfrm>
            <a:custGeom>
              <a:avLst/>
              <a:gdLst/>
              <a:ahLst/>
              <a:cxnLst/>
              <a:rect l="l" t="t" r="r" b="b"/>
              <a:pathLst>
                <a:path w="4432935" h="30480">
                  <a:moveTo>
                    <a:pt x="4432566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060"/>
                  </a:lnTo>
                  <a:lnTo>
                    <a:pt x="4432566" y="30060"/>
                  </a:lnTo>
                  <a:lnTo>
                    <a:pt x="4432566" y="635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882" y="1021334"/>
              <a:ext cx="4432935" cy="1941830"/>
            </a:xfrm>
            <a:custGeom>
              <a:avLst/>
              <a:gdLst/>
              <a:ahLst/>
              <a:cxnLst/>
              <a:rect l="l" t="t" r="r" b="b"/>
              <a:pathLst>
                <a:path w="4432935" h="1941830">
                  <a:moveTo>
                    <a:pt x="4432567" y="0"/>
                  </a:moveTo>
                  <a:lnTo>
                    <a:pt x="0" y="0"/>
                  </a:lnTo>
                  <a:lnTo>
                    <a:pt x="0" y="1890904"/>
                  </a:lnTo>
                  <a:lnTo>
                    <a:pt x="4008" y="1910628"/>
                  </a:lnTo>
                  <a:lnTo>
                    <a:pt x="14922" y="1926781"/>
                  </a:lnTo>
                  <a:lnTo>
                    <a:pt x="31075" y="1937695"/>
                  </a:lnTo>
                  <a:lnTo>
                    <a:pt x="50799" y="1941704"/>
                  </a:lnTo>
                  <a:lnTo>
                    <a:pt x="4381767" y="1941704"/>
                  </a:lnTo>
                  <a:lnTo>
                    <a:pt x="4401492" y="1937695"/>
                  </a:lnTo>
                  <a:lnTo>
                    <a:pt x="4417645" y="1926781"/>
                  </a:lnTo>
                  <a:lnTo>
                    <a:pt x="4428559" y="1910628"/>
                  </a:lnTo>
                  <a:lnTo>
                    <a:pt x="4432567" y="1890904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976" y="740814"/>
            <a:ext cx="4357370" cy="79375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Example:</a:t>
            </a:r>
            <a:endParaRPr sz="1100">
              <a:latin typeface="Tahoma"/>
              <a:cs typeface="Tahoma"/>
            </a:endParaRPr>
          </a:p>
          <a:p>
            <a:pPr marL="12700" marR="5080" algn="just">
              <a:lnSpc>
                <a:spcPct val="102699"/>
              </a:lnSpc>
              <a:spcBef>
                <a:spcPts val="310"/>
              </a:spcBef>
            </a:pPr>
            <a:r>
              <a:rPr sz="1100" spc="65" dirty="0">
                <a:latin typeface="Tahoma"/>
                <a:cs typeface="Tahoma"/>
              </a:rPr>
              <a:t>A </a:t>
            </a:r>
            <a:r>
              <a:rPr sz="1100" spc="-45" dirty="0">
                <a:latin typeface="Tahoma"/>
                <a:cs typeface="Tahoma"/>
              </a:rPr>
              <a:t>context-free </a:t>
            </a:r>
            <a:r>
              <a:rPr sz="1100" spc="-60" dirty="0">
                <a:latin typeface="Tahoma"/>
                <a:cs typeface="Tahoma"/>
              </a:rPr>
              <a:t>grammar </a:t>
            </a:r>
            <a:r>
              <a:rPr sz="1100" spc="-50" dirty="0">
                <a:latin typeface="Tahoma"/>
                <a:cs typeface="Tahoma"/>
              </a:rPr>
              <a:t>for </a:t>
            </a:r>
            <a:r>
              <a:rPr sz="1100" spc="-30" dirty="0">
                <a:latin typeface="Tahoma"/>
                <a:cs typeface="Tahoma"/>
              </a:rPr>
              <a:t>English </a:t>
            </a:r>
            <a:r>
              <a:rPr sz="1100" spc="-65" dirty="0">
                <a:latin typeface="Tahoma"/>
                <a:cs typeface="Tahoma"/>
              </a:rPr>
              <a:t>sentences:</a:t>
            </a:r>
            <a:r>
              <a:rPr sz="1100" spc="490" dirty="0">
                <a:latin typeface="Tahoma"/>
                <a:cs typeface="Tahoma"/>
              </a:rPr>
              <a:t> </a:t>
            </a:r>
            <a:r>
              <a:rPr sz="1100" i="1" spc="-130" dirty="0">
                <a:latin typeface="Arial"/>
                <a:cs typeface="Arial"/>
              </a:rPr>
              <a:t>G</a:t>
            </a:r>
            <a:r>
              <a:rPr sz="1100" i="1" spc="45" dirty="0">
                <a:latin typeface="Arial"/>
                <a:cs typeface="Arial"/>
              </a:rPr>
              <a:t> 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spc="25" dirty="0">
                <a:latin typeface="Lucida Sans Unicode"/>
                <a:cs typeface="Lucida Sans Unicode"/>
              </a:rPr>
              <a:t>(</a:t>
            </a:r>
            <a:r>
              <a:rPr sz="1100" i="1" spc="25" dirty="0">
                <a:latin typeface="Arial"/>
                <a:cs typeface="Arial"/>
              </a:rPr>
              <a:t>V </a:t>
            </a:r>
            <a:r>
              <a:rPr sz="1100" spc="-45" dirty="0">
                <a:latin typeface="Lucida Sans Unicode"/>
                <a:cs typeface="Lucida Sans Unicode"/>
              </a:rPr>
              <a:t>, </a:t>
            </a:r>
            <a:r>
              <a:rPr sz="1100" spc="65" dirty="0">
                <a:latin typeface="Tahoma"/>
                <a:cs typeface="Tahoma"/>
              </a:rPr>
              <a:t>Σ</a:t>
            </a:r>
            <a:r>
              <a:rPr sz="1100" spc="65" dirty="0">
                <a:latin typeface="Lucida Sans Unicode"/>
                <a:cs typeface="Lucida Sans Unicode"/>
              </a:rPr>
              <a:t>, </a:t>
            </a:r>
            <a:r>
              <a:rPr sz="1100" i="1" spc="-40" dirty="0">
                <a:latin typeface="Arial"/>
                <a:cs typeface="Arial"/>
              </a:rPr>
              <a:t>P </a:t>
            </a:r>
            <a:r>
              <a:rPr sz="1100" spc="-45" dirty="0">
                <a:latin typeface="Lucida Sans Unicode"/>
                <a:cs typeface="Lucida Sans Unicode"/>
              </a:rPr>
              <a:t>, </a:t>
            </a:r>
            <a:r>
              <a:rPr sz="1100" i="1" spc="-130" dirty="0">
                <a:latin typeface="Arial"/>
                <a:cs typeface="Arial"/>
              </a:rPr>
              <a:t>S </a:t>
            </a:r>
            <a:r>
              <a:rPr sz="1100" spc="65" dirty="0">
                <a:latin typeface="Lucida Sans Unicode"/>
                <a:cs typeface="Lucida Sans Unicode"/>
              </a:rPr>
              <a:t>) </a:t>
            </a:r>
            <a:r>
              <a:rPr sz="1100" spc="-70" dirty="0">
                <a:latin typeface="Tahoma"/>
                <a:cs typeface="Tahoma"/>
              </a:rPr>
              <a:t>where 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V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spc="55" dirty="0">
                <a:latin typeface="Lucida Sans Unicode"/>
                <a:cs typeface="Lucida Sans Unicode"/>
              </a:rPr>
              <a:t>{</a:t>
            </a:r>
            <a:r>
              <a:rPr sz="1100" i="1" spc="55" dirty="0">
                <a:latin typeface="Arial"/>
                <a:cs typeface="Arial"/>
              </a:rPr>
              <a:t>D, </a:t>
            </a:r>
            <a:r>
              <a:rPr sz="1100" i="1" spc="-15" dirty="0">
                <a:latin typeface="Arial"/>
                <a:cs typeface="Arial"/>
              </a:rPr>
              <a:t>N, </a:t>
            </a:r>
            <a:r>
              <a:rPr sz="1100" i="1" spc="-70" dirty="0">
                <a:latin typeface="Arial"/>
                <a:cs typeface="Arial"/>
              </a:rPr>
              <a:t>P, </a:t>
            </a:r>
            <a:r>
              <a:rPr sz="1100" i="1" spc="-60" dirty="0">
                <a:latin typeface="Arial"/>
                <a:cs typeface="Arial"/>
              </a:rPr>
              <a:t>NP, </a:t>
            </a:r>
            <a:r>
              <a:rPr sz="1100" i="1" spc="-65" dirty="0">
                <a:latin typeface="Arial"/>
                <a:cs typeface="Arial"/>
              </a:rPr>
              <a:t>PP, </a:t>
            </a:r>
            <a:r>
              <a:rPr sz="1100" i="1" spc="-5" dirty="0">
                <a:latin typeface="Arial"/>
                <a:cs typeface="Arial"/>
              </a:rPr>
              <a:t>V, </a:t>
            </a:r>
            <a:r>
              <a:rPr sz="1100" i="1" spc="-50" dirty="0">
                <a:latin typeface="Arial"/>
                <a:cs typeface="Arial"/>
              </a:rPr>
              <a:t>VP, </a:t>
            </a:r>
            <a:r>
              <a:rPr sz="1100" i="1" spc="-130" dirty="0">
                <a:latin typeface="Arial"/>
                <a:cs typeface="Arial"/>
              </a:rPr>
              <a:t>S </a:t>
            </a:r>
            <a:r>
              <a:rPr sz="1100" spc="70" dirty="0">
                <a:latin typeface="Lucida Sans Unicode"/>
                <a:cs typeface="Lucida Sans Unicode"/>
              </a:rPr>
              <a:t>}</a:t>
            </a:r>
            <a:r>
              <a:rPr sz="1100" spc="70" dirty="0">
                <a:latin typeface="Tahoma"/>
                <a:cs typeface="Tahoma"/>
              </a:rPr>
              <a:t>, </a:t>
            </a:r>
            <a:r>
              <a:rPr sz="1100" spc="175" dirty="0">
                <a:latin typeface="Tahoma"/>
                <a:cs typeface="Tahoma"/>
              </a:rPr>
              <a:t>Σ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spc="15" dirty="0">
                <a:latin typeface="Lucida Sans Unicode"/>
                <a:cs typeface="Lucida Sans Unicode"/>
              </a:rPr>
              <a:t>{</a:t>
            </a:r>
            <a:r>
              <a:rPr sz="1100" i="1" spc="15" dirty="0">
                <a:latin typeface="Arial"/>
                <a:cs typeface="Arial"/>
              </a:rPr>
              <a:t>the, </a:t>
            </a:r>
            <a:r>
              <a:rPr sz="1100" i="1" spc="-20" dirty="0">
                <a:latin typeface="Arial"/>
                <a:cs typeface="Arial"/>
              </a:rPr>
              <a:t>cat, </a:t>
            </a:r>
            <a:r>
              <a:rPr sz="1100" i="1" spc="-15" dirty="0">
                <a:latin typeface="Arial"/>
                <a:cs typeface="Arial"/>
              </a:rPr>
              <a:t>in, hat, </a:t>
            </a:r>
            <a:r>
              <a:rPr sz="1100" i="1" spc="-85" dirty="0">
                <a:latin typeface="Arial"/>
                <a:cs typeface="Arial"/>
              </a:rPr>
              <a:t>sleeps,</a:t>
            </a:r>
            <a:r>
              <a:rPr sz="1100" i="1" spc="-8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smile, 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i="1" spc="-65" dirty="0">
                <a:latin typeface="Arial"/>
                <a:cs typeface="Arial"/>
              </a:rPr>
              <a:t>loves,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105" dirty="0">
                <a:latin typeface="Arial"/>
                <a:cs typeface="Arial"/>
              </a:rPr>
              <a:t>saw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spc="70" dirty="0">
                <a:latin typeface="Lucida Sans Unicode"/>
                <a:cs typeface="Lucida Sans Unicode"/>
              </a:rPr>
              <a:t>}</a:t>
            </a:r>
            <a:r>
              <a:rPr sz="1100" spc="70" dirty="0">
                <a:latin typeface="Tahoma"/>
                <a:cs typeface="Tahoma"/>
              </a:rPr>
              <a:t>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start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symbol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130" dirty="0">
                <a:latin typeface="Arial"/>
                <a:cs typeface="Arial"/>
              </a:rPr>
              <a:t>S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40" dirty="0">
                <a:latin typeface="Arial"/>
                <a:cs typeface="Arial"/>
              </a:rPr>
              <a:t>P</a:t>
            </a:r>
            <a:r>
              <a:rPr sz="1100" i="1" spc="145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following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rules: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0765" y="1510295"/>
            <a:ext cx="864235" cy="12255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i="1" spc="-130" dirty="0">
                <a:latin typeface="Arial"/>
                <a:cs typeface="Arial"/>
              </a:rPr>
              <a:t>S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i="1" spc="-35" dirty="0">
                <a:latin typeface="Arial"/>
                <a:cs typeface="Arial"/>
              </a:rPr>
              <a:t>NP </a:t>
            </a:r>
            <a:r>
              <a:rPr sz="1100" i="1" spc="-25" dirty="0">
                <a:latin typeface="Arial"/>
                <a:cs typeface="Arial"/>
              </a:rPr>
              <a:t>VP 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NP</a:t>
            </a:r>
            <a:r>
              <a:rPr sz="1100" i="1" spc="23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i="1" spc="-10" dirty="0">
                <a:latin typeface="Arial"/>
                <a:cs typeface="Arial"/>
              </a:rPr>
              <a:t>D </a:t>
            </a:r>
            <a:r>
              <a:rPr sz="1100" i="1" spc="-25" dirty="0">
                <a:latin typeface="Arial"/>
                <a:cs typeface="Arial"/>
              </a:rPr>
              <a:t>N 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NP</a:t>
            </a:r>
            <a:r>
              <a:rPr sz="1100" i="1" spc="11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Arial"/>
                <a:cs typeface="Arial"/>
              </a:rPr>
              <a:t>NP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PP </a:t>
            </a:r>
            <a:r>
              <a:rPr sz="1100" i="1" spc="-29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PP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i="1" spc="-40" dirty="0">
                <a:latin typeface="Arial"/>
                <a:cs typeface="Arial"/>
              </a:rPr>
              <a:t>P </a:t>
            </a:r>
            <a:r>
              <a:rPr sz="1100" i="1" spc="-35" dirty="0">
                <a:latin typeface="Arial"/>
                <a:cs typeface="Arial"/>
              </a:rPr>
              <a:t>NP 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VP</a:t>
            </a:r>
            <a:r>
              <a:rPr sz="1100" i="1" spc="13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V</a:t>
            </a:r>
            <a:endParaRPr sz="1100">
              <a:latin typeface="Arial"/>
              <a:cs typeface="Arial"/>
            </a:endParaRPr>
          </a:p>
          <a:p>
            <a:pPr marL="12700" marR="6350">
              <a:lnSpc>
                <a:spcPct val="102699"/>
              </a:lnSpc>
            </a:pPr>
            <a:r>
              <a:rPr sz="1100" i="1" spc="-25" dirty="0">
                <a:latin typeface="Arial"/>
                <a:cs typeface="Arial"/>
              </a:rPr>
              <a:t>VP</a:t>
            </a:r>
            <a:r>
              <a:rPr sz="1100" i="1" spc="114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15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VP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NP </a:t>
            </a:r>
            <a:r>
              <a:rPr sz="1100" i="1" spc="-29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VP</a:t>
            </a:r>
            <a:r>
              <a:rPr sz="1100" i="1" spc="114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15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VP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PP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31939" y="1510295"/>
            <a:ext cx="703580" cy="13976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53670" algn="just">
              <a:lnSpc>
                <a:spcPct val="102699"/>
              </a:lnSpc>
              <a:spcBef>
                <a:spcPts val="55"/>
              </a:spcBef>
            </a:pPr>
            <a:r>
              <a:rPr sz="1100" i="1" spc="-10" dirty="0">
                <a:latin typeface="Arial"/>
                <a:cs typeface="Arial"/>
              </a:rPr>
              <a:t>D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i="1" spc="-30" dirty="0">
                <a:latin typeface="Arial"/>
                <a:cs typeface="Arial"/>
              </a:rPr>
              <a:t>the </a:t>
            </a:r>
            <a:r>
              <a:rPr sz="1100" i="1" spc="-29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N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i="1" spc="-25" dirty="0">
                <a:latin typeface="Arial"/>
                <a:cs typeface="Arial"/>
              </a:rPr>
              <a:t>cat </a:t>
            </a:r>
            <a:r>
              <a:rPr sz="1100" i="1" spc="-29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N</a:t>
            </a:r>
            <a:r>
              <a:rPr sz="1100" i="1" spc="10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hat</a:t>
            </a:r>
            <a:endParaRPr sz="1100">
              <a:latin typeface="Arial"/>
              <a:cs typeface="Arial"/>
            </a:endParaRPr>
          </a:p>
          <a:p>
            <a:pPr marL="12700" marR="5080" indent="-635" algn="just">
              <a:lnSpc>
                <a:spcPct val="102699"/>
              </a:lnSpc>
            </a:pPr>
            <a:r>
              <a:rPr sz="1100" i="1" spc="-10" dirty="0">
                <a:latin typeface="Arial"/>
                <a:cs typeface="Arial"/>
              </a:rPr>
              <a:t>V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i="1" spc="-95" dirty="0">
                <a:latin typeface="Arial"/>
                <a:cs typeface="Arial"/>
              </a:rPr>
              <a:t>sleeps </a:t>
            </a:r>
            <a:r>
              <a:rPr sz="1100" i="1" spc="-295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P</a:t>
            </a:r>
            <a:r>
              <a:rPr sz="1100" i="1" spc="12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10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in</a:t>
            </a:r>
            <a:endParaRPr sz="1100">
              <a:latin typeface="Arial"/>
              <a:cs typeface="Arial"/>
            </a:endParaRPr>
          </a:p>
          <a:p>
            <a:pPr marL="12700" marR="46355" algn="just">
              <a:lnSpc>
                <a:spcPct val="102699"/>
              </a:lnSpc>
            </a:pPr>
            <a:r>
              <a:rPr sz="1100" i="1" spc="-10" dirty="0">
                <a:latin typeface="Arial"/>
                <a:cs typeface="Arial"/>
              </a:rPr>
              <a:t>V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i="1" spc="-60" dirty="0">
                <a:latin typeface="Arial"/>
                <a:cs typeface="Arial"/>
              </a:rPr>
              <a:t>smile </a:t>
            </a:r>
            <a:r>
              <a:rPr sz="1100" i="1" spc="-29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V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i="1" spc="-75" dirty="0">
                <a:latin typeface="Arial"/>
                <a:cs typeface="Arial"/>
              </a:rPr>
              <a:t>loves </a:t>
            </a:r>
            <a:r>
              <a:rPr sz="1100" i="1" spc="-29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V</a:t>
            </a:r>
            <a:r>
              <a:rPr sz="1100" i="1" spc="19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10" dirty="0">
                <a:latin typeface="Lucida Sans Unicode"/>
                <a:cs typeface="Lucida Sans Unicode"/>
              </a:rPr>
              <a:t> </a:t>
            </a:r>
            <a:r>
              <a:rPr sz="1100" i="1" spc="-105" dirty="0">
                <a:latin typeface="Arial"/>
                <a:cs typeface="Arial"/>
              </a:rPr>
              <a:t>saw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265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33528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Context-free</a:t>
            </a:r>
            <a:r>
              <a:rPr spc="125" dirty="0"/>
              <a:t> </a:t>
            </a:r>
            <a:r>
              <a:rPr spc="-5" dirty="0"/>
              <a:t>grammars</a:t>
            </a:r>
            <a:r>
              <a:rPr spc="120" dirty="0"/>
              <a:t> </a:t>
            </a:r>
            <a:r>
              <a:rPr spc="-30" dirty="0"/>
              <a:t>for</a:t>
            </a:r>
            <a:r>
              <a:rPr spc="135" dirty="0"/>
              <a:t> </a:t>
            </a:r>
            <a:r>
              <a:rPr spc="-5" dirty="0"/>
              <a:t>natural</a:t>
            </a:r>
            <a:r>
              <a:rPr spc="150" dirty="0"/>
              <a:t> </a:t>
            </a:r>
            <a:r>
              <a:rPr spc="-5" dirty="0"/>
              <a:t>languages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861" y="922902"/>
            <a:ext cx="76382" cy="736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861" y="1305426"/>
            <a:ext cx="76382" cy="7363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3354" y="842783"/>
            <a:ext cx="3940810" cy="871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augmented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grammar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derive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strings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EC008C"/>
                </a:solidFill>
                <a:latin typeface="Tahoma"/>
                <a:cs typeface="Tahoma"/>
              </a:rPr>
              <a:t>the</a:t>
            </a:r>
            <a:r>
              <a:rPr sz="1000" spc="25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EC008C"/>
                </a:solidFill>
                <a:latin typeface="Tahoma"/>
                <a:cs typeface="Tahoma"/>
              </a:rPr>
              <a:t>cat</a:t>
            </a:r>
            <a:r>
              <a:rPr sz="1000" spc="15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EC008C"/>
                </a:solidFill>
                <a:latin typeface="Tahoma"/>
                <a:cs typeface="Tahoma"/>
              </a:rPr>
              <a:t>sleeps</a:t>
            </a:r>
            <a:r>
              <a:rPr sz="1000" spc="50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or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00" spc="-35" dirty="0">
                <a:solidFill>
                  <a:srgbClr val="EC008C"/>
                </a:solidFill>
                <a:latin typeface="Tahoma"/>
                <a:cs typeface="Tahoma"/>
              </a:rPr>
              <a:t>the</a:t>
            </a:r>
            <a:r>
              <a:rPr sz="1000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EC008C"/>
                </a:solidFill>
                <a:latin typeface="Tahoma"/>
                <a:cs typeface="Tahoma"/>
              </a:rPr>
              <a:t>cat</a:t>
            </a:r>
            <a:r>
              <a:rPr sz="1000" spc="15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EC008C"/>
                </a:solidFill>
                <a:latin typeface="Tahoma"/>
                <a:cs typeface="Tahoma"/>
              </a:rPr>
              <a:t>in</a:t>
            </a:r>
            <a:r>
              <a:rPr sz="1000" spc="5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EC008C"/>
                </a:solidFill>
                <a:latin typeface="Tahoma"/>
                <a:cs typeface="Tahoma"/>
              </a:rPr>
              <a:t>the</a:t>
            </a:r>
            <a:r>
              <a:rPr sz="1000" spc="5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EC008C"/>
                </a:solidFill>
                <a:latin typeface="Tahoma"/>
                <a:cs typeface="Tahoma"/>
              </a:rPr>
              <a:t>hat</a:t>
            </a:r>
            <a:r>
              <a:rPr sz="1000" spc="10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000" spc="-70" dirty="0">
                <a:solidFill>
                  <a:srgbClr val="EC008C"/>
                </a:solidFill>
                <a:latin typeface="Tahoma"/>
                <a:cs typeface="Tahoma"/>
              </a:rPr>
              <a:t>saw</a:t>
            </a:r>
            <a:r>
              <a:rPr sz="1000" spc="5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EC008C"/>
                </a:solidFill>
                <a:latin typeface="Tahoma"/>
                <a:cs typeface="Tahoma"/>
              </a:rPr>
              <a:t>the</a:t>
            </a:r>
            <a:r>
              <a:rPr sz="1000" spc="5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EC008C"/>
                </a:solidFill>
                <a:latin typeface="Tahoma"/>
                <a:cs typeface="Tahoma"/>
              </a:rPr>
              <a:t>hat</a:t>
            </a:r>
            <a:r>
              <a:rPr sz="1100" spc="-2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derivation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tree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EC008C"/>
                </a:solidFill>
                <a:latin typeface="Tahoma"/>
                <a:cs typeface="Tahoma"/>
              </a:rPr>
              <a:t>the</a:t>
            </a:r>
            <a:r>
              <a:rPr sz="1000" spc="5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EC008C"/>
                </a:solidFill>
                <a:latin typeface="Tahoma"/>
                <a:cs typeface="Tahoma"/>
              </a:rPr>
              <a:t>cat</a:t>
            </a:r>
            <a:r>
              <a:rPr sz="1000" spc="15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EC008C"/>
                </a:solidFill>
                <a:latin typeface="Tahoma"/>
                <a:cs typeface="Tahoma"/>
              </a:rPr>
              <a:t>sleeps</a:t>
            </a:r>
            <a:r>
              <a:rPr sz="1000" spc="25" dirty="0">
                <a:solidFill>
                  <a:srgbClr val="EC008C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is: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Tahoma"/>
              <a:cs typeface="Tahoma"/>
            </a:endParaRPr>
          </a:p>
          <a:p>
            <a:pPr marR="5080" algn="ctr">
              <a:lnSpc>
                <a:spcPct val="100000"/>
              </a:lnSpc>
            </a:pPr>
            <a:r>
              <a:rPr sz="1100" i="1" spc="-130" dirty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5660" y="1874530"/>
            <a:ext cx="21145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30" dirty="0">
                <a:latin typeface="Arial"/>
                <a:cs typeface="Arial"/>
              </a:rPr>
              <a:t>N</a:t>
            </a:r>
            <a:r>
              <a:rPr sz="1100" i="1" spc="-4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6650" y="1874530"/>
            <a:ext cx="207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Arial"/>
                <a:cs typeface="Arial"/>
              </a:rPr>
              <a:t>V</a:t>
            </a:r>
            <a:r>
              <a:rPr sz="1100" i="1" spc="-4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97457" y="2226573"/>
            <a:ext cx="4318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0040" algn="l"/>
              </a:tabLst>
            </a:pPr>
            <a:r>
              <a:rPr sz="1100" i="1" spc="-10" dirty="0">
                <a:latin typeface="Arial"/>
                <a:cs typeface="Arial"/>
              </a:rPr>
              <a:t>D	</a:t>
            </a:r>
            <a:r>
              <a:rPr sz="1100" i="1" spc="-25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0801" y="2226573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Arial"/>
                <a:cs typeface="Arial"/>
              </a:rPr>
              <a:t>V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56306" y="2578615"/>
            <a:ext cx="9734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64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cat</a:t>
            </a:r>
            <a:r>
              <a:rPr sz="1100" i="1" spc="655" dirty="0">
                <a:latin typeface="Arial"/>
                <a:cs typeface="Arial"/>
              </a:rPr>
              <a:t> </a:t>
            </a:r>
            <a:r>
              <a:rPr sz="1100" i="1" spc="-95" dirty="0">
                <a:latin typeface="Arial"/>
                <a:cs typeface="Arial"/>
              </a:rPr>
              <a:t>sleeps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49690" y="1706632"/>
            <a:ext cx="85090" cy="185420"/>
            <a:chOff x="2249690" y="1706632"/>
            <a:chExt cx="85090" cy="185420"/>
          </a:xfrm>
        </p:grpSpPr>
        <p:sp>
          <p:nvSpPr>
            <p:cNvPr id="14" name="object 14"/>
            <p:cNvSpPr/>
            <p:nvPr/>
          </p:nvSpPr>
          <p:spPr>
            <a:xfrm>
              <a:off x="2249690" y="1833448"/>
              <a:ext cx="40640" cy="58419"/>
            </a:xfrm>
            <a:custGeom>
              <a:avLst/>
              <a:gdLst/>
              <a:ahLst/>
              <a:cxnLst/>
              <a:rect l="l" t="t" r="r" b="b"/>
              <a:pathLst>
                <a:path w="40639" h="58419">
                  <a:moveTo>
                    <a:pt x="4241" y="0"/>
                  </a:moveTo>
                  <a:lnTo>
                    <a:pt x="0" y="58166"/>
                  </a:lnTo>
                  <a:lnTo>
                    <a:pt x="40119" y="15849"/>
                  </a:lnTo>
                  <a:lnTo>
                    <a:pt x="13309" y="28016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63000" y="1711693"/>
              <a:ext cx="66675" cy="149860"/>
            </a:xfrm>
            <a:custGeom>
              <a:avLst/>
              <a:gdLst/>
              <a:ahLst/>
              <a:cxnLst/>
              <a:rect l="l" t="t" r="r" b="b"/>
              <a:pathLst>
                <a:path w="66675" h="149860">
                  <a:moveTo>
                    <a:pt x="66154" y="0"/>
                  </a:moveTo>
                  <a:lnTo>
                    <a:pt x="0" y="14977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438533" y="1690896"/>
            <a:ext cx="217804" cy="201295"/>
            <a:chOff x="2438533" y="1690896"/>
            <a:chExt cx="217804" cy="201295"/>
          </a:xfrm>
        </p:grpSpPr>
        <p:sp>
          <p:nvSpPr>
            <p:cNvPr id="17" name="object 17"/>
            <p:cNvSpPr/>
            <p:nvPr/>
          </p:nvSpPr>
          <p:spPr>
            <a:xfrm>
              <a:off x="2602585" y="1840001"/>
              <a:ext cx="53975" cy="52069"/>
            </a:xfrm>
            <a:custGeom>
              <a:avLst/>
              <a:gdLst/>
              <a:ahLst/>
              <a:cxnLst/>
              <a:rect l="l" t="t" r="r" b="b"/>
              <a:pathLst>
                <a:path w="53975" h="52069">
                  <a:moveTo>
                    <a:pt x="26555" y="0"/>
                  </a:moveTo>
                  <a:lnTo>
                    <a:pt x="29438" y="29298"/>
                  </a:lnTo>
                  <a:lnTo>
                    <a:pt x="0" y="28867"/>
                  </a:lnTo>
                  <a:lnTo>
                    <a:pt x="53682" y="51612"/>
                  </a:lnTo>
                  <a:lnTo>
                    <a:pt x="265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43594" y="1695958"/>
              <a:ext cx="188595" cy="173355"/>
            </a:xfrm>
            <a:custGeom>
              <a:avLst/>
              <a:gdLst/>
              <a:ahLst/>
              <a:cxnLst/>
              <a:rect l="l" t="t" r="r" b="b"/>
              <a:pathLst>
                <a:path w="188594" h="173355">
                  <a:moveTo>
                    <a:pt x="0" y="0"/>
                  </a:moveTo>
                  <a:lnTo>
                    <a:pt x="188429" y="17334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097227" y="2058676"/>
            <a:ext cx="82550" cy="185420"/>
            <a:chOff x="2097227" y="2058676"/>
            <a:chExt cx="82550" cy="185420"/>
          </a:xfrm>
        </p:grpSpPr>
        <p:sp>
          <p:nvSpPr>
            <p:cNvPr id="20" name="object 20"/>
            <p:cNvSpPr/>
            <p:nvPr/>
          </p:nvSpPr>
          <p:spPr>
            <a:xfrm>
              <a:off x="2097227" y="2185466"/>
              <a:ext cx="40005" cy="58419"/>
            </a:xfrm>
            <a:custGeom>
              <a:avLst/>
              <a:gdLst/>
              <a:ahLst/>
              <a:cxnLst/>
              <a:rect l="l" t="t" r="r" b="b"/>
              <a:pathLst>
                <a:path w="40005" h="58419">
                  <a:moveTo>
                    <a:pt x="3695" y="0"/>
                  </a:moveTo>
                  <a:lnTo>
                    <a:pt x="0" y="58185"/>
                  </a:lnTo>
                  <a:lnTo>
                    <a:pt x="39712" y="15496"/>
                  </a:lnTo>
                  <a:lnTo>
                    <a:pt x="13017" y="27918"/>
                  </a:lnTo>
                  <a:lnTo>
                    <a:pt x="36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10244" y="2063737"/>
              <a:ext cx="64769" cy="149860"/>
            </a:xfrm>
            <a:custGeom>
              <a:avLst/>
              <a:gdLst/>
              <a:ahLst/>
              <a:cxnLst/>
              <a:rect l="l" t="t" r="r" b="b"/>
              <a:pathLst>
                <a:path w="64769" h="149860">
                  <a:moveTo>
                    <a:pt x="64401" y="0"/>
                  </a:moveTo>
                  <a:lnTo>
                    <a:pt x="0" y="1496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244604" y="2058676"/>
            <a:ext cx="85090" cy="185420"/>
            <a:chOff x="2244604" y="2058676"/>
            <a:chExt cx="85090" cy="185420"/>
          </a:xfrm>
        </p:grpSpPr>
        <p:sp>
          <p:nvSpPr>
            <p:cNvPr id="23" name="object 23"/>
            <p:cNvSpPr/>
            <p:nvPr/>
          </p:nvSpPr>
          <p:spPr>
            <a:xfrm>
              <a:off x="2288971" y="2185492"/>
              <a:ext cx="40640" cy="58419"/>
            </a:xfrm>
            <a:custGeom>
              <a:avLst/>
              <a:gdLst/>
              <a:ahLst/>
              <a:cxnLst/>
              <a:rect l="l" t="t" r="r" b="b"/>
              <a:pathLst>
                <a:path w="40639" h="58419">
                  <a:moveTo>
                    <a:pt x="35877" y="0"/>
                  </a:moveTo>
                  <a:lnTo>
                    <a:pt x="26809" y="28017"/>
                  </a:lnTo>
                  <a:lnTo>
                    <a:pt x="0" y="15843"/>
                  </a:lnTo>
                  <a:lnTo>
                    <a:pt x="40119" y="58159"/>
                  </a:lnTo>
                  <a:lnTo>
                    <a:pt x="358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49665" y="2063737"/>
              <a:ext cx="66675" cy="149860"/>
            </a:xfrm>
            <a:custGeom>
              <a:avLst/>
              <a:gdLst/>
              <a:ahLst/>
              <a:cxnLst/>
              <a:rect l="l" t="t" r="r" b="b"/>
              <a:pathLst>
                <a:path w="66675" h="149860">
                  <a:moveTo>
                    <a:pt x="0" y="0"/>
                  </a:moveTo>
                  <a:lnTo>
                    <a:pt x="66116" y="14977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2730169" y="2063737"/>
            <a:ext cx="39370" cy="180340"/>
            <a:chOff x="2730169" y="2063737"/>
            <a:chExt cx="39370" cy="180340"/>
          </a:xfrm>
        </p:grpSpPr>
        <p:sp>
          <p:nvSpPr>
            <p:cNvPr id="26" name="object 26"/>
            <p:cNvSpPr/>
            <p:nvPr/>
          </p:nvSpPr>
          <p:spPr>
            <a:xfrm>
              <a:off x="2730169" y="2188734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10"/>
                  </a:moveTo>
                  <a:lnTo>
                    <a:pt x="19608" y="21967"/>
                  </a:lnTo>
                  <a:lnTo>
                    <a:pt x="0" y="0"/>
                  </a:lnTo>
                  <a:lnTo>
                    <a:pt x="19608" y="54917"/>
                  </a:lnTo>
                  <a:lnTo>
                    <a:pt x="39217" y="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49778" y="2063737"/>
              <a:ext cx="635" cy="147320"/>
            </a:xfrm>
            <a:custGeom>
              <a:avLst/>
              <a:gdLst/>
              <a:ahLst/>
              <a:cxnLst/>
              <a:rect l="l" t="t" r="r" b="b"/>
              <a:pathLst>
                <a:path w="635" h="147319">
                  <a:moveTo>
                    <a:pt x="25" y="0"/>
                  </a:moveTo>
                  <a:lnTo>
                    <a:pt x="0" y="146964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2040826" y="2410716"/>
            <a:ext cx="39370" cy="185420"/>
            <a:chOff x="2040826" y="2410716"/>
            <a:chExt cx="39370" cy="185420"/>
          </a:xfrm>
        </p:grpSpPr>
        <p:sp>
          <p:nvSpPr>
            <p:cNvPr id="29" name="object 29"/>
            <p:cNvSpPr/>
            <p:nvPr/>
          </p:nvSpPr>
          <p:spPr>
            <a:xfrm>
              <a:off x="2040826" y="2540758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34" y="21991"/>
                  </a:lnTo>
                  <a:lnTo>
                    <a:pt x="0" y="49"/>
                  </a:lnTo>
                  <a:lnTo>
                    <a:pt x="19672" y="54937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60282" y="2415777"/>
              <a:ext cx="635" cy="147320"/>
            </a:xfrm>
            <a:custGeom>
              <a:avLst/>
              <a:gdLst/>
              <a:ahLst/>
              <a:cxnLst/>
              <a:rect l="l" t="t" r="r" b="b"/>
              <a:pathLst>
                <a:path w="635" h="147319">
                  <a:moveTo>
                    <a:pt x="0" y="0"/>
                  </a:moveTo>
                  <a:lnTo>
                    <a:pt x="177" y="14697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347709" y="2410716"/>
            <a:ext cx="39370" cy="202565"/>
            <a:chOff x="2347709" y="2410716"/>
            <a:chExt cx="39370" cy="202565"/>
          </a:xfrm>
        </p:grpSpPr>
        <p:sp>
          <p:nvSpPr>
            <p:cNvPr id="32" name="object 32"/>
            <p:cNvSpPr/>
            <p:nvPr/>
          </p:nvSpPr>
          <p:spPr>
            <a:xfrm>
              <a:off x="2347709" y="2557804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30" y="0"/>
                  </a:moveTo>
                  <a:lnTo>
                    <a:pt x="19634" y="21986"/>
                  </a:lnTo>
                  <a:lnTo>
                    <a:pt x="0" y="44"/>
                  </a:lnTo>
                  <a:lnTo>
                    <a:pt x="19672" y="54932"/>
                  </a:lnTo>
                  <a:lnTo>
                    <a:pt x="392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67165" y="2415777"/>
              <a:ext cx="635" cy="164465"/>
            </a:xfrm>
            <a:custGeom>
              <a:avLst/>
              <a:gdLst/>
              <a:ahLst/>
              <a:cxnLst/>
              <a:rect l="l" t="t" r="r" b="b"/>
              <a:pathLst>
                <a:path w="635" h="164464">
                  <a:moveTo>
                    <a:pt x="0" y="0"/>
                  </a:moveTo>
                  <a:lnTo>
                    <a:pt x="177" y="16401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2730411" y="2410716"/>
            <a:ext cx="39370" cy="185420"/>
            <a:chOff x="2730411" y="2410716"/>
            <a:chExt cx="39370" cy="185420"/>
          </a:xfrm>
        </p:grpSpPr>
        <p:sp>
          <p:nvSpPr>
            <p:cNvPr id="35" name="object 35"/>
            <p:cNvSpPr/>
            <p:nvPr/>
          </p:nvSpPr>
          <p:spPr>
            <a:xfrm>
              <a:off x="2730411" y="2540758"/>
              <a:ext cx="39370" cy="55244"/>
            </a:xfrm>
            <a:custGeom>
              <a:avLst/>
              <a:gdLst/>
              <a:ahLst/>
              <a:cxnLst/>
              <a:rect l="l" t="t" r="r" b="b"/>
              <a:pathLst>
                <a:path w="39369" h="55244">
                  <a:moveTo>
                    <a:pt x="39217" y="0"/>
                  </a:moveTo>
                  <a:lnTo>
                    <a:pt x="19634" y="21991"/>
                  </a:lnTo>
                  <a:lnTo>
                    <a:pt x="0" y="49"/>
                  </a:lnTo>
                  <a:lnTo>
                    <a:pt x="19672" y="54937"/>
                  </a:lnTo>
                  <a:lnTo>
                    <a:pt x="39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49867" y="2415777"/>
              <a:ext cx="635" cy="147320"/>
            </a:xfrm>
            <a:custGeom>
              <a:avLst/>
              <a:gdLst/>
              <a:ahLst/>
              <a:cxnLst/>
              <a:rect l="l" t="t" r="r" b="b"/>
              <a:pathLst>
                <a:path w="635" h="147319">
                  <a:moveTo>
                    <a:pt x="0" y="0"/>
                  </a:moveTo>
                  <a:lnTo>
                    <a:pt x="177" y="14697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266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33528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Context-free</a:t>
            </a:r>
            <a:r>
              <a:rPr spc="125" dirty="0"/>
              <a:t> </a:t>
            </a:r>
            <a:r>
              <a:rPr spc="-5" dirty="0"/>
              <a:t>grammars</a:t>
            </a:r>
            <a:r>
              <a:rPr spc="120" dirty="0"/>
              <a:t> </a:t>
            </a:r>
            <a:r>
              <a:rPr spc="-30" dirty="0"/>
              <a:t>for</a:t>
            </a:r>
            <a:r>
              <a:rPr spc="135" dirty="0"/>
              <a:t> </a:t>
            </a:r>
            <a:r>
              <a:rPr spc="-5" dirty="0"/>
              <a:t>natural</a:t>
            </a:r>
            <a:r>
              <a:rPr spc="150" dirty="0"/>
              <a:t> </a:t>
            </a:r>
            <a:r>
              <a:rPr spc="-5" dirty="0"/>
              <a:t>languages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861" y="999102"/>
            <a:ext cx="76382" cy="7363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3354" y="918983"/>
            <a:ext cx="29114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Tahoma"/>
                <a:cs typeface="Tahoma"/>
              </a:rPr>
              <a:t>There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two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major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problems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grammar.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092" y="1149939"/>
            <a:ext cx="129183" cy="12885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3350" y="1143373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092" y="2059766"/>
            <a:ext cx="129183" cy="12885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3350" y="2053214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1295" rIns="0" bIns="0" rtlCol="0">
            <a:spAutoFit/>
          </a:bodyPr>
          <a:lstStyle/>
          <a:p>
            <a:pPr marL="588010" marR="12065">
              <a:lnSpc>
                <a:spcPct val="99600"/>
              </a:lnSpc>
              <a:spcBef>
                <a:spcPts val="100"/>
              </a:spcBef>
            </a:pPr>
            <a:r>
              <a:rPr spc="15" dirty="0"/>
              <a:t>it</a:t>
            </a:r>
            <a:r>
              <a:rPr spc="10" dirty="0"/>
              <a:t> </a:t>
            </a:r>
            <a:r>
              <a:rPr spc="-50" dirty="0"/>
              <a:t>ignores</a:t>
            </a:r>
            <a:r>
              <a:rPr spc="5" dirty="0"/>
              <a:t> </a:t>
            </a:r>
            <a:r>
              <a:rPr spc="-35" dirty="0"/>
              <a:t>the</a:t>
            </a:r>
            <a:r>
              <a:rPr spc="20" dirty="0"/>
              <a:t> </a:t>
            </a:r>
            <a:r>
              <a:rPr spc="-45" dirty="0"/>
              <a:t>valence</a:t>
            </a:r>
            <a:r>
              <a:rPr spc="15" dirty="0"/>
              <a:t> </a:t>
            </a:r>
            <a:r>
              <a:rPr spc="-30" dirty="0"/>
              <a:t>of</a:t>
            </a:r>
            <a:r>
              <a:rPr spc="15" dirty="0"/>
              <a:t> </a:t>
            </a:r>
            <a:r>
              <a:rPr spc="-60" dirty="0"/>
              <a:t>verbs:</a:t>
            </a:r>
            <a:r>
              <a:rPr spc="135" dirty="0"/>
              <a:t> </a:t>
            </a:r>
            <a:r>
              <a:rPr spc="-45" dirty="0"/>
              <a:t>there</a:t>
            </a:r>
            <a:r>
              <a:rPr spc="15" dirty="0"/>
              <a:t> </a:t>
            </a:r>
            <a:r>
              <a:rPr spc="-30" dirty="0"/>
              <a:t>is</a:t>
            </a:r>
            <a:r>
              <a:rPr spc="30" dirty="0"/>
              <a:t> </a:t>
            </a:r>
            <a:r>
              <a:rPr spc="-45" dirty="0"/>
              <a:t>no</a:t>
            </a:r>
            <a:r>
              <a:rPr spc="15" dirty="0"/>
              <a:t> </a:t>
            </a:r>
            <a:r>
              <a:rPr spc="-20" dirty="0"/>
              <a:t>distinction</a:t>
            </a:r>
            <a:r>
              <a:rPr spc="5" dirty="0"/>
              <a:t> </a:t>
            </a:r>
            <a:r>
              <a:rPr spc="-50" dirty="0"/>
              <a:t>among </a:t>
            </a:r>
            <a:r>
              <a:rPr spc="-45" dirty="0"/>
              <a:t> subcategories</a:t>
            </a:r>
            <a:r>
              <a:rPr spc="-10" dirty="0"/>
              <a:t> </a:t>
            </a:r>
            <a:r>
              <a:rPr spc="-30" dirty="0"/>
              <a:t>of</a:t>
            </a:r>
            <a:r>
              <a:rPr spc="20" dirty="0"/>
              <a:t> </a:t>
            </a:r>
            <a:r>
              <a:rPr spc="-50" dirty="0"/>
              <a:t>verbs,</a:t>
            </a:r>
            <a:r>
              <a:rPr spc="25" dirty="0"/>
              <a:t> </a:t>
            </a:r>
            <a:r>
              <a:rPr spc="-45" dirty="0"/>
              <a:t>and</a:t>
            </a:r>
            <a:r>
              <a:rPr spc="15" dirty="0"/>
              <a:t> </a:t>
            </a:r>
            <a:r>
              <a:rPr spc="-45" dirty="0"/>
              <a:t>an</a:t>
            </a:r>
            <a:r>
              <a:rPr spc="25" dirty="0"/>
              <a:t> </a:t>
            </a:r>
            <a:r>
              <a:rPr spc="-25" dirty="0"/>
              <a:t>intransitive</a:t>
            </a:r>
            <a:r>
              <a:rPr spc="15" dirty="0"/>
              <a:t> </a:t>
            </a:r>
            <a:r>
              <a:rPr spc="-50" dirty="0"/>
              <a:t>verb</a:t>
            </a:r>
            <a:r>
              <a:rPr spc="25" dirty="0"/>
              <a:t> </a:t>
            </a:r>
            <a:r>
              <a:rPr spc="-45" dirty="0"/>
              <a:t>such</a:t>
            </a:r>
            <a:r>
              <a:rPr spc="15" dirty="0"/>
              <a:t> </a:t>
            </a:r>
            <a:r>
              <a:rPr spc="-60" dirty="0"/>
              <a:t>as</a:t>
            </a:r>
            <a:r>
              <a:rPr spc="25" dirty="0"/>
              <a:t> </a:t>
            </a:r>
            <a:r>
              <a:rPr i="1" spc="-75" dirty="0">
                <a:latin typeface="Arial"/>
                <a:cs typeface="Arial"/>
              </a:rPr>
              <a:t>sleep</a:t>
            </a:r>
            <a:r>
              <a:rPr i="1" spc="90" dirty="0">
                <a:latin typeface="Arial"/>
                <a:cs typeface="Arial"/>
              </a:rPr>
              <a:t> </a:t>
            </a:r>
            <a:r>
              <a:rPr spc="-25" dirty="0"/>
              <a:t>might </a:t>
            </a:r>
            <a:r>
              <a:rPr spc="-20" dirty="0"/>
              <a:t> </a:t>
            </a:r>
            <a:r>
              <a:rPr spc="-25" dirty="0"/>
              <a:t>occur</a:t>
            </a:r>
            <a:r>
              <a:rPr spc="5" dirty="0"/>
              <a:t> </a:t>
            </a:r>
            <a:r>
              <a:rPr spc="-20" dirty="0"/>
              <a:t>with</a:t>
            </a:r>
            <a:r>
              <a:rPr spc="10" dirty="0"/>
              <a:t> </a:t>
            </a:r>
            <a:r>
              <a:rPr spc="-50" dirty="0"/>
              <a:t>a</a:t>
            </a:r>
            <a:r>
              <a:rPr spc="25" dirty="0"/>
              <a:t> </a:t>
            </a:r>
            <a:r>
              <a:rPr spc="-45" dirty="0"/>
              <a:t>noun</a:t>
            </a:r>
            <a:r>
              <a:rPr spc="10" dirty="0"/>
              <a:t> </a:t>
            </a:r>
            <a:r>
              <a:rPr spc="-50" dirty="0"/>
              <a:t>phrase</a:t>
            </a:r>
            <a:r>
              <a:rPr spc="15" dirty="0"/>
              <a:t> </a:t>
            </a:r>
            <a:r>
              <a:rPr spc="-40" dirty="0"/>
              <a:t>complement,</a:t>
            </a:r>
            <a:r>
              <a:rPr spc="10" dirty="0"/>
              <a:t> </a:t>
            </a:r>
            <a:r>
              <a:rPr spc="-35" dirty="0"/>
              <a:t>while</a:t>
            </a:r>
            <a:r>
              <a:rPr spc="5" dirty="0"/>
              <a:t> </a:t>
            </a:r>
            <a:r>
              <a:rPr spc="-50" dirty="0"/>
              <a:t>a</a:t>
            </a:r>
            <a:r>
              <a:rPr spc="20" dirty="0"/>
              <a:t> </a:t>
            </a:r>
            <a:r>
              <a:rPr spc="-25" dirty="0"/>
              <a:t>transitive</a:t>
            </a:r>
            <a:r>
              <a:rPr spc="15" dirty="0"/>
              <a:t> </a:t>
            </a:r>
            <a:r>
              <a:rPr spc="-50" dirty="0"/>
              <a:t>verb</a:t>
            </a:r>
            <a:r>
              <a:rPr spc="35" dirty="0"/>
              <a:t> </a:t>
            </a:r>
            <a:r>
              <a:rPr spc="-45" dirty="0"/>
              <a:t>such</a:t>
            </a:r>
            <a:r>
              <a:rPr spc="15" dirty="0"/>
              <a:t> </a:t>
            </a:r>
            <a:r>
              <a:rPr spc="-60" dirty="0"/>
              <a:t>as </a:t>
            </a:r>
            <a:r>
              <a:rPr spc="-55" dirty="0"/>
              <a:t> </a:t>
            </a:r>
            <a:r>
              <a:rPr i="1" spc="-50" dirty="0">
                <a:latin typeface="Arial"/>
                <a:cs typeface="Arial"/>
              </a:rPr>
              <a:t>love</a:t>
            </a:r>
            <a:r>
              <a:rPr i="1" spc="-45" dirty="0">
                <a:latin typeface="Arial"/>
                <a:cs typeface="Arial"/>
              </a:rPr>
              <a:t> </a:t>
            </a:r>
            <a:r>
              <a:rPr spc="-25" dirty="0"/>
              <a:t>might occur </a:t>
            </a:r>
            <a:r>
              <a:rPr spc="-20" dirty="0"/>
              <a:t>without </a:t>
            </a:r>
            <a:r>
              <a:rPr spc="-50" dirty="0"/>
              <a:t>one.</a:t>
            </a:r>
            <a:r>
              <a:rPr spc="-45" dirty="0"/>
              <a:t> </a:t>
            </a:r>
            <a:r>
              <a:rPr spc="-75" dirty="0"/>
              <a:t>In</a:t>
            </a:r>
            <a:r>
              <a:rPr spc="-70" dirty="0"/>
              <a:t> </a:t>
            </a:r>
            <a:r>
              <a:rPr spc="-45" dirty="0"/>
              <a:t>such </a:t>
            </a:r>
            <a:r>
              <a:rPr spc="-50" dirty="0"/>
              <a:t>a </a:t>
            </a:r>
            <a:r>
              <a:rPr spc="-55" dirty="0"/>
              <a:t>case </a:t>
            </a:r>
            <a:r>
              <a:rPr spc="-90" dirty="0"/>
              <a:t>we</a:t>
            </a:r>
            <a:r>
              <a:rPr spc="-85" dirty="0"/>
              <a:t> </a:t>
            </a:r>
            <a:r>
              <a:rPr spc="-60" dirty="0"/>
              <a:t>say </a:t>
            </a:r>
            <a:r>
              <a:rPr spc="-10" dirty="0"/>
              <a:t>that </a:t>
            </a:r>
            <a:r>
              <a:rPr spc="-35" dirty="0"/>
              <a:t>the </a:t>
            </a:r>
            <a:r>
              <a:rPr spc="-45" dirty="0"/>
              <a:t>grammar </a:t>
            </a:r>
            <a:r>
              <a:rPr spc="-300" dirty="0"/>
              <a:t> </a:t>
            </a:r>
            <a:r>
              <a:rPr i="1" spc="-55" dirty="0">
                <a:latin typeface="Arial"/>
                <a:cs typeface="Arial"/>
              </a:rPr>
              <a:t>overgenerates</a:t>
            </a:r>
            <a:r>
              <a:rPr spc="-55" dirty="0"/>
              <a:t>:</a:t>
            </a:r>
            <a:r>
              <a:rPr spc="114" dirty="0"/>
              <a:t> </a:t>
            </a:r>
            <a:r>
              <a:rPr spc="15" dirty="0"/>
              <a:t>it</a:t>
            </a:r>
            <a:r>
              <a:rPr spc="20" dirty="0"/>
              <a:t> </a:t>
            </a:r>
            <a:r>
              <a:rPr spc="-55" dirty="0"/>
              <a:t>generates</a:t>
            </a:r>
            <a:r>
              <a:rPr spc="10" dirty="0"/>
              <a:t> </a:t>
            </a:r>
            <a:r>
              <a:rPr spc="-35" dirty="0"/>
              <a:t>strings</a:t>
            </a:r>
            <a:r>
              <a:rPr spc="5" dirty="0"/>
              <a:t> </a:t>
            </a:r>
            <a:r>
              <a:rPr spc="-10" dirty="0"/>
              <a:t>that</a:t>
            </a:r>
            <a:r>
              <a:rPr spc="20" dirty="0"/>
              <a:t> </a:t>
            </a:r>
            <a:r>
              <a:rPr spc="-60" dirty="0"/>
              <a:t>are</a:t>
            </a:r>
            <a:r>
              <a:rPr spc="10" dirty="0"/>
              <a:t> </a:t>
            </a:r>
            <a:r>
              <a:rPr spc="-20" dirty="0"/>
              <a:t>not</a:t>
            </a:r>
            <a:r>
              <a:rPr spc="15" dirty="0"/>
              <a:t> </a:t>
            </a:r>
            <a:r>
              <a:rPr spc="-20" dirty="0"/>
              <a:t>in</a:t>
            </a:r>
            <a:r>
              <a:rPr spc="20" dirty="0"/>
              <a:t> </a:t>
            </a:r>
            <a:r>
              <a:rPr spc="-35" dirty="0"/>
              <a:t>the</a:t>
            </a:r>
            <a:r>
              <a:rPr spc="10" dirty="0"/>
              <a:t> </a:t>
            </a:r>
            <a:r>
              <a:rPr spc="-40" dirty="0"/>
              <a:t>intended </a:t>
            </a:r>
            <a:r>
              <a:rPr spc="-35" dirty="0"/>
              <a:t> </a:t>
            </a:r>
            <a:r>
              <a:rPr spc="-45" dirty="0"/>
              <a:t>language.</a:t>
            </a:r>
          </a:p>
          <a:p>
            <a:pPr marL="588010" marR="5080">
              <a:lnSpc>
                <a:spcPts val="1200"/>
              </a:lnSpc>
              <a:spcBef>
                <a:spcPts val="30"/>
              </a:spcBef>
            </a:pPr>
            <a:r>
              <a:rPr spc="-45" dirty="0"/>
              <a:t>there</a:t>
            </a:r>
            <a:r>
              <a:rPr spc="10" dirty="0"/>
              <a:t> </a:t>
            </a:r>
            <a:r>
              <a:rPr spc="-30" dirty="0"/>
              <a:t>is</a:t>
            </a:r>
            <a:r>
              <a:rPr spc="25" dirty="0"/>
              <a:t> </a:t>
            </a:r>
            <a:r>
              <a:rPr spc="-45" dirty="0"/>
              <a:t>no</a:t>
            </a:r>
            <a:r>
              <a:rPr spc="15" dirty="0"/>
              <a:t> </a:t>
            </a:r>
            <a:r>
              <a:rPr spc="-30" dirty="0"/>
              <a:t>treatment</a:t>
            </a:r>
            <a:r>
              <a:rPr spc="10" dirty="0"/>
              <a:t> </a:t>
            </a:r>
            <a:r>
              <a:rPr spc="-30" dirty="0"/>
              <a:t>of</a:t>
            </a:r>
            <a:r>
              <a:rPr spc="15" dirty="0"/>
              <a:t> </a:t>
            </a:r>
            <a:r>
              <a:rPr spc="-40" dirty="0"/>
              <a:t>subject–verb</a:t>
            </a:r>
            <a:r>
              <a:rPr spc="10" dirty="0"/>
              <a:t> </a:t>
            </a:r>
            <a:r>
              <a:rPr spc="-50" dirty="0"/>
              <a:t>agreement,</a:t>
            </a:r>
            <a:r>
              <a:rPr spc="10" dirty="0"/>
              <a:t> </a:t>
            </a:r>
            <a:r>
              <a:rPr spc="-55" dirty="0"/>
              <a:t>so</a:t>
            </a:r>
            <a:r>
              <a:rPr spc="15" dirty="0"/>
              <a:t> </a:t>
            </a:r>
            <a:r>
              <a:rPr spc="-10" dirty="0"/>
              <a:t>that</a:t>
            </a:r>
            <a:r>
              <a:rPr spc="10" dirty="0"/>
              <a:t> </a:t>
            </a:r>
            <a:r>
              <a:rPr spc="-50" dirty="0"/>
              <a:t>a</a:t>
            </a:r>
            <a:r>
              <a:rPr spc="20" dirty="0"/>
              <a:t> </a:t>
            </a:r>
            <a:r>
              <a:rPr spc="-35" dirty="0"/>
              <a:t>singular </a:t>
            </a:r>
            <a:r>
              <a:rPr spc="-30" dirty="0"/>
              <a:t> </a:t>
            </a:r>
            <a:r>
              <a:rPr spc="-35" dirty="0"/>
              <a:t>subject</a:t>
            </a:r>
            <a:r>
              <a:rPr spc="10" dirty="0"/>
              <a:t> </a:t>
            </a:r>
            <a:r>
              <a:rPr spc="-45" dirty="0"/>
              <a:t>such</a:t>
            </a:r>
            <a:r>
              <a:rPr spc="10" dirty="0"/>
              <a:t> </a:t>
            </a:r>
            <a:r>
              <a:rPr spc="-60" dirty="0"/>
              <a:t>as</a:t>
            </a:r>
            <a:r>
              <a:rPr spc="10" dirty="0"/>
              <a:t> </a:t>
            </a:r>
            <a:r>
              <a:rPr i="1" spc="-25" dirty="0">
                <a:latin typeface="Arial"/>
                <a:cs typeface="Arial"/>
              </a:rPr>
              <a:t>the</a:t>
            </a:r>
            <a:r>
              <a:rPr i="1" spc="50" dirty="0">
                <a:latin typeface="Arial"/>
                <a:cs typeface="Arial"/>
              </a:rPr>
              <a:t> </a:t>
            </a:r>
            <a:r>
              <a:rPr i="1" spc="-20" dirty="0">
                <a:latin typeface="Arial"/>
                <a:cs typeface="Arial"/>
              </a:rPr>
              <a:t>cat</a:t>
            </a:r>
            <a:r>
              <a:rPr i="1" spc="114" dirty="0">
                <a:latin typeface="Arial"/>
                <a:cs typeface="Arial"/>
              </a:rPr>
              <a:t> </a:t>
            </a:r>
            <a:r>
              <a:rPr spc="-25" dirty="0"/>
              <a:t>might</a:t>
            </a:r>
            <a:r>
              <a:rPr spc="15" dirty="0"/>
              <a:t> </a:t>
            </a:r>
            <a:r>
              <a:rPr spc="-50" dirty="0"/>
              <a:t>be</a:t>
            </a:r>
            <a:r>
              <a:rPr spc="10" dirty="0"/>
              <a:t> </a:t>
            </a:r>
            <a:r>
              <a:rPr spc="-40" dirty="0"/>
              <a:t>followed</a:t>
            </a:r>
            <a:r>
              <a:rPr dirty="0"/>
              <a:t> </a:t>
            </a:r>
            <a:r>
              <a:rPr spc="-55" dirty="0"/>
              <a:t>by</a:t>
            </a:r>
            <a:r>
              <a:rPr spc="5" dirty="0"/>
              <a:t> </a:t>
            </a:r>
            <a:r>
              <a:rPr spc="-50" dirty="0"/>
              <a:t>a</a:t>
            </a:r>
            <a:r>
              <a:rPr spc="15" dirty="0"/>
              <a:t> </a:t>
            </a:r>
            <a:r>
              <a:rPr spc="-25" dirty="0"/>
              <a:t>plural</a:t>
            </a:r>
            <a:r>
              <a:rPr spc="25" dirty="0"/>
              <a:t> </a:t>
            </a:r>
            <a:r>
              <a:rPr spc="-40" dirty="0"/>
              <a:t>form</a:t>
            </a:r>
            <a:r>
              <a:rPr spc="10" dirty="0"/>
              <a:t> </a:t>
            </a:r>
            <a:r>
              <a:rPr spc="-30" dirty="0"/>
              <a:t>of</a:t>
            </a:r>
            <a:r>
              <a:rPr spc="10" dirty="0"/>
              <a:t> </a:t>
            </a:r>
            <a:r>
              <a:rPr spc="-50" dirty="0"/>
              <a:t>verb</a:t>
            </a:r>
            <a:r>
              <a:rPr spc="20" dirty="0"/>
              <a:t> </a:t>
            </a:r>
            <a:r>
              <a:rPr spc="-45" dirty="0"/>
              <a:t>such </a:t>
            </a:r>
            <a:r>
              <a:rPr spc="-295" dirty="0"/>
              <a:t> </a:t>
            </a:r>
            <a:r>
              <a:rPr spc="-60" dirty="0"/>
              <a:t>as</a:t>
            </a:r>
            <a:r>
              <a:rPr spc="5" dirty="0"/>
              <a:t> </a:t>
            </a:r>
            <a:r>
              <a:rPr i="1" spc="-45" dirty="0">
                <a:latin typeface="Arial"/>
                <a:cs typeface="Arial"/>
              </a:rPr>
              <a:t>smile</a:t>
            </a:r>
            <a:r>
              <a:rPr spc="-45" dirty="0"/>
              <a:t>.</a:t>
            </a:r>
            <a:r>
              <a:rPr spc="114" dirty="0"/>
              <a:t> </a:t>
            </a:r>
            <a:r>
              <a:rPr dirty="0"/>
              <a:t>This</a:t>
            </a:r>
            <a:r>
              <a:rPr spc="10" dirty="0"/>
              <a:t> </a:t>
            </a:r>
            <a:r>
              <a:rPr spc="-30" dirty="0"/>
              <a:t>is</a:t>
            </a:r>
            <a:r>
              <a:rPr spc="10" dirty="0"/>
              <a:t> </a:t>
            </a:r>
            <a:r>
              <a:rPr spc="-40" dirty="0"/>
              <a:t>another</a:t>
            </a:r>
            <a:r>
              <a:rPr spc="5" dirty="0"/>
              <a:t> </a:t>
            </a:r>
            <a:r>
              <a:rPr spc="-55" dirty="0"/>
              <a:t>case</a:t>
            </a:r>
            <a:r>
              <a:rPr spc="15" dirty="0"/>
              <a:t> </a:t>
            </a:r>
            <a:r>
              <a:rPr spc="-30" dirty="0"/>
              <a:t>of</a:t>
            </a:r>
            <a:r>
              <a:rPr spc="5" dirty="0"/>
              <a:t> </a:t>
            </a:r>
            <a:r>
              <a:rPr spc="-40" dirty="0"/>
              <a:t>overgeneration.</a:t>
            </a: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4861" y="2600830"/>
            <a:ext cx="73817" cy="7362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03354" y="2520710"/>
            <a:ext cx="19081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Tahoma"/>
                <a:cs typeface="Tahoma"/>
              </a:rPr>
              <a:t>Both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problems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easy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solve.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267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2587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Context-free</a:t>
            </a:r>
            <a:r>
              <a:rPr spc="120" dirty="0"/>
              <a:t> </a:t>
            </a:r>
            <a:r>
              <a:rPr spc="-5" dirty="0"/>
              <a:t>grammars:</a:t>
            </a:r>
            <a:r>
              <a:rPr spc="254" dirty="0"/>
              <a:t> </a:t>
            </a:r>
            <a:r>
              <a:rPr spc="-10" dirty="0"/>
              <a:t>derivation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861" y="1057027"/>
            <a:ext cx="76382" cy="7362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861" y="1610226"/>
            <a:ext cx="76382" cy="7363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4861" y="1992750"/>
            <a:ext cx="73817" cy="7363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4861" y="2375280"/>
            <a:ext cx="73817" cy="7363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77947" y="976895"/>
            <a:ext cx="4054475" cy="16827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 marR="30480">
              <a:lnSpc>
                <a:spcPct val="102299"/>
              </a:lnSpc>
              <a:spcBef>
                <a:spcPts val="60"/>
              </a:spcBef>
            </a:pPr>
            <a:r>
              <a:rPr sz="1100" spc="-40" dirty="0">
                <a:latin typeface="Tahoma"/>
                <a:cs typeface="Tahoma"/>
              </a:rPr>
              <a:t>Given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60" dirty="0">
                <a:latin typeface="Tahoma"/>
                <a:cs typeface="Tahoma"/>
              </a:rPr>
              <a:t>grammar </a:t>
            </a:r>
            <a:r>
              <a:rPr sz="1100" i="1" spc="-130" dirty="0">
                <a:latin typeface="Arial"/>
                <a:cs typeface="Arial"/>
              </a:rPr>
              <a:t>G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spc="25" dirty="0">
                <a:latin typeface="Lucida Sans Unicode"/>
                <a:cs typeface="Lucida Sans Unicode"/>
              </a:rPr>
              <a:t>(</a:t>
            </a:r>
            <a:r>
              <a:rPr sz="1100" i="1" spc="25" dirty="0">
                <a:latin typeface="Arial"/>
                <a:cs typeface="Arial"/>
              </a:rPr>
              <a:t>V </a:t>
            </a:r>
            <a:r>
              <a:rPr sz="1100" spc="-45" dirty="0">
                <a:latin typeface="Lucida Sans Unicode"/>
                <a:cs typeface="Lucida Sans Unicode"/>
              </a:rPr>
              <a:t>, </a:t>
            </a:r>
            <a:r>
              <a:rPr sz="1100" spc="65" dirty="0">
                <a:latin typeface="Tahoma"/>
                <a:cs typeface="Tahoma"/>
              </a:rPr>
              <a:t>Σ</a:t>
            </a:r>
            <a:r>
              <a:rPr sz="1100" spc="65" dirty="0">
                <a:latin typeface="Lucida Sans Unicode"/>
                <a:cs typeface="Lucida Sans Unicode"/>
              </a:rPr>
              <a:t>, </a:t>
            </a:r>
            <a:r>
              <a:rPr sz="1100" i="1" spc="-40" dirty="0">
                <a:latin typeface="Arial"/>
                <a:cs typeface="Arial"/>
              </a:rPr>
              <a:t>P </a:t>
            </a:r>
            <a:r>
              <a:rPr sz="1100" spc="-45" dirty="0">
                <a:latin typeface="Lucida Sans Unicode"/>
                <a:cs typeface="Lucida Sans Unicode"/>
              </a:rPr>
              <a:t>, </a:t>
            </a:r>
            <a:r>
              <a:rPr sz="1100" i="1" spc="-130" dirty="0">
                <a:latin typeface="Arial"/>
                <a:cs typeface="Arial"/>
              </a:rPr>
              <a:t>S </a:t>
            </a:r>
            <a:r>
              <a:rPr sz="1100" spc="15" dirty="0">
                <a:latin typeface="Lucida Sans Unicode"/>
                <a:cs typeface="Lucida Sans Unicode"/>
              </a:rPr>
              <a:t>)</a:t>
            </a:r>
            <a:r>
              <a:rPr sz="1100" spc="15" dirty="0">
                <a:latin typeface="Tahoma"/>
                <a:cs typeface="Tahoma"/>
              </a:rPr>
              <a:t>, </a:t>
            </a:r>
            <a:r>
              <a:rPr sz="1100" spc="-105" dirty="0">
                <a:latin typeface="Tahoma"/>
                <a:cs typeface="Tahoma"/>
              </a:rPr>
              <a:t>we </a:t>
            </a:r>
            <a:r>
              <a:rPr sz="1100" spc="-55" dirty="0">
                <a:latin typeface="Tahoma"/>
                <a:cs typeface="Tahoma"/>
              </a:rPr>
              <a:t>define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0" dirty="0">
                <a:latin typeface="Tahoma"/>
                <a:cs typeface="Tahoma"/>
              </a:rPr>
              <a:t>set </a:t>
            </a:r>
            <a:r>
              <a:rPr sz="1100" spc="-40" dirty="0">
                <a:latin typeface="Tahoma"/>
                <a:cs typeface="Tahoma"/>
              </a:rPr>
              <a:t>of </a:t>
            </a:r>
            <a:r>
              <a:rPr sz="1100" i="1" spc="-55" dirty="0">
                <a:latin typeface="Arial"/>
                <a:cs typeface="Arial"/>
              </a:rPr>
              <a:t>forms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i="1" spc="-5" dirty="0">
                <a:latin typeface="Arial"/>
                <a:cs typeface="Arial"/>
              </a:rPr>
              <a:t>V</a:t>
            </a:r>
            <a:r>
              <a:rPr sz="1100" i="1" spc="114" dirty="0">
                <a:latin typeface="Arial"/>
                <a:cs typeface="Arial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∪</a:t>
            </a:r>
            <a:r>
              <a:rPr sz="1100" spc="-120" dirty="0">
                <a:latin typeface="Lucida Sans Unicode"/>
                <a:cs typeface="Lucida Sans Unicode"/>
              </a:rPr>
              <a:t> </a:t>
            </a:r>
            <a:r>
              <a:rPr sz="1100" spc="50" dirty="0">
                <a:latin typeface="Tahoma"/>
                <a:cs typeface="Tahoma"/>
              </a:rPr>
              <a:t>Σ)</a:t>
            </a:r>
            <a:r>
              <a:rPr sz="1200" spc="75" baseline="27777" dirty="0">
                <a:latin typeface="Lucida Sans Unicode"/>
                <a:cs typeface="Lucida Sans Unicode"/>
              </a:rPr>
              <a:t>∗</a:t>
            </a:r>
            <a:r>
              <a:rPr sz="1100" spc="50" dirty="0">
                <a:latin typeface="Tahoma"/>
                <a:cs typeface="Tahoma"/>
              </a:rPr>
              <a:t>: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all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sequences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terminal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non-terminal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symbols.</a:t>
            </a:r>
            <a:endParaRPr sz="1100">
              <a:latin typeface="Tahoma"/>
              <a:cs typeface="Tahoma"/>
            </a:endParaRPr>
          </a:p>
          <a:p>
            <a:pPr marL="38100" marR="468630">
              <a:lnSpc>
                <a:spcPct val="102699"/>
              </a:lnSpc>
              <a:spcBef>
                <a:spcPts val="300"/>
              </a:spcBef>
            </a:pPr>
            <a:r>
              <a:rPr sz="1100" spc="-30" dirty="0">
                <a:latin typeface="Tahoma"/>
                <a:cs typeface="Tahoma"/>
              </a:rPr>
              <a:t>Derivation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5" dirty="0">
                <a:latin typeface="Tahoma"/>
                <a:cs typeface="Tahoma"/>
              </a:rPr>
              <a:t>relation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45" dirty="0">
                <a:latin typeface="Tahoma"/>
                <a:cs typeface="Tahoma"/>
              </a:rPr>
              <a:t>holds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two</a:t>
            </a:r>
            <a:r>
              <a:rPr sz="1100" spc="-55" dirty="0">
                <a:latin typeface="Tahoma"/>
                <a:cs typeface="Tahoma"/>
              </a:rPr>
              <a:t> forms,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-55" dirty="0">
                <a:latin typeface="Tahoma"/>
                <a:cs typeface="Tahoma"/>
              </a:rPr>
              <a:t> a </a:t>
            </a:r>
            <a:r>
              <a:rPr sz="1100" spc="-33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sequence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grammar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symbols.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</a:t>
            </a:r>
            <a:r>
              <a:rPr sz="1100" spc="-100" dirty="0">
                <a:latin typeface="Tahoma"/>
                <a:cs typeface="Tahoma"/>
              </a:rPr>
              <a:t>o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60" dirty="0">
                <a:latin typeface="Tahoma"/>
                <a:cs typeface="Tahoma"/>
              </a:rPr>
              <a:t>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95" dirty="0">
                <a:latin typeface="Lucida Sans Unicode"/>
                <a:cs typeface="Lucida Sans Unicode"/>
              </a:rPr>
              <a:t>α</a:t>
            </a:r>
            <a:r>
              <a:rPr sz="1100" spc="20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d</a:t>
            </a:r>
            <a:r>
              <a:rPr sz="1100" i="1" spc="-135" dirty="0">
                <a:latin typeface="Arial"/>
                <a:cs typeface="Arial"/>
              </a:rPr>
              <a:t>e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15" dirty="0">
                <a:latin typeface="Arial"/>
                <a:cs typeface="Arial"/>
              </a:rPr>
              <a:t>i</a:t>
            </a:r>
            <a:r>
              <a:rPr sz="1100" i="1" spc="-50" dirty="0">
                <a:latin typeface="Arial"/>
                <a:cs typeface="Arial"/>
              </a:rPr>
              <a:t>v</a:t>
            </a:r>
            <a:r>
              <a:rPr sz="1100" i="1" spc="-135" dirty="0">
                <a:latin typeface="Arial"/>
                <a:cs typeface="Arial"/>
              </a:rPr>
              <a:t>es</a:t>
            </a:r>
            <a:r>
              <a:rPr sz="1100" i="1" spc="140" dirty="0">
                <a:latin typeface="Arial"/>
                <a:cs typeface="Arial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</a:t>
            </a:r>
            <a:r>
              <a:rPr sz="1100" spc="-100" dirty="0">
                <a:latin typeface="Tahoma"/>
                <a:cs typeface="Tahoma"/>
              </a:rPr>
              <a:t>o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60" dirty="0">
                <a:latin typeface="Tahoma"/>
                <a:cs typeface="Tahoma"/>
              </a:rPr>
              <a:t>m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β</a:t>
            </a:r>
            <a:r>
              <a:rPr sz="1100" spc="-30" dirty="0">
                <a:latin typeface="Tahoma"/>
                <a:cs typeface="Tahoma"/>
              </a:rPr>
              <a:t>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50" dirty="0">
                <a:latin typeface="Tahoma"/>
                <a:cs typeface="Tahoma"/>
              </a:rPr>
              <a:t>n</a:t>
            </a:r>
            <a:r>
              <a:rPr sz="1100" spc="-65" dirty="0">
                <a:latin typeface="Tahoma"/>
                <a:cs typeface="Tahoma"/>
              </a:rPr>
              <a:t>o</a:t>
            </a:r>
            <a:r>
              <a:rPr sz="1100" spc="25" dirty="0">
                <a:latin typeface="Tahoma"/>
                <a:cs typeface="Tahoma"/>
              </a:rPr>
              <a:t>t</a:t>
            </a:r>
            <a:r>
              <a:rPr sz="1100" spc="-100" dirty="0">
                <a:latin typeface="Tahoma"/>
                <a:cs typeface="Tahoma"/>
              </a:rPr>
              <a:t>e</a:t>
            </a:r>
            <a:r>
              <a:rPr sz="1100" spc="-45" dirty="0">
                <a:latin typeface="Tahoma"/>
                <a:cs typeface="Tahoma"/>
              </a:rPr>
              <a:t>d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85" dirty="0">
                <a:latin typeface="Tahoma"/>
                <a:cs typeface="Tahoma"/>
              </a:rPr>
              <a:t>b</a:t>
            </a:r>
            <a:r>
              <a:rPr sz="1100" spc="-45" dirty="0">
                <a:latin typeface="Tahoma"/>
                <a:cs typeface="Tahoma"/>
              </a:rPr>
              <a:t>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95" dirty="0">
                <a:latin typeface="Lucida Sans Unicode"/>
                <a:cs typeface="Lucida Sans Unicode"/>
              </a:rPr>
              <a:t>α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β</a:t>
            </a:r>
            <a:r>
              <a:rPr sz="1100" spc="-30" dirty="0">
                <a:latin typeface="Tahoma"/>
                <a:cs typeface="Tahoma"/>
              </a:rPr>
              <a:t>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20" dirty="0">
                <a:latin typeface="Tahoma"/>
                <a:cs typeface="Tahoma"/>
              </a:rPr>
              <a:t>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-50" dirty="0">
                <a:latin typeface="Tahoma"/>
                <a:cs typeface="Tahoma"/>
              </a:rPr>
              <a:t>n</a:t>
            </a:r>
            <a:r>
              <a:rPr sz="1100" spc="-45" dirty="0">
                <a:latin typeface="Tahoma"/>
                <a:cs typeface="Tahoma"/>
              </a:rPr>
              <a:t>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o</a:t>
            </a:r>
            <a:r>
              <a:rPr sz="1100" spc="-50" dirty="0">
                <a:latin typeface="Tahoma"/>
                <a:cs typeface="Tahoma"/>
              </a:rPr>
              <a:t>n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-45" dirty="0">
                <a:latin typeface="Tahoma"/>
                <a:cs typeface="Tahoma"/>
              </a:rPr>
              <a:t>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20" dirty="0">
                <a:latin typeface="Tahoma"/>
                <a:cs typeface="Tahoma"/>
              </a:rPr>
              <a:t>f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-95" dirty="0">
                <a:latin typeface="Lucida Sans Unicode"/>
                <a:cs typeface="Lucida Sans Unicode"/>
              </a:rPr>
              <a:t>α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70" dirty="0">
                <a:latin typeface="Lucida Sans Unicode"/>
                <a:cs typeface="Lucida Sans Unicode"/>
              </a:rPr>
              <a:t>γ</a:t>
            </a:r>
            <a:r>
              <a:rPr sz="1200" i="1" spc="30" baseline="-13888" dirty="0">
                <a:latin typeface="Arial"/>
                <a:cs typeface="Arial"/>
              </a:rPr>
              <a:t>l</a:t>
            </a:r>
            <a:r>
              <a:rPr sz="1200" i="1" spc="-135" baseline="-13888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spc="-70" dirty="0">
                <a:latin typeface="Lucida Sans Unicode"/>
                <a:cs typeface="Lucida Sans Unicode"/>
              </a:rPr>
              <a:t>γ</a:t>
            </a:r>
            <a:r>
              <a:rPr sz="1200" i="1" spc="30" baseline="-10416" dirty="0">
                <a:latin typeface="Arial"/>
                <a:cs typeface="Arial"/>
              </a:rPr>
              <a:t>r</a:t>
            </a:r>
            <a:r>
              <a:rPr sz="1200" i="1" baseline="-10416" dirty="0">
                <a:latin typeface="Arial"/>
                <a:cs typeface="Arial"/>
              </a:rPr>
              <a:t> </a:t>
            </a:r>
            <a:r>
              <a:rPr sz="1200" i="1" spc="67" baseline="-10416" dirty="0">
                <a:latin typeface="Arial"/>
                <a:cs typeface="Arial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-50" dirty="0">
                <a:latin typeface="Tahoma"/>
                <a:cs typeface="Tahoma"/>
              </a:rPr>
              <a:t>n</a:t>
            </a:r>
            <a:r>
              <a:rPr sz="1100" spc="-45" dirty="0">
                <a:latin typeface="Tahoma"/>
                <a:cs typeface="Tahoma"/>
              </a:rPr>
              <a:t>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β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70" dirty="0">
                <a:latin typeface="Lucida Sans Unicode"/>
                <a:cs typeface="Lucida Sans Unicode"/>
              </a:rPr>
              <a:t>γ</a:t>
            </a:r>
            <a:r>
              <a:rPr sz="1200" i="1" spc="30" baseline="-13888" dirty="0">
                <a:latin typeface="Arial"/>
                <a:cs typeface="Arial"/>
              </a:rPr>
              <a:t>l</a:t>
            </a:r>
            <a:r>
              <a:rPr sz="1200" i="1" spc="-150" baseline="-13888" dirty="0">
                <a:latin typeface="Arial"/>
                <a:cs typeface="Arial"/>
              </a:rPr>
              <a:t> </a:t>
            </a:r>
            <a:r>
              <a:rPr sz="1100" spc="-70" dirty="0">
                <a:latin typeface="Lucida Sans Unicode"/>
                <a:cs typeface="Lucida Sans Unicode"/>
              </a:rPr>
              <a:t>γ</a:t>
            </a:r>
            <a:r>
              <a:rPr sz="1200" i="1" spc="-37" baseline="-10416" dirty="0">
                <a:latin typeface="Arial"/>
                <a:cs typeface="Arial"/>
              </a:rPr>
              <a:t>c</a:t>
            </a:r>
            <a:r>
              <a:rPr sz="1200" i="1" spc="-165" baseline="-10416" dirty="0">
                <a:latin typeface="Arial"/>
                <a:cs typeface="Arial"/>
              </a:rPr>
              <a:t> </a:t>
            </a:r>
            <a:r>
              <a:rPr sz="1100" spc="-70" dirty="0">
                <a:latin typeface="Lucida Sans Unicode"/>
                <a:cs typeface="Lucida Sans Unicode"/>
              </a:rPr>
              <a:t>γ</a:t>
            </a:r>
            <a:r>
              <a:rPr sz="1200" i="1" spc="30" baseline="-10416" dirty="0">
                <a:latin typeface="Arial"/>
                <a:cs typeface="Arial"/>
              </a:rPr>
              <a:t>r</a:t>
            </a:r>
            <a:r>
              <a:rPr sz="1200" i="1" baseline="-10416" dirty="0">
                <a:latin typeface="Arial"/>
                <a:cs typeface="Arial"/>
              </a:rPr>
              <a:t> </a:t>
            </a:r>
            <a:r>
              <a:rPr sz="1200" i="1" spc="82" baseline="-10416" dirty="0">
                <a:latin typeface="Arial"/>
                <a:cs typeface="Arial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-50" dirty="0">
                <a:latin typeface="Tahoma"/>
                <a:cs typeface="Tahoma"/>
              </a:rPr>
              <a:t>n</a:t>
            </a:r>
            <a:r>
              <a:rPr sz="1100" spc="-45" dirty="0">
                <a:latin typeface="Tahoma"/>
                <a:cs typeface="Tahoma"/>
              </a:rPr>
              <a:t>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70" dirty="0">
                <a:latin typeface="Lucida Sans Unicode"/>
                <a:cs typeface="Lucida Sans Unicode"/>
              </a:rPr>
              <a:t>γ</a:t>
            </a:r>
            <a:r>
              <a:rPr sz="1200" i="1" spc="-37" baseline="-10416" dirty="0">
                <a:latin typeface="Arial"/>
                <a:cs typeface="Arial"/>
              </a:rPr>
              <a:t>c</a:t>
            </a:r>
            <a:r>
              <a:rPr sz="1200" i="1" baseline="-10416" dirty="0">
                <a:latin typeface="Arial"/>
                <a:cs typeface="Arial"/>
              </a:rPr>
              <a:t> </a:t>
            </a:r>
            <a:r>
              <a:rPr sz="1200" i="1" spc="44" baseline="-10416" dirty="0">
                <a:latin typeface="Arial"/>
                <a:cs typeface="Arial"/>
              </a:rPr>
              <a:t> 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</a:t>
            </a:r>
            <a:r>
              <a:rPr sz="1100" spc="-50" dirty="0">
                <a:latin typeface="Tahoma"/>
                <a:cs typeface="Tahoma"/>
              </a:rPr>
              <a:t>u</a:t>
            </a:r>
            <a:r>
              <a:rPr sz="1100" spc="5" dirty="0">
                <a:latin typeface="Tahoma"/>
                <a:cs typeface="Tahoma"/>
              </a:rPr>
              <a:t>l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-50" dirty="0">
                <a:latin typeface="Tahoma"/>
                <a:cs typeface="Tahoma"/>
              </a:rPr>
              <a:t>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40" dirty="0">
                <a:latin typeface="Arial"/>
                <a:cs typeface="Arial"/>
              </a:rPr>
              <a:t>P</a:t>
            </a:r>
            <a:r>
              <a:rPr sz="1100" i="1" spc="-215" dirty="0">
                <a:latin typeface="Arial"/>
                <a:cs typeface="Arial"/>
              </a:rPr>
              <a:t> </a:t>
            </a:r>
            <a:r>
              <a:rPr sz="1100" spc="-3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called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-70" dirty="0">
                <a:latin typeface="Arial"/>
                <a:cs typeface="Arial"/>
              </a:rPr>
              <a:t>selected</a:t>
            </a:r>
            <a:r>
              <a:rPr sz="1100" i="1" spc="6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symbol</a:t>
            </a:r>
            <a:r>
              <a:rPr sz="1100" spc="-50" dirty="0">
                <a:latin typeface="Tahoma"/>
                <a:cs typeface="Tahoma"/>
              </a:rPr>
              <a:t>.</a:t>
            </a:r>
            <a:r>
              <a:rPr sz="1100" spc="15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rule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65" dirty="0">
                <a:latin typeface="Lucida Sans Unicode"/>
                <a:cs typeface="Lucida Sans Unicode"/>
              </a:rPr>
              <a:t>γ</a:t>
            </a:r>
            <a:r>
              <a:rPr sz="1100" spc="7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said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z="1100" spc="5" dirty="0">
                <a:latin typeface="Tahoma"/>
                <a:cs typeface="Tahoma"/>
              </a:rPr>
              <a:t>applicable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65" dirty="0">
                <a:latin typeface="Lucida Sans Unicode"/>
                <a:cs typeface="Lucida Sans Unicode"/>
              </a:rPr>
              <a:t>α</a:t>
            </a:r>
            <a:r>
              <a:rPr sz="1100" spc="-6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232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9690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Verb</a:t>
            </a:r>
            <a:r>
              <a:rPr spc="90" dirty="0"/>
              <a:t> </a:t>
            </a:r>
            <a:r>
              <a:rPr spc="-20" dirty="0"/>
              <a:t>valence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861" y="1204842"/>
            <a:ext cx="76382" cy="736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861" y="1585842"/>
            <a:ext cx="76382" cy="7363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3352" y="1124723"/>
            <a:ext cx="4071620" cy="57277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5"/>
              </a:spcBef>
            </a:pPr>
            <a:r>
              <a:rPr sz="1100" spc="-2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account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valence,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replace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non-terminal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symbol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V</a:t>
            </a:r>
            <a:r>
              <a:rPr sz="1100" i="1" spc="225" dirty="0">
                <a:latin typeface="Arial"/>
                <a:cs typeface="Arial"/>
              </a:rPr>
              <a:t> </a:t>
            </a:r>
            <a:r>
              <a:rPr sz="1100" spc="-65" dirty="0">
                <a:latin typeface="Tahoma"/>
                <a:cs typeface="Tahoma"/>
              </a:rPr>
              <a:t>by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symbols: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Arial"/>
                <a:cs typeface="Arial"/>
              </a:rPr>
              <a:t>Vtrans,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Vintrans,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Vditrans</a:t>
            </a:r>
            <a:r>
              <a:rPr sz="1100" i="1" spc="120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etc.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50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must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also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change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grammar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rules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accordingly: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5144" y="1703843"/>
            <a:ext cx="1391285" cy="5365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34010" indent="-635">
              <a:lnSpc>
                <a:spcPct val="102699"/>
              </a:lnSpc>
              <a:spcBef>
                <a:spcPts val="55"/>
              </a:spcBef>
            </a:pPr>
            <a:r>
              <a:rPr sz="1100" i="1" spc="-25" dirty="0">
                <a:latin typeface="Arial"/>
                <a:cs typeface="Arial"/>
              </a:rPr>
              <a:t>VP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i="1" spc="-30" dirty="0">
                <a:latin typeface="Arial"/>
                <a:cs typeface="Arial"/>
              </a:rPr>
              <a:t>Vintrans </a:t>
            </a:r>
            <a:r>
              <a:rPr sz="1100" i="1" spc="-25" dirty="0">
                <a:latin typeface="Arial"/>
                <a:cs typeface="Arial"/>
              </a:rPr>
              <a:t> VP</a:t>
            </a:r>
            <a:r>
              <a:rPr sz="1100" i="1" spc="12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5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Arial"/>
                <a:cs typeface="Arial"/>
              </a:rPr>
              <a:t>Vtrans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NP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25" dirty="0">
                <a:latin typeface="Arial"/>
                <a:cs typeface="Arial"/>
              </a:rPr>
              <a:t>VP</a:t>
            </a:r>
            <a:r>
              <a:rPr sz="1100" i="1" spc="12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i="1" spc="-30" dirty="0">
                <a:latin typeface="Arial"/>
                <a:cs typeface="Arial"/>
              </a:rPr>
              <a:t>Vditrans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NP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PP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62516" y="1703843"/>
            <a:ext cx="1085850" cy="7086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i="1" spc="-30" dirty="0">
                <a:latin typeface="Arial"/>
                <a:cs typeface="Arial"/>
              </a:rPr>
              <a:t>Vintrnas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15" dirty="0">
                <a:latin typeface="Lucida Sans Unicode"/>
                <a:cs typeface="Lucida Sans Unicode"/>
              </a:rPr>
              <a:t> </a:t>
            </a:r>
            <a:r>
              <a:rPr sz="1100" i="1" spc="-95" dirty="0">
                <a:latin typeface="Arial"/>
                <a:cs typeface="Arial"/>
              </a:rPr>
              <a:t>sleeps </a:t>
            </a:r>
            <a:r>
              <a:rPr sz="1100" i="1" spc="-295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Vintrans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i="1" spc="-60" dirty="0">
                <a:latin typeface="Arial"/>
                <a:cs typeface="Arial"/>
              </a:rPr>
              <a:t>smile </a:t>
            </a:r>
            <a:r>
              <a:rPr sz="1100" i="1" spc="-295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Vtrans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i="1" spc="-75" dirty="0">
                <a:latin typeface="Arial"/>
                <a:cs typeface="Arial"/>
              </a:rPr>
              <a:t>loves </a:t>
            </a:r>
            <a:r>
              <a:rPr sz="1100" i="1" spc="-70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Vditrans</a:t>
            </a:r>
            <a:r>
              <a:rPr sz="1100" i="1" spc="10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5" dirty="0">
                <a:latin typeface="Lucida Sans Unicode"/>
                <a:cs typeface="Lucida Sans Unicode"/>
              </a:rPr>
              <a:t> </a:t>
            </a:r>
            <a:r>
              <a:rPr sz="1100" i="1" spc="-60" dirty="0">
                <a:latin typeface="Arial"/>
                <a:cs typeface="Arial"/>
              </a:rPr>
              <a:t>give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268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8293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Agreement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861" y="1140847"/>
            <a:ext cx="76382" cy="7362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861" y="1866258"/>
            <a:ext cx="73817" cy="7363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4861" y="2421001"/>
            <a:ext cx="73817" cy="7363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3354" y="1060715"/>
            <a:ext cx="4077335" cy="1471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account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agreement,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again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extend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endParaRPr sz="1100">
              <a:latin typeface="Tahoma"/>
              <a:cs typeface="Tahoma"/>
            </a:endParaRPr>
          </a:p>
          <a:p>
            <a:pPr marL="12700" marR="24130">
              <a:lnSpc>
                <a:spcPct val="102299"/>
              </a:lnSpc>
              <a:spcBef>
                <a:spcPts val="5"/>
              </a:spcBef>
            </a:pPr>
            <a:r>
              <a:rPr sz="1100" spc="-40" dirty="0">
                <a:latin typeface="Tahoma"/>
                <a:cs typeface="Tahoma"/>
              </a:rPr>
              <a:t>non-terminal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symbols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such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categories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must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agree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reflect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 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non-terminal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assigned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them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features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which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they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agree.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sz="1100" spc="-85" dirty="0">
                <a:latin typeface="Tahoma"/>
                <a:cs typeface="Tahoma"/>
              </a:rPr>
              <a:t>In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very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simple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case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English,</a:t>
            </a:r>
            <a:r>
              <a:rPr sz="1100" spc="15" dirty="0">
                <a:latin typeface="Tahoma"/>
                <a:cs typeface="Tahoma"/>
              </a:rPr>
              <a:t> it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sufficient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multiply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“nominal”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10" dirty="0">
                <a:latin typeface="Tahoma"/>
                <a:cs typeface="Tahoma"/>
              </a:rPr>
              <a:t>“verbal” </a:t>
            </a:r>
            <a:r>
              <a:rPr sz="1100" spc="-50" dirty="0">
                <a:latin typeface="Tahoma"/>
                <a:cs typeface="Tahoma"/>
              </a:rPr>
              <a:t>categories,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so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get</a:t>
            </a:r>
            <a:r>
              <a:rPr sz="1100" spc="24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Arial"/>
                <a:cs typeface="Arial"/>
              </a:rPr>
              <a:t>Dsg,</a:t>
            </a:r>
            <a:r>
              <a:rPr sz="1100" i="1" spc="195" dirty="0">
                <a:latin typeface="Arial"/>
                <a:cs typeface="Arial"/>
              </a:rPr>
              <a:t> </a:t>
            </a:r>
            <a:r>
              <a:rPr sz="1100" i="1" spc="-15" dirty="0">
                <a:latin typeface="Arial"/>
                <a:cs typeface="Arial"/>
              </a:rPr>
              <a:t>Dpl,</a:t>
            </a:r>
            <a:r>
              <a:rPr sz="1100" i="1" spc="275" dirty="0">
                <a:latin typeface="Arial"/>
                <a:cs typeface="Arial"/>
              </a:rPr>
              <a:t> </a:t>
            </a:r>
            <a:r>
              <a:rPr sz="1100" i="1" spc="-60" dirty="0">
                <a:latin typeface="Arial"/>
                <a:cs typeface="Arial"/>
              </a:rPr>
              <a:t>Nsg, 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Npl,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-60" dirty="0">
                <a:latin typeface="Arial"/>
                <a:cs typeface="Arial"/>
              </a:rPr>
              <a:t>NPsg,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NPpl,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Vsg,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Vlp,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VPsg,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VPpl</a:t>
            </a:r>
            <a:r>
              <a:rPr sz="1100" i="1" spc="160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etc.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50" dirty="0">
                <a:latin typeface="Tahoma"/>
                <a:cs typeface="Tahoma"/>
              </a:rPr>
              <a:t>We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must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also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change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rules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accordingly: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269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8293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Agreement</a:t>
            </a:r>
          </a:p>
        </p:txBody>
      </p:sp>
      <p:sp>
        <p:nvSpPr>
          <p:cNvPr id="5" name="object 5"/>
          <p:cNvSpPr/>
          <p:nvPr/>
        </p:nvSpPr>
        <p:spPr>
          <a:xfrm>
            <a:off x="87882" y="1000125"/>
            <a:ext cx="4432935" cy="186690"/>
          </a:xfrm>
          <a:custGeom>
            <a:avLst/>
            <a:gdLst/>
            <a:ahLst/>
            <a:cxnLst/>
            <a:rect l="l" t="t" r="r" b="b"/>
            <a:pathLst>
              <a:path w="4432935" h="186690">
                <a:moveTo>
                  <a:pt x="4381767" y="0"/>
                </a:moveTo>
                <a:lnTo>
                  <a:pt x="50799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63"/>
                </a:lnTo>
                <a:lnTo>
                  <a:pt x="4432567" y="186563"/>
                </a:lnTo>
                <a:lnTo>
                  <a:pt x="4432567" y="50800"/>
                </a:lnTo>
                <a:lnTo>
                  <a:pt x="4428559" y="31075"/>
                </a:lnTo>
                <a:lnTo>
                  <a:pt x="4417645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982" y="984515"/>
            <a:ext cx="553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spc="-1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882" y="1175065"/>
            <a:ext cx="4432935" cy="1490980"/>
            <a:chOff x="87882" y="1175065"/>
            <a:chExt cx="4432935" cy="1490980"/>
          </a:xfrm>
        </p:grpSpPr>
        <p:sp>
          <p:nvSpPr>
            <p:cNvPr id="8" name="object 8"/>
            <p:cNvSpPr/>
            <p:nvPr/>
          </p:nvSpPr>
          <p:spPr>
            <a:xfrm>
              <a:off x="87882" y="1175065"/>
              <a:ext cx="4432935" cy="5080"/>
            </a:xfrm>
            <a:custGeom>
              <a:avLst/>
              <a:gdLst/>
              <a:ahLst/>
              <a:cxnLst/>
              <a:rect l="l" t="t" r="r" b="b"/>
              <a:pathLst>
                <a:path w="4432935" h="5080">
                  <a:moveTo>
                    <a:pt x="0" y="4767"/>
                  </a:moveTo>
                  <a:lnTo>
                    <a:pt x="4432566" y="4767"/>
                  </a:lnTo>
                  <a:lnTo>
                    <a:pt x="4432566" y="0"/>
                  </a:lnTo>
                  <a:lnTo>
                    <a:pt x="0" y="0"/>
                  </a:lnTo>
                  <a:lnTo>
                    <a:pt x="0" y="4767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82" y="1176654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882" y="1183005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74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882" y="1189355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882" y="1195706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871" y="1195616"/>
              <a:ext cx="4432935" cy="30480"/>
            </a:xfrm>
            <a:custGeom>
              <a:avLst/>
              <a:gdLst/>
              <a:ahLst/>
              <a:cxnLst/>
              <a:rect l="l" t="t" r="r" b="b"/>
              <a:pathLst>
                <a:path w="4432935" h="30480">
                  <a:moveTo>
                    <a:pt x="4432566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060"/>
                  </a:lnTo>
                  <a:lnTo>
                    <a:pt x="4432566" y="30060"/>
                  </a:lnTo>
                  <a:lnTo>
                    <a:pt x="4432566" y="635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882" y="1219517"/>
              <a:ext cx="4432935" cy="1446530"/>
            </a:xfrm>
            <a:custGeom>
              <a:avLst/>
              <a:gdLst/>
              <a:ahLst/>
              <a:cxnLst/>
              <a:rect l="l" t="t" r="r" b="b"/>
              <a:pathLst>
                <a:path w="4432935" h="1446530">
                  <a:moveTo>
                    <a:pt x="4432567" y="0"/>
                  </a:moveTo>
                  <a:lnTo>
                    <a:pt x="0" y="0"/>
                  </a:lnTo>
                  <a:lnTo>
                    <a:pt x="0" y="1395540"/>
                  </a:lnTo>
                  <a:lnTo>
                    <a:pt x="4008" y="1415265"/>
                  </a:lnTo>
                  <a:lnTo>
                    <a:pt x="14922" y="1431418"/>
                  </a:lnTo>
                  <a:lnTo>
                    <a:pt x="31075" y="1442332"/>
                  </a:lnTo>
                  <a:lnTo>
                    <a:pt x="50799" y="1446340"/>
                  </a:lnTo>
                  <a:lnTo>
                    <a:pt x="4381767" y="1446340"/>
                  </a:lnTo>
                  <a:lnTo>
                    <a:pt x="4401492" y="1442332"/>
                  </a:lnTo>
                  <a:lnTo>
                    <a:pt x="4417645" y="1431418"/>
                  </a:lnTo>
                  <a:lnTo>
                    <a:pt x="4428559" y="1415265"/>
                  </a:lnTo>
                  <a:lnTo>
                    <a:pt x="4432567" y="1395540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671048" y="1213115"/>
            <a:ext cx="714375" cy="3644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-635">
              <a:lnSpc>
                <a:spcPct val="102699"/>
              </a:lnSpc>
              <a:spcBef>
                <a:spcPts val="55"/>
              </a:spcBef>
            </a:pPr>
            <a:r>
              <a:rPr sz="1100" i="1" spc="-20" dirty="0">
                <a:latin typeface="Arial"/>
                <a:cs typeface="Arial"/>
              </a:rPr>
              <a:t>Npl</a:t>
            </a:r>
            <a:r>
              <a:rPr sz="1100" i="1" spc="12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i="1" spc="-55" dirty="0">
                <a:latin typeface="Arial"/>
                <a:cs typeface="Arial"/>
              </a:rPr>
              <a:t>cats </a:t>
            </a:r>
            <a:r>
              <a:rPr sz="1100" i="1" spc="-29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Npl</a:t>
            </a:r>
            <a:r>
              <a:rPr sz="1100" i="1" spc="10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i="1" spc="-45" dirty="0">
                <a:latin typeface="Arial"/>
                <a:cs typeface="Arial"/>
              </a:rPr>
              <a:t>hats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4845" y="1213115"/>
            <a:ext cx="831215" cy="13976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53670" algn="just">
              <a:lnSpc>
                <a:spcPct val="102699"/>
              </a:lnSpc>
              <a:spcBef>
                <a:spcPts val="55"/>
              </a:spcBef>
            </a:pPr>
            <a:r>
              <a:rPr sz="1100" i="1" spc="-80" dirty="0">
                <a:latin typeface="Arial"/>
                <a:cs typeface="Arial"/>
              </a:rPr>
              <a:t>Nsg</a:t>
            </a:r>
            <a:r>
              <a:rPr sz="1100" i="1" spc="-7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i="1" spc="-25" dirty="0">
                <a:latin typeface="Arial"/>
                <a:cs typeface="Arial"/>
              </a:rPr>
              <a:t>cat </a:t>
            </a:r>
            <a:r>
              <a:rPr sz="1100" i="1" spc="-295" dirty="0">
                <a:latin typeface="Arial"/>
                <a:cs typeface="Arial"/>
              </a:rPr>
              <a:t> </a:t>
            </a:r>
            <a:r>
              <a:rPr sz="1100" i="1" spc="-80" dirty="0">
                <a:latin typeface="Arial"/>
                <a:cs typeface="Arial"/>
              </a:rPr>
              <a:t>Nsg</a:t>
            </a:r>
            <a:r>
              <a:rPr sz="1100" i="1" spc="14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5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hat </a:t>
            </a:r>
            <a:r>
              <a:rPr sz="1100" i="1" spc="-295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P</a:t>
            </a:r>
            <a:r>
              <a:rPr sz="1100" i="1" spc="13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10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in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99"/>
              </a:lnSpc>
            </a:pPr>
            <a:r>
              <a:rPr sz="1100" i="1" spc="-70" dirty="0">
                <a:latin typeface="Arial"/>
                <a:cs typeface="Arial"/>
              </a:rPr>
              <a:t>Vsg</a:t>
            </a:r>
            <a:r>
              <a:rPr sz="1100" i="1" spc="13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i="1" spc="-95" dirty="0">
                <a:latin typeface="Arial"/>
                <a:cs typeface="Arial"/>
              </a:rPr>
              <a:t>sleeps </a:t>
            </a:r>
            <a:r>
              <a:rPr sz="1100" i="1" spc="-290" dirty="0">
                <a:latin typeface="Arial"/>
                <a:cs typeface="Arial"/>
              </a:rPr>
              <a:t> </a:t>
            </a:r>
            <a:r>
              <a:rPr sz="1100" i="1" spc="-70" dirty="0">
                <a:latin typeface="Arial"/>
                <a:cs typeface="Arial"/>
              </a:rPr>
              <a:t>Vsg</a:t>
            </a:r>
            <a:r>
              <a:rPr sz="1100" i="1" spc="12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i="1" spc="-70" dirty="0">
                <a:latin typeface="Arial"/>
                <a:cs typeface="Arial"/>
              </a:rPr>
              <a:t>smiles </a:t>
            </a:r>
            <a:r>
              <a:rPr sz="1100" i="1" spc="-290" dirty="0">
                <a:latin typeface="Arial"/>
                <a:cs typeface="Arial"/>
              </a:rPr>
              <a:t> </a:t>
            </a:r>
            <a:r>
              <a:rPr sz="1100" i="1" spc="-70" dirty="0">
                <a:latin typeface="Arial"/>
                <a:cs typeface="Arial"/>
              </a:rPr>
              <a:t>Vsg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i="1" spc="-75" dirty="0">
                <a:latin typeface="Arial"/>
                <a:cs typeface="Arial"/>
              </a:rPr>
              <a:t>loves </a:t>
            </a:r>
            <a:r>
              <a:rPr sz="1100" i="1" spc="-70" dirty="0">
                <a:latin typeface="Arial"/>
                <a:cs typeface="Arial"/>
              </a:rPr>
              <a:t> Vsg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i="1" spc="-105" dirty="0">
                <a:latin typeface="Arial"/>
                <a:cs typeface="Arial"/>
              </a:rPr>
              <a:t>saw </a:t>
            </a:r>
            <a:r>
              <a:rPr sz="1100" i="1" spc="-100" dirty="0">
                <a:latin typeface="Arial"/>
                <a:cs typeface="Arial"/>
              </a:rPr>
              <a:t> </a:t>
            </a:r>
            <a:r>
              <a:rPr sz="1100" i="1" spc="-70" dirty="0">
                <a:latin typeface="Arial"/>
                <a:cs typeface="Arial"/>
              </a:rPr>
              <a:t>Dsg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5" dirty="0">
                <a:latin typeface="Lucida Sans Unicode"/>
                <a:cs typeface="Lucida Sans Unicode"/>
              </a:rPr>
              <a:t> </a:t>
            </a:r>
            <a:r>
              <a:rPr sz="1100" i="1" spc="-90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70866" y="1729754"/>
            <a:ext cx="788035" cy="88074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i="1" spc="-15" dirty="0">
                <a:latin typeface="Arial"/>
                <a:cs typeface="Arial"/>
              </a:rPr>
              <a:t>Vpl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i="1" spc="-90" dirty="0">
                <a:latin typeface="Arial"/>
                <a:cs typeface="Arial"/>
              </a:rPr>
              <a:t>sleep </a:t>
            </a:r>
            <a:r>
              <a:rPr sz="1100" i="1" spc="-295" dirty="0">
                <a:latin typeface="Arial"/>
                <a:cs typeface="Arial"/>
              </a:rPr>
              <a:t> </a:t>
            </a:r>
            <a:r>
              <a:rPr sz="1100" i="1" spc="-15" dirty="0">
                <a:latin typeface="Arial"/>
                <a:cs typeface="Arial"/>
              </a:rPr>
              <a:t>Vpl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i="1" spc="-60" dirty="0">
                <a:latin typeface="Arial"/>
                <a:cs typeface="Arial"/>
              </a:rPr>
              <a:t>smile </a:t>
            </a:r>
            <a:r>
              <a:rPr sz="1100" i="1" spc="-295" dirty="0">
                <a:latin typeface="Arial"/>
                <a:cs typeface="Arial"/>
              </a:rPr>
              <a:t> </a:t>
            </a:r>
            <a:r>
              <a:rPr sz="1100" i="1" spc="-15" dirty="0">
                <a:latin typeface="Arial"/>
                <a:cs typeface="Arial"/>
              </a:rPr>
              <a:t>Vpl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i="1" spc="-60" dirty="0">
                <a:latin typeface="Arial"/>
                <a:cs typeface="Arial"/>
              </a:rPr>
              <a:t>love 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i="1" spc="-15" dirty="0">
                <a:latin typeface="Arial"/>
                <a:cs typeface="Arial"/>
              </a:rPr>
              <a:t>Vpl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i="1" spc="-105" dirty="0">
                <a:latin typeface="Arial"/>
                <a:cs typeface="Arial"/>
              </a:rPr>
              <a:t>saw </a:t>
            </a:r>
            <a:r>
              <a:rPr sz="1100" i="1" spc="-100" dirty="0">
                <a:latin typeface="Arial"/>
                <a:cs typeface="Arial"/>
              </a:rPr>
              <a:t> </a:t>
            </a:r>
            <a:r>
              <a:rPr sz="1100" i="1" spc="-15" dirty="0">
                <a:latin typeface="Arial"/>
                <a:cs typeface="Arial"/>
              </a:rPr>
              <a:t>Dpl</a:t>
            </a:r>
            <a:r>
              <a:rPr sz="1100" i="1" spc="10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10" dirty="0">
                <a:latin typeface="Lucida Sans Unicode"/>
                <a:cs typeface="Lucida Sans Unicode"/>
              </a:rPr>
              <a:t> </a:t>
            </a:r>
            <a:r>
              <a:rPr sz="1100" i="1" spc="-60" dirty="0">
                <a:latin typeface="Arial"/>
                <a:cs typeface="Arial"/>
              </a:rPr>
              <a:t>many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270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8293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Agreement</a:t>
            </a:r>
          </a:p>
        </p:txBody>
      </p:sp>
      <p:sp>
        <p:nvSpPr>
          <p:cNvPr id="5" name="object 5"/>
          <p:cNvSpPr/>
          <p:nvPr/>
        </p:nvSpPr>
        <p:spPr>
          <a:xfrm>
            <a:off x="87882" y="1070229"/>
            <a:ext cx="4432935" cy="186690"/>
          </a:xfrm>
          <a:custGeom>
            <a:avLst/>
            <a:gdLst/>
            <a:ahLst/>
            <a:cxnLst/>
            <a:rect l="l" t="t" r="r" b="b"/>
            <a:pathLst>
              <a:path w="4432935" h="186690">
                <a:moveTo>
                  <a:pt x="4381767" y="0"/>
                </a:moveTo>
                <a:lnTo>
                  <a:pt x="50799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563"/>
                </a:lnTo>
                <a:lnTo>
                  <a:pt x="4432567" y="186563"/>
                </a:lnTo>
                <a:lnTo>
                  <a:pt x="4432567" y="50800"/>
                </a:lnTo>
                <a:lnTo>
                  <a:pt x="4428559" y="31075"/>
                </a:lnTo>
                <a:lnTo>
                  <a:pt x="4417645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982" y="1053095"/>
            <a:ext cx="553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spc="-1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882" y="1243645"/>
            <a:ext cx="4432935" cy="1318895"/>
            <a:chOff x="87882" y="1243645"/>
            <a:chExt cx="4432935" cy="1318895"/>
          </a:xfrm>
        </p:grpSpPr>
        <p:sp>
          <p:nvSpPr>
            <p:cNvPr id="8" name="object 8"/>
            <p:cNvSpPr/>
            <p:nvPr/>
          </p:nvSpPr>
          <p:spPr>
            <a:xfrm>
              <a:off x="87882" y="1243645"/>
              <a:ext cx="4432935" cy="5080"/>
            </a:xfrm>
            <a:custGeom>
              <a:avLst/>
              <a:gdLst/>
              <a:ahLst/>
              <a:cxnLst/>
              <a:rect l="l" t="t" r="r" b="b"/>
              <a:pathLst>
                <a:path w="4432935" h="5080">
                  <a:moveTo>
                    <a:pt x="0" y="4764"/>
                  </a:moveTo>
                  <a:lnTo>
                    <a:pt x="4432566" y="4764"/>
                  </a:lnTo>
                  <a:lnTo>
                    <a:pt x="4432566" y="0"/>
                  </a:lnTo>
                  <a:lnTo>
                    <a:pt x="0" y="0"/>
                  </a:lnTo>
                  <a:lnTo>
                    <a:pt x="0" y="4764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82" y="1245235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882" y="1251586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74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882" y="1257937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882" y="1264284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871" y="1264196"/>
              <a:ext cx="4432935" cy="30480"/>
            </a:xfrm>
            <a:custGeom>
              <a:avLst/>
              <a:gdLst/>
              <a:ahLst/>
              <a:cxnLst/>
              <a:rect l="l" t="t" r="r" b="b"/>
              <a:pathLst>
                <a:path w="4432935" h="30480">
                  <a:moveTo>
                    <a:pt x="4432566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060"/>
                  </a:lnTo>
                  <a:lnTo>
                    <a:pt x="4432566" y="30060"/>
                  </a:lnTo>
                  <a:lnTo>
                    <a:pt x="4432566" y="635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882" y="1287957"/>
              <a:ext cx="4432935" cy="1274445"/>
            </a:xfrm>
            <a:custGeom>
              <a:avLst/>
              <a:gdLst/>
              <a:ahLst/>
              <a:cxnLst/>
              <a:rect l="l" t="t" r="r" b="b"/>
              <a:pathLst>
                <a:path w="4432935" h="1274445">
                  <a:moveTo>
                    <a:pt x="4432567" y="0"/>
                  </a:moveTo>
                  <a:lnTo>
                    <a:pt x="0" y="0"/>
                  </a:lnTo>
                  <a:lnTo>
                    <a:pt x="0" y="1223465"/>
                  </a:lnTo>
                  <a:lnTo>
                    <a:pt x="4008" y="1243190"/>
                  </a:lnTo>
                  <a:lnTo>
                    <a:pt x="14922" y="1259343"/>
                  </a:lnTo>
                  <a:lnTo>
                    <a:pt x="31075" y="1270257"/>
                  </a:lnTo>
                  <a:lnTo>
                    <a:pt x="50799" y="1274265"/>
                  </a:lnTo>
                  <a:lnTo>
                    <a:pt x="4381767" y="1274265"/>
                  </a:lnTo>
                  <a:lnTo>
                    <a:pt x="4401492" y="1270257"/>
                  </a:lnTo>
                  <a:lnTo>
                    <a:pt x="4417645" y="1259343"/>
                  </a:lnTo>
                  <a:lnTo>
                    <a:pt x="4428559" y="1243190"/>
                  </a:lnTo>
                  <a:lnTo>
                    <a:pt x="4432567" y="1223465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669369" y="1281695"/>
            <a:ext cx="1076325" cy="5365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i="1" spc="-130" dirty="0">
                <a:latin typeface="Arial"/>
                <a:cs typeface="Arial"/>
              </a:rPr>
              <a:t>S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i="1" spc="-25" dirty="0">
                <a:latin typeface="Arial"/>
                <a:cs typeface="Arial"/>
              </a:rPr>
              <a:t>NPpl </a:t>
            </a:r>
            <a:r>
              <a:rPr sz="1100" i="1" spc="-20" dirty="0">
                <a:latin typeface="Arial"/>
                <a:cs typeface="Arial"/>
              </a:rPr>
              <a:t>VPpl 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NPpl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i="1" spc="-15" dirty="0">
                <a:latin typeface="Arial"/>
                <a:cs typeface="Arial"/>
              </a:rPr>
              <a:t>Dpl </a:t>
            </a:r>
            <a:r>
              <a:rPr sz="1100" i="1" spc="-20" dirty="0">
                <a:latin typeface="Arial"/>
                <a:cs typeface="Arial"/>
              </a:rPr>
              <a:t>Npl 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NPpl</a:t>
            </a:r>
            <a:r>
              <a:rPr sz="1100" i="1" spc="12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NPpl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PP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1397" y="1281695"/>
            <a:ext cx="1112520" cy="12255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i="1" spc="-130" dirty="0">
                <a:latin typeface="Arial"/>
                <a:cs typeface="Arial"/>
              </a:rPr>
              <a:t>S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i="1" spc="-70" dirty="0">
                <a:latin typeface="Arial"/>
                <a:cs typeface="Arial"/>
              </a:rPr>
              <a:t>NPsg </a:t>
            </a:r>
            <a:r>
              <a:rPr sz="1100" i="1" spc="-65" dirty="0">
                <a:latin typeface="Arial"/>
                <a:cs typeface="Arial"/>
              </a:rPr>
              <a:t>VPsg 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i="1" spc="-70" dirty="0">
                <a:latin typeface="Arial"/>
                <a:cs typeface="Arial"/>
              </a:rPr>
              <a:t>NPsg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i="1" spc="-70" dirty="0">
                <a:latin typeface="Arial"/>
                <a:cs typeface="Arial"/>
              </a:rPr>
              <a:t>Dsg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i="1" spc="-80" dirty="0">
                <a:latin typeface="Arial"/>
                <a:cs typeface="Arial"/>
              </a:rPr>
              <a:t>Nsg </a:t>
            </a:r>
            <a:r>
              <a:rPr sz="1100" i="1" spc="-295" dirty="0">
                <a:latin typeface="Arial"/>
                <a:cs typeface="Arial"/>
              </a:rPr>
              <a:t> </a:t>
            </a:r>
            <a:r>
              <a:rPr sz="1100" i="1" spc="-70" dirty="0">
                <a:latin typeface="Arial"/>
                <a:cs typeface="Arial"/>
              </a:rPr>
              <a:t>NPsg</a:t>
            </a:r>
            <a:r>
              <a:rPr sz="1100" i="1" spc="15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10" dirty="0">
                <a:latin typeface="Lucida Sans Unicode"/>
                <a:cs typeface="Lucida Sans Unicode"/>
              </a:rPr>
              <a:t> </a:t>
            </a:r>
            <a:r>
              <a:rPr sz="1100" i="1" spc="-70" dirty="0">
                <a:latin typeface="Arial"/>
                <a:cs typeface="Arial"/>
              </a:rPr>
              <a:t>NPsg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PP </a:t>
            </a:r>
            <a:r>
              <a:rPr sz="1100" i="1" spc="-29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PP</a:t>
            </a:r>
            <a:r>
              <a:rPr sz="1100" i="1" spc="13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i="1" spc="-40" dirty="0">
                <a:latin typeface="Arial"/>
                <a:cs typeface="Arial"/>
              </a:rPr>
              <a:t>P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NP</a:t>
            </a:r>
            <a:endParaRPr sz="1100">
              <a:latin typeface="Arial"/>
              <a:cs typeface="Arial"/>
            </a:endParaRPr>
          </a:p>
          <a:p>
            <a:pPr marL="12700" marR="6350">
              <a:lnSpc>
                <a:spcPct val="102699"/>
              </a:lnSpc>
            </a:pPr>
            <a:r>
              <a:rPr sz="1100" i="1" spc="-65" dirty="0">
                <a:latin typeface="Arial"/>
                <a:cs typeface="Arial"/>
              </a:rPr>
              <a:t>VPsg</a:t>
            </a:r>
            <a:r>
              <a:rPr sz="1100" i="1" spc="41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i="1" spc="-70" dirty="0">
                <a:latin typeface="Arial"/>
                <a:cs typeface="Arial"/>
              </a:rPr>
              <a:t>Vsg </a:t>
            </a:r>
            <a:r>
              <a:rPr sz="1100" i="1" spc="-65" dirty="0">
                <a:latin typeface="Arial"/>
                <a:cs typeface="Arial"/>
              </a:rPr>
              <a:t> VPsg</a:t>
            </a:r>
            <a:r>
              <a:rPr sz="1100" i="1" spc="14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10" dirty="0">
                <a:latin typeface="Lucida Sans Unicode"/>
                <a:cs typeface="Lucida Sans Unicode"/>
              </a:rPr>
              <a:t> </a:t>
            </a:r>
            <a:r>
              <a:rPr sz="1100" i="1" spc="-65" dirty="0">
                <a:latin typeface="Arial"/>
                <a:cs typeface="Arial"/>
              </a:rPr>
              <a:t>VPsg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NP </a:t>
            </a:r>
            <a:r>
              <a:rPr sz="1100" i="1" spc="-290" dirty="0">
                <a:latin typeface="Arial"/>
                <a:cs typeface="Arial"/>
              </a:rPr>
              <a:t> </a:t>
            </a:r>
            <a:r>
              <a:rPr sz="1100" i="1" spc="-65" dirty="0">
                <a:latin typeface="Arial"/>
                <a:cs typeface="Arial"/>
              </a:rPr>
              <a:t>VPsg</a:t>
            </a:r>
            <a:r>
              <a:rPr sz="1100" i="1" spc="14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10" dirty="0">
                <a:latin typeface="Lucida Sans Unicode"/>
                <a:cs typeface="Lucida Sans Unicode"/>
              </a:rPr>
              <a:t> </a:t>
            </a:r>
            <a:r>
              <a:rPr sz="1100" i="1" spc="-65" dirty="0">
                <a:latin typeface="Arial"/>
                <a:cs typeface="Arial"/>
              </a:rPr>
              <a:t>VPsg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PP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69520" y="1970543"/>
            <a:ext cx="1073150" cy="5365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i="1" spc="-20" dirty="0">
                <a:latin typeface="Arial"/>
                <a:cs typeface="Arial"/>
              </a:rPr>
              <a:t>VPpl</a:t>
            </a:r>
            <a:r>
              <a:rPr sz="1100" i="1" spc="30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160" dirty="0">
                <a:latin typeface="Lucida Sans Unicode"/>
                <a:cs typeface="Lucida Sans Unicode"/>
              </a:rPr>
              <a:t> </a:t>
            </a:r>
            <a:r>
              <a:rPr sz="1100" i="1" spc="-15" dirty="0">
                <a:latin typeface="Arial"/>
                <a:cs typeface="Arial"/>
              </a:rPr>
              <a:t>Vpl 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VPpl</a:t>
            </a:r>
            <a:r>
              <a:rPr sz="1100" i="1" spc="12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15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VPpl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NP </a:t>
            </a:r>
            <a:r>
              <a:rPr sz="1100" i="1" spc="-29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VPpl</a:t>
            </a:r>
            <a:r>
              <a:rPr sz="1100" i="1" spc="12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15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VPpl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PP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271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33528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Context-free</a:t>
            </a:r>
            <a:r>
              <a:rPr spc="125" dirty="0"/>
              <a:t> </a:t>
            </a:r>
            <a:r>
              <a:rPr spc="-5" dirty="0"/>
              <a:t>grammars</a:t>
            </a:r>
            <a:r>
              <a:rPr spc="120" dirty="0"/>
              <a:t> </a:t>
            </a:r>
            <a:r>
              <a:rPr spc="-30" dirty="0"/>
              <a:t>for</a:t>
            </a:r>
            <a:r>
              <a:rPr spc="135" dirty="0"/>
              <a:t> </a:t>
            </a:r>
            <a:r>
              <a:rPr spc="-5" dirty="0"/>
              <a:t>natural</a:t>
            </a:r>
            <a:r>
              <a:rPr spc="150" dirty="0"/>
              <a:t> </a:t>
            </a:r>
            <a:r>
              <a:rPr spc="-5" dirty="0"/>
              <a:t>languages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861" y="1072267"/>
            <a:ext cx="76382" cy="7362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861" y="1625466"/>
            <a:ext cx="76382" cy="7363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4861" y="2180202"/>
            <a:ext cx="73817" cy="7363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3354" y="992135"/>
            <a:ext cx="4055745" cy="16446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20065" algn="just">
              <a:lnSpc>
                <a:spcPct val="102299"/>
              </a:lnSpc>
              <a:spcBef>
                <a:spcPts val="60"/>
              </a:spcBef>
            </a:pPr>
            <a:r>
              <a:rPr sz="1100" spc="-40" dirty="0">
                <a:latin typeface="Tahoma"/>
                <a:cs typeface="Tahoma"/>
              </a:rPr>
              <a:t>Context-free </a:t>
            </a:r>
            <a:r>
              <a:rPr sz="1100" spc="-60" dirty="0">
                <a:latin typeface="Tahoma"/>
                <a:cs typeface="Tahoma"/>
              </a:rPr>
              <a:t>grammars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70" dirty="0">
                <a:latin typeface="Tahoma"/>
                <a:cs typeface="Tahoma"/>
              </a:rPr>
              <a:t>used </a:t>
            </a:r>
            <a:r>
              <a:rPr sz="1100" spc="-50" dirty="0">
                <a:latin typeface="Tahoma"/>
                <a:cs typeface="Tahoma"/>
              </a:rPr>
              <a:t>for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45" dirty="0">
                <a:latin typeface="Tahoma"/>
                <a:cs typeface="Tahoma"/>
              </a:rPr>
              <a:t>variety </a:t>
            </a:r>
            <a:r>
              <a:rPr sz="1100" spc="-40" dirty="0">
                <a:latin typeface="Tahoma"/>
                <a:cs typeface="Tahoma"/>
              </a:rPr>
              <a:t>of </a:t>
            </a:r>
            <a:r>
              <a:rPr sz="1100" spc="-25" dirty="0">
                <a:latin typeface="Tahoma"/>
                <a:cs typeface="Tahoma"/>
              </a:rPr>
              <a:t>syntactic 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constructions, </a:t>
            </a:r>
            <a:r>
              <a:rPr sz="1100" spc="-30" dirty="0">
                <a:latin typeface="Tahoma"/>
                <a:cs typeface="Tahoma"/>
              </a:rPr>
              <a:t>including </a:t>
            </a:r>
            <a:r>
              <a:rPr sz="1100" spc="-75" dirty="0">
                <a:latin typeface="Tahoma"/>
                <a:cs typeface="Tahoma"/>
              </a:rPr>
              <a:t>some </a:t>
            </a:r>
            <a:r>
              <a:rPr sz="1100" spc="-25" dirty="0">
                <a:latin typeface="Tahoma"/>
                <a:cs typeface="Tahoma"/>
              </a:rPr>
              <a:t>non-trivial </a:t>
            </a:r>
            <a:r>
              <a:rPr sz="1100" spc="-65" dirty="0">
                <a:latin typeface="Tahoma"/>
                <a:cs typeface="Tahoma"/>
              </a:rPr>
              <a:t>phenomena </a:t>
            </a:r>
            <a:r>
              <a:rPr sz="1100" spc="-50" dirty="0">
                <a:latin typeface="Tahoma"/>
                <a:cs typeface="Tahoma"/>
              </a:rPr>
              <a:t>such </a:t>
            </a:r>
            <a:r>
              <a:rPr sz="1100" spc="-65" dirty="0">
                <a:latin typeface="Tahoma"/>
                <a:cs typeface="Tahoma"/>
              </a:rPr>
              <a:t>as 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unbounded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dependencies,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extraction,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extraposition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etc.</a:t>
            </a:r>
            <a:endParaRPr sz="1100">
              <a:latin typeface="Tahoma"/>
              <a:cs typeface="Tahoma"/>
            </a:endParaRPr>
          </a:p>
          <a:p>
            <a:pPr marL="12700" marR="5080" algn="just">
              <a:lnSpc>
                <a:spcPct val="102699"/>
              </a:lnSpc>
              <a:spcBef>
                <a:spcPts val="300"/>
              </a:spcBef>
            </a:pPr>
            <a:r>
              <a:rPr sz="1100" spc="-65" dirty="0">
                <a:latin typeface="Tahoma"/>
                <a:cs typeface="Tahoma"/>
              </a:rPr>
              <a:t>However, </a:t>
            </a:r>
            <a:r>
              <a:rPr sz="1100" spc="-75" dirty="0">
                <a:latin typeface="Tahoma"/>
                <a:cs typeface="Tahoma"/>
              </a:rPr>
              <a:t>some </a:t>
            </a:r>
            <a:r>
              <a:rPr sz="1100" spc="-35" dirty="0">
                <a:latin typeface="Tahoma"/>
                <a:cs typeface="Tahoma"/>
              </a:rPr>
              <a:t>(formal) </a:t>
            </a:r>
            <a:r>
              <a:rPr sz="1100" spc="-60" dirty="0">
                <a:latin typeface="Tahoma"/>
                <a:cs typeface="Tahoma"/>
              </a:rPr>
              <a:t>languages </a:t>
            </a:r>
            <a:r>
              <a:rPr sz="1100" spc="-75" dirty="0">
                <a:latin typeface="Tahoma"/>
                <a:cs typeface="Tahoma"/>
              </a:rPr>
              <a:t>are </a:t>
            </a:r>
            <a:r>
              <a:rPr sz="1100" spc="-30" dirty="0">
                <a:latin typeface="Tahoma"/>
                <a:cs typeface="Tahoma"/>
              </a:rPr>
              <a:t>not </a:t>
            </a:r>
            <a:r>
              <a:rPr sz="1100" spc="-45" dirty="0">
                <a:latin typeface="Tahoma"/>
                <a:cs typeface="Tahoma"/>
              </a:rPr>
              <a:t>context-free,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55" dirty="0">
                <a:latin typeface="Tahoma"/>
                <a:cs typeface="Tahoma"/>
              </a:rPr>
              <a:t>therefore </a:t>
            </a:r>
            <a:r>
              <a:rPr sz="1100" spc="-50" dirty="0">
                <a:latin typeface="Tahoma"/>
                <a:cs typeface="Tahoma"/>
              </a:rPr>
              <a:t> there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certain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sets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strings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cannot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generated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by</a:t>
            </a:r>
            <a:endParaRPr sz="11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35"/>
              </a:spcBef>
            </a:pPr>
            <a:r>
              <a:rPr sz="1100" spc="-45" dirty="0">
                <a:latin typeface="Tahoma"/>
                <a:cs typeface="Tahoma"/>
              </a:rPr>
              <a:t>context-free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grammars.</a:t>
            </a:r>
            <a:endParaRPr sz="1100">
              <a:latin typeface="Tahoma"/>
              <a:cs typeface="Tahoma"/>
            </a:endParaRPr>
          </a:p>
          <a:p>
            <a:pPr marL="12700" marR="149860" algn="just">
              <a:lnSpc>
                <a:spcPct val="102699"/>
              </a:lnSpc>
              <a:spcBef>
                <a:spcPts val="300"/>
              </a:spcBef>
            </a:pPr>
            <a:r>
              <a:rPr sz="1100" spc="-15" dirty="0">
                <a:latin typeface="Tahoma"/>
                <a:cs typeface="Tahoma"/>
              </a:rPr>
              <a:t>The </a:t>
            </a:r>
            <a:r>
              <a:rPr sz="1100" spc="-40" dirty="0">
                <a:latin typeface="Tahoma"/>
                <a:cs typeface="Tahoma"/>
              </a:rPr>
              <a:t>interesting </a:t>
            </a:r>
            <a:r>
              <a:rPr sz="1100" spc="-45" dirty="0">
                <a:latin typeface="Tahoma"/>
                <a:cs typeface="Tahoma"/>
              </a:rPr>
              <a:t>question, </a:t>
            </a:r>
            <a:r>
              <a:rPr sz="1100" spc="-40" dirty="0">
                <a:latin typeface="Tahoma"/>
                <a:cs typeface="Tahoma"/>
              </a:rPr>
              <a:t>of </a:t>
            </a:r>
            <a:r>
              <a:rPr sz="1100" spc="-55" dirty="0">
                <a:latin typeface="Tahoma"/>
                <a:cs typeface="Tahoma"/>
              </a:rPr>
              <a:t>course, </a:t>
            </a:r>
            <a:r>
              <a:rPr sz="1100" spc="-45" dirty="0">
                <a:latin typeface="Tahoma"/>
                <a:cs typeface="Tahoma"/>
              </a:rPr>
              <a:t>involves </a:t>
            </a:r>
            <a:r>
              <a:rPr sz="1100" spc="-30" dirty="0">
                <a:latin typeface="Tahoma"/>
                <a:cs typeface="Tahoma"/>
              </a:rPr>
              <a:t>natural </a:t>
            </a:r>
            <a:r>
              <a:rPr sz="1100" spc="-60" dirty="0">
                <a:latin typeface="Tahoma"/>
                <a:cs typeface="Tahoma"/>
              </a:rPr>
              <a:t>languages: </a:t>
            </a:r>
            <a:r>
              <a:rPr sz="1100" spc="-75" dirty="0">
                <a:latin typeface="Tahoma"/>
                <a:cs typeface="Tahoma"/>
              </a:rPr>
              <a:t>are 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there </a:t>
            </a:r>
            <a:r>
              <a:rPr sz="1100" spc="-30" dirty="0">
                <a:latin typeface="Tahoma"/>
                <a:cs typeface="Tahoma"/>
              </a:rPr>
              <a:t>natural </a:t>
            </a:r>
            <a:r>
              <a:rPr sz="1100" spc="-60" dirty="0">
                <a:latin typeface="Tahoma"/>
                <a:cs typeface="Tahoma"/>
              </a:rPr>
              <a:t>languages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75" dirty="0">
                <a:latin typeface="Tahoma"/>
                <a:cs typeface="Tahoma"/>
              </a:rPr>
              <a:t>are </a:t>
            </a:r>
            <a:r>
              <a:rPr sz="1100" spc="-30" dirty="0">
                <a:latin typeface="Tahoma"/>
                <a:cs typeface="Tahoma"/>
              </a:rPr>
              <a:t>not </a:t>
            </a:r>
            <a:r>
              <a:rPr sz="1100" spc="-40" dirty="0">
                <a:latin typeface="Tahoma"/>
                <a:cs typeface="Tahoma"/>
              </a:rPr>
              <a:t>context-free? </a:t>
            </a:r>
            <a:r>
              <a:rPr sz="1100" spc="-20" dirty="0">
                <a:latin typeface="Tahoma"/>
                <a:cs typeface="Tahoma"/>
              </a:rPr>
              <a:t>Are </a:t>
            </a:r>
            <a:r>
              <a:rPr sz="1100" spc="-45" dirty="0">
                <a:latin typeface="Tahoma"/>
                <a:cs typeface="Tahoma"/>
              </a:rPr>
              <a:t>context-free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grammars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sufficient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generating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every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natural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language?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272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792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Derivation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7882" y="1152525"/>
            <a:ext cx="4432935" cy="1114425"/>
            <a:chOff x="87882" y="1152525"/>
            <a:chExt cx="4432935" cy="1114425"/>
          </a:xfrm>
        </p:grpSpPr>
        <p:sp>
          <p:nvSpPr>
            <p:cNvPr id="6" name="object 6"/>
            <p:cNvSpPr/>
            <p:nvPr/>
          </p:nvSpPr>
          <p:spPr>
            <a:xfrm>
              <a:off x="87882" y="1152525"/>
              <a:ext cx="4432935" cy="186690"/>
            </a:xfrm>
            <a:custGeom>
              <a:avLst/>
              <a:gdLst/>
              <a:ahLst/>
              <a:cxnLst/>
              <a:rect l="l" t="t" r="r" b="b"/>
              <a:pathLst>
                <a:path w="4432935" h="186690">
                  <a:moveTo>
                    <a:pt x="4381767" y="0"/>
                  </a:moveTo>
                  <a:lnTo>
                    <a:pt x="50799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63"/>
                  </a:lnTo>
                  <a:lnTo>
                    <a:pt x="4432567" y="186563"/>
                  </a:lnTo>
                  <a:lnTo>
                    <a:pt x="4432567" y="50800"/>
                  </a:lnTo>
                  <a:lnTo>
                    <a:pt x="4428559" y="31075"/>
                  </a:lnTo>
                  <a:lnTo>
                    <a:pt x="4417645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82" y="1325941"/>
              <a:ext cx="4432935" cy="5080"/>
            </a:xfrm>
            <a:custGeom>
              <a:avLst/>
              <a:gdLst/>
              <a:ahLst/>
              <a:cxnLst/>
              <a:rect l="l" t="t" r="r" b="b"/>
              <a:pathLst>
                <a:path w="4432935" h="5080">
                  <a:moveTo>
                    <a:pt x="0" y="4764"/>
                  </a:moveTo>
                  <a:lnTo>
                    <a:pt x="4432566" y="4764"/>
                  </a:lnTo>
                  <a:lnTo>
                    <a:pt x="4432566" y="0"/>
                  </a:lnTo>
                  <a:lnTo>
                    <a:pt x="0" y="0"/>
                  </a:lnTo>
                  <a:lnTo>
                    <a:pt x="0" y="4764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882" y="1327531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82" y="1333882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74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882" y="1340233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882" y="1346584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871" y="1346492"/>
              <a:ext cx="4432935" cy="30480"/>
            </a:xfrm>
            <a:custGeom>
              <a:avLst/>
              <a:gdLst/>
              <a:ahLst/>
              <a:cxnLst/>
              <a:rect l="l" t="t" r="r" b="b"/>
              <a:pathLst>
                <a:path w="4432935" h="30480">
                  <a:moveTo>
                    <a:pt x="4432566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060"/>
                  </a:lnTo>
                  <a:lnTo>
                    <a:pt x="4432566" y="30060"/>
                  </a:lnTo>
                  <a:lnTo>
                    <a:pt x="4432566" y="635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882" y="1369987"/>
              <a:ext cx="4432935" cy="896619"/>
            </a:xfrm>
            <a:custGeom>
              <a:avLst/>
              <a:gdLst/>
              <a:ahLst/>
              <a:cxnLst/>
              <a:rect l="l" t="t" r="r" b="b"/>
              <a:pathLst>
                <a:path w="4432935" h="896619">
                  <a:moveTo>
                    <a:pt x="4432567" y="0"/>
                  </a:moveTo>
                  <a:lnTo>
                    <a:pt x="0" y="0"/>
                  </a:lnTo>
                  <a:lnTo>
                    <a:pt x="0" y="845779"/>
                  </a:lnTo>
                  <a:lnTo>
                    <a:pt x="4008" y="865504"/>
                  </a:lnTo>
                  <a:lnTo>
                    <a:pt x="14922" y="881656"/>
                  </a:lnTo>
                  <a:lnTo>
                    <a:pt x="31075" y="892570"/>
                  </a:lnTo>
                  <a:lnTo>
                    <a:pt x="50799" y="896579"/>
                  </a:lnTo>
                  <a:lnTo>
                    <a:pt x="4381767" y="896579"/>
                  </a:lnTo>
                  <a:lnTo>
                    <a:pt x="4401492" y="892570"/>
                  </a:lnTo>
                  <a:lnTo>
                    <a:pt x="4417645" y="881656"/>
                  </a:lnTo>
                  <a:lnTo>
                    <a:pt x="4428559" y="865504"/>
                  </a:lnTo>
                  <a:lnTo>
                    <a:pt x="4432567" y="845779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977" y="1088286"/>
            <a:ext cx="4356100" cy="11398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59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Example:</a:t>
            </a:r>
            <a:r>
              <a:rPr sz="1100" spc="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Forms</a:t>
            </a:r>
            <a:endParaRPr sz="1100">
              <a:latin typeface="Tahoma"/>
              <a:cs typeface="Tahoma"/>
            </a:endParaRPr>
          </a:p>
          <a:p>
            <a:pPr marL="12700" marR="5715" algn="just">
              <a:lnSpc>
                <a:spcPct val="101800"/>
              </a:lnSpc>
              <a:spcBef>
                <a:spcPts val="335"/>
              </a:spcBef>
            </a:pPr>
            <a:r>
              <a:rPr sz="1100" spc="-15" dirty="0">
                <a:latin typeface="Tahoma"/>
                <a:cs typeface="Tahoma"/>
              </a:rPr>
              <a:t>The </a:t>
            </a:r>
            <a:r>
              <a:rPr sz="1100" spc="-50" dirty="0">
                <a:latin typeface="Tahoma"/>
                <a:cs typeface="Tahoma"/>
              </a:rPr>
              <a:t>set </a:t>
            </a:r>
            <a:r>
              <a:rPr sz="1100" spc="-40" dirty="0">
                <a:latin typeface="Tahoma"/>
                <a:cs typeface="Tahoma"/>
              </a:rPr>
              <a:t>of </a:t>
            </a:r>
            <a:r>
              <a:rPr sz="1100" spc="-45" dirty="0">
                <a:latin typeface="Tahoma"/>
                <a:cs typeface="Tahoma"/>
              </a:rPr>
              <a:t>non-terminals </a:t>
            </a:r>
            <a:r>
              <a:rPr sz="1100" spc="-40" dirty="0">
                <a:latin typeface="Tahoma"/>
                <a:cs typeface="Tahoma"/>
              </a:rPr>
              <a:t>of </a:t>
            </a:r>
            <a:r>
              <a:rPr sz="1100" i="1" spc="-130" dirty="0">
                <a:latin typeface="Arial"/>
                <a:cs typeface="Arial"/>
              </a:rPr>
              <a:t>G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i="1" spc="-10" dirty="0">
                <a:latin typeface="Arial"/>
                <a:cs typeface="Arial"/>
              </a:rPr>
              <a:t>V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spc="55" dirty="0">
                <a:latin typeface="Lucida Sans Unicode"/>
                <a:cs typeface="Lucida Sans Unicode"/>
              </a:rPr>
              <a:t>{</a:t>
            </a:r>
            <a:r>
              <a:rPr sz="1100" i="1" spc="55" dirty="0">
                <a:latin typeface="Arial"/>
                <a:cs typeface="Arial"/>
              </a:rPr>
              <a:t>D, </a:t>
            </a:r>
            <a:r>
              <a:rPr sz="1100" i="1" spc="-15" dirty="0">
                <a:latin typeface="Arial"/>
                <a:cs typeface="Arial"/>
              </a:rPr>
              <a:t>N, </a:t>
            </a:r>
            <a:r>
              <a:rPr sz="1100" i="1" spc="-70" dirty="0">
                <a:latin typeface="Arial"/>
                <a:cs typeface="Arial"/>
              </a:rPr>
              <a:t>P, </a:t>
            </a:r>
            <a:r>
              <a:rPr sz="1100" i="1" spc="-60" dirty="0">
                <a:latin typeface="Arial"/>
                <a:cs typeface="Arial"/>
              </a:rPr>
              <a:t>NP, </a:t>
            </a:r>
            <a:r>
              <a:rPr sz="1100" i="1" spc="-40" dirty="0">
                <a:latin typeface="Arial"/>
                <a:cs typeface="Arial"/>
              </a:rPr>
              <a:t>PP </a:t>
            </a:r>
            <a:r>
              <a:rPr sz="1100" spc="185" dirty="0">
                <a:latin typeface="Lucida Sans Unicode"/>
                <a:cs typeface="Lucida Sans Unicode"/>
              </a:rPr>
              <a:t>}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0" dirty="0">
                <a:latin typeface="Tahoma"/>
                <a:cs typeface="Tahoma"/>
              </a:rPr>
              <a:t>set </a:t>
            </a:r>
            <a:r>
              <a:rPr sz="1100" spc="-40" dirty="0">
                <a:latin typeface="Tahoma"/>
                <a:cs typeface="Tahoma"/>
              </a:rPr>
              <a:t>of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terminals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175" dirty="0">
                <a:latin typeface="Tahoma"/>
                <a:cs typeface="Tahoma"/>
              </a:rPr>
              <a:t>Σ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{</a:t>
            </a:r>
            <a:r>
              <a:rPr sz="1100" i="1" spc="15" dirty="0">
                <a:latin typeface="Arial"/>
                <a:cs typeface="Arial"/>
              </a:rPr>
              <a:t>the,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cat,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15" dirty="0">
                <a:latin typeface="Arial"/>
                <a:cs typeface="Arial"/>
              </a:rPr>
              <a:t>in,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35" dirty="0">
                <a:latin typeface="Arial"/>
                <a:cs typeface="Arial"/>
              </a:rPr>
              <a:t>hat</a:t>
            </a:r>
            <a:r>
              <a:rPr sz="1100" spc="35" dirty="0">
                <a:latin typeface="Lucida Sans Unicode"/>
                <a:cs typeface="Lucida Sans Unicode"/>
              </a:rPr>
              <a:t>}</a:t>
            </a:r>
            <a:r>
              <a:rPr sz="1100" spc="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marR="5080" algn="just">
              <a:lnSpc>
                <a:spcPct val="102699"/>
              </a:lnSpc>
            </a:pPr>
            <a:r>
              <a:rPr sz="1100" spc="-15" dirty="0">
                <a:latin typeface="Tahoma"/>
                <a:cs typeface="Tahoma"/>
              </a:rPr>
              <a:t>The </a:t>
            </a:r>
            <a:r>
              <a:rPr sz="1100" spc="-50" dirty="0">
                <a:latin typeface="Tahoma"/>
                <a:cs typeface="Tahoma"/>
              </a:rPr>
              <a:t>set</a:t>
            </a:r>
            <a:r>
              <a:rPr sz="1100" spc="24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26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forms</a:t>
            </a:r>
            <a:r>
              <a:rPr sz="1100" spc="2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therefore</a:t>
            </a:r>
            <a:r>
              <a:rPr sz="1100" spc="23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contains</a:t>
            </a:r>
            <a:r>
              <a:rPr sz="1100" spc="27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all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6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(infinitely </a:t>
            </a:r>
            <a:r>
              <a:rPr sz="1100" spc="-45" dirty="0">
                <a:latin typeface="Tahoma"/>
                <a:cs typeface="Tahoma"/>
              </a:rPr>
              <a:t>many)</a:t>
            </a:r>
            <a:r>
              <a:rPr sz="1100" spc="254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sequences 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elements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from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V</a:t>
            </a:r>
            <a:r>
              <a:rPr sz="1100" i="1" spc="285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40" dirty="0">
                <a:latin typeface="Tahoma"/>
                <a:cs typeface="Tahoma"/>
              </a:rPr>
              <a:t> </a:t>
            </a:r>
            <a:r>
              <a:rPr sz="1100" spc="70" dirty="0">
                <a:latin typeface="Tahoma"/>
                <a:cs typeface="Tahoma"/>
              </a:rPr>
              <a:t>Σ, </a:t>
            </a:r>
            <a:r>
              <a:rPr sz="1100" spc="-50" dirty="0">
                <a:latin typeface="Tahoma"/>
                <a:cs typeface="Tahoma"/>
              </a:rPr>
              <a:t>such</a:t>
            </a:r>
            <a:r>
              <a:rPr sz="1100" spc="24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15" dirty="0">
                <a:latin typeface="Tahoma"/>
                <a:cs typeface="Tahoma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()</a:t>
            </a:r>
            <a:r>
              <a:rPr sz="1100" spc="30" dirty="0">
                <a:latin typeface="Tahoma"/>
                <a:cs typeface="Tahoma"/>
              </a:rPr>
              <a:t>, </a:t>
            </a:r>
            <a:r>
              <a:rPr sz="1100" spc="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Arial"/>
                <a:cs typeface="Arial"/>
              </a:rPr>
              <a:t>NP</a:t>
            </a:r>
            <a:r>
              <a:rPr sz="1100" spc="5" dirty="0">
                <a:latin typeface="Lucida Sans Unicode"/>
                <a:cs typeface="Lucida Sans Unicode"/>
              </a:rPr>
              <a:t>)</a:t>
            </a:r>
            <a:r>
              <a:rPr sz="1100" spc="5" dirty="0">
                <a:latin typeface="Tahoma"/>
                <a:cs typeface="Tahoma"/>
              </a:rPr>
              <a:t>, </a:t>
            </a:r>
            <a:r>
              <a:rPr sz="1100" spc="25" dirty="0">
                <a:latin typeface="Lucida Sans Unicode"/>
                <a:cs typeface="Lucida Sans Unicode"/>
              </a:rPr>
              <a:t>(</a:t>
            </a:r>
            <a:r>
              <a:rPr sz="1100" i="1" spc="25" dirty="0">
                <a:latin typeface="Arial"/>
                <a:cs typeface="Arial"/>
              </a:rPr>
              <a:t>D </a:t>
            </a:r>
            <a:r>
              <a:rPr sz="1100" i="1" spc="-25" dirty="0">
                <a:latin typeface="Arial"/>
                <a:cs typeface="Arial"/>
              </a:rPr>
              <a:t>cat </a:t>
            </a:r>
            <a:r>
              <a:rPr sz="1100" i="1" spc="-40" dirty="0">
                <a:latin typeface="Arial"/>
                <a:cs typeface="Arial"/>
              </a:rPr>
              <a:t>P </a:t>
            </a:r>
            <a:r>
              <a:rPr sz="1100" i="1" spc="-10" dirty="0">
                <a:latin typeface="Arial"/>
                <a:cs typeface="Arial"/>
              </a:rPr>
              <a:t>D </a:t>
            </a:r>
            <a:r>
              <a:rPr sz="1100" i="1" spc="-5" dirty="0">
                <a:latin typeface="Arial"/>
                <a:cs typeface="Arial"/>
              </a:rPr>
              <a:t>hat</a:t>
            </a:r>
            <a:r>
              <a:rPr sz="1100" spc="-5" dirty="0">
                <a:latin typeface="Lucida Sans Unicode"/>
                <a:cs typeface="Lucida Sans Unicode"/>
              </a:rPr>
              <a:t>)</a:t>
            </a:r>
            <a:r>
              <a:rPr sz="1100" spc="-5" dirty="0">
                <a:latin typeface="Tahoma"/>
                <a:cs typeface="Tahoma"/>
              </a:rPr>
              <a:t>, </a:t>
            </a:r>
            <a:r>
              <a:rPr sz="1100" spc="25" dirty="0">
                <a:latin typeface="Lucida Sans Unicode"/>
                <a:cs typeface="Lucida Sans Unicode"/>
              </a:rPr>
              <a:t>(</a:t>
            </a:r>
            <a:r>
              <a:rPr sz="1100" i="1" spc="25" dirty="0">
                <a:latin typeface="Arial"/>
                <a:cs typeface="Arial"/>
              </a:rPr>
              <a:t>D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dirty="0">
                <a:latin typeface="Tahoma"/>
                <a:cs typeface="Tahoma"/>
              </a:rPr>
              <a:t>, 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the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cat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in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the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hat</a:t>
            </a:r>
            <a:r>
              <a:rPr sz="1100" spc="-5" dirty="0">
                <a:latin typeface="Lucida Sans Unicode"/>
                <a:cs typeface="Lucida Sans Unicode"/>
              </a:rPr>
              <a:t>)</a:t>
            </a:r>
            <a:r>
              <a:rPr sz="1100" spc="-5" dirty="0">
                <a:latin typeface="Tahoma"/>
                <a:cs typeface="Tahoma"/>
              </a:rPr>
              <a:t>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etc.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233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792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Derivation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7882" y="1082421"/>
            <a:ext cx="4432935" cy="1287780"/>
            <a:chOff x="87882" y="1082421"/>
            <a:chExt cx="4432935" cy="1287780"/>
          </a:xfrm>
        </p:grpSpPr>
        <p:sp>
          <p:nvSpPr>
            <p:cNvPr id="6" name="object 6"/>
            <p:cNvSpPr/>
            <p:nvPr/>
          </p:nvSpPr>
          <p:spPr>
            <a:xfrm>
              <a:off x="87882" y="1082421"/>
              <a:ext cx="4432935" cy="186690"/>
            </a:xfrm>
            <a:custGeom>
              <a:avLst/>
              <a:gdLst/>
              <a:ahLst/>
              <a:cxnLst/>
              <a:rect l="l" t="t" r="r" b="b"/>
              <a:pathLst>
                <a:path w="4432935" h="186690">
                  <a:moveTo>
                    <a:pt x="4381767" y="0"/>
                  </a:moveTo>
                  <a:lnTo>
                    <a:pt x="50799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0"/>
                  </a:lnTo>
                  <a:lnTo>
                    <a:pt x="4432567" y="186550"/>
                  </a:lnTo>
                  <a:lnTo>
                    <a:pt x="4432567" y="50800"/>
                  </a:lnTo>
                  <a:lnTo>
                    <a:pt x="4428559" y="31075"/>
                  </a:lnTo>
                  <a:lnTo>
                    <a:pt x="4417645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82" y="1257361"/>
              <a:ext cx="4432935" cy="5080"/>
            </a:xfrm>
            <a:custGeom>
              <a:avLst/>
              <a:gdLst/>
              <a:ahLst/>
              <a:cxnLst/>
              <a:rect l="l" t="t" r="r" b="b"/>
              <a:pathLst>
                <a:path w="4432935" h="5080">
                  <a:moveTo>
                    <a:pt x="0" y="4767"/>
                  </a:moveTo>
                  <a:lnTo>
                    <a:pt x="4432566" y="4767"/>
                  </a:lnTo>
                  <a:lnTo>
                    <a:pt x="4432566" y="0"/>
                  </a:lnTo>
                  <a:lnTo>
                    <a:pt x="0" y="0"/>
                  </a:lnTo>
                  <a:lnTo>
                    <a:pt x="0" y="4767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882" y="1258950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82" y="1265301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74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882" y="1271652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882" y="1278002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871" y="1277912"/>
              <a:ext cx="4432935" cy="30480"/>
            </a:xfrm>
            <a:custGeom>
              <a:avLst/>
              <a:gdLst/>
              <a:ahLst/>
              <a:cxnLst/>
              <a:rect l="l" t="t" r="r" b="b"/>
              <a:pathLst>
                <a:path w="4432935" h="30480">
                  <a:moveTo>
                    <a:pt x="4432566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060"/>
                  </a:lnTo>
                  <a:lnTo>
                    <a:pt x="4432566" y="30060"/>
                  </a:lnTo>
                  <a:lnTo>
                    <a:pt x="4432566" y="635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882" y="1301534"/>
              <a:ext cx="4432935" cy="1068705"/>
            </a:xfrm>
            <a:custGeom>
              <a:avLst/>
              <a:gdLst/>
              <a:ahLst/>
              <a:cxnLst/>
              <a:rect l="l" t="t" r="r" b="b"/>
              <a:pathLst>
                <a:path w="4432935" h="1068705">
                  <a:moveTo>
                    <a:pt x="4432567" y="0"/>
                  </a:moveTo>
                  <a:lnTo>
                    <a:pt x="0" y="0"/>
                  </a:lnTo>
                  <a:lnTo>
                    <a:pt x="0" y="1017866"/>
                  </a:lnTo>
                  <a:lnTo>
                    <a:pt x="4008" y="1037591"/>
                  </a:lnTo>
                  <a:lnTo>
                    <a:pt x="14922" y="1053744"/>
                  </a:lnTo>
                  <a:lnTo>
                    <a:pt x="31075" y="1064658"/>
                  </a:lnTo>
                  <a:lnTo>
                    <a:pt x="50799" y="1068666"/>
                  </a:lnTo>
                  <a:lnTo>
                    <a:pt x="4381767" y="1068666"/>
                  </a:lnTo>
                  <a:lnTo>
                    <a:pt x="4401492" y="1064658"/>
                  </a:lnTo>
                  <a:lnTo>
                    <a:pt x="4417645" y="1053744"/>
                  </a:lnTo>
                  <a:lnTo>
                    <a:pt x="4428559" y="1037591"/>
                  </a:lnTo>
                  <a:lnTo>
                    <a:pt x="4432567" y="1017866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7878" y="1021230"/>
            <a:ext cx="4433570" cy="131064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450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Example:</a:t>
            </a:r>
            <a:r>
              <a:rPr sz="1100" spc="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Derivation</a:t>
            </a:r>
            <a:endParaRPr sz="1100">
              <a:latin typeface="Tahoma"/>
              <a:cs typeface="Tahoma"/>
            </a:endParaRPr>
          </a:p>
          <a:p>
            <a:pPr marL="50800" marR="43180" algn="just">
              <a:lnSpc>
                <a:spcPct val="102699"/>
              </a:lnSpc>
              <a:spcBef>
                <a:spcPts val="310"/>
              </a:spcBef>
            </a:pPr>
            <a:r>
              <a:rPr sz="1100" spc="-15" dirty="0">
                <a:latin typeface="Tahoma"/>
                <a:cs typeface="Tahoma"/>
              </a:rPr>
              <a:t>Let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us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start</a:t>
            </a:r>
            <a:r>
              <a:rPr sz="1100" spc="9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simple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form,</a:t>
            </a:r>
            <a:r>
              <a:rPr sz="1100" spc="110" dirty="0">
                <a:latin typeface="Tahoma"/>
                <a:cs typeface="Tahoma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Arial"/>
                <a:cs typeface="Arial"/>
              </a:rPr>
              <a:t>NP</a:t>
            </a:r>
            <a:r>
              <a:rPr sz="1100" spc="5" dirty="0">
                <a:latin typeface="Lucida Sans Unicode"/>
                <a:cs typeface="Lucida Sans Unicode"/>
              </a:rPr>
              <a:t>)</a:t>
            </a:r>
            <a:r>
              <a:rPr sz="1100" spc="5" dirty="0">
                <a:latin typeface="Tahoma"/>
                <a:cs typeface="Tahoma"/>
              </a:rPr>
              <a:t>.</a:t>
            </a:r>
            <a:r>
              <a:rPr sz="1100" spc="3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Observe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it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written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γ</a:t>
            </a:r>
            <a:r>
              <a:rPr sz="1200" i="1" spc="-37" baseline="-13888" dirty="0">
                <a:latin typeface="Arial"/>
                <a:cs typeface="Arial"/>
              </a:rPr>
              <a:t>l </a:t>
            </a:r>
            <a:r>
              <a:rPr sz="1100" i="1" spc="-25" dirty="0">
                <a:latin typeface="Arial"/>
                <a:cs typeface="Arial"/>
              </a:rPr>
              <a:t>NP</a:t>
            </a:r>
            <a:r>
              <a:rPr sz="1100" spc="-25" dirty="0">
                <a:latin typeface="Lucida Sans Unicode"/>
                <a:cs typeface="Lucida Sans Unicode"/>
              </a:rPr>
              <a:t>γ</a:t>
            </a:r>
            <a:r>
              <a:rPr sz="1200" i="1" spc="-37" baseline="-10416" dirty="0">
                <a:latin typeface="Arial"/>
                <a:cs typeface="Arial"/>
              </a:rPr>
              <a:t>r </a:t>
            </a:r>
            <a:r>
              <a:rPr sz="1100" spc="-30" dirty="0">
                <a:latin typeface="Tahoma"/>
                <a:cs typeface="Tahoma"/>
              </a:rPr>
              <a:t>, </a:t>
            </a:r>
            <a:r>
              <a:rPr sz="1100" spc="-70" dirty="0">
                <a:latin typeface="Tahoma"/>
                <a:cs typeface="Tahoma"/>
              </a:rPr>
              <a:t>where </a:t>
            </a:r>
            <a:r>
              <a:rPr sz="1100" spc="-25" dirty="0">
                <a:latin typeface="Tahoma"/>
                <a:cs typeface="Tahoma"/>
              </a:rPr>
              <a:t>both </a:t>
            </a:r>
            <a:r>
              <a:rPr sz="1100" spc="-25" dirty="0">
                <a:latin typeface="Lucida Sans Unicode"/>
                <a:cs typeface="Lucida Sans Unicode"/>
              </a:rPr>
              <a:t>γ</a:t>
            </a:r>
            <a:r>
              <a:rPr sz="1200" i="1" spc="-37" baseline="-13888" dirty="0">
                <a:latin typeface="Arial"/>
                <a:cs typeface="Arial"/>
              </a:rPr>
              <a:t>l</a:t>
            </a:r>
            <a:r>
              <a:rPr sz="1200" i="1" spc="254" baseline="-13888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25" dirty="0">
                <a:latin typeface="Lucida Sans Unicode"/>
                <a:cs typeface="Lucida Sans Unicode"/>
              </a:rPr>
              <a:t>γ</a:t>
            </a:r>
            <a:r>
              <a:rPr sz="1200" i="1" spc="-37" baseline="-10416" dirty="0">
                <a:latin typeface="Arial"/>
                <a:cs typeface="Arial"/>
              </a:rPr>
              <a:t>r</a:t>
            </a:r>
            <a:r>
              <a:rPr sz="1200" i="1" spc="254" baseline="-10416" dirty="0">
                <a:latin typeface="Arial"/>
                <a:cs typeface="Arial"/>
              </a:rPr>
              <a:t> </a:t>
            </a:r>
            <a:r>
              <a:rPr sz="1100" spc="-75" dirty="0">
                <a:latin typeface="Tahoma"/>
                <a:cs typeface="Tahoma"/>
              </a:rPr>
              <a:t>are </a:t>
            </a:r>
            <a:r>
              <a:rPr sz="1100" spc="-65" dirty="0">
                <a:latin typeface="Tahoma"/>
                <a:cs typeface="Tahoma"/>
              </a:rPr>
              <a:t>empty. </a:t>
            </a:r>
            <a:r>
              <a:rPr sz="1100" spc="-55" dirty="0">
                <a:latin typeface="Tahoma"/>
                <a:cs typeface="Tahoma"/>
              </a:rPr>
              <a:t>Observe </a:t>
            </a:r>
            <a:r>
              <a:rPr sz="1100" spc="-45" dirty="0">
                <a:latin typeface="Tahoma"/>
                <a:cs typeface="Tahoma"/>
              </a:rPr>
              <a:t>also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i="1" spc="-35" dirty="0">
                <a:latin typeface="Arial"/>
                <a:cs typeface="Arial"/>
              </a:rPr>
              <a:t>NP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5" dirty="0">
                <a:latin typeface="Tahoma"/>
                <a:cs typeface="Tahoma"/>
              </a:rPr>
              <a:t>head 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 </a:t>
            </a:r>
            <a:r>
              <a:rPr sz="1100" spc="-75" dirty="0">
                <a:latin typeface="Tahoma"/>
                <a:cs typeface="Tahoma"/>
              </a:rPr>
              <a:t>some </a:t>
            </a:r>
            <a:r>
              <a:rPr sz="1100" spc="-60" dirty="0">
                <a:latin typeface="Tahoma"/>
                <a:cs typeface="Tahoma"/>
              </a:rPr>
              <a:t>grammar </a:t>
            </a:r>
            <a:r>
              <a:rPr sz="1100" spc="-55" dirty="0">
                <a:latin typeface="Tahoma"/>
                <a:cs typeface="Tahoma"/>
              </a:rPr>
              <a:t>rule: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rule </a:t>
            </a:r>
            <a:r>
              <a:rPr sz="1100" i="1" spc="-35" dirty="0">
                <a:latin typeface="Arial"/>
                <a:cs typeface="Arial"/>
              </a:rPr>
              <a:t>NP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i="1" spc="-10" dirty="0">
                <a:latin typeface="Arial"/>
                <a:cs typeface="Arial"/>
              </a:rPr>
              <a:t>D </a:t>
            </a:r>
            <a:r>
              <a:rPr sz="1100" i="1" spc="10" dirty="0">
                <a:latin typeface="Arial"/>
                <a:cs typeface="Arial"/>
              </a:rPr>
              <a:t>N</a:t>
            </a:r>
            <a:r>
              <a:rPr sz="1100" spc="10" dirty="0">
                <a:latin typeface="Tahoma"/>
                <a:cs typeface="Tahoma"/>
              </a:rPr>
              <a:t>. </a:t>
            </a:r>
            <a:r>
              <a:rPr sz="1100" spc="-45" dirty="0">
                <a:latin typeface="Tahoma"/>
                <a:cs typeface="Tahoma"/>
              </a:rPr>
              <a:t>Therefore,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0" dirty="0">
                <a:latin typeface="Tahoma"/>
                <a:cs typeface="Tahoma"/>
              </a:rPr>
              <a:t>form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40" dirty="0">
                <a:latin typeface="Tahoma"/>
                <a:cs typeface="Tahoma"/>
              </a:rPr>
              <a:t>good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candidate </a:t>
            </a:r>
            <a:r>
              <a:rPr sz="1100" spc="-50" dirty="0">
                <a:latin typeface="Tahoma"/>
                <a:cs typeface="Tahoma"/>
              </a:rPr>
              <a:t>for </a:t>
            </a:r>
            <a:r>
              <a:rPr sz="1100" spc="-40" dirty="0">
                <a:latin typeface="Tahoma"/>
                <a:cs typeface="Tahoma"/>
              </a:rPr>
              <a:t>derivation: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if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replace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selected </a:t>
            </a:r>
            <a:r>
              <a:rPr sz="1100" spc="-45" dirty="0">
                <a:latin typeface="Tahoma"/>
                <a:cs typeface="Tahoma"/>
              </a:rPr>
              <a:t>symbol </a:t>
            </a:r>
            <a:r>
              <a:rPr sz="1100" i="1" spc="-35" dirty="0">
                <a:latin typeface="Arial"/>
                <a:cs typeface="Arial"/>
              </a:rPr>
              <a:t>NP</a:t>
            </a:r>
            <a:r>
              <a:rPr sz="1100" i="1" spc="235" dirty="0">
                <a:latin typeface="Arial"/>
                <a:cs typeface="Arial"/>
              </a:rPr>
              <a:t> </a:t>
            </a:r>
            <a:r>
              <a:rPr sz="1100" spc="-25" dirty="0">
                <a:latin typeface="Tahoma"/>
                <a:cs typeface="Tahoma"/>
              </a:rPr>
              <a:t>with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body </a:t>
            </a:r>
            <a:r>
              <a:rPr sz="1100" spc="-40" dirty="0">
                <a:latin typeface="Tahoma"/>
                <a:cs typeface="Tahoma"/>
              </a:rPr>
              <a:t>of the rule, </a:t>
            </a:r>
            <a:r>
              <a:rPr sz="1100" spc="-45" dirty="0">
                <a:latin typeface="Tahoma"/>
                <a:cs typeface="Tahoma"/>
              </a:rPr>
              <a:t>while </a:t>
            </a:r>
            <a:r>
              <a:rPr sz="1100" spc="-60" dirty="0">
                <a:latin typeface="Tahoma"/>
                <a:cs typeface="Tahoma"/>
              </a:rPr>
              <a:t>preserving </a:t>
            </a:r>
            <a:r>
              <a:rPr sz="1100" spc="-15" dirty="0">
                <a:latin typeface="Tahoma"/>
                <a:cs typeface="Tahoma"/>
              </a:rPr>
              <a:t>its </a:t>
            </a:r>
            <a:r>
              <a:rPr sz="1100" spc="-45" dirty="0">
                <a:latin typeface="Tahoma"/>
                <a:cs typeface="Tahoma"/>
              </a:rPr>
              <a:t>environment, </a:t>
            </a:r>
            <a:r>
              <a:rPr sz="1100" spc="-105" dirty="0">
                <a:latin typeface="Tahoma"/>
                <a:cs typeface="Tahoma"/>
              </a:rPr>
              <a:t>we </a:t>
            </a:r>
            <a:r>
              <a:rPr sz="1100" spc="-50" dirty="0">
                <a:latin typeface="Tahoma"/>
                <a:cs typeface="Tahoma"/>
              </a:rPr>
              <a:t>get </a:t>
            </a:r>
            <a:r>
              <a:rPr sz="1100" spc="-25" dirty="0">
                <a:latin typeface="Lucida Sans Unicode"/>
                <a:cs typeface="Lucida Sans Unicode"/>
              </a:rPr>
              <a:t>γ</a:t>
            </a:r>
            <a:r>
              <a:rPr sz="1200" i="1" spc="-37" baseline="-13888" dirty="0">
                <a:latin typeface="Arial"/>
                <a:cs typeface="Arial"/>
              </a:rPr>
              <a:t>l </a:t>
            </a:r>
            <a:r>
              <a:rPr sz="1100" i="1" spc="-10" dirty="0">
                <a:latin typeface="Arial"/>
                <a:cs typeface="Arial"/>
              </a:rPr>
              <a:t>D </a:t>
            </a:r>
            <a:r>
              <a:rPr sz="1100" i="1" spc="-25" dirty="0">
                <a:latin typeface="Arial"/>
                <a:cs typeface="Arial"/>
              </a:rPr>
              <a:t>N</a:t>
            </a:r>
            <a:r>
              <a:rPr sz="1100" spc="-25" dirty="0">
                <a:latin typeface="Lucida Sans Unicode"/>
                <a:cs typeface="Lucida Sans Unicode"/>
              </a:rPr>
              <a:t>γ</a:t>
            </a:r>
            <a:r>
              <a:rPr sz="1200" i="1" spc="-37" baseline="-10416" dirty="0">
                <a:latin typeface="Arial"/>
                <a:cs typeface="Arial"/>
              </a:rPr>
              <a:t>r</a:t>
            </a:r>
            <a:r>
              <a:rPr sz="1200" i="1" spc="-30" baseline="-10416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i="1" spc="-10" dirty="0">
                <a:latin typeface="Arial"/>
                <a:cs typeface="Arial"/>
              </a:rPr>
              <a:t>D </a:t>
            </a:r>
            <a:r>
              <a:rPr sz="1100" i="1" spc="-30" dirty="0">
                <a:latin typeface="Arial"/>
                <a:cs typeface="Arial"/>
              </a:rPr>
              <a:t>N</a:t>
            </a:r>
            <a:r>
              <a:rPr sz="1100" spc="-30" dirty="0">
                <a:latin typeface="Tahoma"/>
                <a:cs typeface="Tahoma"/>
              </a:rPr>
              <a:t>. 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Therefore,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(</a:t>
            </a:r>
            <a:r>
              <a:rPr sz="1100" i="1" spc="15" dirty="0">
                <a:latin typeface="Arial"/>
                <a:cs typeface="Arial"/>
              </a:rPr>
              <a:t>NP</a:t>
            </a:r>
            <a:r>
              <a:rPr sz="1100" spc="15" dirty="0">
                <a:latin typeface="Lucida Sans Unicode"/>
                <a:cs typeface="Lucida Sans Unicode"/>
              </a:rPr>
              <a:t>)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25" dirty="0">
                <a:latin typeface="Lucida Sans Unicode"/>
                <a:cs typeface="Lucida Sans Unicode"/>
              </a:rPr>
              <a:t>(</a:t>
            </a:r>
            <a:r>
              <a:rPr sz="1100" i="1" spc="25" dirty="0">
                <a:latin typeface="Arial"/>
                <a:cs typeface="Arial"/>
              </a:rPr>
              <a:t>D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5" dirty="0">
                <a:latin typeface="Arial"/>
                <a:cs typeface="Arial"/>
              </a:rPr>
              <a:t>N</a:t>
            </a:r>
            <a:r>
              <a:rPr sz="1100" spc="5" dirty="0">
                <a:latin typeface="Lucida Sans Unicode"/>
                <a:cs typeface="Lucida Sans Unicode"/>
              </a:rPr>
              <a:t>)</a:t>
            </a:r>
            <a:r>
              <a:rPr sz="1100" spc="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234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792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Derivation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7882" y="1152525"/>
            <a:ext cx="4432935" cy="1114425"/>
            <a:chOff x="87882" y="1152525"/>
            <a:chExt cx="4432935" cy="1114425"/>
          </a:xfrm>
        </p:grpSpPr>
        <p:sp>
          <p:nvSpPr>
            <p:cNvPr id="6" name="object 6"/>
            <p:cNvSpPr/>
            <p:nvPr/>
          </p:nvSpPr>
          <p:spPr>
            <a:xfrm>
              <a:off x="87882" y="1152525"/>
              <a:ext cx="4432935" cy="186690"/>
            </a:xfrm>
            <a:custGeom>
              <a:avLst/>
              <a:gdLst/>
              <a:ahLst/>
              <a:cxnLst/>
              <a:rect l="l" t="t" r="r" b="b"/>
              <a:pathLst>
                <a:path w="4432935" h="186690">
                  <a:moveTo>
                    <a:pt x="4381767" y="0"/>
                  </a:moveTo>
                  <a:lnTo>
                    <a:pt x="50799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63"/>
                  </a:lnTo>
                  <a:lnTo>
                    <a:pt x="4432567" y="186563"/>
                  </a:lnTo>
                  <a:lnTo>
                    <a:pt x="4432567" y="50800"/>
                  </a:lnTo>
                  <a:lnTo>
                    <a:pt x="4428559" y="31075"/>
                  </a:lnTo>
                  <a:lnTo>
                    <a:pt x="4417645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82" y="1325941"/>
              <a:ext cx="4432935" cy="5080"/>
            </a:xfrm>
            <a:custGeom>
              <a:avLst/>
              <a:gdLst/>
              <a:ahLst/>
              <a:cxnLst/>
              <a:rect l="l" t="t" r="r" b="b"/>
              <a:pathLst>
                <a:path w="4432935" h="5080">
                  <a:moveTo>
                    <a:pt x="0" y="4764"/>
                  </a:moveTo>
                  <a:lnTo>
                    <a:pt x="4432566" y="4764"/>
                  </a:lnTo>
                  <a:lnTo>
                    <a:pt x="4432566" y="0"/>
                  </a:lnTo>
                  <a:lnTo>
                    <a:pt x="0" y="0"/>
                  </a:lnTo>
                  <a:lnTo>
                    <a:pt x="0" y="4764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882" y="1327531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82" y="1333882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74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882" y="1340233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882" y="1346584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871" y="1346492"/>
              <a:ext cx="4432935" cy="30480"/>
            </a:xfrm>
            <a:custGeom>
              <a:avLst/>
              <a:gdLst/>
              <a:ahLst/>
              <a:cxnLst/>
              <a:rect l="l" t="t" r="r" b="b"/>
              <a:pathLst>
                <a:path w="4432935" h="30480">
                  <a:moveTo>
                    <a:pt x="4432566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060"/>
                  </a:lnTo>
                  <a:lnTo>
                    <a:pt x="4432566" y="30060"/>
                  </a:lnTo>
                  <a:lnTo>
                    <a:pt x="4432566" y="635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882" y="1369987"/>
              <a:ext cx="4432935" cy="896619"/>
            </a:xfrm>
            <a:custGeom>
              <a:avLst/>
              <a:gdLst/>
              <a:ahLst/>
              <a:cxnLst/>
              <a:rect l="l" t="t" r="r" b="b"/>
              <a:pathLst>
                <a:path w="4432935" h="896619">
                  <a:moveTo>
                    <a:pt x="4432567" y="0"/>
                  </a:moveTo>
                  <a:lnTo>
                    <a:pt x="0" y="0"/>
                  </a:lnTo>
                  <a:lnTo>
                    <a:pt x="0" y="845779"/>
                  </a:lnTo>
                  <a:lnTo>
                    <a:pt x="4008" y="865504"/>
                  </a:lnTo>
                  <a:lnTo>
                    <a:pt x="14922" y="881656"/>
                  </a:lnTo>
                  <a:lnTo>
                    <a:pt x="31075" y="892570"/>
                  </a:lnTo>
                  <a:lnTo>
                    <a:pt x="50799" y="896579"/>
                  </a:lnTo>
                  <a:lnTo>
                    <a:pt x="4381767" y="896579"/>
                  </a:lnTo>
                  <a:lnTo>
                    <a:pt x="4401492" y="892570"/>
                  </a:lnTo>
                  <a:lnTo>
                    <a:pt x="4417645" y="881656"/>
                  </a:lnTo>
                  <a:lnTo>
                    <a:pt x="4428559" y="865504"/>
                  </a:lnTo>
                  <a:lnTo>
                    <a:pt x="4432567" y="845779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7879" y="1088286"/>
            <a:ext cx="4432935" cy="11398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459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Example:</a:t>
            </a:r>
            <a:r>
              <a:rPr sz="1100" spc="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Derivation</a:t>
            </a:r>
            <a:endParaRPr sz="1100">
              <a:latin typeface="Tahoma"/>
              <a:cs typeface="Tahoma"/>
            </a:endParaRPr>
          </a:p>
          <a:p>
            <a:pPr marL="50800" marR="43180" algn="just">
              <a:lnSpc>
                <a:spcPct val="102499"/>
              </a:lnSpc>
              <a:spcBef>
                <a:spcPts val="325"/>
              </a:spcBef>
            </a:pPr>
            <a:r>
              <a:rPr sz="1100" spc="-50" dirty="0">
                <a:latin typeface="Tahoma"/>
                <a:cs typeface="Tahoma"/>
              </a:rPr>
              <a:t>We </a:t>
            </a:r>
            <a:r>
              <a:rPr sz="1100" spc="-75" dirty="0">
                <a:latin typeface="Tahoma"/>
                <a:cs typeface="Tahoma"/>
              </a:rPr>
              <a:t>now </a:t>
            </a:r>
            <a:r>
              <a:rPr sz="1100" spc="-40" dirty="0">
                <a:latin typeface="Tahoma"/>
                <a:cs typeface="Tahoma"/>
              </a:rPr>
              <a:t>apply the </a:t>
            </a:r>
            <a:r>
              <a:rPr sz="1100" spc="-75" dirty="0">
                <a:latin typeface="Tahoma"/>
                <a:cs typeface="Tahoma"/>
              </a:rPr>
              <a:t>same </a:t>
            </a:r>
            <a:r>
              <a:rPr sz="1100" spc="-60" dirty="0">
                <a:latin typeface="Tahoma"/>
                <a:cs typeface="Tahoma"/>
              </a:rPr>
              <a:t>process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25" dirty="0">
                <a:latin typeface="Lucida Sans Unicode"/>
                <a:cs typeface="Lucida Sans Unicode"/>
              </a:rPr>
              <a:t>(</a:t>
            </a:r>
            <a:r>
              <a:rPr sz="1100" i="1" spc="25" dirty="0">
                <a:latin typeface="Arial"/>
                <a:cs typeface="Arial"/>
              </a:rPr>
              <a:t>D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34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This </a:t>
            </a:r>
            <a:r>
              <a:rPr sz="1100" spc="-35" dirty="0">
                <a:latin typeface="Tahoma"/>
                <a:cs typeface="Tahoma"/>
              </a:rPr>
              <a:t>time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selected </a:t>
            </a:r>
            <a:r>
              <a:rPr sz="1100" spc="-45" dirty="0">
                <a:latin typeface="Tahoma"/>
                <a:cs typeface="Tahoma"/>
              </a:rPr>
              <a:t>symbol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D </a:t>
            </a:r>
            <a:r>
              <a:rPr sz="1100" spc="-70" dirty="0">
                <a:latin typeface="Tahoma"/>
                <a:cs typeface="Tahoma"/>
              </a:rPr>
              <a:t>(we </a:t>
            </a:r>
            <a:r>
              <a:rPr sz="1100" spc="-35" dirty="0">
                <a:latin typeface="Tahoma"/>
                <a:cs typeface="Tahoma"/>
              </a:rPr>
              <a:t>could </a:t>
            </a:r>
            <a:r>
              <a:rPr sz="1100" spc="-65" dirty="0">
                <a:latin typeface="Tahoma"/>
                <a:cs typeface="Tahoma"/>
              </a:rPr>
              <a:t>have </a:t>
            </a:r>
            <a:r>
              <a:rPr sz="1100" spc="-55" dirty="0">
                <a:latin typeface="Tahoma"/>
                <a:cs typeface="Tahoma"/>
              </a:rPr>
              <a:t>selected </a:t>
            </a:r>
            <a:r>
              <a:rPr sz="1100" i="1" spc="-30" dirty="0">
                <a:latin typeface="Arial"/>
                <a:cs typeface="Arial"/>
              </a:rPr>
              <a:t>N</a:t>
            </a:r>
            <a:r>
              <a:rPr sz="1100" spc="-30" dirty="0">
                <a:latin typeface="Tahoma"/>
                <a:cs typeface="Tahoma"/>
              </a:rPr>
              <a:t>, </a:t>
            </a:r>
            <a:r>
              <a:rPr sz="1100" spc="-40" dirty="0">
                <a:latin typeface="Tahoma"/>
                <a:cs typeface="Tahoma"/>
              </a:rPr>
              <a:t>of </a:t>
            </a:r>
            <a:r>
              <a:rPr sz="1100" spc="-50" dirty="0">
                <a:latin typeface="Tahoma"/>
                <a:cs typeface="Tahoma"/>
              </a:rPr>
              <a:t>course).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left </a:t>
            </a:r>
            <a:r>
              <a:rPr sz="1100" spc="-35" dirty="0">
                <a:latin typeface="Tahoma"/>
                <a:cs typeface="Tahoma"/>
              </a:rPr>
              <a:t>context is </a:t>
            </a:r>
            <a:r>
              <a:rPr sz="1100" spc="-45" dirty="0">
                <a:latin typeface="Tahoma"/>
                <a:cs typeface="Tahoma"/>
              </a:rPr>
              <a:t>again </a:t>
            </a:r>
            <a:r>
              <a:rPr sz="1100" spc="-65" dirty="0">
                <a:latin typeface="Tahoma"/>
                <a:cs typeface="Tahoma"/>
              </a:rPr>
              <a:t>empty, 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while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right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context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γ</a:t>
            </a:r>
            <a:r>
              <a:rPr sz="1200" i="1" spc="-37" baseline="-10416" dirty="0">
                <a:latin typeface="Arial"/>
                <a:cs typeface="Arial"/>
              </a:rPr>
              <a:t>r</a:t>
            </a:r>
            <a:r>
              <a:rPr sz="1200" i="1" spc="52" baseline="-10416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Arial"/>
                <a:cs typeface="Arial"/>
              </a:rPr>
              <a:t>N</a:t>
            </a:r>
            <a:r>
              <a:rPr sz="1100" spc="-30" dirty="0">
                <a:latin typeface="Tahoma"/>
                <a:cs typeface="Tahoma"/>
              </a:rPr>
              <a:t>.</a:t>
            </a:r>
            <a:r>
              <a:rPr sz="1100" spc="114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As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there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exists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grammar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rule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whose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head </a:t>
            </a:r>
            <a:r>
              <a:rPr sz="1100" spc="-33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Arial"/>
                <a:cs typeface="Arial"/>
              </a:rPr>
              <a:t>D</a:t>
            </a:r>
            <a:r>
              <a:rPr sz="1100" spc="-20" dirty="0">
                <a:latin typeface="Tahoma"/>
                <a:cs typeface="Tahoma"/>
              </a:rPr>
              <a:t>,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namely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D</a:t>
            </a:r>
            <a:r>
              <a:rPr sz="1100" i="1" spc="14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10" dirty="0">
                <a:latin typeface="Lucida Sans Unicode"/>
                <a:cs typeface="Lucida Sans Unicode"/>
              </a:rPr>
              <a:t> </a:t>
            </a:r>
            <a:r>
              <a:rPr sz="1100" i="1" spc="-15" dirty="0">
                <a:latin typeface="Arial"/>
                <a:cs typeface="Arial"/>
              </a:rPr>
              <a:t>the</a:t>
            </a:r>
            <a:r>
              <a:rPr sz="1100" spc="-15" dirty="0">
                <a:latin typeface="Tahoma"/>
                <a:cs typeface="Tahoma"/>
              </a:rPr>
              <a:t>,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replace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rule’s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head by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its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body,</a:t>
            </a:r>
            <a:r>
              <a:rPr sz="1100" spc="-60" dirty="0">
                <a:latin typeface="Tahoma"/>
                <a:cs typeface="Tahoma"/>
              </a:rPr>
              <a:t> preserving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context,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obtain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form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the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5" dirty="0">
                <a:latin typeface="Arial"/>
                <a:cs typeface="Arial"/>
              </a:rPr>
              <a:t>N</a:t>
            </a:r>
            <a:r>
              <a:rPr sz="1100" spc="5" dirty="0">
                <a:latin typeface="Lucida Sans Unicode"/>
                <a:cs typeface="Lucida Sans Unicode"/>
              </a:rPr>
              <a:t>)</a:t>
            </a:r>
            <a:r>
              <a:rPr sz="1100" spc="5" dirty="0">
                <a:latin typeface="Tahoma"/>
                <a:cs typeface="Tahoma"/>
              </a:rPr>
              <a:t>.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Hence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25" dirty="0">
                <a:latin typeface="Lucida Sans Unicode"/>
                <a:cs typeface="Lucida Sans Unicode"/>
              </a:rPr>
              <a:t>(</a:t>
            </a:r>
            <a:r>
              <a:rPr sz="1100" i="1" spc="25" dirty="0">
                <a:latin typeface="Arial"/>
                <a:cs typeface="Arial"/>
              </a:rPr>
              <a:t>D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15" dirty="0">
                <a:latin typeface="Arial"/>
                <a:cs typeface="Arial"/>
              </a:rPr>
              <a:t>N</a:t>
            </a:r>
            <a:r>
              <a:rPr sz="1100" spc="15" dirty="0">
                <a:latin typeface="Lucida Sans Unicode"/>
                <a:cs typeface="Lucida Sans Unicode"/>
              </a:rPr>
              <a:t>)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the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235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792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Derivation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7882" y="1097661"/>
            <a:ext cx="4432935" cy="1251585"/>
            <a:chOff x="87882" y="1097661"/>
            <a:chExt cx="4432935" cy="1251585"/>
          </a:xfrm>
        </p:grpSpPr>
        <p:sp>
          <p:nvSpPr>
            <p:cNvPr id="6" name="object 6"/>
            <p:cNvSpPr/>
            <p:nvPr/>
          </p:nvSpPr>
          <p:spPr>
            <a:xfrm>
              <a:off x="87882" y="1097661"/>
              <a:ext cx="4432935" cy="186690"/>
            </a:xfrm>
            <a:custGeom>
              <a:avLst/>
              <a:gdLst/>
              <a:ahLst/>
              <a:cxnLst/>
              <a:rect l="l" t="t" r="r" b="b"/>
              <a:pathLst>
                <a:path w="4432935" h="186690">
                  <a:moveTo>
                    <a:pt x="4381767" y="0"/>
                  </a:moveTo>
                  <a:lnTo>
                    <a:pt x="50799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0"/>
                  </a:lnTo>
                  <a:lnTo>
                    <a:pt x="4432567" y="186550"/>
                  </a:lnTo>
                  <a:lnTo>
                    <a:pt x="4432567" y="50800"/>
                  </a:lnTo>
                  <a:lnTo>
                    <a:pt x="4428559" y="31075"/>
                  </a:lnTo>
                  <a:lnTo>
                    <a:pt x="4417645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82" y="1271082"/>
              <a:ext cx="4432935" cy="5080"/>
            </a:xfrm>
            <a:custGeom>
              <a:avLst/>
              <a:gdLst/>
              <a:ahLst/>
              <a:cxnLst/>
              <a:rect l="l" t="t" r="r" b="b"/>
              <a:pathLst>
                <a:path w="4432935" h="5080">
                  <a:moveTo>
                    <a:pt x="0" y="4761"/>
                  </a:moveTo>
                  <a:lnTo>
                    <a:pt x="4432566" y="4761"/>
                  </a:lnTo>
                  <a:lnTo>
                    <a:pt x="4432566" y="0"/>
                  </a:lnTo>
                  <a:lnTo>
                    <a:pt x="0" y="0"/>
                  </a:lnTo>
                  <a:lnTo>
                    <a:pt x="0" y="4761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882" y="1272669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5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82" y="1279020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5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74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882" y="1285371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5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882" y="1291717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5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871" y="1291628"/>
              <a:ext cx="4432935" cy="30480"/>
            </a:xfrm>
            <a:custGeom>
              <a:avLst/>
              <a:gdLst/>
              <a:ahLst/>
              <a:cxnLst/>
              <a:rect l="l" t="t" r="r" b="b"/>
              <a:pathLst>
                <a:path w="4432935" h="30480">
                  <a:moveTo>
                    <a:pt x="4432566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060"/>
                  </a:lnTo>
                  <a:lnTo>
                    <a:pt x="4432566" y="30060"/>
                  </a:lnTo>
                  <a:lnTo>
                    <a:pt x="4432566" y="635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882" y="1314831"/>
              <a:ext cx="4432935" cy="1034415"/>
            </a:xfrm>
            <a:custGeom>
              <a:avLst/>
              <a:gdLst/>
              <a:ahLst/>
              <a:cxnLst/>
              <a:rect l="l" t="t" r="r" b="b"/>
              <a:pathLst>
                <a:path w="4432935" h="1034414">
                  <a:moveTo>
                    <a:pt x="4432567" y="0"/>
                  </a:moveTo>
                  <a:lnTo>
                    <a:pt x="0" y="0"/>
                  </a:lnTo>
                  <a:lnTo>
                    <a:pt x="0" y="983232"/>
                  </a:lnTo>
                  <a:lnTo>
                    <a:pt x="4008" y="1002957"/>
                  </a:lnTo>
                  <a:lnTo>
                    <a:pt x="14922" y="1019110"/>
                  </a:lnTo>
                  <a:lnTo>
                    <a:pt x="31075" y="1030024"/>
                  </a:lnTo>
                  <a:lnTo>
                    <a:pt x="50799" y="1034032"/>
                  </a:lnTo>
                  <a:lnTo>
                    <a:pt x="4381767" y="1034032"/>
                  </a:lnTo>
                  <a:lnTo>
                    <a:pt x="4401492" y="1030024"/>
                  </a:lnTo>
                  <a:lnTo>
                    <a:pt x="4417645" y="1019110"/>
                  </a:lnTo>
                  <a:lnTo>
                    <a:pt x="4428559" y="1002957"/>
                  </a:lnTo>
                  <a:lnTo>
                    <a:pt x="4432567" y="983232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971" y="1034946"/>
            <a:ext cx="4356735" cy="131064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50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Example:</a:t>
            </a:r>
            <a:r>
              <a:rPr sz="1100" spc="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Derivation</a:t>
            </a:r>
            <a:endParaRPr sz="1100">
              <a:latin typeface="Tahoma"/>
              <a:cs typeface="Tahoma"/>
            </a:endParaRPr>
          </a:p>
          <a:p>
            <a:pPr marL="12700" marR="5080" algn="just">
              <a:lnSpc>
                <a:spcPct val="102699"/>
              </a:lnSpc>
              <a:spcBef>
                <a:spcPts val="310"/>
              </a:spcBef>
            </a:pPr>
            <a:r>
              <a:rPr sz="1100" spc="-40" dirty="0">
                <a:latin typeface="Tahoma"/>
                <a:cs typeface="Tahoma"/>
              </a:rPr>
              <a:t>Given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form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the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dirty="0">
                <a:latin typeface="Tahoma"/>
                <a:cs typeface="Tahoma"/>
              </a:rPr>
              <a:t>,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there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exactly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non-terminal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select, </a:t>
            </a:r>
            <a:r>
              <a:rPr sz="1100" spc="-3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namely </a:t>
            </a:r>
            <a:r>
              <a:rPr sz="1100" i="1" spc="-30" dirty="0">
                <a:latin typeface="Arial"/>
                <a:cs typeface="Arial"/>
              </a:rPr>
              <a:t>N</a:t>
            </a:r>
            <a:r>
              <a:rPr sz="1100" spc="-30" dirty="0">
                <a:latin typeface="Tahoma"/>
                <a:cs typeface="Tahoma"/>
              </a:rPr>
              <a:t>. </a:t>
            </a:r>
            <a:r>
              <a:rPr sz="1100" spc="-65" dirty="0">
                <a:latin typeface="Tahoma"/>
                <a:cs typeface="Tahoma"/>
              </a:rPr>
              <a:t>However, </a:t>
            </a:r>
            <a:r>
              <a:rPr sz="1100" spc="-50" dirty="0">
                <a:latin typeface="Tahoma"/>
                <a:cs typeface="Tahoma"/>
              </a:rPr>
              <a:t>there </a:t>
            </a:r>
            <a:r>
              <a:rPr sz="1100" spc="-75" dirty="0">
                <a:latin typeface="Tahoma"/>
                <a:cs typeface="Tahoma"/>
              </a:rPr>
              <a:t>are </a:t>
            </a:r>
            <a:r>
              <a:rPr sz="1100" spc="-60" dirty="0">
                <a:latin typeface="Tahoma"/>
                <a:cs typeface="Tahoma"/>
              </a:rPr>
              <a:t>two </a:t>
            </a:r>
            <a:r>
              <a:rPr sz="1100" spc="-50" dirty="0">
                <a:latin typeface="Tahoma"/>
                <a:cs typeface="Tahoma"/>
              </a:rPr>
              <a:t>rules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75" dirty="0">
                <a:latin typeface="Tahoma"/>
                <a:cs typeface="Tahoma"/>
              </a:rPr>
              <a:t>are </a:t>
            </a:r>
            <a:r>
              <a:rPr sz="1100" spc="-65" dirty="0">
                <a:latin typeface="Tahoma"/>
                <a:cs typeface="Tahoma"/>
              </a:rPr>
              <a:t>headed by </a:t>
            </a:r>
            <a:r>
              <a:rPr sz="1100" i="1" spc="-20" dirty="0">
                <a:latin typeface="Arial"/>
                <a:cs typeface="Arial"/>
              </a:rPr>
              <a:t>N</a:t>
            </a:r>
            <a:r>
              <a:rPr sz="1100" spc="-20" dirty="0">
                <a:latin typeface="Tahoma"/>
                <a:cs typeface="Tahoma"/>
              </a:rPr>
              <a:t>: </a:t>
            </a:r>
            <a:r>
              <a:rPr sz="1100" i="1" spc="-25" dirty="0">
                <a:latin typeface="Arial"/>
                <a:cs typeface="Arial"/>
              </a:rPr>
              <a:t>N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i="1" spc="-25" dirty="0">
                <a:latin typeface="Arial"/>
                <a:cs typeface="Arial"/>
              </a:rPr>
              <a:t>cat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Arial"/>
                <a:cs typeface="Arial"/>
              </a:rPr>
              <a:t>N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i="1" spc="-5" dirty="0">
                <a:latin typeface="Arial"/>
                <a:cs typeface="Arial"/>
              </a:rPr>
              <a:t>hat</a:t>
            </a:r>
            <a:r>
              <a:rPr sz="1100" spc="-5" dirty="0">
                <a:latin typeface="Tahoma"/>
                <a:cs typeface="Tahoma"/>
              </a:rPr>
              <a:t>. </a:t>
            </a:r>
            <a:r>
              <a:rPr sz="1100" spc="-50" dirty="0">
                <a:latin typeface="Tahoma"/>
                <a:cs typeface="Tahoma"/>
              </a:rPr>
              <a:t>We </a:t>
            </a:r>
            <a:r>
              <a:rPr sz="1100" spc="-45" dirty="0">
                <a:latin typeface="Tahoma"/>
                <a:cs typeface="Tahoma"/>
              </a:rPr>
              <a:t>can select </a:t>
            </a:r>
            <a:r>
              <a:rPr sz="1100" spc="-40" dirty="0">
                <a:latin typeface="Tahoma"/>
                <a:cs typeface="Tahoma"/>
              </a:rPr>
              <a:t>either of </a:t>
            </a:r>
            <a:r>
              <a:rPr sz="1100" spc="-60" dirty="0">
                <a:latin typeface="Tahoma"/>
                <a:cs typeface="Tahoma"/>
              </a:rPr>
              <a:t>these </a:t>
            </a:r>
            <a:r>
              <a:rPr sz="1100" spc="-50" dirty="0">
                <a:latin typeface="Tahoma"/>
                <a:cs typeface="Tahoma"/>
              </a:rPr>
              <a:t>rules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75" dirty="0">
                <a:latin typeface="Tahoma"/>
                <a:cs typeface="Tahoma"/>
              </a:rPr>
              <a:t>show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25" dirty="0">
                <a:latin typeface="Tahoma"/>
                <a:cs typeface="Tahoma"/>
              </a:rPr>
              <a:t>both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the </a:t>
            </a:r>
            <a:r>
              <a:rPr sz="1100" i="1" spc="15" dirty="0">
                <a:latin typeface="Arial"/>
                <a:cs typeface="Arial"/>
              </a:rPr>
              <a:t>N</a:t>
            </a:r>
            <a:r>
              <a:rPr sz="1100" spc="15" dirty="0">
                <a:latin typeface="Lucida Sans Unicode"/>
                <a:cs typeface="Lucida Sans Unicode"/>
              </a:rPr>
              <a:t>) </a:t>
            </a:r>
            <a:r>
              <a:rPr sz="1100" spc="55" dirty="0">
                <a:latin typeface="Lucida Sans Unicode"/>
                <a:cs typeface="Lucida Sans Unicode"/>
              </a:rPr>
              <a:t>⇒ </a:t>
            </a:r>
            <a:r>
              <a:rPr sz="1100" spc="6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the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cat</a:t>
            </a:r>
            <a:r>
              <a:rPr sz="1100" spc="-5" dirty="0">
                <a:latin typeface="Lucida Sans Unicode"/>
                <a:cs typeface="Lucida Sans Unicode"/>
              </a:rPr>
              <a:t>)</a:t>
            </a:r>
            <a:r>
              <a:rPr sz="1100" spc="5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the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20" dirty="0">
                <a:latin typeface="Arial"/>
                <a:cs typeface="Arial"/>
              </a:rPr>
              <a:t>N</a:t>
            </a:r>
            <a:r>
              <a:rPr sz="1100" spc="20" dirty="0">
                <a:latin typeface="Lucida Sans Unicode"/>
                <a:cs typeface="Lucida Sans Unicode"/>
              </a:rPr>
              <a:t>)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the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hat</a:t>
            </a:r>
            <a:r>
              <a:rPr sz="1100" spc="-5" dirty="0">
                <a:latin typeface="Lucida Sans Unicode"/>
                <a:cs typeface="Lucida Sans Unicode"/>
              </a:rPr>
              <a:t>)</a:t>
            </a:r>
            <a:r>
              <a:rPr sz="1100" spc="-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marR="6985" algn="just">
              <a:lnSpc>
                <a:spcPct val="102699"/>
              </a:lnSpc>
            </a:pPr>
            <a:r>
              <a:rPr sz="1100" spc="-35" dirty="0">
                <a:latin typeface="Tahoma"/>
                <a:cs typeface="Tahoma"/>
              </a:rPr>
              <a:t>Since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0" dirty="0">
                <a:latin typeface="Tahoma"/>
                <a:cs typeface="Tahoma"/>
              </a:rPr>
              <a:t>form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the </a:t>
            </a:r>
            <a:r>
              <a:rPr sz="1100" i="1" spc="-5" dirty="0">
                <a:latin typeface="Arial"/>
                <a:cs typeface="Arial"/>
              </a:rPr>
              <a:t>cat</a:t>
            </a:r>
            <a:r>
              <a:rPr sz="1100" spc="-5" dirty="0">
                <a:latin typeface="Lucida Sans Unicode"/>
                <a:cs typeface="Lucida Sans Unicode"/>
              </a:rPr>
              <a:t>) </a:t>
            </a:r>
            <a:r>
              <a:rPr sz="1100" spc="-45" dirty="0">
                <a:latin typeface="Tahoma"/>
                <a:cs typeface="Tahoma"/>
              </a:rPr>
              <a:t>consists </a:t>
            </a:r>
            <a:r>
              <a:rPr sz="1100" spc="-40" dirty="0">
                <a:latin typeface="Tahoma"/>
                <a:cs typeface="Tahoma"/>
              </a:rPr>
              <a:t>of </a:t>
            </a:r>
            <a:r>
              <a:rPr sz="1100" spc="-35" dirty="0">
                <a:latin typeface="Tahoma"/>
                <a:cs typeface="Tahoma"/>
              </a:rPr>
              <a:t>terminal </a:t>
            </a:r>
            <a:r>
              <a:rPr sz="1100" spc="-45" dirty="0">
                <a:latin typeface="Tahoma"/>
                <a:cs typeface="Tahoma"/>
              </a:rPr>
              <a:t>symbols </a:t>
            </a:r>
            <a:r>
              <a:rPr sz="1100" spc="-55" dirty="0">
                <a:latin typeface="Tahoma"/>
                <a:cs typeface="Tahoma"/>
              </a:rPr>
              <a:t>only, no </a:t>
            </a:r>
            <a:r>
              <a:rPr sz="1100" spc="-40" dirty="0">
                <a:latin typeface="Tahoma"/>
                <a:cs typeface="Tahoma"/>
              </a:rPr>
              <a:t>non-terminal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selected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hence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55" dirty="0">
                <a:latin typeface="Tahoma"/>
                <a:cs typeface="Tahoma"/>
              </a:rPr>
              <a:t>derives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form.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236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860" y="0"/>
            <a:ext cx="827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Context-free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Tahoma"/>
                <a:cs typeface="Tahoma"/>
              </a:rPr>
              <a:t>grammars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139" y="0"/>
            <a:ext cx="4608830" cy="464820"/>
          </a:xfrm>
          <a:custGeom>
            <a:avLst/>
            <a:gdLst/>
            <a:ahLst/>
            <a:cxnLst/>
            <a:rect l="l" t="t" r="r" b="b"/>
            <a:pathLst>
              <a:path w="4608830" h="464820">
                <a:moveTo>
                  <a:pt x="4608563" y="0"/>
                </a:moveTo>
                <a:lnTo>
                  <a:pt x="2304275" y="0"/>
                </a:lnTo>
                <a:lnTo>
                  <a:pt x="2304275" y="114300"/>
                </a:lnTo>
                <a:lnTo>
                  <a:pt x="0" y="114300"/>
                </a:lnTo>
                <a:lnTo>
                  <a:pt x="0" y="464820"/>
                </a:lnTo>
                <a:lnTo>
                  <a:pt x="4608563" y="464820"/>
                </a:lnTo>
                <a:lnTo>
                  <a:pt x="4608563" y="114300"/>
                </a:lnTo>
                <a:lnTo>
                  <a:pt x="4608563" y="0"/>
                </a:lnTo>
                <a:close/>
              </a:path>
            </a:pathLst>
          </a:custGeom>
          <a:solidFill>
            <a:srgbClr val="313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502" y="172768"/>
            <a:ext cx="15011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Extended</a:t>
            </a:r>
            <a:r>
              <a:rPr spc="100" dirty="0"/>
              <a:t> </a:t>
            </a:r>
            <a:r>
              <a:rPr spc="-10" dirty="0"/>
              <a:t>derivation</a:t>
            </a:r>
          </a:p>
        </p:txBody>
      </p:sp>
      <p:sp>
        <p:nvSpPr>
          <p:cNvPr id="5" name="object 5"/>
          <p:cNvSpPr/>
          <p:nvPr/>
        </p:nvSpPr>
        <p:spPr>
          <a:xfrm>
            <a:off x="87882" y="782193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381767" y="0"/>
                </a:moveTo>
                <a:lnTo>
                  <a:pt x="50799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0"/>
                </a:lnTo>
                <a:lnTo>
                  <a:pt x="4432567" y="187820"/>
                </a:lnTo>
                <a:lnTo>
                  <a:pt x="4432567" y="50800"/>
                </a:lnTo>
                <a:lnTo>
                  <a:pt x="4428559" y="31075"/>
                </a:lnTo>
                <a:lnTo>
                  <a:pt x="4417645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982" y="760918"/>
            <a:ext cx="6273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Definition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882" y="807237"/>
            <a:ext cx="4486275" cy="682625"/>
            <a:chOff x="87882" y="807237"/>
            <a:chExt cx="4486275" cy="682625"/>
          </a:xfrm>
        </p:grpSpPr>
        <p:sp>
          <p:nvSpPr>
            <p:cNvPr id="8" name="object 8"/>
            <p:cNvSpPr/>
            <p:nvPr/>
          </p:nvSpPr>
          <p:spPr>
            <a:xfrm>
              <a:off x="87882" y="957133"/>
              <a:ext cx="4432935" cy="5080"/>
            </a:xfrm>
            <a:custGeom>
              <a:avLst/>
              <a:gdLst/>
              <a:ahLst/>
              <a:cxnLst/>
              <a:rect l="l" t="t" r="r" b="b"/>
              <a:pathLst>
                <a:path w="4432935" h="5080">
                  <a:moveTo>
                    <a:pt x="0" y="4761"/>
                  </a:moveTo>
                  <a:lnTo>
                    <a:pt x="4432566" y="4761"/>
                  </a:lnTo>
                  <a:lnTo>
                    <a:pt x="4432566" y="0"/>
                  </a:lnTo>
                  <a:lnTo>
                    <a:pt x="0" y="0"/>
                  </a:lnTo>
                  <a:lnTo>
                    <a:pt x="0" y="4761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82" y="958720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882" y="965071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74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882" y="971422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882" y="977773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871" y="977684"/>
              <a:ext cx="4432935" cy="30480"/>
            </a:xfrm>
            <a:custGeom>
              <a:avLst/>
              <a:gdLst/>
              <a:ahLst/>
              <a:cxnLst/>
              <a:rect l="l" t="t" r="r" b="b"/>
              <a:pathLst>
                <a:path w="4432935" h="30480">
                  <a:moveTo>
                    <a:pt x="4432566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060"/>
                  </a:lnTo>
                  <a:lnTo>
                    <a:pt x="4432566" y="30060"/>
                  </a:lnTo>
                  <a:lnTo>
                    <a:pt x="4432566" y="635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450" y="923895"/>
              <a:ext cx="20320" cy="4445"/>
            </a:xfrm>
            <a:custGeom>
              <a:avLst/>
              <a:gdLst/>
              <a:ahLst/>
              <a:cxnLst/>
              <a:rect l="l" t="t" r="r" b="b"/>
              <a:pathLst>
                <a:path w="20320" h="4444">
                  <a:moveTo>
                    <a:pt x="0" y="3992"/>
                  </a:moveTo>
                  <a:lnTo>
                    <a:pt x="0" y="3992"/>
                  </a:lnTo>
                  <a:lnTo>
                    <a:pt x="19773" y="0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450" y="829462"/>
              <a:ext cx="47625" cy="95250"/>
            </a:xfrm>
            <a:custGeom>
              <a:avLst/>
              <a:gdLst/>
              <a:ahLst/>
              <a:cxnLst/>
              <a:rect l="l" t="t" r="r" b="b"/>
              <a:pathLst>
                <a:path w="47625" h="95250">
                  <a:moveTo>
                    <a:pt x="47625" y="47625"/>
                  </a:moveTo>
                  <a:lnTo>
                    <a:pt x="43882" y="29087"/>
                  </a:lnTo>
                  <a:lnTo>
                    <a:pt x="33676" y="13949"/>
                  </a:lnTo>
                  <a:lnTo>
                    <a:pt x="18537" y="3742"/>
                  </a:lnTo>
                  <a:lnTo>
                    <a:pt x="0" y="0"/>
                  </a:lnTo>
                </a:path>
                <a:path w="47625" h="95250">
                  <a:moveTo>
                    <a:pt x="0" y="95249"/>
                  </a:moveTo>
                  <a:lnTo>
                    <a:pt x="18537" y="91507"/>
                  </a:lnTo>
                  <a:lnTo>
                    <a:pt x="33676" y="81300"/>
                  </a:lnTo>
                  <a:lnTo>
                    <a:pt x="43882" y="66162"/>
                  </a:lnTo>
                  <a:lnTo>
                    <a:pt x="47625" y="47625"/>
                  </a:lnTo>
                </a:path>
              </a:pathLst>
            </a:custGeom>
            <a:ln w="11112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20450" y="832637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44450" y="44450"/>
                  </a:moveTo>
                  <a:lnTo>
                    <a:pt x="40957" y="27148"/>
                  </a:lnTo>
                  <a:lnTo>
                    <a:pt x="31431" y="13019"/>
                  </a:lnTo>
                  <a:lnTo>
                    <a:pt x="17302" y="3493"/>
                  </a:lnTo>
                  <a:lnTo>
                    <a:pt x="0" y="0"/>
                  </a:lnTo>
                </a:path>
                <a:path w="44450" h="88900">
                  <a:moveTo>
                    <a:pt x="0" y="88899"/>
                  </a:moveTo>
                  <a:lnTo>
                    <a:pt x="17302" y="85406"/>
                  </a:lnTo>
                  <a:lnTo>
                    <a:pt x="31431" y="75880"/>
                  </a:lnTo>
                  <a:lnTo>
                    <a:pt x="40957" y="61751"/>
                  </a:lnTo>
                  <a:lnTo>
                    <a:pt x="44450" y="44450"/>
                  </a:lnTo>
                </a:path>
              </a:pathLst>
            </a:custGeom>
            <a:ln w="11112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20450" y="835812"/>
              <a:ext cx="41275" cy="82550"/>
            </a:xfrm>
            <a:custGeom>
              <a:avLst/>
              <a:gdLst/>
              <a:ahLst/>
              <a:cxnLst/>
              <a:rect l="l" t="t" r="r" b="b"/>
              <a:pathLst>
                <a:path w="41275" h="82550">
                  <a:moveTo>
                    <a:pt x="41275" y="41275"/>
                  </a:moveTo>
                  <a:lnTo>
                    <a:pt x="38031" y="25208"/>
                  </a:lnTo>
                  <a:lnTo>
                    <a:pt x="29186" y="12088"/>
                  </a:lnTo>
                  <a:lnTo>
                    <a:pt x="16066" y="3243"/>
                  </a:lnTo>
                  <a:lnTo>
                    <a:pt x="0" y="0"/>
                  </a:lnTo>
                </a:path>
                <a:path w="41275" h="82550">
                  <a:moveTo>
                    <a:pt x="0" y="82549"/>
                  </a:moveTo>
                  <a:lnTo>
                    <a:pt x="16066" y="79306"/>
                  </a:lnTo>
                  <a:lnTo>
                    <a:pt x="29186" y="70461"/>
                  </a:lnTo>
                  <a:lnTo>
                    <a:pt x="38031" y="57341"/>
                  </a:lnTo>
                  <a:lnTo>
                    <a:pt x="41275" y="41275"/>
                  </a:lnTo>
                </a:path>
              </a:pathLst>
            </a:custGeom>
            <a:ln w="11112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20450" y="838987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38100"/>
                  </a:moveTo>
                  <a:lnTo>
                    <a:pt x="35106" y="23268"/>
                  </a:lnTo>
                  <a:lnTo>
                    <a:pt x="26941" y="11158"/>
                  </a:lnTo>
                  <a:lnTo>
                    <a:pt x="14831" y="2993"/>
                  </a:lnTo>
                  <a:lnTo>
                    <a:pt x="0" y="0"/>
                  </a:lnTo>
                </a:path>
                <a:path w="38100" h="76200">
                  <a:moveTo>
                    <a:pt x="0" y="76199"/>
                  </a:moveTo>
                  <a:lnTo>
                    <a:pt x="14831" y="73206"/>
                  </a:lnTo>
                  <a:lnTo>
                    <a:pt x="26941" y="65041"/>
                  </a:lnTo>
                  <a:lnTo>
                    <a:pt x="35106" y="52931"/>
                  </a:lnTo>
                  <a:lnTo>
                    <a:pt x="38100" y="38100"/>
                  </a:lnTo>
                </a:path>
              </a:pathLst>
            </a:custGeom>
            <a:ln w="11112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0450" y="842162"/>
              <a:ext cx="34925" cy="69850"/>
            </a:xfrm>
            <a:custGeom>
              <a:avLst/>
              <a:gdLst/>
              <a:ahLst/>
              <a:cxnLst/>
              <a:rect l="l" t="t" r="r" b="b"/>
              <a:pathLst>
                <a:path w="34925" h="69850">
                  <a:moveTo>
                    <a:pt x="34925" y="34925"/>
                  </a:moveTo>
                  <a:lnTo>
                    <a:pt x="32181" y="21329"/>
                  </a:lnTo>
                  <a:lnTo>
                    <a:pt x="24697" y="10228"/>
                  </a:lnTo>
                  <a:lnTo>
                    <a:pt x="13595" y="2744"/>
                  </a:lnTo>
                  <a:lnTo>
                    <a:pt x="0" y="0"/>
                  </a:lnTo>
                </a:path>
                <a:path w="34925" h="69850">
                  <a:moveTo>
                    <a:pt x="0" y="69849"/>
                  </a:moveTo>
                  <a:lnTo>
                    <a:pt x="13595" y="67105"/>
                  </a:lnTo>
                  <a:lnTo>
                    <a:pt x="24697" y="59621"/>
                  </a:lnTo>
                  <a:lnTo>
                    <a:pt x="32181" y="48520"/>
                  </a:lnTo>
                  <a:lnTo>
                    <a:pt x="34925" y="34925"/>
                  </a:lnTo>
                </a:path>
              </a:pathLst>
            </a:custGeom>
            <a:ln w="1111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0450" y="845337"/>
              <a:ext cx="31750" cy="63500"/>
            </a:xfrm>
            <a:custGeom>
              <a:avLst/>
              <a:gdLst/>
              <a:ahLst/>
              <a:cxnLst/>
              <a:rect l="l" t="t" r="r" b="b"/>
              <a:pathLst>
                <a:path w="31750" h="63500">
                  <a:moveTo>
                    <a:pt x="31750" y="31750"/>
                  </a:moveTo>
                  <a:lnTo>
                    <a:pt x="29254" y="19395"/>
                  </a:lnTo>
                  <a:lnTo>
                    <a:pt x="22447" y="9302"/>
                  </a:lnTo>
                  <a:lnTo>
                    <a:pt x="12355" y="2496"/>
                  </a:lnTo>
                  <a:lnTo>
                    <a:pt x="0" y="0"/>
                  </a:lnTo>
                </a:path>
                <a:path w="31750" h="63500">
                  <a:moveTo>
                    <a:pt x="0" y="63499"/>
                  </a:moveTo>
                  <a:lnTo>
                    <a:pt x="12355" y="61003"/>
                  </a:lnTo>
                  <a:lnTo>
                    <a:pt x="22447" y="54197"/>
                  </a:lnTo>
                  <a:lnTo>
                    <a:pt x="29254" y="44104"/>
                  </a:lnTo>
                  <a:lnTo>
                    <a:pt x="31750" y="31750"/>
                  </a:lnTo>
                </a:path>
              </a:pathLst>
            </a:custGeom>
            <a:ln w="11112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450" y="848512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28575" y="28575"/>
                  </a:moveTo>
                  <a:lnTo>
                    <a:pt x="26330" y="17450"/>
                  </a:lnTo>
                  <a:lnTo>
                    <a:pt x="20207" y="8367"/>
                  </a:lnTo>
                  <a:lnTo>
                    <a:pt x="11124" y="2244"/>
                  </a:lnTo>
                  <a:lnTo>
                    <a:pt x="0" y="0"/>
                  </a:lnTo>
                </a:path>
                <a:path w="28575" h="57150">
                  <a:moveTo>
                    <a:pt x="0" y="57149"/>
                  </a:moveTo>
                  <a:lnTo>
                    <a:pt x="11124" y="54905"/>
                  </a:lnTo>
                  <a:lnTo>
                    <a:pt x="20207" y="48782"/>
                  </a:lnTo>
                  <a:lnTo>
                    <a:pt x="26330" y="39699"/>
                  </a:lnTo>
                  <a:lnTo>
                    <a:pt x="28575" y="28575"/>
                  </a:lnTo>
                </a:path>
              </a:pathLst>
            </a:custGeom>
            <a:ln w="1111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450" y="851687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400" y="25400"/>
                  </a:moveTo>
                  <a:lnTo>
                    <a:pt x="23403" y="15516"/>
                  </a:lnTo>
                  <a:lnTo>
                    <a:pt x="17958" y="7442"/>
                  </a:lnTo>
                  <a:lnTo>
                    <a:pt x="9884" y="1997"/>
                  </a:lnTo>
                  <a:lnTo>
                    <a:pt x="0" y="0"/>
                  </a:lnTo>
                </a:path>
                <a:path w="25400" h="50800">
                  <a:moveTo>
                    <a:pt x="0" y="50799"/>
                  </a:moveTo>
                  <a:lnTo>
                    <a:pt x="9884" y="48802"/>
                  </a:lnTo>
                  <a:lnTo>
                    <a:pt x="17958" y="43357"/>
                  </a:lnTo>
                  <a:lnTo>
                    <a:pt x="23403" y="35283"/>
                  </a:lnTo>
                  <a:lnTo>
                    <a:pt x="25400" y="25400"/>
                  </a:lnTo>
                </a:path>
              </a:pathLst>
            </a:custGeom>
            <a:ln w="11112">
              <a:solidFill>
                <a:srgbClr val="C3C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450" y="854862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225" y="22225"/>
                  </a:moveTo>
                  <a:lnTo>
                    <a:pt x="20477" y="13576"/>
                  </a:lnTo>
                  <a:lnTo>
                    <a:pt x="15713" y="6511"/>
                  </a:lnTo>
                  <a:lnTo>
                    <a:pt x="8648" y="1747"/>
                  </a:lnTo>
                  <a:lnTo>
                    <a:pt x="0" y="0"/>
                  </a:lnTo>
                </a:path>
                <a:path w="22225" h="44450">
                  <a:moveTo>
                    <a:pt x="0" y="44449"/>
                  </a:moveTo>
                  <a:lnTo>
                    <a:pt x="8648" y="42702"/>
                  </a:lnTo>
                  <a:lnTo>
                    <a:pt x="15713" y="37938"/>
                  </a:lnTo>
                  <a:lnTo>
                    <a:pt x="20477" y="30873"/>
                  </a:lnTo>
                  <a:lnTo>
                    <a:pt x="22225" y="22225"/>
                  </a:lnTo>
                </a:path>
              </a:pathLst>
            </a:custGeom>
            <a:ln w="11112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450" y="858037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9050" y="19050"/>
                  </a:moveTo>
                  <a:lnTo>
                    <a:pt x="17552" y="11637"/>
                  </a:lnTo>
                  <a:lnTo>
                    <a:pt x="13468" y="5581"/>
                  </a:lnTo>
                  <a:lnTo>
                    <a:pt x="7413" y="1497"/>
                  </a:lnTo>
                  <a:lnTo>
                    <a:pt x="0" y="0"/>
                  </a:lnTo>
                </a:path>
                <a:path w="19050" h="38100">
                  <a:moveTo>
                    <a:pt x="0" y="38099"/>
                  </a:moveTo>
                  <a:lnTo>
                    <a:pt x="7413" y="36602"/>
                  </a:lnTo>
                  <a:lnTo>
                    <a:pt x="13468" y="32518"/>
                  </a:lnTo>
                  <a:lnTo>
                    <a:pt x="17552" y="26462"/>
                  </a:lnTo>
                  <a:lnTo>
                    <a:pt x="19050" y="19050"/>
                  </a:lnTo>
                </a:path>
              </a:pathLst>
            </a:custGeom>
            <a:ln w="1111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450" y="861212"/>
              <a:ext cx="15875" cy="31750"/>
            </a:xfrm>
            <a:custGeom>
              <a:avLst/>
              <a:gdLst/>
              <a:ahLst/>
              <a:cxnLst/>
              <a:rect l="l" t="t" r="r" b="b"/>
              <a:pathLst>
                <a:path w="15875" h="31750">
                  <a:moveTo>
                    <a:pt x="15875" y="15875"/>
                  </a:moveTo>
                  <a:lnTo>
                    <a:pt x="15875" y="7112"/>
                  </a:lnTo>
                  <a:lnTo>
                    <a:pt x="8763" y="0"/>
                  </a:lnTo>
                  <a:lnTo>
                    <a:pt x="0" y="0"/>
                  </a:lnTo>
                </a:path>
                <a:path w="15875" h="31750">
                  <a:moveTo>
                    <a:pt x="0" y="31750"/>
                  </a:moveTo>
                  <a:lnTo>
                    <a:pt x="8763" y="31750"/>
                  </a:lnTo>
                  <a:lnTo>
                    <a:pt x="15875" y="24638"/>
                  </a:lnTo>
                  <a:lnTo>
                    <a:pt x="15875" y="15875"/>
                  </a:lnTo>
                </a:path>
              </a:pathLst>
            </a:custGeom>
            <a:ln w="11112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450" y="864387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700" y="12700"/>
                  </a:moveTo>
                  <a:lnTo>
                    <a:pt x="12700" y="5689"/>
                  </a:lnTo>
                  <a:lnTo>
                    <a:pt x="7010" y="0"/>
                  </a:lnTo>
                  <a:lnTo>
                    <a:pt x="0" y="0"/>
                  </a:lnTo>
                </a:path>
                <a:path w="12700" h="25400">
                  <a:moveTo>
                    <a:pt x="0" y="25400"/>
                  </a:moveTo>
                  <a:lnTo>
                    <a:pt x="7010" y="25400"/>
                  </a:lnTo>
                  <a:lnTo>
                    <a:pt x="12700" y="19710"/>
                  </a:lnTo>
                  <a:lnTo>
                    <a:pt x="12700" y="12700"/>
                  </a:lnTo>
                </a:path>
              </a:pathLst>
            </a:custGeom>
            <a:ln w="1111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450" y="867562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9525"/>
                  </a:moveTo>
                  <a:lnTo>
                    <a:pt x="9525" y="4267"/>
                  </a:lnTo>
                  <a:lnTo>
                    <a:pt x="5258" y="0"/>
                  </a:lnTo>
                  <a:lnTo>
                    <a:pt x="0" y="0"/>
                  </a:lnTo>
                </a:path>
                <a:path w="9525" h="19050">
                  <a:moveTo>
                    <a:pt x="0" y="19050"/>
                  </a:moveTo>
                  <a:lnTo>
                    <a:pt x="5258" y="19050"/>
                  </a:lnTo>
                  <a:lnTo>
                    <a:pt x="9525" y="14782"/>
                  </a:lnTo>
                  <a:lnTo>
                    <a:pt x="9525" y="9525"/>
                  </a:lnTo>
                </a:path>
              </a:pathLst>
            </a:custGeom>
            <a:ln w="11112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450" y="87073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350" y="6350"/>
                  </a:moveTo>
                  <a:lnTo>
                    <a:pt x="6350" y="2844"/>
                  </a:lnTo>
                  <a:lnTo>
                    <a:pt x="3505" y="0"/>
                  </a:lnTo>
                  <a:lnTo>
                    <a:pt x="0" y="0"/>
                  </a:lnTo>
                </a:path>
                <a:path w="6350" h="12700">
                  <a:moveTo>
                    <a:pt x="0" y="12700"/>
                  </a:moveTo>
                  <a:lnTo>
                    <a:pt x="3505" y="12700"/>
                  </a:lnTo>
                  <a:lnTo>
                    <a:pt x="6350" y="9855"/>
                  </a:lnTo>
                  <a:lnTo>
                    <a:pt x="6350" y="6350"/>
                  </a:lnTo>
                </a:path>
              </a:pathLst>
            </a:custGeom>
            <a:ln w="11112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0450" y="873912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3175" y="3175"/>
                  </a:moveTo>
                  <a:lnTo>
                    <a:pt x="3175" y="1422"/>
                  </a:lnTo>
                  <a:lnTo>
                    <a:pt x="1752" y="0"/>
                  </a:lnTo>
                  <a:lnTo>
                    <a:pt x="0" y="0"/>
                  </a:lnTo>
                </a:path>
                <a:path w="3175" h="6350">
                  <a:moveTo>
                    <a:pt x="0" y="6350"/>
                  </a:moveTo>
                  <a:lnTo>
                    <a:pt x="1752" y="6350"/>
                  </a:lnTo>
                  <a:lnTo>
                    <a:pt x="3175" y="4927"/>
                  </a:lnTo>
                  <a:lnTo>
                    <a:pt x="3175" y="3175"/>
                  </a:lnTo>
                </a:path>
              </a:pathLst>
            </a:custGeom>
            <a:ln w="11112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450" y="870737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350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505" y="12700"/>
                  </a:lnTo>
                  <a:lnTo>
                    <a:pt x="6350" y="9855"/>
                  </a:lnTo>
                  <a:lnTo>
                    <a:pt x="6350" y="2844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126" y="1379759"/>
              <a:ext cx="112712" cy="10953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1394" y="1363884"/>
              <a:ext cx="122237" cy="12541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89471" y="1420240"/>
              <a:ext cx="4280535" cy="17780"/>
            </a:xfrm>
            <a:custGeom>
              <a:avLst/>
              <a:gdLst/>
              <a:ahLst/>
              <a:cxnLst/>
              <a:rect l="l" t="t" r="r" b="b"/>
              <a:pathLst>
                <a:path w="4280535" h="17780">
                  <a:moveTo>
                    <a:pt x="4280166" y="0"/>
                  </a:moveTo>
                  <a:lnTo>
                    <a:pt x="0" y="0"/>
                  </a:lnTo>
                  <a:lnTo>
                    <a:pt x="0" y="1600"/>
                  </a:lnTo>
                  <a:lnTo>
                    <a:pt x="0" y="4775"/>
                  </a:lnTo>
                  <a:lnTo>
                    <a:pt x="0" y="7937"/>
                  </a:lnTo>
                  <a:lnTo>
                    <a:pt x="0" y="11125"/>
                  </a:lnTo>
                  <a:lnTo>
                    <a:pt x="0" y="17462"/>
                  </a:lnTo>
                  <a:lnTo>
                    <a:pt x="4280166" y="17462"/>
                  </a:lnTo>
                  <a:lnTo>
                    <a:pt x="4280166" y="11125"/>
                  </a:lnTo>
                  <a:lnTo>
                    <a:pt x="4280166" y="7937"/>
                  </a:lnTo>
                  <a:lnTo>
                    <a:pt x="4280166" y="4775"/>
                  </a:lnTo>
                  <a:lnTo>
                    <a:pt x="4280166" y="1600"/>
                  </a:lnTo>
                  <a:lnTo>
                    <a:pt x="428016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9482" y="1434528"/>
              <a:ext cx="4280535" cy="9525"/>
            </a:xfrm>
            <a:custGeom>
              <a:avLst/>
              <a:gdLst/>
              <a:ahLst/>
              <a:cxnLst/>
              <a:rect l="l" t="t" r="r" b="b"/>
              <a:pathLst>
                <a:path w="4280535" h="9525">
                  <a:moveTo>
                    <a:pt x="0" y="9525"/>
                  </a:moveTo>
                  <a:lnTo>
                    <a:pt x="4280166" y="9525"/>
                  </a:lnTo>
                  <a:lnTo>
                    <a:pt x="4280166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9482" y="1440879"/>
              <a:ext cx="4280535" cy="9525"/>
            </a:xfrm>
            <a:custGeom>
              <a:avLst/>
              <a:gdLst/>
              <a:ahLst/>
              <a:cxnLst/>
              <a:rect l="l" t="t" r="r" b="b"/>
              <a:pathLst>
                <a:path w="4280535" h="9525">
                  <a:moveTo>
                    <a:pt x="0" y="9525"/>
                  </a:moveTo>
                  <a:lnTo>
                    <a:pt x="4280166" y="9525"/>
                  </a:lnTo>
                  <a:lnTo>
                    <a:pt x="4280166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9482" y="1447230"/>
              <a:ext cx="4280535" cy="9525"/>
            </a:xfrm>
            <a:custGeom>
              <a:avLst/>
              <a:gdLst/>
              <a:ahLst/>
              <a:cxnLst/>
              <a:rect l="l" t="t" r="r" b="b"/>
              <a:pathLst>
                <a:path w="4280535" h="9525">
                  <a:moveTo>
                    <a:pt x="0" y="9525"/>
                  </a:moveTo>
                  <a:lnTo>
                    <a:pt x="4280166" y="9525"/>
                  </a:lnTo>
                  <a:lnTo>
                    <a:pt x="4280166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9482" y="1453576"/>
              <a:ext cx="4280535" cy="9525"/>
            </a:xfrm>
            <a:custGeom>
              <a:avLst/>
              <a:gdLst/>
              <a:ahLst/>
              <a:cxnLst/>
              <a:rect l="l" t="t" r="r" b="b"/>
              <a:pathLst>
                <a:path w="4280535" h="9525">
                  <a:moveTo>
                    <a:pt x="0" y="9525"/>
                  </a:moveTo>
                  <a:lnTo>
                    <a:pt x="4280166" y="9525"/>
                  </a:lnTo>
                  <a:lnTo>
                    <a:pt x="4280166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9482" y="1459927"/>
              <a:ext cx="4280535" cy="9525"/>
            </a:xfrm>
            <a:custGeom>
              <a:avLst/>
              <a:gdLst/>
              <a:ahLst/>
              <a:cxnLst/>
              <a:rect l="l" t="t" r="r" b="b"/>
              <a:pathLst>
                <a:path w="4280535" h="9525">
                  <a:moveTo>
                    <a:pt x="0" y="9525"/>
                  </a:moveTo>
                  <a:lnTo>
                    <a:pt x="4280166" y="9525"/>
                  </a:lnTo>
                  <a:lnTo>
                    <a:pt x="4280166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9482" y="1466278"/>
              <a:ext cx="4280535" cy="9525"/>
            </a:xfrm>
            <a:custGeom>
              <a:avLst/>
              <a:gdLst/>
              <a:ahLst/>
              <a:cxnLst/>
              <a:rect l="l" t="t" r="r" b="b"/>
              <a:pathLst>
                <a:path w="4280535" h="9525">
                  <a:moveTo>
                    <a:pt x="0" y="9525"/>
                  </a:moveTo>
                  <a:lnTo>
                    <a:pt x="4280166" y="9525"/>
                  </a:lnTo>
                  <a:lnTo>
                    <a:pt x="4280166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9482" y="1472629"/>
              <a:ext cx="4280535" cy="9525"/>
            </a:xfrm>
            <a:custGeom>
              <a:avLst/>
              <a:gdLst/>
              <a:ahLst/>
              <a:cxnLst/>
              <a:rect l="l" t="t" r="r" b="b"/>
              <a:pathLst>
                <a:path w="4280535" h="9525">
                  <a:moveTo>
                    <a:pt x="0" y="9525"/>
                  </a:moveTo>
                  <a:lnTo>
                    <a:pt x="4280166" y="9525"/>
                  </a:lnTo>
                  <a:lnTo>
                    <a:pt x="4280166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9482" y="1478980"/>
              <a:ext cx="4280535" cy="5080"/>
            </a:xfrm>
            <a:custGeom>
              <a:avLst/>
              <a:gdLst/>
              <a:ahLst/>
              <a:cxnLst/>
              <a:rect l="l" t="t" r="r" b="b"/>
              <a:pathLst>
                <a:path w="4280535" h="5080">
                  <a:moveTo>
                    <a:pt x="4280166" y="0"/>
                  </a:moveTo>
                  <a:lnTo>
                    <a:pt x="0" y="0"/>
                  </a:lnTo>
                  <a:lnTo>
                    <a:pt x="0" y="4760"/>
                  </a:lnTo>
                  <a:lnTo>
                    <a:pt x="4280166" y="4760"/>
                  </a:lnTo>
                  <a:lnTo>
                    <a:pt x="428016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20438" y="877100"/>
              <a:ext cx="5080" cy="505459"/>
            </a:xfrm>
            <a:custGeom>
              <a:avLst/>
              <a:gdLst/>
              <a:ahLst/>
              <a:cxnLst/>
              <a:rect l="l" t="t" r="r" b="b"/>
              <a:pathLst>
                <a:path w="5079" h="505459">
                  <a:moveTo>
                    <a:pt x="4775" y="0"/>
                  </a:moveTo>
                  <a:lnTo>
                    <a:pt x="0" y="0"/>
                  </a:lnTo>
                  <a:lnTo>
                    <a:pt x="0" y="505053"/>
                  </a:lnTo>
                  <a:lnTo>
                    <a:pt x="4775" y="505053"/>
                  </a:lnTo>
                  <a:lnTo>
                    <a:pt x="477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22041" y="877087"/>
              <a:ext cx="9525" cy="505459"/>
            </a:xfrm>
            <a:custGeom>
              <a:avLst/>
              <a:gdLst/>
              <a:ahLst/>
              <a:cxnLst/>
              <a:rect l="l" t="t" r="r" b="b"/>
              <a:pathLst>
                <a:path w="9525" h="505459">
                  <a:moveTo>
                    <a:pt x="0" y="505053"/>
                  </a:moveTo>
                  <a:lnTo>
                    <a:pt x="9524" y="505053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505053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28390" y="877087"/>
              <a:ext cx="9525" cy="505459"/>
            </a:xfrm>
            <a:custGeom>
              <a:avLst/>
              <a:gdLst/>
              <a:ahLst/>
              <a:cxnLst/>
              <a:rect l="l" t="t" r="r" b="b"/>
              <a:pathLst>
                <a:path w="9525" h="505459">
                  <a:moveTo>
                    <a:pt x="0" y="505053"/>
                  </a:moveTo>
                  <a:lnTo>
                    <a:pt x="9524" y="505053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505053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34744" y="877087"/>
              <a:ext cx="9525" cy="505459"/>
            </a:xfrm>
            <a:custGeom>
              <a:avLst/>
              <a:gdLst/>
              <a:ahLst/>
              <a:cxnLst/>
              <a:rect l="l" t="t" r="r" b="b"/>
              <a:pathLst>
                <a:path w="9525" h="505459">
                  <a:moveTo>
                    <a:pt x="0" y="505053"/>
                  </a:moveTo>
                  <a:lnTo>
                    <a:pt x="9524" y="505053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505053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41088" y="877087"/>
              <a:ext cx="9525" cy="505459"/>
            </a:xfrm>
            <a:custGeom>
              <a:avLst/>
              <a:gdLst/>
              <a:ahLst/>
              <a:cxnLst/>
              <a:rect l="l" t="t" r="r" b="b"/>
              <a:pathLst>
                <a:path w="9525" h="505459">
                  <a:moveTo>
                    <a:pt x="0" y="505053"/>
                  </a:moveTo>
                  <a:lnTo>
                    <a:pt x="9524" y="505053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505053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47446" y="877087"/>
              <a:ext cx="9525" cy="505459"/>
            </a:xfrm>
            <a:custGeom>
              <a:avLst/>
              <a:gdLst/>
              <a:ahLst/>
              <a:cxnLst/>
              <a:rect l="l" t="t" r="r" b="b"/>
              <a:pathLst>
                <a:path w="9525" h="505459">
                  <a:moveTo>
                    <a:pt x="0" y="505053"/>
                  </a:moveTo>
                  <a:lnTo>
                    <a:pt x="9524" y="505053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505053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53804" y="877087"/>
              <a:ext cx="9525" cy="505459"/>
            </a:xfrm>
            <a:custGeom>
              <a:avLst/>
              <a:gdLst/>
              <a:ahLst/>
              <a:cxnLst/>
              <a:rect l="l" t="t" r="r" b="b"/>
              <a:pathLst>
                <a:path w="9525" h="505459">
                  <a:moveTo>
                    <a:pt x="0" y="505053"/>
                  </a:moveTo>
                  <a:lnTo>
                    <a:pt x="9524" y="505053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505053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60161" y="877087"/>
              <a:ext cx="9525" cy="505459"/>
            </a:xfrm>
            <a:custGeom>
              <a:avLst/>
              <a:gdLst/>
              <a:ahLst/>
              <a:cxnLst/>
              <a:rect l="l" t="t" r="r" b="b"/>
              <a:pathLst>
                <a:path w="9525" h="505459">
                  <a:moveTo>
                    <a:pt x="0" y="505053"/>
                  </a:moveTo>
                  <a:lnTo>
                    <a:pt x="9524" y="505053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50505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66474" y="877087"/>
              <a:ext cx="5080" cy="505459"/>
            </a:xfrm>
            <a:custGeom>
              <a:avLst/>
              <a:gdLst/>
              <a:ahLst/>
              <a:cxnLst/>
              <a:rect l="l" t="t" r="r" b="b"/>
              <a:pathLst>
                <a:path w="5079" h="505459">
                  <a:moveTo>
                    <a:pt x="0" y="0"/>
                  </a:moveTo>
                  <a:lnTo>
                    <a:pt x="0" y="505053"/>
                  </a:lnTo>
                  <a:lnTo>
                    <a:pt x="4776" y="505053"/>
                  </a:lnTo>
                  <a:lnTo>
                    <a:pt x="47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7882" y="1001509"/>
              <a:ext cx="4432935" cy="431800"/>
            </a:xfrm>
            <a:custGeom>
              <a:avLst/>
              <a:gdLst/>
              <a:ahLst/>
              <a:cxnLst/>
              <a:rect l="l" t="t" r="r" b="b"/>
              <a:pathLst>
                <a:path w="4432935" h="431800">
                  <a:moveTo>
                    <a:pt x="4432567" y="0"/>
                  </a:moveTo>
                  <a:lnTo>
                    <a:pt x="0" y="0"/>
                  </a:lnTo>
                  <a:lnTo>
                    <a:pt x="0" y="380631"/>
                  </a:lnTo>
                  <a:lnTo>
                    <a:pt x="4008" y="400356"/>
                  </a:lnTo>
                  <a:lnTo>
                    <a:pt x="14922" y="416509"/>
                  </a:lnTo>
                  <a:lnTo>
                    <a:pt x="31075" y="427423"/>
                  </a:lnTo>
                  <a:lnTo>
                    <a:pt x="50799" y="431431"/>
                  </a:lnTo>
                  <a:lnTo>
                    <a:pt x="4381767" y="431431"/>
                  </a:lnTo>
                  <a:lnTo>
                    <a:pt x="4401492" y="427423"/>
                  </a:lnTo>
                  <a:lnTo>
                    <a:pt x="4417645" y="416509"/>
                  </a:lnTo>
                  <a:lnTo>
                    <a:pt x="4428559" y="400356"/>
                  </a:lnTo>
                  <a:lnTo>
                    <a:pt x="4432567" y="380631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520450" y="864387"/>
              <a:ext cx="0" cy="537210"/>
            </a:xfrm>
            <a:custGeom>
              <a:avLst/>
              <a:gdLst/>
              <a:ahLst/>
              <a:cxnLst/>
              <a:rect l="l" t="t" r="r" b="b"/>
              <a:pathLst>
                <a:path h="537210">
                  <a:moveTo>
                    <a:pt x="0" y="53680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520450" y="8516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520450" y="8389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520450" y="8262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20450" y="807237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92100" y="995934"/>
            <a:ext cx="781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0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0582" y="1037855"/>
            <a:ext cx="4277995" cy="364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95" dirty="0">
                <a:latin typeface="Lucida Sans Unicode"/>
                <a:cs typeface="Lucida Sans Unicode"/>
              </a:rPr>
              <a:t>α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⇒</a:t>
            </a:r>
            <a:r>
              <a:rPr sz="1200" i="1" spc="-7" baseline="-13888" dirty="0">
                <a:latin typeface="Arial"/>
                <a:cs typeface="Arial"/>
              </a:rPr>
              <a:t>G</a:t>
            </a:r>
            <a:r>
              <a:rPr sz="1200" i="1" spc="7" baseline="-13888" dirty="0">
                <a:latin typeface="Arial"/>
                <a:cs typeface="Arial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β</a:t>
            </a:r>
            <a:r>
              <a:rPr sz="1100" spc="6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ahoma"/>
                <a:cs typeface="Tahoma"/>
              </a:rPr>
              <a:t>if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95" dirty="0">
                <a:latin typeface="Lucida Sans Unicode"/>
                <a:cs typeface="Lucida Sans Unicode"/>
              </a:rPr>
              <a:t>α</a:t>
            </a:r>
            <a:r>
              <a:rPr sz="1100" spc="2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Tahoma"/>
                <a:cs typeface="Tahoma"/>
              </a:rPr>
              <a:t>derives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β</a:t>
            </a:r>
            <a:r>
              <a:rPr sz="1100" spc="6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Tahoma"/>
                <a:cs typeface="Tahoma"/>
              </a:rPr>
              <a:t>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i="1" spc="140" dirty="0">
                <a:latin typeface="Arial"/>
                <a:cs typeface="Arial"/>
              </a:rPr>
              <a:t> </a:t>
            </a:r>
            <a:r>
              <a:rPr sz="1100" spc="-60" dirty="0">
                <a:latin typeface="Tahoma"/>
                <a:cs typeface="Tahoma"/>
              </a:rPr>
              <a:t>steps: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95" dirty="0">
                <a:latin typeface="Lucida Sans Unicode"/>
                <a:cs typeface="Lucida Sans Unicode"/>
              </a:rPr>
              <a:t>α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⇒</a:t>
            </a:r>
            <a:r>
              <a:rPr sz="1200" i="1" spc="-7" baseline="-13888" dirty="0">
                <a:latin typeface="Arial"/>
                <a:cs typeface="Arial"/>
              </a:rPr>
              <a:t>G</a:t>
            </a:r>
            <a:r>
              <a:rPr sz="1200" i="1" spc="330" baseline="-13888" dirty="0">
                <a:latin typeface="Arial"/>
                <a:cs typeface="Arial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α</a:t>
            </a:r>
            <a:r>
              <a:rPr sz="1200" spc="-82" baseline="-10416" dirty="0">
                <a:latin typeface="Tahoma"/>
                <a:cs typeface="Tahoma"/>
              </a:rPr>
              <a:t>1</a:t>
            </a:r>
            <a:r>
              <a:rPr sz="1200" spc="157" baseline="-10416" dirty="0">
                <a:latin typeface="Tahoma"/>
                <a:cs typeface="Tahoma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⇒</a:t>
            </a:r>
            <a:r>
              <a:rPr sz="1200" i="1" spc="-7" baseline="-13888" dirty="0">
                <a:latin typeface="Arial"/>
                <a:cs typeface="Arial"/>
              </a:rPr>
              <a:t>G</a:t>
            </a:r>
            <a:r>
              <a:rPr sz="1200" i="1" spc="322" baseline="-13888" dirty="0">
                <a:latin typeface="Arial"/>
                <a:cs typeface="Arial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α</a:t>
            </a:r>
            <a:r>
              <a:rPr sz="1200" spc="-82" baseline="-10416" dirty="0">
                <a:latin typeface="Tahoma"/>
                <a:cs typeface="Tahoma"/>
              </a:rPr>
              <a:t>2</a:t>
            </a:r>
            <a:r>
              <a:rPr sz="1200" spc="157" baseline="-10416" dirty="0">
                <a:latin typeface="Tahoma"/>
                <a:cs typeface="Tahoma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⇒</a:t>
            </a:r>
            <a:r>
              <a:rPr sz="1200" i="1" spc="-7" baseline="-13888" dirty="0">
                <a:latin typeface="Arial"/>
                <a:cs typeface="Arial"/>
              </a:rPr>
              <a:t>G</a:t>
            </a:r>
            <a:r>
              <a:rPr sz="1200" i="1" spc="330" baseline="-13888" dirty="0">
                <a:latin typeface="Arial"/>
                <a:cs typeface="Arial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.</a:t>
            </a:r>
            <a:r>
              <a:rPr sz="1100" spc="-175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.</a:t>
            </a:r>
            <a:r>
              <a:rPr sz="1100" spc="-175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.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⇒</a:t>
            </a:r>
            <a:r>
              <a:rPr sz="1200" i="1" spc="-7" baseline="-13888" dirty="0">
                <a:latin typeface="Arial"/>
                <a:cs typeface="Arial"/>
              </a:rPr>
              <a:t>G</a:t>
            </a:r>
            <a:r>
              <a:rPr sz="1200" i="1" spc="352" baseline="-13888" dirty="0">
                <a:latin typeface="Arial"/>
                <a:cs typeface="Arial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α</a:t>
            </a:r>
            <a:r>
              <a:rPr sz="1200" i="1" spc="-67" baseline="-13888" dirty="0">
                <a:latin typeface="Arial"/>
                <a:cs typeface="Arial"/>
              </a:rPr>
              <a:t>k</a:t>
            </a:r>
            <a:r>
              <a:rPr sz="1200" i="1" spc="367" baseline="-13888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-45" dirty="0">
                <a:latin typeface="Lucida Sans Unicode"/>
                <a:cs typeface="Lucida Sans Unicode"/>
              </a:rPr>
              <a:t>α</a:t>
            </a:r>
            <a:r>
              <a:rPr sz="1200" i="1" spc="-67" baseline="-13888" dirty="0">
                <a:latin typeface="Arial"/>
                <a:cs typeface="Arial"/>
              </a:rPr>
              <a:t>k</a:t>
            </a:r>
            <a:r>
              <a:rPr sz="1200" i="1" spc="-22" baseline="-13888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15" dirty="0">
                <a:latin typeface="Lucida Sans Unicode"/>
                <a:cs typeface="Lucida Sans Unicode"/>
              </a:rPr>
              <a:t>β</a:t>
            </a:r>
            <a:r>
              <a:rPr sz="1100" spc="-1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87882" y="1583816"/>
            <a:ext cx="4486275" cy="699770"/>
            <a:chOff x="87882" y="1583816"/>
            <a:chExt cx="4486275" cy="699770"/>
          </a:xfrm>
        </p:grpSpPr>
        <p:sp>
          <p:nvSpPr>
            <p:cNvPr id="60" name="object 60"/>
            <p:cNvSpPr/>
            <p:nvPr/>
          </p:nvSpPr>
          <p:spPr>
            <a:xfrm>
              <a:off x="87871" y="1583816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60">
                  <a:moveTo>
                    <a:pt x="4432579" y="50800"/>
                  </a:moveTo>
                  <a:lnTo>
                    <a:pt x="4428566" y="31076"/>
                  </a:lnTo>
                  <a:lnTo>
                    <a:pt x="4417657" y="14922"/>
                  </a:lnTo>
                  <a:lnTo>
                    <a:pt x="4401502" y="4013"/>
                  </a:lnTo>
                  <a:lnTo>
                    <a:pt x="4381779" y="0"/>
                  </a:lnTo>
                  <a:lnTo>
                    <a:pt x="50800" y="0"/>
                  </a:lnTo>
                  <a:lnTo>
                    <a:pt x="31076" y="4013"/>
                  </a:lnTo>
                  <a:lnTo>
                    <a:pt x="14922" y="14922"/>
                  </a:lnTo>
                  <a:lnTo>
                    <a:pt x="4013" y="31076"/>
                  </a:lnTo>
                  <a:lnTo>
                    <a:pt x="0" y="50800"/>
                  </a:lnTo>
                  <a:lnTo>
                    <a:pt x="0" y="176466"/>
                  </a:lnTo>
                  <a:lnTo>
                    <a:pt x="0" y="181241"/>
                  </a:lnTo>
                  <a:lnTo>
                    <a:pt x="0" y="187820"/>
                  </a:lnTo>
                  <a:lnTo>
                    <a:pt x="4432579" y="187820"/>
                  </a:lnTo>
                  <a:lnTo>
                    <a:pt x="4432579" y="5080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7882" y="1761873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7882" y="1768224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74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7882" y="1774570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7882" y="1780921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7871" y="1780832"/>
              <a:ext cx="4432935" cy="30480"/>
            </a:xfrm>
            <a:custGeom>
              <a:avLst/>
              <a:gdLst/>
              <a:ahLst/>
              <a:cxnLst/>
              <a:rect l="l" t="t" r="r" b="b"/>
              <a:pathLst>
                <a:path w="4432935" h="30480">
                  <a:moveTo>
                    <a:pt x="4432566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060"/>
                  </a:lnTo>
                  <a:lnTo>
                    <a:pt x="4432566" y="30060"/>
                  </a:lnTo>
                  <a:lnTo>
                    <a:pt x="4432566" y="635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20450" y="1726001"/>
              <a:ext cx="20320" cy="4445"/>
            </a:xfrm>
            <a:custGeom>
              <a:avLst/>
              <a:gdLst/>
              <a:ahLst/>
              <a:cxnLst/>
              <a:rect l="l" t="t" r="r" b="b"/>
              <a:pathLst>
                <a:path w="20320" h="4444">
                  <a:moveTo>
                    <a:pt x="0" y="3992"/>
                  </a:moveTo>
                  <a:lnTo>
                    <a:pt x="0" y="3992"/>
                  </a:lnTo>
                  <a:lnTo>
                    <a:pt x="19773" y="0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20450" y="1631568"/>
              <a:ext cx="47625" cy="95250"/>
            </a:xfrm>
            <a:custGeom>
              <a:avLst/>
              <a:gdLst/>
              <a:ahLst/>
              <a:cxnLst/>
              <a:rect l="l" t="t" r="r" b="b"/>
              <a:pathLst>
                <a:path w="47625" h="95250">
                  <a:moveTo>
                    <a:pt x="47625" y="47625"/>
                  </a:moveTo>
                  <a:lnTo>
                    <a:pt x="43882" y="29087"/>
                  </a:lnTo>
                  <a:lnTo>
                    <a:pt x="33676" y="13949"/>
                  </a:lnTo>
                  <a:lnTo>
                    <a:pt x="18537" y="3742"/>
                  </a:lnTo>
                  <a:lnTo>
                    <a:pt x="0" y="0"/>
                  </a:lnTo>
                </a:path>
                <a:path w="47625" h="95250">
                  <a:moveTo>
                    <a:pt x="0" y="95249"/>
                  </a:moveTo>
                  <a:lnTo>
                    <a:pt x="18537" y="91507"/>
                  </a:lnTo>
                  <a:lnTo>
                    <a:pt x="33676" y="81300"/>
                  </a:lnTo>
                  <a:lnTo>
                    <a:pt x="43882" y="66162"/>
                  </a:lnTo>
                  <a:lnTo>
                    <a:pt x="47625" y="47625"/>
                  </a:lnTo>
                </a:path>
              </a:pathLst>
            </a:custGeom>
            <a:ln w="11112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20450" y="1634743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44450" y="44450"/>
                  </a:moveTo>
                  <a:lnTo>
                    <a:pt x="40957" y="27148"/>
                  </a:lnTo>
                  <a:lnTo>
                    <a:pt x="31431" y="13019"/>
                  </a:lnTo>
                  <a:lnTo>
                    <a:pt x="17302" y="3493"/>
                  </a:lnTo>
                  <a:lnTo>
                    <a:pt x="0" y="0"/>
                  </a:lnTo>
                </a:path>
                <a:path w="44450" h="88900">
                  <a:moveTo>
                    <a:pt x="0" y="88899"/>
                  </a:moveTo>
                  <a:lnTo>
                    <a:pt x="17302" y="85406"/>
                  </a:lnTo>
                  <a:lnTo>
                    <a:pt x="31431" y="75880"/>
                  </a:lnTo>
                  <a:lnTo>
                    <a:pt x="40957" y="61751"/>
                  </a:lnTo>
                  <a:lnTo>
                    <a:pt x="44450" y="44450"/>
                  </a:lnTo>
                </a:path>
              </a:pathLst>
            </a:custGeom>
            <a:ln w="11112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520450" y="1637918"/>
              <a:ext cx="41275" cy="82550"/>
            </a:xfrm>
            <a:custGeom>
              <a:avLst/>
              <a:gdLst/>
              <a:ahLst/>
              <a:cxnLst/>
              <a:rect l="l" t="t" r="r" b="b"/>
              <a:pathLst>
                <a:path w="41275" h="82550">
                  <a:moveTo>
                    <a:pt x="41275" y="41275"/>
                  </a:moveTo>
                  <a:lnTo>
                    <a:pt x="38031" y="25208"/>
                  </a:lnTo>
                  <a:lnTo>
                    <a:pt x="29186" y="12088"/>
                  </a:lnTo>
                  <a:lnTo>
                    <a:pt x="16066" y="3243"/>
                  </a:lnTo>
                  <a:lnTo>
                    <a:pt x="0" y="0"/>
                  </a:lnTo>
                </a:path>
                <a:path w="41275" h="82550">
                  <a:moveTo>
                    <a:pt x="0" y="82549"/>
                  </a:moveTo>
                  <a:lnTo>
                    <a:pt x="16066" y="79306"/>
                  </a:lnTo>
                  <a:lnTo>
                    <a:pt x="29186" y="70461"/>
                  </a:lnTo>
                  <a:lnTo>
                    <a:pt x="38031" y="57341"/>
                  </a:lnTo>
                  <a:lnTo>
                    <a:pt x="41275" y="41275"/>
                  </a:lnTo>
                </a:path>
              </a:pathLst>
            </a:custGeom>
            <a:ln w="11112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20450" y="1641093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38100"/>
                  </a:moveTo>
                  <a:lnTo>
                    <a:pt x="35106" y="23268"/>
                  </a:lnTo>
                  <a:lnTo>
                    <a:pt x="26941" y="11158"/>
                  </a:lnTo>
                  <a:lnTo>
                    <a:pt x="14831" y="2993"/>
                  </a:lnTo>
                  <a:lnTo>
                    <a:pt x="0" y="0"/>
                  </a:lnTo>
                </a:path>
                <a:path w="38100" h="76200">
                  <a:moveTo>
                    <a:pt x="0" y="76199"/>
                  </a:moveTo>
                  <a:lnTo>
                    <a:pt x="14831" y="73204"/>
                  </a:lnTo>
                  <a:lnTo>
                    <a:pt x="26941" y="65036"/>
                  </a:lnTo>
                  <a:lnTo>
                    <a:pt x="35106" y="52925"/>
                  </a:lnTo>
                  <a:lnTo>
                    <a:pt x="38100" y="38100"/>
                  </a:lnTo>
                </a:path>
              </a:pathLst>
            </a:custGeom>
            <a:ln w="11112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20450" y="1644268"/>
              <a:ext cx="34925" cy="69850"/>
            </a:xfrm>
            <a:custGeom>
              <a:avLst/>
              <a:gdLst/>
              <a:ahLst/>
              <a:cxnLst/>
              <a:rect l="l" t="t" r="r" b="b"/>
              <a:pathLst>
                <a:path w="34925" h="69850">
                  <a:moveTo>
                    <a:pt x="34925" y="34925"/>
                  </a:moveTo>
                  <a:lnTo>
                    <a:pt x="32181" y="21329"/>
                  </a:lnTo>
                  <a:lnTo>
                    <a:pt x="24697" y="10228"/>
                  </a:lnTo>
                  <a:lnTo>
                    <a:pt x="13595" y="2744"/>
                  </a:lnTo>
                  <a:lnTo>
                    <a:pt x="0" y="0"/>
                  </a:lnTo>
                </a:path>
                <a:path w="34925" h="69850">
                  <a:moveTo>
                    <a:pt x="0" y="69849"/>
                  </a:moveTo>
                  <a:lnTo>
                    <a:pt x="13595" y="67105"/>
                  </a:lnTo>
                  <a:lnTo>
                    <a:pt x="24697" y="59621"/>
                  </a:lnTo>
                  <a:lnTo>
                    <a:pt x="32181" y="48520"/>
                  </a:lnTo>
                  <a:lnTo>
                    <a:pt x="34925" y="34925"/>
                  </a:lnTo>
                </a:path>
              </a:pathLst>
            </a:custGeom>
            <a:ln w="1111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520450" y="1647443"/>
              <a:ext cx="31750" cy="63500"/>
            </a:xfrm>
            <a:custGeom>
              <a:avLst/>
              <a:gdLst/>
              <a:ahLst/>
              <a:cxnLst/>
              <a:rect l="l" t="t" r="r" b="b"/>
              <a:pathLst>
                <a:path w="31750" h="63500">
                  <a:moveTo>
                    <a:pt x="31750" y="31750"/>
                  </a:moveTo>
                  <a:lnTo>
                    <a:pt x="29254" y="19389"/>
                  </a:lnTo>
                  <a:lnTo>
                    <a:pt x="22447" y="9297"/>
                  </a:lnTo>
                  <a:lnTo>
                    <a:pt x="12355" y="2494"/>
                  </a:lnTo>
                  <a:lnTo>
                    <a:pt x="0" y="0"/>
                  </a:lnTo>
                </a:path>
                <a:path w="31750" h="63500">
                  <a:moveTo>
                    <a:pt x="0" y="63499"/>
                  </a:moveTo>
                  <a:lnTo>
                    <a:pt x="12355" y="61003"/>
                  </a:lnTo>
                  <a:lnTo>
                    <a:pt x="22447" y="54197"/>
                  </a:lnTo>
                  <a:lnTo>
                    <a:pt x="29254" y="44104"/>
                  </a:lnTo>
                  <a:lnTo>
                    <a:pt x="31750" y="31750"/>
                  </a:lnTo>
                </a:path>
              </a:pathLst>
            </a:custGeom>
            <a:ln w="11112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520450" y="1650618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28575" y="28575"/>
                  </a:moveTo>
                  <a:lnTo>
                    <a:pt x="26330" y="17450"/>
                  </a:lnTo>
                  <a:lnTo>
                    <a:pt x="20207" y="8367"/>
                  </a:lnTo>
                  <a:lnTo>
                    <a:pt x="11124" y="2244"/>
                  </a:lnTo>
                  <a:lnTo>
                    <a:pt x="0" y="0"/>
                  </a:lnTo>
                </a:path>
                <a:path w="28575" h="57150">
                  <a:moveTo>
                    <a:pt x="0" y="57149"/>
                  </a:moveTo>
                  <a:lnTo>
                    <a:pt x="11124" y="54903"/>
                  </a:lnTo>
                  <a:lnTo>
                    <a:pt x="20207" y="48777"/>
                  </a:lnTo>
                  <a:lnTo>
                    <a:pt x="26330" y="39694"/>
                  </a:lnTo>
                  <a:lnTo>
                    <a:pt x="28575" y="28575"/>
                  </a:lnTo>
                </a:path>
              </a:pathLst>
            </a:custGeom>
            <a:ln w="1111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20450" y="1653793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400" y="25400"/>
                  </a:moveTo>
                  <a:lnTo>
                    <a:pt x="23403" y="15516"/>
                  </a:lnTo>
                  <a:lnTo>
                    <a:pt x="17958" y="7442"/>
                  </a:lnTo>
                  <a:lnTo>
                    <a:pt x="9884" y="1997"/>
                  </a:lnTo>
                  <a:lnTo>
                    <a:pt x="0" y="0"/>
                  </a:lnTo>
                </a:path>
                <a:path w="25400" h="50800">
                  <a:moveTo>
                    <a:pt x="0" y="50799"/>
                  </a:moveTo>
                  <a:lnTo>
                    <a:pt x="9884" y="48802"/>
                  </a:lnTo>
                  <a:lnTo>
                    <a:pt x="17958" y="43357"/>
                  </a:lnTo>
                  <a:lnTo>
                    <a:pt x="23403" y="35283"/>
                  </a:lnTo>
                  <a:lnTo>
                    <a:pt x="25400" y="25400"/>
                  </a:lnTo>
                </a:path>
              </a:pathLst>
            </a:custGeom>
            <a:ln w="11112">
              <a:solidFill>
                <a:srgbClr val="C3C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20450" y="1656968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225" y="22225"/>
                  </a:moveTo>
                  <a:lnTo>
                    <a:pt x="20477" y="13571"/>
                  </a:lnTo>
                  <a:lnTo>
                    <a:pt x="15713" y="6507"/>
                  </a:lnTo>
                  <a:lnTo>
                    <a:pt x="8648" y="1745"/>
                  </a:lnTo>
                  <a:lnTo>
                    <a:pt x="0" y="0"/>
                  </a:lnTo>
                </a:path>
                <a:path w="22225" h="44450">
                  <a:moveTo>
                    <a:pt x="0" y="44449"/>
                  </a:moveTo>
                  <a:lnTo>
                    <a:pt x="8648" y="42702"/>
                  </a:lnTo>
                  <a:lnTo>
                    <a:pt x="15713" y="37938"/>
                  </a:lnTo>
                  <a:lnTo>
                    <a:pt x="20477" y="30873"/>
                  </a:lnTo>
                  <a:lnTo>
                    <a:pt x="22225" y="22225"/>
                  </a:lnTo>
                </a:path>
              </a:pathLst>
            </a:custGeom>
            <a:ln w="11112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520450" y="1660143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9050" y="19050"/>
                  </a:moveTo>
                  <a:lnTo>
                    <a:pt x="17552" y="11637"/>
                  </a:lnTo>
                  <a:lnTo>
                    <a:pt x="13468" y="5581"/>
                  </a:lnTo>
                  <a:lnTo>
                    <a:pt x="7413" y="1497"/>
                  </a:lnTo>
                  <a:lnTo>
                    <a:pt x="0" y="0"/>
                  </a:lnTo>
                </a:path>
                <a:path w="19050" h="38100">
                  <a:moveTo>
                    <a:pt x="0" y="38099"/>
                  </a:moveTo>
                  <a:lnTo>
                    <a:pt x="7413" y="36602"/>
                  </a:lnTo>
                  <a:lnTo>
                    <a:pt x="13468" y="32518"/>
                  </a:lnTo>
                  <a:lnTo>
                    <a:pt x="17552" y="26462"/>
                  </a:lnTo>
                  <a:lnTo>
                    <a:pt x="19050" y="19050"/>
                  </a:lnTo>
                </a:path>
              </a:pathLst>
            </a:custGeom>
            <a:ln w="1111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520450" y="1663318"/>
              <a:ext cx="15875" cy="31750"/>
            </a:xfrm>
            <a:custGeom>
              <a:avLst/>
              <a:gdLst/>
              <a:ahLst/>
              <a:cxnLst/>
              <a:rect l="l" t="t" r="r" b="b"/>
              <a:pathLst>
                <a:path w="15875" h="31750">
                  <a:moveTo>
                    <a:pt x="15875" y="15875"/>
                  </a:moveTo>
                  <a:lnTo>
                    <a:pt x="15875" y="7112"/>
                  </a:lnTo>
                  <a:lnTo>
                    <a:pt x="8763" y="0"/>
                  </a:lnTo>
                  <a:lnTo>
                    <a:pt x="0" y="0"/>
                  </a:lnTo>
                </a:path>
                <a:path w="15875" h="31750">
                  <a:moveTo>
                    <a:pt x="0" y="31750"/>
                  </a:moveTo>
                  <a:lnTo>
                    <a:pt x="8763" y="31750"/>
                  </a:lnTo>
                  <a:lnTo>
                    <a:pt x="15875" y="24638"/>
                  </a:lnTo>
                  <a:lnTo>
                    <a:pt x="15875" y="15875"/>
                  </a:lnTo>
                </a:path>
              </a:pathLst>
            </a:custGeom>
            <a:ln w="11112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520450" y="1666493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700" y="12700"/>
                  </a:moveTo>
                  <a:lnTo>
                    <a:pt x="12700" y="5689"/>
                  </a:lnTo>
                  <a:lnTo>
                    <a:pt x="7010" y="0"/>
                  </a:lnTo>
                  <a:lnTo>
                    <a:pt x="0" y="0"/>
                  </a:lnTo>
                </a:path>
                <a:path w="12700" h="25400">
                  <a:moveTo>
                    <a:pt x="0" y="25400"/>
                  </a:moveTo>
                  <a:lnTo>
                    <a:pt x="7010" y="25400"/>
                  </a:lnTo>
                  <a:lnTo>
                    <a:pt x="12700" y="19710"/>
                  </a:lnTo>
                  <a:lnTo>
                    <a:pt x="12700" y="12700"/>
                  </a:lnTo>
                </a:path>
              </a:pathLst>
            </a:custGeom>
            <a:ln w="1111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520450" y="1669668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9525"/>
                  </a:moveTo>
                  <a:lnTo>
                    <a:pt x="9525" y="4267"/>
                  </a:lnTo>
                  <a:lnTo>
                    <a:pt x="5258" y="0"/>
                  </a:lnTo>
                  <a:lnTo>
                    <a:pt x="0" y="0"/>
                  </a:lnTo>
                </a:path>
                <a:path w="9525" h="19050">
                  <a:moveTo>
                    <a:pt x="0" y="19050"/>
                  </a:moveTo>
                  <a:lnTo>
                    <a:pt x="5258" y="19050"/>
                  </a:lnTo>
                  <a:lnTo>
                    <a:pt x="9525" y="14782"/>
                  </a:lnTo>
                  <a:lnTo>
                    <a:pt x="9525" y="9525"/>
                  </a:lnTo>
                </a:path>
              </a:pathLst>
            </a:custGeom>
            <a:ln w="11112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520450" y="167284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350" y="6350"/>
                  </a:moveTo>
                  <a:lnTo>
                    <a:pt x="6350" y="2844"/>
                  </a:lnTo>
                  <a:lnTo>
                    <a:pt x="3505" y="0"/>
                  </a:lnTo>
                  <a:lnTo>
                    <a:pt x="0" y="0"/>
                  </a:lnTo>
                </a:path>
                <a:path w="6350" h="12700">
                  <a:moveTo>
                    <a:pt x="0" y="12700"/>
                  </a:moveTo>
                  <a:lnTo>
                    <a:pt x="3505" y="12700"/>
                  </a:lnTo>
                  <a:lnTo>
                    <a:pt x="6350" y="9855"/>
                  </a:lnTo>
                  <a:lnTo>
                    <a:pt x="6350" y="6350"/>
                  </a:lnTo>
                </a:path>
              </a:pathLst>
            </a:custGeom>
            <a:ln w="11112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520450" y="1676018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3175" y="3175"/>
                  </a:moveTo>
                  <a:lnTo>
                    <a:pt x="3175" y="1422"/>
                  </a:lnTo>
                  <a:lnTo>
                    <a:pt x="1752" y="0"/>
                  </a:lnTo>
                  <a:lnTo>
                    <a:pt x="0" y="0"/>
                  </a:lnTo>
                </a:path>
                <a:path w="3175" h="6350">
                  <a:moveTo>
                    <a:pt x="0" y="6350"/>
                  </a:moveTo>
                  <a:lnTo>
                    <a:pt x="1752" y="6350"/>
                  </a:lnTo>
                  <a:lnTo>
                    <a:pt x="3175" y="4927"/>
                  </a:lnTo>
                  <a:lnTo>
                    <a:pt x="3175" y="3175"/>
                  </a:lnTo>
                </a:path>
              </a:pathLst>
            </a:custGeom>
            <a:ln w="11112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520450" y="167284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350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505" y="12700"/>
                  </a:lnTo>
                  <a:lnTo>
                    <a:pt x="6350" y="9855"/>
                  </a:lnTo>
                  <a:lnTo>
                    <a:pt x="6350" y="2844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126" y="2173763"/>
              <a:ext cx="112712" cy="109536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1394" y="2157888"/>
              <a:ext cx="122237" cy="125411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189471" y="2214244"/>
              <a:ext cx="4280535" cy="17780"/>
            </a:xfrm>
            <a:custGeom>
              <a:avLst/>
              <a:gdLst/>
              <a:ahLst/>
              <a:cxnLst/>
              <a:rect l="l" t="t" r="r" b="b"/>
              <a:pathLst>
                <a:path w="4280535" h="17780">
                  <a:moveTo>
                    <a:pt x="4280166" y="0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0" y="4762"/>
                  </a:lnTo>
                  <a:lnTo>
                    <a:pt x="0" y="7950"/>
                  </a:lnTo>
                  <a:lnTo>
                    <a:pt x="0" y="11112"/>
                  </a:lnTo>
                  <a:lnTo>
                    <a:pt x="0" y="17475"/>
                  </a:lnTo>
                  <a:lnTo>
                    <a:pt x="4280166" y="17475"/>
                  </a:lnTo>
                  <a:lnTo>
                    <a:pt x="4280166" y="11112"/>
                  </a:lnTo>
                  <a:lnTo>
                    <a:pt x="4280166" y="7950"/>
                  </a:lnTo>
                  <a:lnTo>
                    <a:pt x="4280166" y="4762"/>
                  </a:lnTo>
                  <a:lnTo>
                    <a:pt x="4280166" y="1587"/>
                  </a:lnTo>
                  <a:lnTo>
                    <a:pt x="428016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89482" y="2228529"/>
              <a:ext cx="4280535" cy="9525"/>
            </a:xfrm>
            <a:custGeom>
              <a:avLst/>
              <a:gdLst/>
              <a:ahLst/>
              <a:cxnLst/>
              <a:rect l="l" t="t" r="r" b="b"/>
              <a:pathLst>
                <a:path w="4280535" h="9525">
                  <a:moveTo>
                    <a:pt x="0" y="9525"/>
                  </a:moveTo>
                  <a:lnTo>
                    <a:pt x="4280166" y="9525"/>
                  </a:lnTo>
                  <a:lnTo>
                    <a:pt x="4280166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89482" y="2234880"/>
              <a:ext cx="4280535" cy="9525"/>
            </a:xfrm>
            <a:custGeom>
              <a:avLst/>
              <a:gdLst/>
              <a:ahLst/>
              <a:cxnLst/>
              <a:rect l="l" t="t" r="r" b="b"/>
              <a:pathLst>
                <a:path w="4280535" h="9525">
                  <a:moveTo>
                    <a:pt x="0" y="9525"/>
                  </a:moveTo>
                  <a:lnTo>
                    <a:pt x="4280166" y="9525"/>
                  </a:lnTo>
                  <a:lnTo>
                    <a:pt x="4280166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89482" y="2241231"/>
              <a:ext cx="4280535" cy="9525"/>
            </a:xfrm>
            <a:custGeom>
              <a:avLst/>
              <a:gdLst/>
              <a:ahLst/>
              <a:cxnLst/>
              <a:rect l="l" t="t" r="r" b="b"/>
              <a:pathLst>
                <a:path w="4280535" h="9525">
                  <a:moveTo>
                    <a:pt x="0" y="9525"/>
                  </a:moveTo>
                  <a:lnTo>
                    <a:pt x="4280166" y="9525"/>
                  </a:lnTo>
                  <a:lnTo>
                    <a:pt x="4280166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89482" y="2247582"/>
              <a:ext cx="4280535" cy="9525"/>
            </a:xfrm>
            <a:custGeom>
              <a:avLst/>
              <a:gdLst/>
              <a:ahLst/>
              <a:cxnLst/>
              <a:rect l="l" t="t" r="r" b="b"/>
              <a:pathLst>
                <a:path w="4280535" h="9525">
                  <a:moveTo>
                    <a:pt x="0" y="9525"/>
                  </a:moveTo>
                  <a:lnTo>
                    <a:pt x="4280166" y="9525"/>
                  </a:lnTo>
                  <a:lnTo>
                    <a:pt x="4280166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89482" y="2253933"/>
              <a:ext cx="4280535" cy="9525"/>
            </a:xfrm>
            <a:custGeom>
              <a:avLst/>
              <a:gdLst/>
              <a:ahLst/>
              <a:cxnLst/>
              <a:rect l="l" t="t" r="r" b="b"/>
              <a:pathLst>
                <a:path w="4280535" h="9525">
                  <a:moveTo>
                    <a:pt x="0" y="9525"/>
                  </a:moveTo>
                  <a:lnTo>
                    <a:pt x="4280166" y="9525"/>
                  </a:lnTo>
                  <a:lnTo>
                    <a:pt x="4280166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89482" y="2260279"/>
              <a:ext cx="4280535" cy="9525"/>
            </a:xfrm>
            <a:custGeom>
              <a:avLst/>
              <a:gdLst/>
              <a:ahLst/>
              <a:cxnLst/>
              <a:rect l="l" t="t" r="r" b="b"/>
              <a:pathLst>
                <a:path w="4280535" h="9525">
                  <a:moveTo>
                    <a:pt x="0" y="9525"/>
                  </a:moveTo>
                  <a:lnTo>
                    <a:pt x="4280166" y="9525"/>
                  </a:lnTo>
                  <a:lnTo>
                    <a:pt x="4280166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89482" y="2266630"/>
              <a:ext cx="4280535" cy="9525"/>
            </a:xfrm>
            <a:custGeom>
              <a:avLst/>
              <a:gdLst/>
              <a:ahLst/>
              <a:cxnLst/>
              <a:rect l="l" t="t" r="r" b="b"/>
              <a:pathLst>
                <a:path w="4280535" h="9525">
                  <a:moveTo>
                    <a:pt x="0" y="9525"/>
                  </a:moveTo>
                  <a:lnTo>
                    <a:pt x="4280166" y="9525"/>
                  </a:lnTo>
                  <a:lnTo>
                    <a:pt x="4280166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89482" y="2272981"/>
              <a:ext cx="4280535" cy="5080"/>
            </a:xfrm>
            <a:custGeom>
              <a:avLst/>
              <a:gdLst/>
              <a:ahLst/>
              <a:cxnLst/>
              <a:rect l="l" t="t" r="r" b="b"/>
              <a:pathLst>
                <a:path w="4280535" h="5080">
                  <a:moveTo>
                    <a:pt x="4280166" y="0"/>
                  </a:moveTo>
                  <a:lnTo>
                    <a:pt x="0" y="0"/>
                  </a:lnTo>
                  <a:lnTo>
                    <a:pt x="0" y="4761"/>
                  </a:lnTo>
                  <a:lnTo>
                    <a:pt x="4280166" y="4761"/>
                  </a:lnTo>
                  <a:lnTo>
                    <a:pt x="428016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520450" y="1679193"/>
              <a:ext cx="5080" cy="497205"/>
            </a:xfrm>
            <a:custGeom>
              <a:avLst/>
              <a:gdLst/>
              <a:ahLst/>
              <a:cxnLst/>
              <a:rect l="l" t="t" r="r" b="b"/>
              <a:pathLst>
                <a:path w="5079" h="497205">
                  <a:moveTo>
                    <a:pt x="4749" y="0"/>
                  </a:moveTo>
                  <a:lnTo>
                    <a:pt x="0" y="0"/>
                  </a:lnTo>
                  <a:lnTo>
                    <a:pt x="0" y="496951"/>
                  </a:lnTo>
                  <a:lnTo>
                    <a:pt x="4749" y="496951"/>
                  </a:lnTo>
                  <a:lnTo>
                    <a:pt x="474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522019" y="1679192"/>
              <a:ext cx="9525" cy="497205"/>
            </a:xfrm>
            <a:custGeom>
              <a:avLst/>
              <a:gdLst/>
              <a:ahLst/>
              <a:cxnLst/>
              <a:rect l="l" t="t" r="r" b="b"/>
              <a:pathLst>
                <a:path w="9525" h="497205">
                  <a:moveTo>
                    <a:pt x="0" y="496952"/>
                  </a:moveTo>
                  <a:lnTo>
                    <a:pt x="9524" y="496952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496952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528398" y="1679192"/>
              <a:ext cx="9525" cy="497205"/>
            </a:xfrm>
            <a:custGeom>
              <a:avLst/>
              <a:gdLst/>
              <a:ahLst/>
              <a:cxnLst/>
              <a:rect l="l" t="t" r="r" b="b"/>
              <a:pathLst>
                <a:path w="9525" h="497205">
                  <a:moveTo>
                    <a:pt x="0" y="496952"/>
                  </a:moveTo>
                  <a:lnTo>
                    <a:pt x="9524" y="496952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496952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534733" y="1679192"/>
              <a:ext cx="9525" cy="497205"/>
            </a:xfrm>
            <a:custGeom>
              <a:avLst/>
              <a:gdLst/>
              <a:ahLst/>
              <a:cxnLst/>
              <a:rect l="l" t="t" r="r" b="b"/>
              <a:pathLst>
                <a:path w="9525" h="497205">
                  <a:moveTo>
                    <a:pt x="0" y="496952"/>
                  </a:moveTo>
                  <a:lnTo>
                    <a:pt x="9524" y="496952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496952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541068" y="1679192"/>
              <a:ext cx="9525" cy="497205"/>
            </a:xfrm>
            <a:custGeom>
              <a:avLst/>
              <a:gdLst/>
              <a:ahLst/>
              <a:cxnLst/>
              <a:rect l="l" t="t" r="r" b="b"/>
              <a:pathLst>
                <a:path w="9525" h="497205">
                  <a:moveTo>
                    <a:pt x="0" y="496952"/>
                  </a:moveTo>
                  <a:lnTo>
                    <a:pt x="9524" y="496952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496952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547447" y="1679192"/>
              <a:ext cx="9525" cy="497205"/>
            </a:xfrm>
            <a:custGeom>
              <a:avLst/>
              <a:gdLst/>
              <a:ahLst/>
              <a:cxnLst/>
              <a:rect l="l" t="t" r="r" b="b"/>
              <a:pathLst>
                <a:path w="9525" h="497205">
                  <a:moveTo>
                    <a:pt x="0" y="496952"/>
                  </a:moveTo>
                  <a:lnTo>
                    <a:pt x="9524" y="496952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496952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553782" y="1679192"/>
              <a:ext cx="9525" cy="497205"/>
            </a:xfrm>
            <a:custGeom>
              <a:avLst/>
              <a:gdLst/>
              <a:ahLst/>
              <a:cxnLst/>
              <a:rect l="l" t="t" r="r" b="b"/>
              <a:pathLst>
                <a:path w="9525" h="497205">
                  <a:moveTo>
                    <a:pt x="0" y="496952"/>
                  </a:moveTo>
                  <a:lnTo>
                    <a:pt x="9524" y="496952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496952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560116" y="1679192"/>
              <a:ext cx="9525" cy="497205"/>
            </a:xfrm>
            <a:custGeom>
              <a:avLst/>
              <a:gdLst/>
              <a:ahLst/>
              <a:cxnLst/>
              <a:rect l="l" t="t" r="r" b="b"/>
              <a:pathLst>
                <a:path w="9525" h="497205">
                  <a:moveTo>
                    <a:pt x="0" y="496952"/>
                  </a:moveTo>
                  <a:lnTo>
                    <a:pt x="9524" y="496952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496952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566496" y="1679192"/>
              <a:ext cx="5080" cy="497205"/>
            </a:xfrm>
            <a:custGeom>
              <a:avLst/>
              <a:gdLst/>
              <a:ahLst/>
              <a:cxnLst/>
              <a:rect l="l" t="t" r="r" b="b"/>
              <a:pathLst>
                <a:path w="5079" h="497205">
                  <a:moveTo>
                    <a:pt x="0" y="0"/>
                  </a:moveTo>
                  <a:lnTo>
                    <a:pt x="0" y="496952"/>
                  </a:lnTo>
                  <a:lnTo>
                    <a:pt x="4754" y="496952"/>
                  </a:lnTo>
                  <a:lnTo>
                    <a:pt x="47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7882" y="1803615"/>
              <a:ext cx="4432935" cy="423545"/>
            </a:xfrm>
            <a:custGeom>
              <a:avLst/>
              <a:gdLst/>
              <a:ahLst/>
              <a:cxnLst/>
              <a:rect l="l" t="t" r="r" b="b"/>
              <a:pathLst>
                <a:path w="4432935" h="423544">
                  <a:moveTo>
                    <a:pt x="4432567" y="0"/>
                  </a:moveTo>
                  <a:lnTo>
                    <a:pt x="0" y="0"/>
                  </a:lnTo>
                  <a:lnTo>
                    <a:pt x="0" y="372529"/>
                  </a:lnTo>
                  <a:lnTo>
                    <a:pt x="4008" y="392253"/>
                  </a:lnTo>
                  <a:lnTo>
                    <a:pt x="14922" y="408405"/>
                  </a:lnTo>
                  <a:lnTo>
                    <a:pt x="31075" y="419319"/>
                  </a:lnTo>
                  <a:lnTo>
                    <a:pt x="50799" y="423327"/>
                  </a:lnTo>
                  <a:lnTo>
                    <a:pt x="4381767" y="423327"/>
                  </a:lnTo>
                  <a:lnTo>
                    <a:pt x="4401492" y="419319"/>
                  </a:lnTo>
                  <a:lnTo>
                    <a:pt x="4417645" y="408405"/>
                  </a:lnTo>
                  <a:lnTo>
                    <a:pt x="4428559" y="392253"/>
                  </a:lnTo>
                  <a:lnTo>
                    <a:pt x="4432567" y="372529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520450" y="1666493"/>
              <a:ext cx="0" cy="528955"/>
            </a:xfrm>
            <a:custGeom>
              <a:avLst/>
              <a:gdLst/>
              <a:ahLst/>
              <a:cxnLst/>
              <a:rect l="l" t="t" r="r" b="b"/>
              <a:pathLst>
                <a:path h="528955">
                  <a:moveTo>
                    <a:pt x="0" y="528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20450" y="16537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520450" y="16410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520450" y="16283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520450" y="1609343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9" name="object 109"/>
          <p:cNvGrpSpPr/>
          <p:nvPr/>
        </p:nvGrpSpPr>
        <p:grpSpPr>
          <a:xfrm>
            <a:off x="87882" y="2379343"/>
            <a:ext cx="4486275" cy="646430"/>
            <a:chOff x="87882" y="2379343"/>
            <a:chExt cx="4486275" cy="646430"/>
          </a:xfrm>
        </p:grpSpPr>
        <p:sp>
          <p:nvSpPr>
            <p:cNvPr id="110" name="object 110"/>
            <p:cNvSpPr/>
            <p:nvPr/>
          </p:nvSpPr>
          <p:spPr>
            <a:xfrm>
              <a:off x="87871" y="2379344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60">
                  <a:moveTo>
                    <a:pt x="4432579" y="50800"/>
                  </a:moveTo>
                  <a:lnTo>
                    <a:pt x="4428566" y="31076"/>
                  </a:lnTo>
                  <a:lnTo>
                    <a:pt x="4417657" y="14922"/>
                  </a:lnTo>
                  <a:lnTo>
                    <a:pt x="4401502" y="4013"/>
                  </a:lnTo>
                  <a:lnTo>
                    <a:pt x="4381779" y="0"/>
                  </a:lnTo>
                  <a:lnTo>
                    <a:pt x="50800" y="0"/>
                  </a:lnTo>
                  <a:lnTo>
                    <a:pt x="31076" y="4013"/>
                  </a:lnTo>
                  <a:lnTo>
                    <a:pt x="14922" y="14922"/>
                  </a:lnTo>
                  <a:lnTo>
                    <a:pt x="4013" y="31076"/>
                  </a:lnTo>
                  <a:lnTo>
                    <a:pt x="0" y="50800"/>
                  </a:lnTo>
                  <a:lnTo>
                    <a:pt x="0" y="174942"/>
                  </a:lnTo>
                  <a:lnTo>
                    <a:pt x="0" y="179705"/>
                  </a:lnTo>
                  <a:lnTo>
                    <a:pt x="0" y="187833"/>
                  </a:lnTo>
                  <a:lnTo>
                    <a:pt x="4432579" y="187833"/>
                  </a:lnTo>
                  <a:lnTo>
                    <a:pt x="4432579" y="5080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7882" y="2555875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7882" y="2562226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74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7882" y="2568572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7882" y="2574923"/>
              <a:ext cx="4432935" cy="9525"/>
            </a:xfrm>
            <a:custGeom>
              <a:avLst/>
              <a:gdLst/>
              <a:ahLst/>
              <a:cxnLst/>
              <a:rect l="l" t="t" r="r" b="b"/>
              <a:pathLst>
                <a:path w="4432934" h="9525">
                  <a:moveTo>
                    <a:pt x="0" y="0"/>
                  </a:moveTo>
                  <a:lnTo>
                    <a:pt x="0" y="9525"/>
                  </a:lnTo>
                  <a:lnTo>
                    <a:pt x="4432566" y="9525"/>
                  </a:lnTo>
                  <a:lnTo>
                    <a:pt x="4432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7871" y="2574836"/>
              <a:ext cx="4432935" cy="30480"/>
            </a:xfrm>
            <a:custGeom>
              <a:avLst/>
              <a:gdLst/>
              <a:ahLst/>
              <a:cxnLst/>
              <a:rect l="l" t="t" r="r" b="b"/>
              <a:pathLst>
                <a:path w="4432935" h="30480">
                  <a:moveTo>
                    <a:pt x="4432566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9525"/>
                  </a:lnTo>
                  <a:lnTo>
                    <a:pt x="0" y="30073"/>
                  </a:lnTo>
                  <a:lnTo>
                    <a:pt x="4432566" y="30073"/>
                  </a:lnTo>
                  <a:lnTo>
                    <a:pt x="4432566" y="635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520450" y="2521312"/>
              <a:ext cx="20320" cy="4445"/>
            </a:xfrm>
            <a:custGeom>
              <a:avLst/>
              <a:gdLst/>
              <a:ahLst/>
              <a:cxnLst/>
              <a:rect l="l" t="t" r="r" b="b"/>
              <a:pathLst>
                <a:path w="20320" h="4444">
                  <a:moveTo>
                    <a:pt x="0" y="3992"/>
                  </a:moveTo>
                  <a:lnTo>
                    <a:pt x="0" y="3992"/>
                  </a:lnTo>
                  <a:lnTo>
                    <a:pt x="19772" y="0"/>
                  </a:lnTo>
                </a:path>
              </a:pathLst>
            </a:custGeom>
            <a:ln w="11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520450" y="2426879"/>
              <a:ext cx="47625" cy="95250"/>
            </a:xfrm>
            <a:custGeom>
              <a:avLst/>
              <a:gdLst/>
              <a:ahLst/>
              <a:cxnLst/>
              <a:rect l="l" t="t" r="r" b="b"/>
              <a:pathLst>
                <a:path w="47625" h="95250">
                  <a:moveTo>
                    <a:pt x="47625" y="47625"/>
                  </a:moveTo>
                  <a:lnTo>
                    <a:pt x="43882" y="29087"/>
                  </a:lnTo>
                  <a:lnTo>
                    <a:pt x="33676" y="13948"/>
                  </a:lnTo>
                  <a:lnTo>
                    <a:pt x="18537" y="3742"/>
                  </a:lnTo>
                  <a:lnTo>
                    <a:pt x="0" y="0"/>
                  </a:lnTo>
                </a:path>
                <a:path w="47625" h="95250">
                  <a:moveTo>
                    <a:pt x="0" y="95249"/>
                  </a:moveTo>
                  <a:lnTo>
                    <a:pt x="18537" y="91507"/>
                  </a:lnTo>
                  <a:lnTo>
                    <a:pt x="33676" y="81301"/>
                  </a:lnTo>
                  <a:lnTo>
                    <a:pt x="43882" y="66162"/>
                  </a:lnTo>
                  <a:lnTo>
                    <a:pt x="47625" y="47625"/>
                  </a:lnTo>
                </a:path>
              </a:pathLst>
            </a:custGeom>
            <a:ln w="11112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520450" y="2430054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44450" y="44450"/>
                  </a:moveTo>
                  <a:lnTo>
                    <a:pt x="40957" y="27149"/>
                  </a:lnTo>
                  <a:lnTo>
                    <a:pt x="31431" y="13020"/>
                  </a:lnTo>
                  <a:lnTo>
                    <a:pt x="17302" y="3493"/>
                  </a:lnTo>
                  <a:lnTo>
                    <a:pt x="0" y="0"/>
                  </a:lnTo>
                </a:path>
                <a:path w="44450" h="88900">
                  <a:moveTo>
                    <a:pt x="0" y="88899"/>
                  </a:moveTo>
                  <a:lnTo>
                    <a:pt x="17302" y="85406"/>
                  </a:lnTo>
                  <a:lnTo>
                    <a:pt x="31431" y="75879"/>
                  </a:lnTo>
                  <a:lnTo>
                    <a:pt x="40957" y="61750"/>
                  </a:lnTo>
                  <a:lnTo>
                    <a:pt x="44450" y="44450"/>
                  </a:lnTo>
                </a:path>
              </a:pathLst>
            </a:custGeom>
            <a:ln w="11112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520450" y="2433229"/>
              <a:ext cx="41275" cy="82550"/>
            </a:xfrm>
            <a:custGeom>
              <a:avLst/>
              <a:gdLst/>
              <a:ahLst/>
              <a:cxnLst/>
              <a:rect l="l" t="t" r="r" b="b"/>
              <a:pathLst>
                <a:path w="41275" h="82550">
                  <a:moveTo>
                    <a:pt x="41275" y="41275"/>
                  </a:moveTo>
                  <a:lnTo>
                    <a:pt x="38031" y="25209"/>
                  </a:lnTo>
                  <a:lnTo>
                    <a:pt x="29186" y="12089"/>
                  </a:lnTo>
                  <a:lnTo>
                    <a:pt x="16066" y="3243"/>
                  </a:lnTo>
                  <a:lnTo>
                    <a:pt x="0" y="0"/>
                  </a:lnTo>
                </a:path>
                <a:path w="41275" h="82550">
                  <a:moveTo>
                    <a:pt x="0" y="82549"/>
                  </a:moveTo>
                  <a:lnTo>
                    <a:pt x="16066" y="79306"/>
                  </a:lnTo>
                  <a:lnTo>
                    <a:pt x="29186" y="70460"/>
                  </a:lnTo>
                  <a:lnTo>
                    <a:pt x="38031" y="57340"/>
                  </a:lnTo>
                  <a:lnTo>
                    <a:pt x="41275" y="41275"/>
                  </a:lnTo>
                </a:path>
              </a:pathLst>
            </a:custGeom>
            <a:ln w="11112">
              <a:solidFill>
                <a:srgbClr val="E8E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520450" y="2436404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38100"/>
                  </a:moveTo>
                  <a:lnTo>
                    <a:pt x="35106" y="23270"/>
                  </a:lnTo>
                  <a:lnTo>
                    <a:pt x="26941" y="11159"/>
                  </a:lnTo>
                  <a:lnTo>
                    <a:pt x="14831" y="2994"/>
                  </a:lnTo>
                  <a:lnTo>
                    <a:pt x="0" y="0"/>
                  </a:lnTo>
                </a:path>
                <a:path w="38100" h="76200">
                  <a:moveTo>
                    <a:pt x="0" y="76199"/>
                  </a:moveTo>
                  <a:lnTo>
                    <a:pt x="14831" y="73205"/>
                  </a:lnTo>
                  <a:lnTo>
                    <a:pt x="26941" y="65039"/>
                  </a:lnTo>
                  <a:lnTo>
                    <a:pt x="35106" y="52928"/>
                  </a:lnTo>
                  <a:lnTo>
                    <a:pt x="38100" y="38100"/>
                  </a:lnTo>
                </a:path>
              </a:pathLst>
            </a:custGeom>
            <a:ln w="11112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520450" y="2439579"/>
              <a:ext cx="34925" cy="69850"/>
            </a:xfrm>
            <a:custGeom>
              <a:avLst/>
              <a:gdLst/>
              <a:ahLst/>
              <a:cxnLst/>
              <a:rect l="l" t="t" r="r" b="b"/>
              <a:pathLst>
                <a:path w="34925" h="69850">
                  <a:moveTo>
                    <a:pt x="34925" y="34925"/>
                  </a:moveTo>
                  <a:lnTo>
                    <a:pt x="32181" y="21330"/>
                  </a:lnTo>
                  <a:lnTo>
                    <a:pt x="24697" y="10229"/>
                  </a:lnTo>
                  <a:lnTo>
                    <a:pt x="13595" y="2744"/>
                  </a:lnTo>
                  <a:lnTo>
                    <a:pt x="0" y="0"/>
                  </a:lnTo>
                </a:path>
                <a:path w="34925" h="69850">
                  <a:moveTo>
                    <a:pt x="0" y="69849"/>
                  </a:moveTo>
                  <a:lnTo>
                    <a:pt x="13595" y="67105"/>
                  </a:lnTo>
                  <a:lnTo>
                    <a:pt x="24697" y="59620"/>
                  </a:lnTo>
                  <a:lnTo>
                    <a:pt x="32181" y="48518"/>
                  </a:lnTo>
                  <a:lnTo>
                    <a:pt x="34925" y="34925"/>
                  </a:lnTo>
                </a:path>
              </a:pathLst>
            </a:custGeom>
            <a:ln w="1111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520450" y="2442754"/>
              <a:ext cx="31750" cy="63500"/>
            </a:xfrm>
            <a:custGeom>
              <a:avLst/>
              <a:gdLst/>
              <a:ahLst/>
              <a:cxnLst/>
              <a:rect l="l" t="t" r="r" b="b"/>
              <a:pathLst>
                <a:path w="31750" h="63500">
                  <a:moveTo>
                    <a:pt x="31750" y="31750"/>
                  </a:moveTo>
                  <a:lnTo>
                    <a:pt x="29254" y="19392"/>
                  </a:lnTo>
                  <a:lnTo>
                    <a:pt x="22447" y="9300"/>
                  </a:lnTo>
                  <a:lnTo>
                    <a:pt x="12355" y="2495"/>
                  </a:lnTo>
                  <a:lnTo>
                    <a:pt x="0" y="0"/>
                  </a:lnTo>
                </a:path>
                <a:path w="31750" h="63500">
                  <a:moveTo>
                    <a:pt x="0" y="63499"/>
                  </a:moveTo>
                  <a:lnTo>
                    <a:pt x="12355" y="61004"/>
                  </a:lnTo>
                  <a:lnTo>
                    <a:pt x="22447" y="54199"/>
                  </a:lnTo>
                  <a:lnTo>
                    <a:pt x="29254" y="44107"/>
                  </a:lnTo>
                  <a:lnTo>
                    <a:pt x="31750" y="31750"/>
                  </a:lnTo>
                </a:path>
              </a:pathLst>
            </a:custGeom>
            <a:ln w="11112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520450" y="2445929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>
                  <a:moveTo>
                    <a:pt x="28575" y="28575"/>
                  </a:moveTo>
                  <a:lnTo>
                    <a:pt x="26330" y="17452"/>
                  </a:lnTo>
                  <a:lnTo>
                    <a:pt x="20207" y="8369"/>
                  </a:lnTo>
                  <a:lnTo>
                    <a:pt x="11124" y="2245"/>
                  </a:lnTo>
                  <a:lnTo>
                    <a:pt x="0" y="0"/>
                  </a:lnTo>
                </a:path>
                <a:path w="28575" h="57150">
                  <a:moveTo>
                    <a:pt x="0" y="57149"/>
                  </a:moveTo>
                  <a:lnTo>
                    <a:pt x="11124" y="54904"/>
                  </a:lnTo>
                  <a:lnTo>
                    <a:pt x="20207" y="48780"/>
                  </a:lnTo>
                  <a:lnTo>
                    <a:pt x="26330" y="39697"/>
                  </a:lnTo>
                  <a:lnTo>
                    <a:pt x="28575" y="28575"/>
                  </a:lnTo>
                </a:path>
              </a:pathLst>
            </a:custGeom>
            <a:ln w="1111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520450" y="2449104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400" y="25400"/>
                  </a:moveTo>
                  <a:lnTo>
                    <a:pt x="23403" y="15514"/>
                  </a:lnTo>
                  <a:lnTo>
                    <a:pt x="17958" y="7440"/>
                  </a:lnTo>
                  <a:lnTo>
                    <a:pt x="9884" y="1996"/>
                  </a:lnTo>
                  <a:lnTo>
                    <a:pt x="0" y="0"/>
                  </a:lnTo>
                </a:path>
                <a:path w="25400" h="50800">
                  <a:moveTo>
                    <a:pt x="0" y="50799"/>
                  </a:moveTo>
                  <a:lnTo>
                    <a:pt x="9884" y="48803"/>
                  </a:lnTo>
                  <a:lnTo>
                    <a:pt x="17958" y="43359"/>
                  </a:lnTo>
                  <a:lnTo>
                    <a:pt x="23403" y="35285"/>
                  </a:lnTo>
                  <a:lnTo>
                    <a:pt x="25400" y="25400"/>
                  </a:lnTo>
                </a:path>
              </a:pathLst>
            </a:custGeom>
            <a:ln w="11112">
              <a:solidFill>
                <a:srgbClr val="C3C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520450" y="2452279"/>
              <a:ext cx="22225" cy="44450"/>
            </a:xfrm>
            <a:custGeom>
              <a:avLst/>
              <a:gdLst/>
              <a:ahLst/>
              <a:cxnLst/>
              <a:rect l="l" t="t" r="r" b="b"/>
              <a:pathLst>
                <a:path w="22225" h="44450">
                  <a:moveTo>
                    <a:pt x="22225" y="22225"/>
                  </a:moveTo>
                  <a:lnTo>
                    <a:pt x="20477" y="13574"/>
                  </a:lnTo>
                  <a:lnTo>
                    <a:pt x="15713" y="6510"/>
                  </a:lnTo>
                  <a:lnTo>
                    <a:pt x="8648" y="1746"/>
                  </a:lnTo>
                  <a:lnTo>
                    <a:pt x="0" y="0"/>
                  </a:lnTo>
                </a:path>
                <a:path w="22225" h="44450">
                  <a:moveTo>
                    <a:pt x="0" y="44449"/>
                  </a:moveTo>
                  <a:lnTo>
                    <a:pt x="8648" y="42703"/>
                  </a:lnTo>
                  <a:lnTo>
                    <a:pt x="15713" y="37939"/>
                  </a:lnTo>
                  <a:lnTo>
                    <a:pt x="20477" y="30875"/>
                  </a:lnTo>
                  <a:lnTo>
                    <a:pt x="22225" y="22225"/>
                  </a:lnTo>
                </a:path>
              </a:pathLst>
            </a:custGeom>
            <a:ln w="11112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520450" y="2455454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9050" y="19050"/>
                  </a:moveTo>
                  <a:lnTo>
                    <a:pt x="17552" y="11636"/>
                  </a:lnTo>
                  <a:lnTo>
                    <a:pt x="13468" y="5581"/>
                  </a:lnTo>
                  <a:lnTo>
                    <a:pt x="7413" y="1497"/>
                  </a:lnTo>
                  <a:lnTo>
                    <a:pt x="0" y="0"/>
                  </a:lnTo>
                </a:path>
                <a:path w="19050" h="38100">
                  <a:moveTo>
                    <a:pt x="0" y="38099"/>
                  </a:moveTo>
                  <a:lnTo>
                    <a:pt x="7413" y="36602"/>
                  </a:lnTo>
                  <a:lnTo>
                    <a:pt x="13468" y="32518"/>
                  </a:lnTo>
                  <a:lnTo>
                    <a:pt x="17552" y="26463"/>
                  </a:lnTo>
                  <a:lnTo>
                    <a:pt x="19050" y="19050"/>
                  </a:lnTo>
                </a:path>
              </a:pathLst>
            </a:custGeom>
            <a:ln w="1111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520450" y="2458629"/>
              <a:ext cx="15875" cy="31750"/>
            </a:xfrm>
            <a:custGeom>
              <a:avLst/>
              <a:gdLst/>
              <a:ahLst/>
              <a:cxnLst/>
              <a:rect l="l" t="t" r="r" b="b"/>
              <a:pathLst>
                <a:path w="15875" h="31750">
                  <a:moveTo>
                    <a:pt x="15875" y="15875"/>
                  </a:moveTo>
                  <a:lnTo>
                    <a:pt x="15875" y="7109"/>
                  </a:lnTo>
                  <a:lnTo>
                    <a:pt x="8763" y="0"/>
                  </a:lnTo>
                  <a:lnTo>
                    <a:pt x="0" y="0"/>
                  </a:lnTo>
                </a:path>
                <a:path w="15875" h="31750">
                  <a:moveTo>
                    <a:pt x="0" y="31750"/>
                  </a:moveTo>
                  <a:lnTo>
                    <a:pt x="8763" y="31750"/>
                  </a:lnTo>
                  <a:lnTo>
                    <a:pt x="15875" y="24640"/>
                  </a:lnTo>
                  <a:lnTo>
                    <a:pt x="15875" y="15875"/>
                  </a:lnTo>
                </a:path>
              </a:pathLst>
            </a:custGeom>
            <a:ln w="11112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520450" y="2461804"/>
              <a:ext cx="12700" cy="25400"/>
            </a:xfrm>
            <a:custGeom>
              <a:avLst/>
              <a:gdLst/>
              <a:ahLst/>
              <a:cxnLst/>
              <a:rect l="l" t="t" r="r" b="b"/>
              <a:pathLst>
                <a:path w="12700" h="25400">
                  <a:moveTo>
                    <a:pt x="12700" y="12700"/>
                  </a:moveTo>
                  <a:lnTo>
                    <a:pt x="12700" y="5689"/>
                  </a:lnTo>
                  <a:lnTo>
                    <a:pt x="7010" y="0"/>
                  </a:lnTo>
                  <a:lnTo>
                    <a:pt x="0" y="0"/>
                  </a:lnTo>
                </a:path>
                <a:path w="12700" h="25400">
                  <a:moveTo>
                    <a:pt x="0" y="25400"/>
                  </a:moveTo>
                  <a:lnTo>
                    <a:pt x="7010" y="25400"/>
                  </a:lnTo>
                  <a:lnTo>
                    <a:pt x="12700" y="19709"/>
                  </a:lnTo>
                  <a:lnTo>
                    <a:pt x="12700" y="12700"/>
                  </a:lnTo>
                </a:path>
              </a:pathLst>
            </a:custGeom>
            <a:ln w="1111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520450" y="2464979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9525"/>
                  </a:moveTo>
                  <a:lnTo>
                    <a:pt x="9525" y="4265"/>
                  </a:lnTo>
                  <a:lnTo>
                    <a:pt x="5258" y="0"/>
                  </a:lnTo>
                  <a:lnTo>
                    <a:pt x="0" y="0"/>
                  </a:lnTo>
                </a:path>
                <a:path w="9525" h="19050">
                  <a:moveTo>
                    <a:pt x="0" y="19050"/>
                  </a:moveTo>
                  <a:lnTo>
                    <a:pt x="5258" y="19050"/>
                  </a:lnTo>
                  <a:lnTo>
                    <a:pt x="9525" y="14784"/>
                  </a:lnTo>
                  <a:lnTo>
                    <a:pt x="9525" y="9525"/>
                  </a:lnTo>
                </a:path>
              </a:pathLst>
            </a:custGeom>
            <a:ln w="11112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520450" y="246815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6350" y="6350"/>
                  </a:moveTo>
                  <a:lnTo>
                    <a:pt x="6350" y="2847"/>
                  </a:lnTo>
                  <a:lnTo>
                    <a:pt x="3505" y="0"/>
                  </a:lnTo>
                  <a:lnTo>
                    <a:pt x="0" y="0"/>
                  </a:lnTo>
                </a:path>
                <a:path w="6350" h="12700">
                  <a:moveTo>
                    <a:pt x="0" y="12700"/>
                  </a:moveTo>
                  <a:lnTo>
                    <a:pt x="3505" y="12700"/>
                  </a:lnTo>
                  <a:lnTo>
                    <a:pt x="6350" y="9852"/>
                  </a:lnTo>
                  <a:lnTo>
                    <a:pt x="6350" y="6350"/>
                  </a:lnTo>
                </a:path>
              </a:pathLst>
            </a:custGeom>
            <a:ln w="11112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520450" y="2471329"/>
              <a:ext cx="3175" cy="6350"/>
            </a:xfrm>
            <a:custGeom>
              <a:avLst/>
              <a:gdLst/>
              <a:ahLst/>
              <a:cxnLst/>
              <a:rect l="l" t="t" r="r" b="b"/>
              <a:pathLst>
                <a:path w="3175" h="6350">
                  <a:moveTo>
                    <a:pt x="3175" y="3175"/>
                  </a:moveTo>
                  <a:lnTo>
                    <a:pt x="3175" y="1423"/>
                  </a:lnTo>
                  <a:lnTo>
                    <a:pt x="1752" y="0"/>
                  </a:lnTo>
                  <a:lnTo>
                    <a:pt x="0" y="0"/>
                  </a:lnTo>
                </a:path>
                <a:path w="3175" h="6350">
                  <a:moveTo>
                    <a:pt x="0" y="6350"/>
                  </a:moveTo>
                  <a:lnTo>
                    <a:pt x="1752" y="6350"/>
                  </a:lnTo>
                  <a:lnTo>
                    <a:pt x="3175" y="4926"/>
                  </a:lnTo>
                  <a:lnTo>
                    <a:pt x="3175" y="3175"/>
                  </a:lnTo>
                </a:path>
              </a:pathLst>
            </a:custGeom>
            <a:ln w="11112">
              <a:solidFill>
                <a:srgbClr val="8E8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520450" y="2468154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350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505" y="12700"/>
                  </a:lnTo>
                  <a:lnTo>
                    <a:pt x="6350" y="9852"/>
                  </a:lnTo>
                  <a:lnTo>
                    <a:pt x="6350" y="284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3" name="object 1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126" y="2915954"/>
              <a:ext cx="109537" cy="109537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51394" y="2900079"/>
              <a:ext cx="122237" cy="125412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189471" y="2956445"/>
              <a:ext cx="4280535" cy="17780"/>
            </a:xfrm>
            <a:custGeom>
              <a:avLst/>
              <a:gdLst/>
              <a:ahLst/>
              <a:cxnLst/>
              <a:rect l="l" t="t" r="r" b="b"/>
              <a:pathLst>
                <a:path w="4280535" h="17780">
                  <a:moveTo>
                    <a:pt x="4280166" y="0"/>
                  </a:moveTo>
                  <a:lnTo>
                    <a:pt x="0" y="0"/>
                  </a:lnTo>
                  <a:lnTo>
                    <a:pt x="0" y="1587"/>
                  </a:lnTo>
                  <a:lnTo>
                    <a:pt x="0" y="4762"/>
                  </a:lnTo>
                  <a:lnTo>
                    <a:pt x="0" y="7937"/>
                  </a:lnTo>
                  <a:lnTo>
                    <a:pt x="0" y="11112"/>
                  </a:lnTo>
                  <a:lnTo>
                    <a:pt x="0" y="17462"/>
                  </a:lnTo>
                  <a:lnTo>
                    <a:pt x="4280166" y="17462"/>
                  </a:lnTo>
                  <a:lnTo>
                    <a:pt x="4280166" y="11112"/>
                  </a:lnTo>
                  <a:lnTo>
                    <a:pt x="4280166" y="7937"/>
                  </a:lnTo>
                  <a:lnTo>
                    <a:pt x="4280166" y="4762"/>
                  </a:lnTo>
                  <a:lnTo>
                    <a:pt x="4280166" y="1587"/>
                  </a:lnTo>
                  <a:lnTo>
                    <a:pt x="428016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89482" y="2970721"/>
              <a:ext cx="4280535" cy="9525"/>
            </a:xfrm>
            <a:custGeom>
              <a:avLst/>
              <a:gdLst/>
              <a:ahLst/>
              <a:cxnLst/>
              <a:rect l="l" t="t" r="r" b="b"/>
              <a:pathLst>
                <a:path w="4280535" h="9525">
                  <a:moveTo>
                    <a:pt x="0" y="9525"/>
                  </a:moveTo>
                  <a:lnTo>
                    <a:pt x="4280166" y="9525"/>
                  </a:lnTo>
                  <a:lnTo>
                    <a:pt x="4280166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89482" y="2977072"/>
              <a:ext cx="4280535" cy="9525"/>
            </a:xfrm>
            <a:custGeom>
              <a:avLst/>
              <a:gdLst/>
              <a:ahLst/>
              <a:cxnLst/>
              <a:rect l="l" t="t" r="r" b="b"/>
              <a:pathLst>
                <a:path w="4280535" h="9525">
                  <a:moveTo>
                    <a:pt x="0" y="9525"/>
                  </a:moveTo>
                  <a:lnTo>
                    <a:pt x="4280166" y="9525"/>
                  </a:lnTo>
                  <a:lnTo>
                    <a:pt x="4280166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89482" y="2983423"/>
              <a:ext cx="4280535" cy="9525"/>
            </a:xfrm>
            <a:custGeom>
              <a:avLst/>
              <a:gdLst/>
              <a:ahLst/>
              <a:cxnLst/>
              <a:rect l="l" t="t" r="r" b="b"/>
              <a:pathLst>
                <a:path w="4280535" h="9525">
                  <a:moveTo>
                    <a:pt x="0" y="9525"/>
                  </a:moveTo>
                  <a:lnTo>
                    <a:pt x="4280166" y="9525"/>
                  </a:lnTo>
                  <a:lnTo>
                    <a:pt x="4280166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89482" y="2989770"/>
              <a:ext cx="4280535" cy="9525"/>
            </a:xfrm>
            <a:custGeom>
              <a:avLst/>
              <a:gdLst/>
              <a:ahLst/>
              <a:cxnLst/>
              <a:rect l="l" t="t" r="r" b="b"/>
              <a:pathLst>
                <a:path w="4280535" h="9525">
                  <a:moveTo>
                    <a:pt x="0" y="9525"/>
                  </a:moveTo>
                  <a:lnTo>
                    <a:pt x="4280166" y="9525"/>
                  </a:lnTo>
                  <a:lnTo>
                    <a:pt x="4280166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89482" y="2996121"/>
              <a:ext cx="4280535" cy="9525"/>
            </a:xfrm>
            <a:custGeom>
              <a:avLst/>
              <a:gdLst/>
              <a:ahLst/>
              <a:cxnLst/>
              <a:rect l="l" t="t" r="r" b="b"/>
              <a:pathLst>
                <a:path w="4280535" h="9525">
                  <a:moveTo>
                    <a:pt x="0" y="9525"/>
                  </a:moveTo>
                  <a:lnTo>
                    <a:pt x="4280166" y="9525"/>
                  </a:lnTo>
                  <a:lnTo>
                    <a:pt x="4280166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89482" y="3002472"/>
              <a:ext cx="4280535" cy="9525"/>
            </a:xfrm>
            <a:custGeom>
              <a:avLst/>
              <a:gdLst/>
              <a:ahLst/>
              <a:cxnLst/>
              <a:rect l="l" t="t" r="r" b="b"/>
              <a:pathLst>
                <a:path w="4280535" h="9525">
                  <a:moveTo>
                    <a:pt x="0" y="9525"/>
                  </a:moveTo>
                  <a:lnTo>
                    <a:pt x="4280166" y="9525"/>
                  </a:lnTo>
                  <a:lnTo>
                    <a:pt x="4280166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89482" y="3008822"/>
              <a:ext cx="4280535" cy="9525"/>
            </a:xfrm>
            <a:custGeom>
              <a:avLst/>
              <a:gdLst/>
              <a:ahLst/>
              <a:cxnLst/>
              <a:rect l="l" t="t" r="r" b="b"/>
              <a:pathLst>
                <a:path w="4280535" h="9525">
                  <a:moveTo>
                    <a:pt x="0" y="9525"/>
                  </a:moveTo>
                  <a:lnTo>
                    <a:pt x="4280166" y="9525"/>
                  </a:lnTo>
                  <a:lnTo>
                    <a:pt x="4280166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89482" y="3015172"/>
              <a:ext cx="4280535" cy="5080"/>
            </a:xfrm>
            <a:custGeom>
              <a:avLst/>
              <a:gdLst/>
              <a:ahLst/>
              <a:cxnLst/>
              <a:rect l="l" t="t" r="r" b="b"/>
              <a:pathLst>
                <a:path w="4280535" h="5080">
                  <a:moveTo>
                    <a:pt x="4280166" y="0"/>
                  </a:moveTo>
                  <a:lnTo>
                    <a:pt x="0" y="0"/>
                  </a:lnTo>
                  <a:lnTo>
                    <a:pt x="0" y="4762"/>
                  </a:lnTo>
                  <a:lnTo>
                    <a:pt x="4280166" y="4762"/>
                  </a:lnTo>
                  <a:lnTo>
                    <a:pt x="428016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520450" y="2474506"/>
              <a:ext cx="5080" cy="443865"/>
            </a:xfrm>
            <a:custGeom>
              <a:avLst/>
              <a:gdLst/>
              <a:ahLst/>
              <a:cxnLst/>
              <a:rect l="l" t="t" r="r" b="b"/>
              <a:pathLst>
                <a:path w="5079" h="443864">
                  <a:moveTo>
                    <a:pt x="4749" y="0"/>
                  </a:moveTo>
                  <a:lnTo>
                    <a:pt x="0" y="0"/>
                  </a:lnTo>
                  <a:lnTo>
                    <a:pt x="0" y="443839"/>
                  </a:lnTo>
                  <a:lnTo>
                    <a:pt x="4749" y="443839"/>
                  </a:lnTo>
                  <a:lnTo>
                    <a:pt x="474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522037" y="2474504"/>
              <a:ext cx="9525" cy="443865"/>
            </a:xfrm>
            <a:custGeom>
              <a:avLst/>
              <a:gdLst/>
              <a:ahLst/>
              <a:cxnLst/>
              <a:rect l="l" t="t" r="r" b="b"/>
              <a:pathLst>
                <a:path w="9525" h="443864">
                  <a:moveTo>
                    <a:pt x="0" y="443830"/>
                  </a:moveTo>
                  <a:lnTo>
                    <a:pt x="9524" y="44383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44383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528397" y="2474504"/>
              <a:ext cx="9525" cy="443865"/>
            </a:xfrm>
            <a:custGeom>
              <a:avLst/>
              <a:gdLst/>
              <a:ahLst/>
              <a:cxnLst/>
              <a:rect l="l" t="t" r="r" b="b"/>
              <a:pathLst>
                <a:path w="9525" h="443864">
                  <a:moveTo>
                    <a:pt x="0" y="443830"/>
                  </a:moveTo>
                  <a:lnTo>
                    <a:pt x="9524" y="44383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443830"/>
                  </a:lnTo>
                  <a:close/>
                </a:path>
              </a:pathLst>
            </a:custGeom>
            <a:solidFill>
              <a:srgbClr val="9B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534756" y="2474504"/>
              <a:ext cx="9525" cy="443865"/>
            </a:xfrm>
            <a:custGeom>
              <a:avLst/>
              <a:gdLst/>
              <a:ahLst/>
              <a:cxnLst/>
              <a:rect l="l" t="t" r="r" b="b"/>
              <a:pathLst>
                <a:path w="9525" h="443864">
                  <a:moveTo>
                    <a:pt x="0" y="443830"/>
                  </a:moveTo>
                  <a:lnTo>
                    <a:pt x="9524" y="44383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44383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541071" y="2474504"/>
              <a:ext cx="9525" cy="443865"/>
            </a:xfrm>
            <a:custGeom>
              <a:avLst/>
              <a:gdLst/>
              <a:ahLst/>
              <a:cxnLst/>
              <a:rect l="l" t="t" r="r" b="b"/>
              <a:pathLst>
                <a:path w="9525" h="443864">
                  <a:moveTo>
                    <a:pt x="0" y="443830"/>
                  </a:moveTo>
                  <a:lnTo>
                    <a:pt x="9524" y="44383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44383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547430" y="2474504"/>
              <a:ext cx="9525" cy="443865"/>
            </a:xfrm>
            <a:custGeom>
              <a:avLst/>
              <a:gdLst/>
              <a:ahLst/>
              <a:cxnLst/>
              <a:rect l="l" t="t" r="r" b="b"/>
              <a:pathLst>
                <a:path w="9525" h="443864">
                  <a:moveTo>
                    <a:pt x="0" y="443830"/>
                  </a:moveTo>
                  <a:lnTo>
                    <a:pt x="9524" y="44383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44383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553790" y="2474504"/>
              <a:ext cx="9525" cy="443865"/>
            </a:xfrm>
            <a:custGeom>
              <a:avLst/>
              <a:gdLst/>
              <a:ahLst/>
              <a:cxnLst/>
              <a:rect l="l" t="t" r="r" b="b"/>
              <a:pathLst>
                <a:path w="9525" h="443864">
                  <a:moveTo>
                    <a:pt x="0" y="443830"/>
                  </a:moveTo>
                  <a:lnTo>
                    <a:pt x="9524" y="44383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44383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560149" y="2474504"/>
              <a:ext cx="9525" cy="443865"/>
            </a:xfrm>
            <a:custGeom>
              <a:avLst/>
              <a:gdLst/>
              <a:ahLst/>
              <a:cxnLst/>
              <a:rect l="l" t="t" r="r" b="b"/>
              <a:pathLst>
                <a:path w="9525" h="443864">
                  <a:moveTo>
                    <a:pt x="0" y="443830"/>
                  </a:moveTo>
                  <a:lnTo>
                    <a:pt x="9524" y="443830"/>
                  </a:lnTo>
                  <a:lnTo>
                    <a:pt x="9524" y="0"/>
                  </a:lnTo>
                  <a:lnTo>
                    <a:pt x="0" y="0"/>
                  </a:lnTo>
                  <a:lnTo>
                    <a:pt x="0" y="44383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566508" y="2474504"/>
              <a:ext cx="5080" cy="443865"/>
            </a:xfrm>
            <a:custGeom>
              <a:avLst/>
              <a:gdLst/>
              <a:ahLst/>
              <a:cxnLst/>
              <a:rect l="l" t="t" r="r" b="b"/>
              <a:pathLst>
                <a:path w="5079" h="443864">
                  <a:moveTo>
                    <a:pt x="0" y="0"/>
                  </a:moveTo>
                  <a:lnTo>
                    <a:pt x="0" y="443830"/>
                  </a:lnTo>
                  <a:lnTo>
                    <a:pt x="4741" y="443830"/>
                  </a:lnTo>
                  <a:lnTo>
                    <a:pt x="47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7882" y="2598925"/>
              <a:ext cx="4432935" cy="370205"/>
            </a:xfrm>
            <a:custGeom>
              <a:avLst/>
              <a:gdLst/>
              <a:ahLst/>
              <a:cxnLst/>
              <a:rect l="l" t="t" r="r" b="b"/>
              <a:pathLst>
                <a:path w="4432935" h="370205">
                  <a:moveTo>
                    <a:pt x="4432567" y="0"/>
                  </a:moveTo>
                  <a:lnTo>
                    <a:pt x="0" y="0"/>
                  </a:lnTo>
                  <a:lnTo>
                    <a:pt x="0" y="319410"/>
                  </a:lnTo>
                  <a:lnTo>
                    <a:pt x="4008" y="339134"/>
                  </a:lnTo>
                  <a:lnTo>
                    <a:pt x="14922" y="355287"/>
                  </a:lnTo>
                  <a:lnTo>
                    <a:pt x="31075" y="366201"/>
                  </a:lnTo>
                  <a:lnTo>
                    <a:pt x="50799" y="370210"/>
                  </a:lnTo>
                  <a:lnTo>
                    <a:pt x="4381767" y="370210"/>
                  </a:lnTo>
                  <a:lnTo>
                    <a:pt x="4401492" y="366201"/>
                  </a:lnTo>
                  <a:lnTo>
                    <a:pt x="4417645" y="355287"/>
                  </a:lnTo>
                  <a:lnTo>
                    <a:pt x="4428559" y="339134"/>
                  </a:lnTo>
                  <a:lnTo>
                    <a:pt x="4432567" y="319410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520450" y="2461804"/>
              <a:ext cx="0" cy="475615"/>
            </a:xfrm>
            <a:custGeom>
              <a:avLst/>
              <a:gdLst/>
              <a:ahLst/>
              <a:cxnLst/>
              <a:rect l="l" t="t" r="r" b="b"/>
              <a:pathLst>
                <a:path h="475614">
                  <a:moveTo>
                    <a:pt x="0" y="47558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520450" y="24491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520450" y="24364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520450" y="24237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520450" y="2404654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9" name="object 159"/>
          <p:cNvSpPr txBox="1"/>
          <p:nvPr/>
        </p:nvSpPr>
        <p:spPr>
          <a:xfrm>
            <a:off x="49780" y="1484836"/>
            <a:ext cx="4361815" cy="14490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720"/>
              </a:spcBef>
            </a:pP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Definition</a:t>
            </a:r>
            <a:endParaRPr sz="1200">
              <a:latin typeface="Calibri"/>
              <a:cs typeface="Calibri"/>
            </a:endParaRPr>
          </a:p>
          <a:p>
            <a:pPr marL="2618740">
              <a:lnSpc>
                <a:spcPts val="640"/>
              </a:lnSpc>
              <a:spcBef>
                <a:spcPts val="409"/>
              </a:spcBef>
              <a:tabLst>
                <a:tab pos="3113405" algn="l"/>
                <a:tab pos="3758565" algn="l"/>
              </a:tabLst>
            </a:pPr>
            <a:r>
              <a:rPr sz="800" spc="35" dirty="0">
                <a:latin typeface="Lucida Sans Unicode"/>
                <a:cs typeface="Lucida Sans Unicode"/>
              </a:rPr>
              <a:t>*	</a:t>
            </a:r>
            <a:r>
              <a:rPr sz="800" spc="60" dirty="0">
                <a:latin typeface="Lucida Sans Unicode"/>
                <a:cs typeface="Lucida Sans Unicode"/>
              </a:rPr>
              <a:t>∗	</a:t>
            </a:r>
            <a:r>
              <a:rPr sz="800" i="1" spc="10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  <a:p>
            <a:pPr marL="88900">
              <a:lnSpc>
                <a:spcPts val="1000"/>
              </a:lnSpc>
            </a:pP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reflexive-transitive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closure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‘</a:t>
            </a:r>
            <a:r>
              <a:rPr sz="1100" spc="20" dirty="0">
                <a:latin typeface="Lucida Sans Unicode"/>
                <a:cs typeface="Lucida Sans Unicode"/>
              </a:rPr>
              <a:t>⇒</a:t>
            </a:r>
            <a:r>
              <a:rPr sz="1200" i="1" spc="30" baseline="-13888" dirty="0">
                <a:latin typeface="Arial"/>
                <a:cs typeface="Arial"/>
              </a:rPr>
              <a:t>G</a:t>
            </a:r>
            <a:r>
              <a:rPr sz="1200" i="1" spc="-104" baseline="-13888" dirty="0">
                <a:latin typeface="Arial"/>
                <a:cs typeface="Arial"/>
              </a:rPr>
              <a:t> </a:t>
            </a:r>
            <a:r>
              <a:rPr sz="1100" spc="70" dirty="0">
                <a:latin typeface="Tahoma"/>
                <a:cs typeface="Tahoma"/>
              </a:rPr>
              <a:t>’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‘</a:t>
            </a:r>
            <a:r>
              <a:rPr sz="1100" spc="20" dirty="0">
                <a:latin typeface="Lucida Sans Unicode"/>
                <a:cs typeface="Lucida Sans Unicode"/>
              </a:rPr>
              <a:t>⇒</a:t>
            </a:r>
            <a:r>
              <a:rPr sz="1200" i="1" spc="30" baseline="-13888" dirty="0">
                <a:latin typeface="Arial"/>
                <a:cs typeface="Arial"/>
              </a:rPr>
              <a:t>G</a:t>
            </a:r>
            <a:r>
              <a:rPr sz="1200" i="1" spc="-120" baseline="-13888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’: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95" dirty="0">
                <a:latin typeface="Lucida Sans Unicode"/>
                <a:cs typeface="Lucida Sans Unicode"/>
              </a:rPr>
              <a:t>α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⇒</a:t>
            </a:r>
            <a:r>
              <a:rPr sz="1200" i="1" spc="-7" baseline="-13888" dirty="0">
                <a:latin typeface="Arial"/>
                <a:cs typeface="Arial"/>
              </a:rPr>
              <a:t>G</a:t>
            </a:r>
            <a:r>
              <a:rPr sz="1200" i="1" spc="15" baseline="-13888" dirty="0">
                <a:latin typeface="Arial"/>
                <a:cs typeface="Arial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β</a:t>
            </a:r>
            <a:r>
              <a:rPr sz="1100" spc="8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ahoma"/>
                <a:cs typeface="Tahoma"/>
              </a:rPr>
              <a:t>if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95" dirty="0">
                <a:latin typeface="Lucida Sans Unicode"/>
                <a:cs typeface="Lucida Sans Unicode"/>
              </a:rPr>
              <a:t>α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⇒</a:t>
            </a:r>
            <a:r>
              <a:rPr sz="1200" i="1" spc="-7" baseline="-13888" dirty="0">
                <a:latin typeface="Arial"/>
                <a:cs typeface="Arial"/>
              </a:rPr>
              <a:t>G</a:t>
            </a:r>
            <a:r>
              <a:rPr sz="1200" i="1" spc="330" baseline="-13888" dirty="0">
                <a:latin typeface="Arial"/>
                <a:cs typeface="Arial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β</a:t>
            </a:r>
            <a:r>
              <a:rPr sz="1100" spc="80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Tahoma"/>
                <a:cs typeface="Tahoma"/>
              </a:rPr>
              <a:t>for</a:t>
            </a:r>
            <a:endParaRPr sz="110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-65" dirty="0">
                <a:latin typeface="Tahoma"/>
                <a:cs typeface="Tahoma"/>
              </a:rPr>
              <a:t>om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≥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65" dirty="0">
                <a:latin typeface="Tahoma"/>
                <a:cs typeface="Tahoma"/>
              </a:rPr>
              <a:t>0</a:t>
            </a:r>
            <a:r>
              <a:rPr sz="1100" spc="-3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Definition</a:t>
            </a:r>
            <a:endParaRPr sz="12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219"/>
              </a:spcBef>
            </a:pP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130" dirty="0">
                <a:latin typeface="Arial"/>
                <a:cs typeface="Arial"/>
              </a:rPr>
              <a:t>G</a:t>
            </a:r>
            <a:r>
              <a:rPr sz="1100" i="1" spc="-17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-derivation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sequence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of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forms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40" dirty="0">
                <a:latin typeface="Lucida Sans Unicode"/>
                <a:cs typeface="Lucida Sans Unicode"/>
              </a:rPr>
              <a:t>α</a:t>
            </a:r>
            <a:r>
              <a:rPr sz="1200" spc="-60" baseline="-10416" dirty="0">
                <a:latin typeface="Tahoma"/>
                <a:cs typeface="Tahoma"/>
              </a:rPr>
              <a:t>1</a:t>
            </a:r>
            <a:r>
              <a:rPr sz="1100" spc="-40" dirty="0">
                <a:latin typeface="Lucida Sans Unicode"/>
                <a:cs typeface="Lucida Sans Unicode"/>
              </a:rPr>
              <a:t>,</a:t>
            </a:r>
            <a:r>
              <a:rPr sz="1100" spc="-175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.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.</a:t>
            </a:r>
            <a:r>
              <a:rPr sz="1100" spc="-175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.</a:t>
            </a:r>
            <a:r>
              <a:rPr sz="1100" spc="-150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,</a:t>
            </a:r>
            <a:r>
              <a:rPr sz="1100" spc="-17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α</a:t>
            </a:r>
            <a:r>
              <a:rPr sz="1200" i="1" spc="-37" baseline="-10416" dirty="0">
                <a:latin typeface="Arial"/>
                <a:cs typeface="Arial"/>
              </a:rPr>
              <a:t>n</a:t>
            </a:r>
            <a:r>
              <a:rPr sz="1100" spc="-25" dirty="0">
                <a:latin typeface="Tahoma"/>
                <a:cs typeface="Tahoma"/>
              </a:rPr>
              <a:t>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for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every</a:t>
            </a:r>
            <a:endParaRPr sz="110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1100" i="1" spc="15" dirty="0">
                <a:latin typeface="Arial"/>
                <a:cs typeface="Arial"/>
              </a:rPr>
              <a:t>i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,</a:t>
            </a:r>
            <a:r>
              <a:rPr sz="1100" spc="-175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Tahoma"/>
                <a:cs typeface="Tahoma"/>
              </a:rPr>
              <a:t>1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15" dirty="0">
                <a:latin typeface="Arial"/>
                <a:cs typeface="Arial"/>
              </a:rPr>
              <a:t>i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&lt;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30" dirty="0">
                <a:latin typeface="Arial"/>
                <a:cs typeface="Arial"/>
              </a:rPr>
              <a:t>n</a:t>
            </a:r>
            <a:r>
              <a:rPr sz="1100" spc="-30" dirty="0">
                <a:latin typeface="Tahoma"/>
                <a:cs typeface="Tahoma"/>
              </a:rPr>
              <a:t>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00" dirty="0">
                <a:latin typeface="Lucida Sans Unicode"/>
                <a:cs typeface="Lucida Sans Unicode"/>
              </a:rPr>
              <a:t>α</a:t>
            </a:r>
            <a:r>
              <a:rPr sz="1200" i="1" spc="30" baseline="-10416" dirty="0">
                <a:latin typeface="Arial"/>
                <a:cs typeface="Arial"/>
              </a:rPr>
              <a:t>i</a:t>
            </a:r>
            <a:r>
              <a:rPr sz="1200" i="1" baseline="-10416" dirty="0">
                <a:latin typeface="Arial"/>
                <a:cs typeface="Arial"/>
              </a:rPr>
              <a:t> </a:t>
            </a:r>
            <a:r>
              <a:rPr sz="1200" i="1" spc="-22" baseline="-10416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⇒</a:t>
            </a:r>
            <a:r>
              <a:rPr sz="1200" i="1" spc="-89" baseline="-13888" dirty="0">
                <a:latin typeface="Arial"/>
                <a:cs typeface="Arial"/>
              </a:rPr>
              <a:t>G</a:t>
            </a:r>
            <a:r>
              <a:rPr sz="1200" i="1" baseline="-13888" dirty="0">
                <a:latin typeface="Arial"/>
                <a:cs typeface="Arial"/>
              </a:rPr>
              <a:t> </a:t>
            </a:r>
            <a:r>
              <a:rPr sz="1200" i="1" spc="15" baseline="-13888" dirty="0">
                <a:latin typeface="Arial"/>
                <a:cs typeface="Arial"/>
              </a:rPr>
              <a:t> </a:t>
            </a:r>
            <a:r>
              <a:rPr sz="1100" spc="-100" dirty="0">
                <a:latin typeface="Lucida Sans Unicode"/>
                <a:cs typeface="Lucida Sans Unicode"/>
              </a:rPr>
              <a:t>α</a:t>
            </a:r>
            <a:r>
              <a:rPr sz="1200" i="1" spc="30" baseline="-10416" dirty="0">
                <a:latin typeface="Arial"/>
                <a:cs typeface="Arial"/>
              </a:rPr>
              <a:t>i</a:t>
            </a:r>
            <a:r>
              <a:rPr sz="1200" i="1" spc="-209" baseline="-10416" dirty="0">
                <a:latin typeface="Arial"/>
                <a:cs typeface="Arial"/>
              </a:rPr>
              <a:t> </a:t>
            </a:r>
            <a:r>
              <a:rPr sz="1200" spc="112" baseline="-10416" dirty="0">
                <a:latin typeface="Tahoma"/>
                <a:cs typeface="Tahoma"/>
              </a:rPr>
              <a:t>+</a:t>
            </a:r>
            <a:r>
              <a:rPr sz="1200" spc="22" baseline="-10416" dirty="0">
                <a:latin typeface="Tahoma"/>
                <a:cs typeface="Tahoma"/>
              </a:rPr>
              <a:t>1</a:t>
            </a:r>
            <a:r>
              <a:rPr sz="1100" spc="-3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121414" y="3352124"/>
            <a:ext cx="12941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Shuly</a:t>
            </a:r>
            <a:r>
              <a:rPr sz="6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Wintner 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ahoma"/>
                <a:cs typeface="Tahoma"/>
              </a:rPr>
              <a:t>(University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6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Tahoma"/>
                <a:cs typeface="Tahoma"/>
              </a:rPr>
              <a:t>Haifa)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5" name="object 16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" dirty="0"/>
              <a:t>Computational</a:t>
            </a:r>
            <a:r>
              <a:rPr spc="20" dirty="0"/>
              <a:t> </a:t>
            </a:r>
            <a:r>
              <a:rPr spc="5" dirty="0"/>
              <a:t>Linguistics</a:t>
            </a:r>
          </a:p>
        </p:txBody>
      </p:sp>
      <p:sp>
        <p:nvSpPr>
          <p:cNvPr id="166" name="object 16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pc="-145" dirty="0">
                <a:latin typeface="Courier New"/>
                <a:cs typeface="Courier New"/>
              </a:rPr>
              <a:t>Q</a:t>
            </a:r>
            <a:r>
              <a:rPr spc="15" dirty="0"/>
              <a:t>c</a:t>
            </a:r>
            <a:r>
              <a:rPr spc="35" dirty="0"/>
              <a:t> </a:t>
            </a:r>
            <a:r>
              <a:rPr spc="50" dirty="0"/>
              <a:t>C</a:t>
            </a:r>
            <a:r>
              <a:rPr spc="-5" dirty="0"/>
              <a:t>o</a:t>
            </a:r>
            <a:r>
              <a:rPr spc="-25" dirty="0"/>
              <a:t>p</a:t>
            </a:r>
            <a:r>
              <a:rPr dirty="0"/>
              <a:t>y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g</a:t>
            </a:r>
            <a:r>
              <a:rPr dirty="0"/>
              <a:t>h</a:t>
            </a:r>
            <a:r>
              <a:rPr spc="35" dirty="0"/>
              <a:t>t</a:t>
            </a:r>
            <a:r>
              <a:rPr spc="-25" dirty="0"/>
              <a:t>e</a:t>
            </a:r>
            <a:r>
              <a:rPr dirty="0"/>
              <a:t>d</a:t>
            </a:r>
            <a:r>
              <a:rPr spc="40" dirty="0"/>
              <a:t> </a:t>
            </a:r>
            <a:r>
              <a:rPr spc="5" dirty="0"/>
              <a:t>m</a:t>
            </a:r>
            <a:r>
              <a:rPr spc="-10" dirty="0"/>
              <a:t>a</a:t>
            </a:r>
            <a:r>
              <a:rPr spc="35" dirty="0"/>
              <a:t>t</a:t>
            </a:r>
            <a:r>
              <a:rPr spc="-25" dirty="0"/>
              <a:t>e</a:t>
            </a:r>
            <a:r>
              <a:rPr spc="10" dirty="0"/>
              <a:t>r</a:t>
            </a:r>
            <a:r>
              <a:rPr spc="15" dirty="0"/>
              <a:t>i</a:t>
            </a:r>
            <a:r>
              <a:rPr spc="-10" dirty="0"/>
              <a:t>a</a:t>
            </a:r>
            <a:r>
              <a:rPr spc="15" dirty="0"/>
              <a:t>l</a:t>
            </a:r>
          </a:p>
        </p:txBody>
      </p:sp>
      <p:sp>
        <p:nvSpPr>
          <p:cNvPr id="167" name="object 1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r>
              <a:rPr dirty="0"/>
              <a:t>237 </a:t>
            </a:r>
            <a:r>
              <a:rPr spc="95" dirty="0"/>
              <a:t>/</a:t>
            </a:r>
            <a:r>
              <a:rPr dirty="0"/>
              <a:t> </a:t>
            </a:r>
            <a:r>
              <a:rPr spc="-5" dirty="0"/>
              <a:t>689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4715</Words>
  <Application>Microsoft Macintosh PowerPoint</Application>
  <PresentationFormat>Custom</PresentationFormat>
  <Paragraphs>544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Bell Centennial Std NameAndNum</vt:lpstr>
      <vt:lpstr>Calibri</vt:lpstr>
      <vt:lpstr>Courier New</vt:lpstr>
      <vt:lpstr>Lucida Sans Unicode</vt:lpstr>
      <vt:lpstr>Tahoma</vt:lpstr>
      <vt:lpstr>Office Theme</vt:lpstr>
      <vt:lpstr>Context-free grammars</vt:lpstr>
      <vt:lpstr>Context-free grammars</vt:lpstr>
      <vt:lpstr>Context-free grammars: language</vt:lpstr>
      <vt:lpstr>Context-free grammars: derivation</vt:lpstr>
      <vt:lpstr>Derivation</vt:lpstr>
      <vt:lpstr>Derivation</vt:lpstr>
      <vt:lpstr>Derivation</vt:lpstr>
      <vt:lpstr>Derivation</vt:lpstr>
      <vt:lpstr>Extended derivation</vt:lpstr>
      <vt:lpstr>Extended derivation: example</vt:lpstr>
      <vt:lpstr>Extended derivation: example</vt:lpstr>
      <vt:lpstr>Languages</vt:lpstr>
      <vt:lpstr>Language of a grammar</vt:lpstr>
      <vt:lpstr>Language of a grammar</vt:lpstr>
      <vt:lpstr>Language: a formal example Ge</vt:lpstr>
      <vt:lpstr>Recursion</vt:lpstr>
      <vt:lpstr>Derivation tree</vt:lpstr>
      <vt:lpstr>Derivation tree</vt:lpstr>
      <vt:lpstr>Derivation tree</vt:lpstr>
      <vt:lpstr>Derivation tree</vt:lpstr>
      <vt:lpstr>Derivation trees</vt:lpstr>
      <vt:lpstr>Correspondence between trees and derivations</vt:lpstr>
      <vt:lpstr>Correspondence between trees and derivations</vt:lpstr>
      <vt:lpstr>Correspondence between trees and derivations</vt:lpstr>
      <vt:lpstr>Correspondence between trees and derivations</vt:lpstr>
      <vt:lpstr>Ambiguity</vt:lpstr>
      <vt:lpstr>Ambiguity: example</vt:lpstr>
      <vt:lpstr>Ambiguity: example</vt:lpstr>
      <vt:lpstr>Ambiguity: example</vt:lpstr>
      <vt:lpstr>Ambiguity: example</vt:lpstr>
      <vt:lpstr>Grammar equivalence</vt:lpstr>
      <vt:lpstr>Grammar equivalence</vt:lpstr>
      <vt:lpstr>Grammar equivalence</vt:lpstr>
      <vt:lpstr>Grammar equivalence</vt:lpstr>
      <vt:lpstr>Normal form</vt:lpstr>
      <vt:lpstr>Normal form</vt:lpstr>
      <vt:lpstr>Context-free grammars for natural languages</vt:lpstr>
      <vt:lpstr>Context-free grammars for natural languages</vt:lpstr>
      <vt:lpstr>Context-free grammars for natural languages</vt:lpstr>
      <vt:lpstr>Verb valence</vt:lpstr>
      <vt:lpstr>Agreement</vt:lpstr>
      <vt:lpstr>Agreement</vt:lpstr>
      <vt:lpstr>Agreement</vt:lpstr>
      <vt:lpstr>Context-free grammars for natural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Linguistics</dc:title>
  <dc:creator>Shuly Wintner, shuly@cs.haifa.ac.il</dc:creator>
  <cp:lastModifiedBy>Microsoft Office User</cp:lastModifiedBy>
  <cp:revision>4</cp:revision>
  <dcterms:created xsi:type="dcterms:W3CDTF">2022-04-12T12:31:06Z</dcterms:created>
  <dcterms:modified xsi:type="dcterms:W3CDTF">2022-04-12T12:38:51Z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2008-11-22T00:00:00Z</vt:filetime>
  </property>
  <property fmtid="{D5CDD505-2E9C-101B-9397-08002B2CF9AE}" pid="3" name="Creator">
    <vt:lpwstr>LaTeX with beamer class version 3.07</vt:lpwstr>
  </property>
  <property fmtid="{D5CDD505-2E9C-101B-9397-08002B2CF9AE}" pid="4" name="LastSaved">
    <vt:filetime>2022-04-12T00:00:00Z</vt:filetime>
  </property>
</Properties>
</file>