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1"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1678912d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1678912d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1678912d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1678912d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1678912d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1678912d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1678912d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1678912d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1736812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1736812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1736812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1736812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malware and </a:t>
            </a:r>
            <a:r>
              <a:rPr lang="en"/>
              <a:t>recognizing</a:t>
            </a:r>
            <a:r>
              <a:rPr lang="en"/>
              <a:t> malware </a:t>
            </a:r>
            <a:endParaRPr/>
          </a:p>
          <a:p>
            <a:pPr indent="0" lvl="0" marL="0" rtl="0" algn="l">
              <a:spcBef>
                <a:spcPts val="0"/>
              </a:spcBef>
              <a:spcAft>
                <a:spcPts val="0"/>
              </a:spcAft>
              <a:buNone/>
            </a:pPr>
            <a:r>
              <a:rPr lang="en"/>
              <a:t>- </a:t>
            </a:r>
            <a:r>
              <a:rPr lang="en"/>
              <a:t>understanding</a:t>
            </a:r>
            <a:r>
              <a:rPr lang="en"/>
              <a:t> packing </a:t>
            </a:r>
            <a:r>
              <a:rPr lang="en"/>
              <a:t>techniques- common packing techniques such as UPX </a:t>
            </a:r>
            <a:endParaRPr/>
          </a:p>
          <a:p>
            <a:pPr indent="0" lvl="0" marL="0" rtl="0" algn="l">
              <a:spcBef>
                <a:spcPts val="0"/>
              </a:spcBef>
              <a:spcAft>
                <a:spcPts val="0"/>
              </a:spcAft>
              <a:buNone/>
            </a:pPr>
            <a:r>
              <a:rPr lang="en"/>
              <a:t>- Experience with assembly language</a:t>
            </a:r>
            <a:endParaRPr/>
          </a:p>
          <a:p>
            <a:pPr indent="0" lvl="0" marL="0" rtl="0" algn="l">
              <a:spcBef>
                <a:spcPts val="0"/>
              </a:spcBef>
              <a:spcAft>
                <a:spcPts val="0"/>
              </a:spcAft>
              <a:buNone/>
            </a:pPr>
            <a:r>
              <a:rPr lang="en"/>
              <a:t>- knowledge of hashing</a:t>
            </a:r>
            <a:endParaRPr/>
          </a:p>
          <a:p>
            <a:pPr indent="0" lvl="0" marL="0" rtl="0" algn="l">
              <a:spcBef>
                <a:spcPts val="0"/>
              </a:spcBef>
              <a:spcAft>
                <a:spcPts val="0"/>
              </a:spcAft>
              <a:buNone/>
            </a:pPr>
            <a:r>
              <a:rPr lang="en"/>
              <a:t>- Know how to use Peid and interpret output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e2c447d3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e2c447d3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e2c447d3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e2c447d3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e2c447d3f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e2c447d3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e2c447d3f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e2c447d3f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1678912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1678912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1736812a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1736812a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1736812a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1736812a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Computer architecture </a:t>
            </a:r>
            <a:r>
              <a:rPr lang="en"/>
              <a:t>knowledge</a:t>
            </a:r>
            <a:endParaRPr/>
          </a:p>
          <a:p>
            <a:pPr indent="-298450" lvl="0" marL="457200" rtl="0" algn="l">
              <a:spcBef>
                <a:spcPts val="0"/>
              </a:spcBef>
              <a:spcAft>
                <a:spcPts val="0"/>
              </a:spcAft>
              <a:buSzPts val="1100"/>
              <a:buChar char="-"/>
            </a:pPr>
            <a:r>
              <a:rPr lang="en"/>
              <a:t>O</a:t>
            </a:r>
            <a:r>
              <a:rPr lang="en"/>
              <a:t>perating</a:t>
            </a:r>
            <a:r>
              <a:rPr lang="en"/>
              <a:t> </a:t>
            </a:r>
            <a:r>
              <a:rPr lang="en"/>
              <a:t>system</a:t>
            </a:r>
            <a:r>
              <a:rPr lang="en"/>
              <a:t> </a:t>
            </a:r>
            <a:r>
              <a:rPr lang="en"/>
              <a:t>knowledge</a:t>
            </a:r>
            <a:r>
              <a:rPr lang="en"/>
              <a:t> </a:t>
            </a:r>
            <a:endParaRPr/>
          </a:p>
          <a:p>
            <a:pPr indent="-298450" lvl="0" marL="457200" rtl="0" algn="l">
              <a:spcBef>
                <a:spcPts val="0"/>
              </a:spcBef>
              <a:spcAft>
                <a:spcPts val="0"/>
              </a:spcAft>
              <a:buSzPts val="1100"/>
              <a:buChar char="-"/>
            </a:pPr>
            <a:r>
              <a:rPr lang="en"/>
              <a:t>Programming</a:t>
            </a:r>
            <a:r>
              <a:rPr lang="en"/>
              <a:t> language </a:t>
            </a:r>
            <a:r>
              <a:rPr lang="en"/>
              <a:t>knowledge</a:t>
            </a:r>
            <a:r>
              <a:rPr lang="en"/>
              <a:t> </a:t>
            </a:r>
            <a:endParaRPr/>
          </a:p>
          <a:p>
            <a:pPr indent="-298450" lvl="0" marL="457200" rtl="0" algn="l">
              <a:spcBef>
                <a:spcPts val="0"/>
              </a:spcBef>
              <a:spcAft>
                <a:spcPts val="0"/>
              </a:spcAft>
              <a:buSzPts val="1100"/>
              <a:buChar char="-"/>
            </a:pPr>
            <a:r>
              <a:rPr lang="en"/>
              <a:t>Be familiar</a:t>
            </a:r>
            <a:r>
              <a:rPr lang="en"/>
              <a:t> with assembly language </a:t>
            </a:r>
            <a:endParaRPr/>
          </a:p>
          <a:p>
            <a:pPr indent="-298450" lvl="0" marL="457200" rtl="0" algn="l">
              <a:spcBef>
                <a:spcPts val="0"/>
              </a:spcBef>
              <a:spcAft>
                <a:spcPts val="0"/>
              </a:spcAft>
              <a:buSzPts val="1100"/>
              <a:buChar char="-"/>
            </a:pPr>
            <a:r>
              <a:rPr lang="en"/>
              <a:t>Understand debugging concepts </a:t>
            </a:r>
            <a:endParaRPr/>
          </a:p>
          <a:p>
            <a:pPr indent="-298450" lvl="0" marL="457200" rtl="0" algn="l">
              <a:spcBef>
                <a:spcPts val="0"/>
              </a:spcBef>
              <a:spcAft>
                <a:spcPts val="0"/>
              </a:spcAft>
              <a:buSzPts val="1100"/>
              <a:buChar char="-"/>
            </a:pPr>
            <a:r>
              <a:rPr lang="en"/>
              <a:t>Know od basic computer security and </a:t>
            </a:r>
            <a:r>
              <a:rPr lang="en"/>
              <a:t>basics</a:t>
            </a:r>
            <a:r>
              <a:rPr lang="en"/>
              <a:t> of malware </a:t>
            </a:r>
            <a:endParaRPr/>
          </a:p>
          <a:p>
            <a:pPr indent="-298450" lvl="0" marL="457200" rtl="0" algn="l">
              <a:spcBef>
                <a:spcPts val="0"/>
              </a:spcBef>
              <a:spcAft>
                <a:spcPts val="0"/>
              </a:spcAft>
              <a:buSzPts val="1100"/>
              <a:buChar char="-"/>
            </a:pPr>
            <a:r>
              <a:rPr lang="en"/>
              <a:t>Become </a:t>
            </a:r>
            <a:r>
              <a:rPr lang="en"/>
              <a:t>familiar</a:t>
            </a:r>
            <a:r>
              <a:rPr lang="en"/>
              <a:t> with tools like x64dbg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e2c447d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e2c447d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e2c447d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e2c447d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e2c447d3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e2c447d3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e2c447d3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e2c447d3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e2c447d3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e2c447d3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e2c447d3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e2c447d3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e2c447d3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e2c447d3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e2c447d3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e2c447d3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1736812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1736812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e2c447d3f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ce2c447d3f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e2c447d3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ce2c447d3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1678912d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1678912d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1678912d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1678912d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1736812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1736812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1678912d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1678912d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1678912d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1678912d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1678912d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1678912d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1678912d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1678912d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oftpedia.com/get/Programming/Packers-Crypters-Protectors/PEiD-updated.shtml" TargetMode="External"/><Relationship Id="rId4" Type="http://schemas.openxmlformats.org/officeDocument/2006/relationships/hyperlink" Target="https://github.com/packing-box/dataset-packed-pe/blob/master/packed/Exe32pack/exe32pack_DocFetcher.ex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youtube.com/watch?v=jdPiI_7y1xM&amp;pp=ygUNUEVpRCB0dXRvcmlhbA%3D%3D" TargetMode="External"/><Relationship Id="rId4" Type="http://schemas.openxmlformats.org/officeDocument/2006/relationships/hyperlink" Target="https://www.aldeid.com/wiki/PEiD" TargetMode="External"/><Relationship Id="rId9" Type="http://schemas.openxmlformats.org/officeDocument/2006/relationships/hyperlink" Target="https://github.com/x64dbg/x64dbg/wiki" TargetMode="External"/><Relationship Id="rId5" Type="http://schemas.openxmlformats.org/officeDocument/2006/relationships/hyperlink" Target="https://www.youtube.com/watch?v=PLCzzj9a2Xg" TargetMode="External"/><Relationship Id="rId6" Type="http://schemas.openxmlformats.org/officeDocument/2006/relationships/hyperlink" Target="https://www.youtube.com/watch?v=PLCzzj9a2Xg" TargetMode="External"/><Relationship Id="rId7" Type="http://schemas.openxmlformats.org/officeDocument/2006/relationships/hyperlink" Target="https://www.cryptool.org/en/cto/aes-animation" TargetMode="External"/><Relationship Id="rId8" Type="http://schemas.openxmlformats.org/officeDocument/2006/relationships/hyperlink" Target="https://www.varonis.com/blog/how-to-use-x64dbg-malware-analys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CSC434 Group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Ryan Burchette, Madeline Blackwell, Nicholas Hudler, Kamron Sigmon</a:t>
            </a:r>
            <a:endParaRPr/>
          </a:p>
          <a:p>
            <a:pPr indent="0" lvl="0" marL="0" rtl="0" algn="l">
              <a:spcBef>
                <a:spcPts val="0"/>
              </a:spcBef>
              <a:spcAft>
                <a:spcPts val="0"/>
              </a:spcAft>
              <a:buNone/>
            </a:pPr>
            <a:r>
              <a:t/>
            </a:r>
            <a:endParaRPr/>
          </a:p>
        </p:txBody>
      </p:sp>
      <p:sp>
        <p:nvSpPr>
          <p:cNvPr id="61" name="Google Shape;61;p13"/>
          <p:cNvSpPr txBox="1"/>
          <p:nvPr>
            <p:ph idx="1" type="subTitle"/>
          </p:nvPr>
        </p:nvSpPr>
        <p:spPr>
          <a:xfrm>
            <a:off x="510450" y="37691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https://github.com/angryparzival/CSC434GroupProj</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a:t>
            </a:r>
            <a:endParaRPr/>
          </a:p>
        </p:txBody>
      </p:sp>
      <p:sp>
        <p:nvSpPr>
          <p:cNvPr id="121" name="Google Shape;121;p22"/>
          <p:cNvSpPr txBox="1"/>
          <p:nvPr>
            <p:ph idx="2" type="body"/>
          </p:nvPr>
        </p:nvSpPr>
        <p:spPr>
          <a:xfrm>
            <a:off x="311700" y="3549125"/>
            <a:ext cx="8520600" cy="1484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If you attempt to run the brute force attack without any key, the time to crack would be impossibly long.</a:t>
            </a:r>
            <a:endParaRPr/>
          </a:p>
          <a:p>
            <a:pPr indent="-317500" lvl="0" marL="457200" rtl="0" algn="l">
              <a:spcBef>
                <a:spcPts val="0"/>
              </a:spcBef>
              <a:spcAft>
                <a:spcPts val="0"/>
              </a:spcAft>
              <a:buSzPts val="1400"/>
              <a:buChar char="●"/>
            </a:pPr>
            <a:r>
              <a:rPr lang="en"/>
              <a:t>When letting it run for a few seconds, the output (image on the right) shows that it came </a:t>
            </a:r>
            <a:r>
              <a:rPr lang="en"/>
              <a:t>nowhere</a:t>
            </a:r>
            <a:r>
              <a:rPr lang="en"/>
              <a:t> close to getting the correct key or plaintext.</a:t>
            </a:r>
            <a:endParaRPr/>
          </a:p>
        </p:txBody>
      </p:sp>
      <p:pic>
        <p:nvPicPr>
          <p:cNvPr id="122" name="Google Shape;122;p22"/>
          <p:cNvPicPr preferRelativeResize="0"/>
          <p:nvPr/>
        </p:nvPicPr>
        <p:blipFill>
          <a:blip r:embed="rId3">
            <a:alphaModFix/>
          </a:blip>
          <a:stretch>
            <a:fillRect/>
          </a:stretch>
        </p:blipFill>
        <p:spPr>
          <a:xfrm>
            <a:off x="967825" y="1349975"/>
            <a:ext cx="2714625" cy="1866900"/>
          </a:xfrm>
          <a:prstGeom prst="rect">
            <a:avLst/>
          </a:prstGeom>
          <a:noFill/>
          <a:ln>
            <a:noFill/>
          </a:ln>
        </p:spPr>
      </p:pic>
      <p:pic>
        <p:nvPicPr>
          <p:cNvPr id="123" name="Google Shape;123;p22"/>
          <p:cNvPicPr preferRelativeResize="0"/>
          <p:nvPr/>
        </p:nvPicPr>
        <p:blipFill>
          <a:blip r:embed="rId4">
            <a:alphaModFix/>
          </a:blip>
          <a:stretch>
            <a:fillRect/>
          </a:stretch>
        </p:blipFill>
        <p:spPr>
          <a:xfrm>
            <a:off x="3874100" y="1017725"/>
            <a:ext cx="4302068" cy="253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7:</a:t>
            </a:r>
            <a:endParaRPr/>
          </a:p>
        </p:txBody>
      </p:sp>
      <p:sp>
        <p:nvSpPr>
          <p:cNvPr id="129" name="Google Shape;129;p23"/>
          <p:cNvSpPr txBox="1"/>
          <p:nvPr>
            <p:ph idx="2" type="body"/>
          </p:nvPr>
        </p:nvSpPr>
        <p:spPr>
          <a:xfrm>
            <a:off x="311700" y="3753950"/>
            <a:ext cx="8520600" cy="1295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Even if you know half the key through some cracking method, it will still take 85,000 years to crack.</a:t>
            </a:r>
            <a:endParaRPr/>
          </a:p>
          <a:p>
            <a:pPr indent="-317500" lvl="0" marL="457200" rtl="0" algn="l">
              <a:spcBef>
                <a:spcPts val="0"/>
              </a:spcBef>
              <a:spcAft>
                <a:spcPts val="0"/>
              </a:spcAft>
              <a:buSzPts val="1400"/>
              <a:buChar char="●"/>
            </a:pPr>
            <a:r>
              <a:rPr lang="en"/>
              <a:t>But you can see on the left that a few seconds did come back with much better results in terms of the plaintext (“Decryption” section in the middle column on the right side.</a:t>
            </a:r>
            <a:endParaRPr/>
          </a:p>
        </p:txBody>
      </p:sp>
      <p:pic>
        <p:nvPicPr>
          <p:cNvPr id="130" name="Google Shape;130;p23"/>
          <p:cNvPicPr preferRelativeResize="0"/>
          <p:nvPr/>
        </p:nvPicPr>
        <p:blipFill>
          <a:blip r:embed="rId3">
            <a:alphaModFix/>
          </a:blip>
          <a:stretch>
            <a:fillRect/>
          </a:stretch>
        </p:blipFill>
        <p:spPr>
          <a:xfrm>
            <a:off x="841275" y="1321600"/>
            <a:ext cx="2695575" cy="1847850"/>
          </a:xfrm>
          <a:prstGeom prst="rect">
            <a:avLst/>
          </a:prstGeom>
          <a:noFill/>
          <a:ln>
            <a:noFill/>
          </a:ln>
        </p:spPr>
      </p:pic>
      <p:pic>
        <p:nvPicPr>
          <p:cNvPr id="131" name="Google Shape;131;p23"/>
          <p:cNvPicPr preferRelativeResize="0"/>
          <p:nvPr/>
        </p:nvPicPr>
        <p:blipFill>
          <a:blip r:embed="rId4">
            <a:alphaModFix/>
          </a:blip>
          <a:stretch>
            <a:fillRect/>
          </a:stretch>
        </p:blipFill>
        <p:spPr>
          <a:xfrm>
            <a:off x="3693249" y="1017725"/>
            <a:ext cx="4609474" cy="273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8:</a:t>
            </a:r>
            <a:endParaRPr/>
          </a:p>
        </p:txBody>
      </p:sp>
      <p:sp>
        <p:nvSpPr>
          <p:cNvPr id="137" name="Google Shape;137;p24"/>
          <p:cNvSpPr txBox="1"/>
          <p:nvPr>
            <p:ph idx="2" type="body"/>
          </p:nvPr>
        </p:nvSpPr>
        <p:spPr>
          <a:xfrm>
            <a:off x="311700" y="3755250"/>
            <a:ext cx="8520600" cy="1293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If you somehow manage to know ⅔ of the key you could crack the cipher in 2 hours.</a:t>
            </a:r>
            <a:endParaRPr/>
          </a:p>
          <a:p>
            <a:pPr indent="-317500" lvl="0" marL="457200" rtl="0" algn="l">
              <a:spcBef>
                <a:spcPts val="0"/>
              </a:spcBef>
              <a:spcAft>
                <a:spcPts val="0"/>
              </a:spcAft>
              <a:buSzPts val="1400"/>
              <a:buChar char="●"/>
            </a:pPr>
            <a:r>
              <a:rPr lang="en"/>
              <a:t>The more you know of the key the quicker it is to decrypt.</a:t>
            </a:r>
            <a:endParaRPr/>
          </a:p>
        </p:txBody>
      </p:sp>
      <p:pic>
        <p:nvPicPr>
          <p:cNvPr id="138" name="Google Shape;138;p24"/>
          <p:cNvPicPr preferRelativeResize="0"/>
          <p:nvPr/>
        </p:nvPicPr>
        <p:blipFill>
          <a:blip r:embed="rId3">
            <a:alphaModFix/>
          </a:blip>
          <a:stretch>
            <a:fillRect/>
          </a:stretch>
        </p:blipFill>
        <p:spPr>
          <a:xfrm>
            <a:off x="892938" y="1367113"/>
            <a:ext cx="2628900" cy="1876425"/>
          </a:xfrm>
          <a:prstGeom prst="rect">
            <a:avLst/>
          </a:prstGeom>
          <a:noFill/>
          <a:ln>
            <a:noFill/>
          </a:ln>
        </p:spPr>
      </p:pic>
      <p:pic>
        <p:nvPicPr>
          <p:cNvPr id="139" name="Google Shape;139;p24"/>
          <p:cNvPicPr preferRelativeResize="0"/>
          <p:nvPr/>
        </p:nvPicPr>
        <p:blipFill>
          <a:blip r:embed="rId4">
            <a:alphaModFix/>
          </a:blip>
          <a:stretch>
            <a:fillRect/>
          </a:stretch>
        </p:blipFill>
        <p:spPr>
          <a:xfrm>
            <a:off x="3676779" y="1017725"/>
            <a:ext cx="4574271" cy="273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9:</a:t>
            </a:r>
            <a:endParaRPr/>
          </a:p>
        </p:txBody>
      </p:sp>
      <p:sp>
        <p:nvSpPr>
          <p:cNvPr id="145" name="Google Shape;145;p25"/>
          <p:cNvSpPr txBox="1"/>
          <p:nvPr>
            <p:ph idx="2" type="body"/>
          </p:nvPr>
        </p:nvSpPr>
        <p:spPr>
          <a:xfrm>
            <a:off x="311700" y="3563075"/>
            <a:ext cx="8520600" cy="1485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If you know the complete key though, the </a:t>
            </a:r>
            <a:r>
              <a:rPr lang="en"/>
              <a:t>decryption</a:t>
            </a:r>
            <a:r>
              <a:rPr lang="en"/>
              <a:t> occurs within milliseconds.</a:t>
            </a:r>
            <a:endParaRPr/>
          </a:p>
          <a:p>
            <a:pPr indent="-317500" lvl="0" marL="457200" rtl="0" algn="l">
              <a:spcBef>
                <a:spcPts val="0"/>
              </a:spcBef>
              <a:spcAft>
                <a:spcPts val="0"/>
              </a:spcAft>
              <a:buSzPts val="1400"/>
              <a:buChar char="●"/>
            </a:pPr>
            <a:r>
              <a:rPr lang="en"/>
              <a:t>If you look at the </a:t>
            </a:r>
            <a:r>
              <a:rPr lang="en"/>
              <a:t>decryption</a:t>
            </a:r>
            <a:r>
              <a:rPr lang="en"/>
              <a:t> section you can see it looks right and for extra proof the image on the right is the </a:t>
            </a:r>
            <a:r>
              <a:rPr lang="en"/>
              <a:t>decrypted</a:t>
            </a:r>
            <a:r>
              <a:rPr lang="en"/>
              <a:t> ciphertext.</a:t>
            </a:r>
            <a:endParaRPr/>
          </a:p>
        </p:txBody>
      </p:sp>
      <p:pic>
        <p:nvPicPr>
          <p:cNvPr id="146" name="Google Shape;146;p25"/>
          <p:cNvPicPr preferRelativeResize="0"/>
          <p:nvPr/>
        </p:nvPicPr>
        <p:blipFill>
          <a:blip r:embed="rId3">
            <a:alphaModFix/>
          </a:blip>
          <a:stretch>
            <a:fillRect/>
          </a:stretch>
        </p:blipFill>
        <p:spPr>
          <a:xfrm>
            <a:off x="130113" y="1017725"/>
            <a:ext cx="4231176" cy="2493475"/>
          </a:xfrm>
          <a:prstGeom prst="rect">
            <a:avLst/>
          </a:prstGeom>
          <a:noFill/>
          <a:ln>
            <a:noFill/>
          </a:ln>
        </p:spPr>
      </p:pic>
      <p:pic>
        <p:nvPicPr>
          <p:cNvPr id="147" name="Google Shape;147;p25"/>
          <p:cNvPicPr preferRelativeResize="0"/>
          <p:nvPr/>
        </p:nvPicPr>
        <p:blipFill>
          <a:blip r:embed="rId4">
            <a:alphaModFix/>
          </a:blip>
          <a:stretch>
            <a:fillRect/>
          </a:stretch>
        </p:blipFill>
        <p:spPr>
          <a:xfrm>
            <a:off x="4410338" y="1248513"/>
            <a:ext cx="4603550" cy="203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Successfully Identifying and Confirming Packed Malware Using PEiD</a:t>
            </a:r>
            <a:endParaRPr/>
          </a:p>
        </p:txBody>
      </p:sp>
      <p:sp>
        <p:nvSpPr>
          <p:cNvPr id="153" name="Google Shape;153;p26"/>
          <p:cNvSpPr txBox="1"/>
          <p:nvPr>
            <p:ph type="title"/>
          </p:nvPr>
        </p:nvSpPr>
        <p:spPr>
          <a:xfrm>
            <a:off x="510450" y="3188775"/>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300"/>
              <a:t>Done By: Ryan Burchette and Madeline Blackwell</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Knowledge</a:t>
            </a:r>
            <a:endParaRPr/>
          </a:p>
        </p:txBody>
      </p:sp>
      <p:sp>
        <p:nvSpPr>
          <p:cNvPr id="159" name="Google Shape;159;p27"/>
          <p:cNvSpPr txBox="1"/>
          <p:nvPr>
            <p:ph idx="1" type="body"/>
          </p:nvPr>
        </p:nvSpPr>
        <p:spPr>
          <a:xfrm>
            <a:off x="311700" y="11433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PEiD is a scanner to check for packed files. Packed files means to compress the files in a way that will help avoid detections by antiviruses. It does this through changing the types of signatures like hashes. The PEiD can check for over 470 different signatures in PE files.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Tools:</a:t>
            </a:r>
            <a:endParaRPr/>
          </a:p>
          <a:p>
            <a:pPr indent="-342900" lvl="0" marL="457200" rtl="0" algn="l">
              <a:spcBef>
                <a:spcPts val="1200"/>
              </a:spcBef>
              <a:spcAft>
                <a:spcPts val="0"/>
              </a:spcAft>
              <a:buSzPts val="1800"/>
              <a:buChar char="●"/>
            </a:pPr>
            <a:r>
              <a:rPr lang="en" u="sng">
                <a:solidFill>
                  <a:schemeClr val="hlink"/>
                </a:solidFill>
                <a:hlinkClick r:id="rId3"/>
              </a:rPr>
              <a:t>PEiD</a:t>
            </a:r>
            <a:endParaRPr/>
          </a:p>
          <a:p>
            <a:pPr indent="-342900" lvl="0" marL="457200" rtl="0" algn="l">
              <a:spcBef>
                <a:spcPts val="0"/>
              </a:spcBef>
              <a:spcAft>
                <a:spcPts val="0"/>
              </a:spcAft>
              <a:buSzPts val="1800"/>
              <a:buChar char="●"/>
            </a:pPr>
            <a:r>
              <a:rPr lang="en" u="sng">
                <a:solidFill>
                  <a:schemeClr val="hlink"/>
                </a:solidFill>
                <a:hlinkClick r:id="rId4"/>
              </a:rPr>
              <a:t>Github of packed files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Selecting and Running .Exe File</a:t>
            </a:r>
            <a:endParaRPr/>
          </a:p>
        </p:txBody>
      </p:sp>
      <p:sp>
        <p:nvSpPr>
          <p:cNvPr id="165" name="Google Shape;165;p28"/>
          <p:cNvSpPr txBox="1"/>
          <p:nvPr>
            <p:ph idx="1" type="body"/>
          </p:nvPr>
        </p:nvSpPr>
        <p:spPr>
          <a:xfrm>
            <a:off x="311700" y="1152475"/>
            <a:ext cx="3990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his is the information that will popup when a file is selected in PEid</a:t>
            </a:r>
            <a:endParaRPr/>
          </a:p>
          <a:p>
            <a:pPr indent="-342900" lvl="0" marL="457200" rtl="0" algn="l">
              <a:spcBef>
                <a:spcPts val="0"/>
              </a:spcBef>
              <a:spcAft>
                <a:spcPts val="0"/>
              </a:spcAft>
              <a:buSzPts val="1800"/>
              <a:buChar char="●"/>
            </a:pPr>
            <a:r>
              <a:rPr lang="en"/>
              <a:t>There are many options you can do from here such as unpacking or viewing other info</a:t>
            </a:r>
            <a:endParaRPr/>
          </a:p>
          <a:p>
            <a:pPr indent="-342900" lvl="0" marL="457200" rtl="0" algn="l">
              <a:spcBef>
                <a:spcPts val="0"/>
              </a:spcBef>
              <a:spcAft>
                <a:spcPts val="0"/>
              </a:spcAft>
              <a:buSzPts val="1800"/>
              <a:buChar char="●"/>
            </a:pPr>
            <a:r>
              <a:rPr lang="en"/>
              <a:t>On the next slide we will discuss the important things on this popup </a:t>
            </a:r>
            <a:endParaRPr/>
          </a:p>
        </p:txBody>
      </p:sp>
      <p:pic>
        <p:nvPicPr>
          <p:cNvPr id="166" name="Google Shape;166;p28"/>
          <p:cNvPicPr preferRelativeResize="0"/>
          <p:nvPr/>
        </p:nvPicPr>
        <p:blipFill>
          <a:blip r:embed="rId3">
            <a:alphaModFix/>
          </a:blip>
          <a:stretch>
            <a:fillRect/>
          </a:stretch>
        </p:blipFill>
        <p:spPr>
          <a:xfrm>
            <a:off x="4189050" y="1181863"/>
            <a:ext cx="4841400" cy="27797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Results Part 1</a:t>
            </a:r>
            <a:endParaRPr/>
          </a:p>
          <a:p>
            <a:pPr indent="0" lvl="0" marL="0" rtl="0" algn="l">
              <a:spcBef>
                <a:spcPts val="0"/>
              </a:spcBef>
              <a:spcAft>
                <a:spcPts val="0"/>
              </a:spcAft>
              <a:buNone/>
            </a:pPr>
            <a:r>
              <a:t/>
            </a:r>
            <a:endParaRPr/>
          </a:p>
        </p:txBody>
      </p:sp>
      <p:sp>
        <p:nvSpPr>
          <p:cNvPr id="172" name="Google Shape;172;p29"/>
          <p:cNvSpPr txBox="1"/>
          <p:nvPr>
            <p:ph idx="1" type="body"/>
          </p:nvPr>
        </p:nvSpPr>
        <p:spPr>
          <a:xfrm>
            <a:off x="311700" y="1152475"/>
            <a:ext cx="3928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first thing and the most important thing we should look at is this line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line confirms that this file is in fact packed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It is packed with EXE32Pack 1.3x</a:t>
            </a:r>
            <a:endParaRPr/>
          </a:p>
        </p:txBody>
      </p:sp>
      <p:pic>
        <p:nvPicPr>
          <p:cNvPr id="173" name="Google Shape;173;p29"/>
          <p:cNvPicPr preferRelativeResize="0"/>
          <p:nvPr/>
        </p:nvPicPr>
        <p:blipFill>
          <a:blip r:embed="rId3">
            <a:alphaModFix/>
          </a:blip>
          <a:stretch>
            <a:fillRect/>
          </a:stretch>
        </p:blipFill>
        <p:spPr>
          <a:xfrm>
            <a:off x="4189050" y="1181863"/>
            <a:ext cx="4841400" cy="2779762"/>
          </a:xfrm>
          <a:prstGeom prst="rect">
            <a:avLst/>
          </a:prstGeom>
          <a:noFill/>
          <a:ln>
            <a:noFill/>
          </a:ln>
        </p:spPr>
      </p:pic>
      <p:sp>
        <p:nvSpPr>
          <p:cNvPr id="174" name="Google Shape;174;p29"/>
          <p:cNvSpPr/>
          <p:nvPr/>
        </p:nvSpPr>
        <p:spPr>
          <a:xfrm>
            <a:off x="4259925" y="3149275"/>
            <a:ext cx="4699250" cy="232000"/>
          </a:xfrm>
          <a:prstGeom prst="flowChartProcess">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5" name="Google Shape;175;p29"/>
          <p:cNvSpPr/>
          <p:nvPr/>
        </p:nvSpPr>
        <p:spPr>
          <a:xfrm rot="2490431">
            <a:off x="2774326" y="2429318"/>
            <a:ext cx="1570361" cy="125166"/>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Results Part 2</a:t>
            </a:r>
            <a:endParaRPr/>
          </a:p>
          <a:p>
            <a:pPr indent="0" lvl="0" marL="0" rtl="0" algn="l">
              <a:spcBef>
                <a:spcPts val="0"/>
              </a:spcBef>
              <a:spcAft>
                <a:spcPts val="0"/>
              </a:spcAft>
              <a:buNone/>
            </a:pPr>
            <a:r>
              <a:t/>
            </a:r>
            <a:endParaRPr/>
          </a:p>
        </p:txBody>
      </p:sp>
      <p:sp>
        <p:nvSpPr>
          <p:cNvPr id="181" name="Google Shape;181;p30"/>
          <p:cNvSpPr txBox="1"/>
          <p:nvPr>
            <p:ph idx="1" type="body"/>
          </p:nvPr>
        </p:nvSpPr>
        <p:spPr>
          <a:xfrm>
            <a:off x="311700" y="1152475"/>
            <a:ext cx="39285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Now that we have confirmed that the file is packed we can use an unpacker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PEid comes with a default one but there are often ones built specifically for the packer</a:t>
            </a:r>
            <a:br>
              <a:rPr lang="en"/>
            </a:br>
            <a:endParaRPr/>
          </a:p>
          <a:p>
            <a:pPr indent="0" lvl="0" marL="0" rtl="0" algn="l">
              <a:spcBef>
                <a:spcPts val="1200"/>
              </a:spcBef>
              <a:spcAft>
                <a:spcPts val="1200"/>
              </a:spcAft>
              <a:buNone/>
            </a:pPr>
            <a:r>
              <a:t/>
            </a:r>
            <a:endParaRPr/>
          </a:p>
        </p:txBody>
      </p:sp>
      <p:pic>
        <p:nvPicPr>
          <p:cNvPr id="182" name="Google Shape;182;p30"/>
          <p:cNvPicPr preferRelativeResize="0"/>
          <p:nvPr/>
        </p:nvPicPr>
        <p:blipFill>
          <a:blip r:embed="rId3">
            <a:alphaModFix/>
          </a:blip>
          <a:stretch>
            <a:fillRect/>
          </a:stretch>
        </p:blipFill>
        <p:spPr>
          <a:xfrm>
            <a:off x="4718400" y="1574900"/>
            <a:ext cx="4315200" cy="193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Results Part 3</a:t>
            </a:r>
            <a:endParaRPr/>
          </a:p>
          <a:p>
            <a:pPr indent="0" lvl="0" marL="0" rtl="0" algn="l">
              <a:spcBef>
                <a:spcPts val="0"/>
              </a:spcBef>
              <a:spcAft>
                <a:spcPts val="0"/>
              </a:spcAft>
              <a:buNone/>
            </a:pPr>
            <a:r>
              <a:t/>
            </a:r>
            <a:endParaRPr/>
          </a:p>
        </p:txBody>
      </p:sp>
      <p:sp>
        <p:nvSpPr>
          <p:cNvPr id="188" name="Google Shape;188;p31"/>
          <p:cNvSpPr txBox="1"/>
          <p:nvPr>
            <p:ph idx="1" type="body"/>
          </p:nvPr>
        </p:nvSpPr>
        <p:spPr>
          <a:xfrm>
            <a:off x="311700" y="1152475"/>
            <a:ext cx="3928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a:t>
            </a:r>
            <a:r>
              <a:rPr lang="en"/>
              <a:t>additional</a:t>
            </a:r>
            <a:r>
              <a:rPr lang="en"/>
              <a:t> interesting part of PEid is the “First Bytes” section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It is literally the first bytes of the file but if you click the over arrow you will get information on the assembly of the file</a:t>
            </a:r>
            <a:endParaRPr/>
          </a:p>
        </p:txBody>
      </p:sp>
      <p:pic>
        <p:nvPicPr>
          <p:cNvPr id="189" name="Google Shape;189;p31"/>
          <p:cNvPicPr preferRelativeResize="0"/>
          <p:nvPr/>
        </p:nvPicPr>
        <p:blipFill>
          <a:blip r:embed="rId3">
            <a:alphaModFix/>
          </a:blip>
          <a:stretch>
            <a:fillRect/>
          </a:stretch>
        </p:blipFill>
        <p:spPr>
          <a:xfrm>
            <a:off x="4357050" y="169913"/>
            <a:ext cx="4841400" cy="2779762"/>
          </a:xfrm>
          <a:prstGeom prst="rect">
            <a:avLst/>
          </a:prstGeom>
          <a:noFill/>
          <a:ln>
            <a:noFill/>
          </a:ln>
        </p:spPr>
      </p:pic>
      <p:sp>
        <p:nvSpPr>
          <p:cNvPr id="190" name="Google Shape;190;p31"/>
          <p:cNvSpPr/>
          <p:nvPr/>
        </p:nvSpPr>
        <p:spPr>
          <a:xfrm>
            <a:off x="7006775" y="1322900"/>
            <a:ext cx="2191675" cy="232000"/>
          </a:xfrm>
          <a:prstGeom prst="flowChartProcess">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1" name="Google Shape;191;p31"/>
          <p:cNvSpPr/>
          <p:nvPr/>
        </p:nvSpPr>
        <p:spPr>
          <a:xfrm rot="-1487">
            <a:off x="4079888" y="1376253"/>
            <a:ext cx="2773500" cy="1251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92" name="Google Shape;192;p31"/>
          <p:cNvPicPr preferRelativeResize="0"/>
          <p:nvPr/>
        </p:nvPicPr>
        <p:blipFill rotWithShape="1">
          <a:blip r:embed="rId4">
            <a:alphaModFix/>
          </a:blip>
          <a:srcRect b="73416" l="0" r="0" t="0"/>
          <a:stretch/>
        </p:blipFill>
        <p:spPr>
          <a:xfrm>
            <a:off x="4606575" y="3085125"/>
            <a:ext cx="4048751" cy="1762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Understand encryption algorithms through experimentation and how decryption tools crack it</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827">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Successfully identify and confirm packed malware using PEiD to learn of another way malware can be hidden</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817">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Learn how to use debuggers to understand the assembly code of malware once we </a:t>
            </a:r>
            <a:r>
              <a:rPr lang="en">
                <a:solidFill>
                  <a:srgbClr val="000000"/>
                </a:solidFill>
                <a:latin typeface="Arial"/>
                <a:ea typeface="Arial"/>
                <a:cs typeface="Arial"/>
                <a:sym typeface="Arial"/>
              </a:rPr>
              <a:t>identify</a:t>
            </a:r>
            <a:r>
              <a:rPr lang="en">
                <a:solidFill>
                  <a:srgbClr val="000000"/>
                </a:solidFill>
                <a:latin typeface="Arial"/>
                <a:ea typeface="Arial"/>
                <a:cs typeface="Arial"/>
                <a:sym typeface="Arial"/>
              </a:rPr>
              <a:t> the malware</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Tools</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Cryptool</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x64dbg</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PEiD</a:t>
            </a:r>
            <a:endParaRPr>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Learning How to Use Debuggers to Understand the Assembly Code of Malware</a:t>
            </a:r>
            <a:endParaRPr/>
          </a:p>
        </p:txBody>
      </p:sp>
      <p:sp>
        <p:nvSpPr>
          <p:cNvPr id="198" name="Google Shape;198;p32"/>
          <p:cNvSpPr txBox="1"/>
          <p:nvPr>
            <p:ph type="title"/>
          </p:nvPr>
        </p:nvSpPr>
        <p:spPr>
          <a:xfrm>
            <a:off x="510450" y="3188775"/>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300"/>
              <a:t>Done </a:t>
            </a:r>
            <a:r>
              <a:rPr lang="en" sz="2300"/>
              <a:t>By: Nick Hudler and Kamron Sigmon</a:t>
            </a:r>
            <a:endParaRPr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Knowledge</a:t>
            </a:r>
            <a:endParaRPr/>
          </a:p>
        </p:txBody>
      </p:sp>
      <p:sp>
        <p:nvSpPr>
          <p:cNvPr id="204" name="Google Shape;20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Assembly code is a level of abstraction between machine code and higher-level programming languages. The assembly code of malware is often difficult to understand due to several layers of obfuscation to make it confusing. Tools like x64dbg can be used to determine key function calls within the assembly code. Combined with knowledge of common patterns from other malware’s usage of obfuscation, the behavior of the malware is able to be analyzed to see what data and registries are modified by the malware. x64dbg contains features such as being able to view the assembly code and setting breakpoints to run through each step of the code, with detailed logging of each event. This makes analyzing how malware works significantly easier.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Code</a:t>
            </a:r>
            <a:endParaRPr/>
          </a:p>
        </p:txBody>
      </p:sp>
      <p:sp>
        <p:nvSpPr>
          <p:cNvPr id="210" name="Google Shape;210;p3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the example code that will be used in the tool to demonstrate analyzing malware. I am not going to use actual malware code as I do not want to risk damaging my system, however the functionality is still the same with the tool.</a:t>
            </a:r>
            <a:endParaRPr/>
          </a:p>
        </p:txBody>
      </p:sp>
      <p:pic>
        <p:nvPicPr>
          <p:cNvPr id="211" name="Google Shape;211;p34"/>
          <p:cNvPicPr preferRelativeResize="0"/>
          <p:nvPr/>
        </p:nvPicPr>
        <p:blipFill>
          <a:blip r:embed="rId3">
            <a:alphaModFix/>
          </a:blip>
          <a:stretch>
            <a:fillRect/>
          </a:stretch>
        </p:blipFill>
        <p:spPr>
          <a:xfrm>
            <a:off x="4942532" y="1152475"/>
            <a:ext cx="3889769" cy="3416400"/>
          </a:xfrm>
          <a:prstGeom prst="rect">
            <a:avLst/>
          </a:prstGeom>
          <a:noFill/>
          <a:ln>
            <a:noFill/>
          </a:ln>
        </p:spPr>
      </p:pic>
      <p:pic>
        <p:nvPicPr>
          <p:cNvPr id="212" name="Google Shape;212;p34"/>
          <p:cNvPicPr preferRelativeResize="0"/>
          <p:nvPr/>
        </p:nvPicPr>
        <p:blipFill>
          <a:blip r:embed="rId4">
            <a:alphaModFix/>
          </a:blip>
          <a:stretch>
            <a:fillRect/>
          </a:stretch>
        </p:blipFill>
        <p:spPr>
          <a:xfrm>
            <a:off x="311700" y="3593643"/>
            <a:ext cx="4260300" cy="126445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Loading the File</a:t>
            </a:r>
            <a:endParaRPr/>
          </a:p>
        </p:txBody>
      </p:sp>
      <p:sp>
        <p:nvSpPr>
          <p:cNvPr id="218" name="Google Shape;218;p35"/>
          <p:cNvSpPr txBox="1"/>
          <p:nvPr>
            <p:ph idx="1" type="body"/>
          </p:nvPr>
        </p:nvSpPr>
        <p:spPr>
          <a:xfrm>
            <a:off x="311700" y="1152475"/>
            <a:ext cx="227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This is what the environment of the tool looks like when the intended executable is loaded. The important section is all of the assembly code that is run on </a:t>
            </a:r>
            <a:r>
              <a:rPr lang="en" sz="1400"/>
              <a:t>execution</a:t>
            </a:r>
            <a:r>
              <a:rPr lang="en" sz="1400"/>
              <a:t>.</a:t>
            </a:r>
            <a:endParaRPr sz="1400"/>
          </a:p>
        </p:txBody>
      </p:sp>
      <p:pic>
        <p:nvPicPr>
          <p:cNvPr id="219" name="Google Shape;219;p35"/>
          <p:cNvPicPr preferRelativeResize="0"/>
          <p:nvPr/>
        </p:nvPicPr>
        <p:blipFill>
          <a:blip r:embed="rId3">
            <a:alphaModFix/>
          </a:blip>
          <a:stretch>
            <a:fillRect/>
          </a:stretch>
        </p:blipFill>
        <p:spPr>
          <a:xfrm>
            <a:off x="2585141" y="1152475"/>
            <a:ext cx="6247157" cy="3416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Assigning Breakpoints </a:t>
            </a:r>
            <a:endParaRPr/>
          </a:p>
        </p:txBody>
      </p:sp>
      <p:sp>
        <p:nvSpPr>
          <p:cNvPr id="225" name="Google Shape;225;p36"/>
          <p:cNvSpPr txBox="1"/>
          <p:nvPr>
            <p:ph idx="1" type="body"/>
          </p:nvPr>
        </p:nvSpPr>
        <p:spPr>
          <a:xfrm>
            <a:off x="311700" y="1152475"/>
            <a:ext cx="8520600" cy="21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want to set a breakpoint at each of the main steps of the program. We can find each function call in the symbols tab for the sum.exe module.</a:t>
            </a:r>
            <a:endParaRPr/>
          </a:p>
          <a:p>
            <a:pPr indent="0" lvl="0" marL="0" rtl="0" algn="l">
              <a:spcBef>
                <a:spcPts val="1200"/>
              </a:spcBef>
              <a:spcAft>
                <a:spcPts val="1200"/>
              </a:spcAft>
              <a:buNone/>
            </a:pPr>
            <a:r>
              <a:rPr lang="en"/>
              <a:t>The main, printf, and getchar symbols are where we want to place the breakpoints.</a:t>
            </a:r>
            <a:endParaRPr/>
          </a:p>
        </p:txBody>
      </p:sp>
      <p:pic>
        <p:nvPicPr>
          <p:cNvPr id="226" name="Google Shape;226;p36"/>
          <p:cNvPicPr preferRelativeResize="0"/>
          <p:nvPr/>
        </p:nvPicPr>
        <p:blipFill>
          <a:blip r:embed="rId3">
            <a:alphaModFix/>
          </a:blip>
          <a:stretch>
            <a:fillRect/>
          </a:stretch>
        </p:blipFill>
        <p:spPr>
          <a:xfrm>
            <a:off x="311700" y="3256850"/>
            <a:ext cx="8520598" cy="13448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Assigning Breakpoints </a:t>
            </a:r>
            <a:endParaRPr/>
          </a:p>
        </p:txBody>
      </p:sp>
      <p:pic>
        <p:nvPicPr>
          <p:cNvPr id="232" name="Google Shape;232;p37"/>
          <p:cNvPicPr preferRelativeResize="0"/>
          <p:nvPr/>
        </p:nvPicPr>
        <p:blipFill>
          <a:blip r:embed="rId3">
            <a:alphaModFix/>
          </a:blip>
          <a:stretch>
            <a:fillRect/>
          </a:stretch>
        </p:blipFill>
        <p:spPr>
          <a:xfrm>
            <a:off x="311691" y="1017736"/>
            <a:ext cx="8520600" cy="1122236"/>
          </a:xfrm>
          <a:prstGeom prst="rect">
            <a:avLst/>
          </a:prstGeom>
          <a:noFill/>
          <a:ln>
            <a:noFill/>
          </a:ln>
        </p:spPr>
      </p:pic>
      <p:pic>
        <p:nvPicPr>
          <p:cNvPr id="233" name="Google Shape;233;p37"/>
          <p:cNvPicPr preferRelativeResize="0"/>
          <p:nvPr/>
        </p:nvPicPr>
        <p:blipFill>
          <a:blip r:embed="rId4">
            <a:alphaModFix/>
          </a:blip>
          <a:stretch>
            <a:fillRect/>
          </a:stretch>
        </p:blipFill>
        <p:spPr>
          <a:xfrm>
            <a:off x="311701" y="2214345"/>
            <a:ext cx="8520600" cy="1069330"/>
          </a:xfrm>
          <a:prstGeom prst="rect">
            <a:avLst/>
          </a:prstGeom>
          <a:noFill/>
          <a:ln>
            <a:noFill/>
          </a:ln>
        </p:spPr>
      </p:pic>
      <p:pic>
        <p:nvPicPr>
          <p:cNvPr id="234" name="Google Shape;234;p37"/>
          <p:cNvPicPr preferRelativeResize="0"/>
          <p:nvPr/>
        </p:nvPicPr>
        <p:blipFill>
          <a:blip r:embed="rId5">
            <a:alphaModFix/>
          </a:blip>
          <a:stretch>
            <a:fillRect/>
          </a:stretch>
        </p:blipFill>
        <p:spPr>
          <a:xfrm>
            <a:off x="311700" y="3358050"/>
            <a:ext cx="8520599" cy="9405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Begin Debugging </a:t>
            </a:r>
            <a:endParaRPr/>
          </a:p>
        </p:txBody>
      </p:sp>
      <p:sp>
        <p:nvSpPr>
          <p:cNvPr id="240" name="Google Shape;24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the Run button in the debugging menu, we can go to each breakpoint, and either step into or over the section as desired to view each of the assembly code commands being run to execute the program. At each point, we can view the memory map tab to analyze the address space utilized by the program.</a:t>
            </a:r>
            <a:endParaRPr/>
          </a:p>
        </p:txBody>
      </p:sp>
      <p:pic>
        <p:nvPicPr>
          <p:cNvPr id="241" name="Google Shape;241;p38"/>
          <p:cNvPicPr preferRelativeResize="0"/>
          <p:nvPr/>
        </p:nvPicPr>
        <p:blipFill>
          <a:blip r:embed="rId3">
            <a:alphaModFix/>
          </a:blip>
          <a:stretch>
            <a:fillRect/>
          </a:stretch>
        </p:blipFill>
        <p:spPr>
          <a:xfrm>
            <a:off x="7297975" y="2692075"/>
            <a:ext cx="1534325" cy="2276525"/>
          </a:xfrm>
          <a:prstGeom prst="rect">
            <a:avLst/>
          </a:prstGeom>
          <a:noFill/>
          <a:ln>
            <a:noFill/>
          </a:ln>
        </p:spPr>
      </p:pic>
      <p:pic>
        <p:nvPicPr>
          <p:cNvPr id="242" name="Google Shape;242;p38"/>
          <p:cNvPicPr preferRelativeResize="0"/>
          <p:nvPr/>
        </p:nvPicPr>
        <p:blipFill>
          <a:blip r:embed="rId4">
            <a:alphaModFix/>
          </a:blip>
          <a:stretch>
            <a:fillRect/>
          </a:stretch>
        </p:blipFill>
        <p:spPr>
          <a:xfrm>
            <a:off x="311700" y="2985325"/>
            <a:ext cx="6764824" cy="1583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Address Space Observations</a:t>
            </a:r>
            <a:endParaRPr/>
          </a:p>
        </p:txBody>
      </p:sp>
      <p:sp>
        <p:nvSpPr>
          <p:cNvPr id="248" name="Google Shape;248;p3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Throughout the debugging process, we are able to use the Memory Map tab to view the memory addresses, size, and information regarding the program. We can see the changes that occur to the program with this view.</a:t>
            </a:r>
            <a:endParaRPr/>
          </a:p>
        </p:txBody>
      </p:sp>
      <p:pic>
        <p:nvPicPr>
          <p:cNvPr id="249" name="Google Shape;249;p39"/>
          <p:cNvPicPr preferRelativeResize="0"/>
          <p:nvPr/>
        </p:nvPicPr>
        <p:blipFill>
          <a:blip r:embed="rId3">
            <a:alphaModFix/>
          </a:blip>
          <a:stretch>
            <a:fillRect/>
          </a:stretch>
        </p:blipFill>
        <p:spPr>
          <a:xfrm>
            <a:off x="5286100" y="1152475"/>
            <a:ext cx="2703997"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Observations from Program Logs</a:t>
            </a:r>
            <a:endParaRPr/>
          </a:p>
        </p:txBody>
      </p:sp>
      <p:sp>
        <p:nvSpPr>
          <p:cNvPr id="255" name="Google Shape;255;p4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Under the Log tab we can view the logs of each point that a DLL is loaded in order to </a:t>
            </a:r>
            <a:r>
              <a:rPr lang="en"/>
              <a:t>execute</a:t>
            </a:r>
            <a:r>
              <a:rPr lang="en"/>
              <a:t> the program using the cygwin library for windows. </a:t>
            </a:r>
            <a:br>
              <a:rPr lang="en"/>
            </a:br>
            <a:r>
              <a:rPr lang="en"/>
              <a:t>The logs also indicate when the breakpoints are reached and the string generated in the printf function, resulting in the 3 and 0 to form 30.</a:t>
            </a:r>
            <a:endParaRPr/>
          </a:p>
        </p:txBody>
      </p:sp>
      <p:pic>
        <p:nvPicPr>
          <p:cNvPr id="256" name="Google Shape;256;p40"/>
          <p:cNvPicPr preferRelativeResize="0"/>
          <p:nvPr/>
        </p:nvPicPr>
        <p:blipFill>
          <a:blip r:embed="rId3">
            <a:alphaModFix/>
          </a:blip>
          <a:stretch>
            <a:fillRect/>
          </a:stretch>
        </p:blipFill>
        <p:spPr>
          <a:xfrm>
            <a:off x="4932275" y="1152475"/>
            <a:ext cx="3900029"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Understanding Encryption Algorithm Through Experimentation and How Decryption Tools Crack it</a:t>
            </a:r>
            <a:endParaRPr/>
          </a:p>
        </p:txBody>
      </p:sp>
      <p:sp>
        <p:nvSpPr>
          <p:cNvPr id="73" name="Google Shape;73;p15"/>
          <p:cNvSpPr txBox="1"/>
          <p:nvPr/>
        </p:nvSpPr>
        <p:spPr>
          <a:xfrm>
            <a:off x="730550" y="3188775"/>
            <a:ext cx="16488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74" name="Google Shape;74;p15"/>
          <p:cNvSpPr txBox="1"/>
          <p:nvPr>
            <p:ph type="title"/>
          </p:nvPr>
        </p:nvSpPr>
        <p:spPr>
          <a:xfrm>
            <a:off x="510450" y="3188775"/>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300"/>
              <a:t>By: Everyone</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67" name="Google Shape;26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First we showed the use of the tool Cryptool</a:t>
            </a:r>
            <a:endParaRPr/>
          </a:p>
          <a:p>
            <a:pPr indent="-317500" lvl="1" marL="914400" rtl="0" algn="l">
              <a:spcBef>
                <a:spcPts val="0"/>
              </a:spcBef>
              <a:spcAft>
                <a:spcPts val="0"/>
              </a:spcAft>
              <a:buSzPts val="1400"/>
              <a:buChar char="○"/>
            </a:pPr>
            <a:r>
              <a:rPr lang="en"/>
              <a:t>We demonstrated encrypting and decrypting and the strength of the AES algorithm</a:t>
            </a:r>
            <a:endParaRPr/>
          </a:p>
          <a:p>
            <a:pPr indent="-317500" lvl="1" marL="914400" rtl="0" algn="l">
              <a:spcBef>
                <a:spcPts val="0"/>
              </a:spcBef>
              <a:spcAft>
                <a:spcPts val="0"/>
              </a:spcAft>
              <a:buSzPts val="1400"/>
              <a:buChar char="○"/>
            </a:pPr>
            <a:r>
              <a:rPr lang="en"/>
              <a:t>This showed one way that file can be kept safe but also a way malware can be hidden</a:t>
            </a:r>
            <a:endParaRPr/>
          </a:p>
          <a:p>
            <a:pPr indent="0" lvl="0" marL="0" rtl="0" algn="l">
              <a:spcBef>
                <a:spcPts val="1200"/>
              </a:spcBef>
              <a:spcAft>
                <a:spcPts val="0"/>
              </a:spcAft>
              <a:buNone/>
            </a:pPr>
            <a:r>
              <a:t/>
            </a:r>
            <a:endParaRPr sz="600"/>
          </a:p>
          <a:p>
            <a:pPr indent="-342900" lvl="0" marL="457200" rtl="0" algn="l">
              <a:spcBef>
                <a:spcPts val="1200"/>
              </a:spcBef>
              <a:spcAft>
                <a:spcPts val="0"/>
              </a:spcAft>
              <a:buSzPts val="1800"/>
              <a:buChar char="●"/>
            </a:pPr>
            <a:r>
              <a:rPr lang="en"/>
              <a:t>Next </a:t>
            </a:r>
            <a:r>
              <a:rPr lang="en"/>
              <a:t>we used the PEid</a:t>
            </a:r>
            <a:endParaRPr/>
          </a:p>
          <a:p>
            <a:pPr indent="-317500" lvl="1" marL="914400" rtl="0" algn="l">
              <a:spcBef>
                <a:spcPts val="0"/>
              </a:spcBef>
              <a:spcAft>
                <a:spcPts val="0"/>
              </a:spcAft>
              <a:buSzPts val="1400"/>
              <a:buChar char="○"/>
            </a:pPr>
            <a:r>
              <a:rPr lang="en"/>
              <a:t>We demonstrated how to confirm a packed file using the PEid tool</a:t>
            </a:r>
            <a:endParaRPr/>
          </a:p>
          <a:p>
            <a:pPr indent="-317500" lvl="1" marL="914400" rtl="0" algn="l">
              <a:spcBef>
                <a:spcPts val="0"/>
              </a:spcBef>
              <a:spcAft>
                <a:spcPts val="0"/>
              </a:spcAft>
              <a:buSzPts val="1400"/>
              <a:buChar char="○"/>
            </a:pPr>
            <a:r>
              <a:rPr lang="en"/>
              <a:t>This again showed another way that malware can be hidden within files</a:t>
            </a:r>
            <a:endParaRPr/>
          </a:p>
          <a:p>
            <a:pPr indent="0" lvl="0" marL="0" rtl="0" algn="l">
              <a:spcBef>
                <a:spcPts val="1200"/>
              </a:spcBef>
              <a:spcAft>
                <a:spcPts val="0"/>
              </a:spcAft>
              <a:buNone/>
            </a:pPr>
            <a:r>
              <a:t/>
            </a:r>
            <a:endParaRPr sz="600"/>
          </a:p>
          <a:p>
            <a:pPr indent="-342900" lvl="0" marL="457200" rtl="0" algn="l">
              <a:spcBef>
                <a:spcPts val="1200"/>
              </a:spcBef>
              <a:spcAft>
                <a:spcPts val="0"/>
              </a:spcAft>
              <a:buSzPts val="1800"/>
              <a:buChar char="●"/>
            </a:pPr>
            <a:r>
              <a:rPr lang="en"/>
              <a:t>After we know how malware is hidden we looked at the assembly code</a:t>
            </a:r>
            <a:endParaRPr/>
          </a:p>
          <a:p>
            <a:pPr indent="-317500" lvl="1" marL="914400" rtl="0" algn="l">
              <a:spcBef>
                <a:spcPts val="0"/>
              </a:spcBef>
              <a:spcAft>
                <a:spcPts val="0"/>
              </a:spcAft>
              <a:buSzPts val="1400"/>
              <a:buChar char="○"/>
            </a:pPr>
            <a:r>
              <a:rPr lang="en"/>
              <a:t>We demonstrated how to run through the execution of a program and tracking the changes in its address space.</a:t>
            </a:r>
            <a:endParaRPr/>
          </a:p>
          <a:p>
            <a:pPr indent="-317500" lvl="1" marL="914400" rtl="0" algn="l">
              <a:spcBef>
                <a:spcPts val="0"/>
              </a:spcBef>
              <a:spcAft>
                <a:spcPts val="0"/>
              </a:spcAft>
              <a:buSzPts val="1400"/>
              <a:buChar char="○"/>
            </a:pPr>
            <a:r>
              <a:rPr lang="en"/>
              <a:t>This tool makes analyzing the address space changes and various functions of an executable a simple task.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78" name="Google Shape;27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Arial"/>
              <a:buChar char="●"/>
            </a:pPr>
            <a:r>
              <a:rPr lang="en" sz="1400" u="sng">
                <a:solidFill>
                  <a:srgbClr val="1155CC"/>
                </a:solidFill>
                <a:latin typeface="Arial"/>
                <a:ea typeface="Arial"/>
                <a:cs typeface="Arial"/>
                <a:sym typeface="Arial"/>
                <a:hlinkClick r:id="rId3">
                  <a:extLst>
                    <a:ext uri="{A12FA001-AC4F-418D-AE19-62706E023703}">
                      <ahyp:hlinkClr val="tx"/>
                    </a:ext>
                  </a:extLst>
                </a:hlinkClick>
              </a:rPr>
              <a:t>PEiD Tutorial</a:t>
            </a:r>
            <a:endParaRPr sz="1400">
              <a:solidFill>
                <a:srgbClr val="1155CC"/>
              </a:solidFill>
              <a:latin typeface="Arial"/>
              <a:ea typeface="Arial"/>
              <a:cs typeface="Arial"/>
              <a:sym typeface="Arial"/>
            </a:endParaRPr>
          </a:p>
          <a:p>
            <a:pPr indent="-317500" lvl="0" marL="457200" rtl="0" algn="l">
              <a:spcBef>
                <a:spcPts val="1000"/>
              </a:spcBef>
              <a:spcAft>
                <a:spcPts val="0"/>
              </a:spcAft>
              <a:buClr>
                <a:schemeClr val="dk1"/>
              </a:buClr>
              <a:buSzPts val="1400"/>
              <a:buFont typeface="Arial"/>
              <a:buChar char="●"/>
            </a:pPr>
            <a:r>
              <a:rPr lang="en" sz="1400" u="sng">
                <a:solidFill>
                  <a:srgbClr val="1155CC"/>
                </a:solidFill>
                <a:latin typeface="Arial"/>
                <a:ea typeface="Arial"/>
                <a:cs typeface="Arial"/>
                <a:sym typeface="Arial"/>
                <a:hlinkClick r:id="rId4">
                  <a:extLst>
                    <a:ext uri="{A12FA001-AC4F-418D-AE19-62706E023703}">
                      <ahyp:hlinkClr val="tx"/>
                    </a:ext>
                  </a:extLst>
                </a:hlinkClick>
              </a:rPr>
              <a:t>PEiD Info</a:t>
            </a:r>
            <a:endParaRPr sz="1400">
              <a:solidFill>
                <a:srgbClr val="1155CC"/>
              </a:solidFill>
              <a:latin typeface="Arial"/>
              <a:ea typeface="Arial"/>
              <a:cs typeface="Arial"/>
              <a:sym typeface="Arial"/>
            </a:endParaRPr>
          </a:p>
          <a:p>
            <a:pPr indent="-317500" lvl="0" marL="457200" rtl="0" algn="l">
              <a:spcBef>
                <a:spcPts val="1000"/>
              </a:spcBef>
              <a:spcAft>
                <a:spcPts val="0"/>
              </a:spcAft>
              <a:buClr>
                <a:schemeClr val="dk1"/>
              </a:buClr>
              <a:buSzPts val="1400"/>
              <a:buFont typeface="Arial"/>
              <a:buChar char="●"/>
            </a:pPr>
            <a:r>
              <a:rPr lang="en" sz="1400" u="sng">
                <a:solidFill>
                  <a:srgbClr val="1155CC"/>
                </a:solidFill>
                <a:latin typeface="Arial"/>
                <a:ea typeface="Arial"/>
                <a:cs typeface="Arial"/>
                <a:sym typeface="Arial"/>
                <a:hlinkClick r:id="rId5">
                  <a:extLst>
                    <a:ext uri="{A12FA001-AC4F-418D-AE19-62706E023703}">
                      <ahyp:hlinkClr val="tx"/>
                    </a:ext>
                  </a:extLst>
                </a:hlinkClick>
              </a:rPr>
              <a:t>Cryptool Dem</a:t>
            </a:r>
            <a:r>
              <a:rPr lang="en" sz="1400" u="sng">
                <a:solidFill>
                  <a:srgbClr val="1155CC"/>
                </a:solidFill>
                <a:latin typeface="Arial"/>
                <a:ea typeface="Arial"/>
                <a:cs typeface="Arial"/>
                <a:sym typeface="Arial"/>
                <a:hlinkClick r:id="rId6">
                  <a:extLst>
                    <a:ext uri="{A12FA001-AC4F-418D-AE19-62706E023703}">
                      <ahyp:hlinkClr val="tx"/>
                    </a:ext>
                  </a:extLst>
                </a:hlinkClick>
              </a:rPr>
              <a:t>o</a:t>
            </a:r>
            <a:endParaRPr sz="1400">
              <a:solidFill>
                <a:srgbClr val="1155CC"/>
              </a:solidFill>
              <a:latin typeface="Arial"/>
              <a:ea typeface="Arial"/>
              <a:cs typeface="Arial"/>
              <a:sym typeface="Arial"/>
            </a:endParaRPr>
          </a:p>
          <a:p>
            <a:pPr indent="-317500" lvl="0" marL="457200" rtl="0" algn="l">
              <a:spcBef>
                <a:spcPts val="1000"/>
              </a:spcBef>
              <a:spcAft>
                <a:spcPts val="0"/>
              </a:spcAft>
              <a:buClr>
                <a:schemeClr val="dk1"/>
              </a:buClr>
              <a:buSzPts val="1400"/>
              <a:buFont typeface="Arial"/>
              <a:buChar char="●"/>
            </a:pPr>
            <a:r>
              <a:rPr lang="en" sz="1400" u="sng">
                <a:solidFill>
                  <a:srgbClr val="1155CC"/>
                </a:solidFill>
                <a:latin typeface="Arial"/>
                <a:ea typeface="Arial"/>
                <a:cs typeface="Arial"/>
                <a:sym typeface="Arial"/>
                <a:hlinkClick r:id="rId7">
                  <a:extLst>
                    <a:ext uri="{A12FA001-AC4F-418D-AE19-62706E023703}">
                      <ahyp:hlinkClr val="tx"/>
                    </a:ext>
                  </a:extLst>
                </a:hlinkClick>
              </a:rPr>
              <a:t>Cryptool Documentation</a:t>
            </a:r>
            <a:endParaRPr sz="1400">
              <a:solidFill>
                <a:srgbClr val="1155CC"/>
              </a:solidFill>
              <a:latin typeface="Arial"/>
              <a:ea typeface="Arial"/>
              <a:cs typeface="Arial"/>
              <a:sym typeface="Arial"/>
            </a:endParaRPr>
          </a:p>
          <a:p>
            <a:pPr indent="-317500" lvl="0" marL="457200" rtl="0" algn="l">
              <a:spcBef>
                <a:spcPts val="1000"/>
              </a:spcBef>
              <a:spcAft>
                <a:spcPts val="0"/>
              </a:spcAft>
              <a:buClr>
                <a:schemeClr val="dk1"/>
              </a:buClr>
              <a:buSzPts val="1400"/>
              <a:buFont typeface="Arial"/>
              <a:buChar char="●"/>
            </a:pPr>
            <a:r>
              <a:rPr lang="en" sz="1400" u="sng">
                <a:solidFill>
                  <a:srgbClr val="1155CC"/>
                </a:solidFill>
                <a:latin typeface="Arial"/>
                <a:ea typeface="Arial"/>
                <a:cs typeface="Arial"/>
                <a:sym typeface="Arial"/>
                <a:hlinkClick r:id="rId8">
                  <a:extLst>
                    <a:ext uri="{A12FA001-AC4F-418D-AE19-62706E023703}">
                      <ahyp:hlinkClr val="tx"/>
                    </a:ext>
                  </a:extLst>
                </a:hlinkClick>
              </a:rPr>
              <a:t>x64dbg Tutorial</a:t>
            </a:r>
            <a:endParaRPr sz="1400">
              <a:solidFill>
                <a:schemeClr val="dk1"/>
              </a:solidFill>
              <a:latin typeface="Arial"/>
              <a:ea typeface="Arial"/>
              <a:cs typeface="Arial"/>
              <a:sym typeface="Arial"/>
            </a:endParaRPr>
          </a:p>
          <a:p>
            <a:pPr indent="-317500" lvl="0" marL="457200" rtl="0" algn="l">
              <a:spcBef>
                <a:spcPts val="1000"/>
              </a:spcBef>
              <a:spcAft>
                <a:spcPts val="1000"/>
              </a:spcAft>
              <a:buClr>
                <a:schemeClr val="dk1"/>
              </a:buClr>
              <a:buSzPts val="1400"/>
              <a:buFont typeface="Arial"/>
              <a:buChar char="●"/>
            </a:pPr>
            <a:r>
              <a:rPr lang="en" sz="1400" u="sng">
                <a:solidFill>
                  <a:srgbClr val="1155CC"/>
                </a:solidFill>
                <a:latin typeface="Arial"/>
                <a:ea typeface="Arial"/>
                <a:cs typeface="Arial"/>
                <a:sym typeface="Arial"/>
                <a:hlinkClick r:id="rId9">
                  <a:extLst>
                    <a:ext uri="{A12FA001-AC4F-418D-AE19-62706E023703}">
                      <ahyp:hlinkClr val="tx"/>
                    </a:ext>
                  </a:extLst>
                </a:hlinkClick>
              </a:rPr>
              <a:t>x64dbg Documentation</a:t>
            </a:r>
            <a:endParaRPr sz="1400">
              <a:solidFill>
                <a:srgbClr val="1155CC"/>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Knowledge</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Rijndael, or Advanced Encryption Standard (AES), is a form of symmetric encryption that uses fixed length blocks of data and various key lengths, combined with repeated </a:t>
            </a:r>
            <a:r>
              <a:rPr lang="en"/>
              <a:t>mathematical</a:t>
            </a:r>
            <a:r>
              <a:rPr lang="en"/>
              <a:t> algorithms to transform the data. The data undergoes various stages of </a:t>
            </a:r>
            <a:r>
              <a:rPr lang="en"/>
              <a:t>substitution and permutation to ensure it is near impossible to decrypt the data without the appropriate key.</a:t>
            </a:r>
            <a:br>
              <a:rPr lang="en"/>
            </a:br>
            <a:r>
              <a:rPr lang="en"/>
              <a:t>They tool of choice to demonstrate this encryption algorithm is Cryptool. Cryptool is an open-source software that shows the different steps of an encryption algorithm using its GUI. This can be very beneficial in an educational environment to learn how each step transforms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a:t>
            </a:r>
            <a:r>
              <a:rPr lang="en"/>
              <a:t>Encrypting the Message</a:t>
            </a:r>
            <a:endParaRPr/>
          </a:p>
        </p:txBody>
      </p:sp>
      <p:sp>
        <p:nvSpPr>
          <p:cNvPr id="86" name="Google Shape;86;p17"/>
          <p:cNvSpPr txBox="1"/>
          <p:nvPr>
            <p:ph idx="2" type="body"/>
          </p:nvPr>
        </p:nvSpPr>
        <p:spPr>
          <a:xfrm>
            <a:off x="311700" y="3946900"/>
            <a:ext cx="8520600" cy="1055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plaintext is displayed along </a:t>
            </a:r>
            <a:r>
              <a:rPr lang="en"/>
              <a:t>with the</a:t>
            </a:r>
            <a:r>
              <a:rPr lang="en"/>
              <a:t> key Entry: AES box.  </a:t>
            </a:r>
            <a:endParaRPr/>
          </a:p>
          <a:p>
            <a:pPr indent="-317500" lvl="0" marL="457200" rtl="0" algn="l">
              <a:spcBef>
                <a:spcPts val="0"/>
              </a:spcBef>
              <a:spcAft>
                <a:spcPts val="0"/>
              </a:spcAft>
              <a:buSzPts val="1400"/>
              <a:buChar char="●"/>
            </a:pPr>
            <a:r>
              <a:rPr lang="en"/>
              <a:t>The </a:t>
            </a:r>
            <a:r>
              <a:rPr lang="en"/>
              <a:t>key</a:t>
            </a:r>
            <a:r>
              <a:rPr lang="en"/>
              <a:t> </a:t>
            </a:r>
            <a:r>
              <a:rPr lang="en"/>
              <a:t>length</a:t>
            </a:r>
            <a:r>
              <a:rPr lang="en"/>
              <a:t> is 128 bits. </a:t>
            </a:r>
            <a:endParaRPr/>
          </a:p>
        </p:txBody>
      </p:sp>
      <p:pic>
        <p:nvPicPr>
          <p:cNvPr id="87" name="Google Shape;87;p17"/>
          <p:cNvPicPr preferRelativeResize="0"/>
          <p:nvPr/>
        </p:nvPicPr>
        <p:blipFill rotWithShape="1">
          <a:blip r:embed="rId3">
            <a:alphaModFix/>
          </a:blip>
          <a:srcRect b="28607" l="0" r="14015" t="0"/>
          <a:stretch/>
        </p:blipFill>
        <p:spPr>
          <a:xfrm>
            <a:off x="1513874" y="1017725"/>
            <a:ext cx="6116275" cy="2874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a:t>
            </a:r>
            <a:endParaRPr/>
          </a:p>
        </p:txBody>
      </p:sp>
      <p:sp>
        <p:nvSpPr>
          <p:cNvPr id="93" name="Google Shape;93;p18"/>
          <p:cNvSpPr txBox="1"/>
          <p:nvPr>
            <p:ph idx="2" type="body"/>
          </p:nvPr>
        </p:nvSpPr>
        <p:spPr>
          <a:xfrm>
            <a:off x="311700" y="3554850"/>
            <a:ext cx="8520600" cy="959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Key Entry: AES is enlarged to show the key entered in. </a:t>
            </a:r>
            <a:endParaRPr/>
          </a:p>
          <a:p>
            <a:pPr indent="-317500" lvl="0" marL="457200" rtl="0" algn="l">
              <a:spcBef>
                <a:spcPts val="0"/>
              </a:spcBef>
              <a:spcAft>
                <a:spcPts val="0"/>
              </a:spcAft>
              <a:buSzPts val="1400"/>
              <a:buChar char="●"/>
            </a:pPr>
            <a:r>
              <a:rPr lang="en"/>
              <a:t>The key is entered in here using hexadecimal characters.  </a:t>
            </a:r>
            <a:endParaRPr/>
          </a:p>
        </p:txBody>
      </p:sp>
      <p:pic>
        <p:nvPicPr>
          <p:cNvPr id="94" name="Google Shape;94;p18"/>
          <p:cNvPicPr preferRelativeResize="0"/>
          <p:nvPr/>
        </p:nvPicPr>
        <p:blipFill>
          <a:blip r:embed="rId3">
            <a:alphaModFix/>
          </a:blip>
          <a:stretch>
            <a:fillRect/>
          </a:stretch>
        </p:blipFill>
        <p:spPr>
          <a:xfrm>
            <a:off x="1846700" y="1017725"/>
            <a:ext cx="5450602" cy="233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a:t>
            </a:r>
            <a:endParaRPr/>
          </a:p>
        </p:txBody>
      </p:sp>
      <p:sp>
        <p:nvSpPr>
          <p:cNvPr id="100" name="Google Shape;100;p19"/>
          <p:cNvSpPr txBox="1"/>
          <p:nvPr>
            <p:ph idx="2" type="body"/>
          </p:nvPr>
        </p:nvSpPr>
        <p:spPr>
          <a:xfrm>
            <a:off x="311700" y="3985950"/>
            <a:ext cx="8520600" cy="10929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a:t>The output when you run the AES encryption. </a:t>
            </a:r>
            <a:endParaRPr/>
          </a:p>
          <a:p>
            <a:pPr indent="-317500" lvl="0" marL="457200" rtl="0" algn="l">
              <a:lnSpc>
                <a:spcPct val="95000"/>
              </a:lnSpc>
              <a:spcBef>
                <a:spcPts val="0"/>
              </a:spcBef>
              <a:spcAft>
                <a:spcPts val="0"/>
              </a:spcAft>
              <a:buSzPts val="1400"/>
              <a:buChar char="●"/>
            </a:pPr>
            <a:r>
              <a:rPr lang="en"/>
              <a:t>In the middle is the ciphertext in the form of hexadecimal.</a:t>
            </a:r>
            <a:endParaRPr/>
          </a:p>
          <a:p>
            <a:pPr indent="-317500" lvl="0" marL="457200" rtl="0" algn="l">
              <a:lnSpc>
                <a:spcPct val="95000"/>
              </a:lnSpc>
              <a:spcBef>
                <a:spcPts val="0"/>
              </a:spcBef>
              <a:spcAft>
                <a:spcPts val="0"/>
              </a:spcAft>
              <a:buSzPts val="1400"/>
              <a:buChar char="●"/>
            </a:pPr>
            <a:r>
              <a:rPr lang="en"/>
              <a:t>On the far right is the ciphertext in ASCII form.</a:t>
            </a:r>
            <a:endParaRPr/>
          </a:p>
          <a:p>
            <a:pPr indent="-317500" lvl="0" marL="457200" rtl="0" algn="l">
              <a:lnSpc>
                <a:spcPct val="95000"/>
              </a:lnSpc>
              <a:spcBef>
                <a:spcPts val="0"/>
              </a:spcBef>
              <a:spcAft>
                <a:spcPts val="0"/>
              </a:spcAft>
              <a:buSzPts val="1400"/>
              <a:buChar char="●"/>
            </a:pPr>
            <a:r>
              <a:rPr lang="en"/>
              <a:t>The dots mean that the hexadecimal equivalent does not have a form in ASCII.</a:t>
            </a:r>
            <a:endParaRPr/>
          </a:p>
        </p:txBody>
      </p:sp>
      <p:pic>
        <p:nvPicPr>
          <p:cNvPr id="101" name="Google Shape;101;p19"/>
          <p:cNvPicPr preferRelativeResize="0"/>
          <p:nvPr/>
        </p:nvPicPr>
        <p:blipFill>
          <a:blip r:embed="rId3">
            <a:alphaModFix/>
          </a:blip>
          <a:stretch>
            <a:fillRect/>
          </a:stretch>
        </p:blipFill>
        <p:spPr>
          <a:xfrm>
            <a:off x="1195875" y="1017725"/>
            <a:ext cx="6752245" cy="290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a:t>
            </a:r>
            <a:endParaRPr/>
          </a:p>
        </p:txBody>
      </p:sp>
      <p:sp>
        <p:nvSpPr>
          <p:cNvPr id="107" name="Google Shape;107;p20"/>
          <p:cNvSpPr txBox="1"/>
          <p:nvPr>
            <p:ph idx="2" type="body"/>
          </p:nvPr>
        </p:nvSpPr>
        <p:spPr>
          <a:xfrm>
            <a:off x="311700" y="3901125"/>
            <a:ext cx="8520600" cy="109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highlighted cipher text in the visual form is equivalent to the highlighted text in hexadecimal.</a:t>
            </a:r>
            <a:endParaRPr/>
          </a:p>
        </p:txBody>
      </p:sp>
      <p:pic>
        <p:nvPicPr>
          <p:cNvPr id="108" name="Google Shape;108;p20"/>
          <p:cNvPicPr preferRelativeResize="0"/>
          <p:nvPr/>
        </p:nvPicPr>
        <p:blipFill>
          <a:blip r:embed="rId3">
            <a:alphaModFix/>
          </a:blip>
          <a:stretch>
            <a:fillRect/>
          </a:stretch>
        </p:blipFill>
        <p:spPr>
          <a:xfrm>
            <a:off x="1242300" y="1017725"/>
            <a:ext cx="6659401" cy="283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a:t>
            </a:r>
            <a:r>
              <a:rPr lang="en"/>
              <a:t>Decrypting the Message</a:t>
            </a:r>
            <a:endParaRPr/>
          </a:p>
        </p:txBody>
      </p:sp>
      <p:sp>
        <p:nvSpPr>
          <p:cNvPr id="114" name="Google Shape;114;p21"/>
          <p:cNvSpPr txBox="1"/>
          <p:nvPr>
            <p:ph idx="2" type="body"/>
          </p:nvPr>
        </p:nvSpPr>
        <p:spPr>
          <a:xfrm>
            <a:off x="311700" y="3619900"/>
            <a:ext cx="8520600" cy="1397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This is the popup when you want to run AES decryption. This would require knowing that the ciphertext is in AES form.</a:t>
            </a:r>
            <a:endParaRPr/>
          </a:p>
          <a:p>
            <a:pPr indent="-317500" lvl="0" marL="457200" rtl="0" algn="l">
              <a:spcBef>
                <a:spcPts val="0"/>
              </a:spcBef>
              <a:spcAft>
                <a:spcPts val="0"/>
              </a:spcAft>
              <a:buSzPts val="1400"/>
              <a:buChar char="●"/>
            </a:pPr>
            <a:r>
              <a:rPr lang="en"/>
              <a:t>You can input a key or attempt to run it </a:t>
            </a:r>
            <a:r>
              <a:rPr lang="en"/>
              <a:t>without knowing any part of the key.</a:t>
            </a:r>
            <a:endParaRPr/>
          </a:p>
        </p:txBody>
      </p:sp>
      <p:pic>
        <p:nvPicPr>
          <p:cNvPr id="115" name="Google Shape;115;p21"/>
          <p:cNvPicPr preferRelativeResize="0"/>
          <p:nvPr/>
        </p:nvPicPr>
        <p:blipFill>
          <a:blip r:embed="rId3">
            <a:alphaModFix/>
          </a:blip>
          <a:stretch>
            <a:fillRect/>
          </a:stretch>
        </p:blipFill>
        <p:spPr>
          <a:xfrm>
            <a:off x="2650350" y="1017725"/>
            <a:ext cx="3843293" cy="253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