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next.com/" TargetMode="External"/><Relationship Id="rId3" Type="http://schemas.openxmlformats.org/officeDocument/2006/relationships/hyperlink" Target="https://www.microsoft.com/en-us/research/people/sidpeng/" TargetMode="External"/><Relationship Id="rId4" Type="http://schemas.openxmlformats.org/officeDocument/2006/relationships/hyperlink" Target="https://aadharshkannan.com/"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b0f3a42c0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b0f3a42c0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1200">
                <a:solidFill>
                  <a:srgbClr val="374151"/>
                </a:solidFill>
                <a:highlight>
                  <a:srgbClr val="F7F7F8"/>
                </a:highlight>
              </a:rPr>
              <a:t>"Fill-In-the-Middle"（FIM）是GitHub Copilot使用的一种技术，用于提高其上下文理解能力并提供更好的代码建议。在使用FIM之前，该模型仅将开发人员光标之前的代码（称为“前缀”）视为生成代码建议的上下文，并忽略光标之后的代码（称为“后缀”）。</a:t>
            </a:r>
            <a:endParaRPr sz="1200">
              <a:solidFill>
                <a:srgbClr val="374151"/>
              </a:solidFill>
              <a:highlight>
                <a:srgbClr val="F7F7F8"/>
              </a:highlight>
            </a:endParaRPr>
          </a:p>
          <a:p>
            <a:pPr indent="0" lvl="0" marL="0" rtl="0" algn="l">
              <a:lnSpc>
                <a:spcPct val="115000"/>
              </a:lnSpc>
              <a:spcBef>
                <a:spcPts val="1500"/>
              </a:spcBef>
              <a:spcAft>
                <a:spcPts val="0"/>
              </a:spcAft>
              <a:buClr>
                <a:schemeClr val="dk1"/>
              </a:buClr>
              <a:buSzPts val="1100"/>
              <a:buFont typeface="Arial"/>
              <a:buNone/>
            </a:pPr>
            <a:r>
              <a:rPr lang="zh-CN" sz="1200">
                <a:solidFill>
                  <a:srgbClr val="374151"/>
                </a:solidFill>
                <a:highlight>
                  <a:srgbClr val="F7F7F8"/>
                </a:highlight>
              </a:rPr>
              <a:t>有了FIM，GitHub Copilot现在可以理解和利用代码的前缀和后缀部分作为上下文。这意味着即使您正在文件中间的代码段上工作，您的光标位于那里，Copilot也可以通过考虑当前光标位置之前和之后应该出现的代码来提供更好的编码建议。</a:t>
            </a:r>
            <a:endParaRPr sz="1200">
              <a:solidFill>
                <a:srgbClr val="374151"/>
              </a:solidFill>
              <a:highlight>
                <a:srgbClr val="F7F7F8"/>
              </a:highlight>
            </a:endParaRPr>
          </a:p>
          <a:p>
            <a:pPr indent="0" lvl="0" marL="0" rtl="0" algn="l">
              <a:lnSpc>
                <a:spcPct val="115000"/>
              </a:lnSpc>
              <a:spcBef>
                <a:spcPts val="1500"/>
              </a:spcBef>
              <a:spcAft>
                <a:spcPts val="0"/>
              </a:spcAft>
              <a:buClr>
                <a:schemeClr val="dk1"/>
              </a:buClr>
              <a:buSzPts val="1100"/>
              <a:buFont typeface="Arial"/>
              <a:buNone/>
            </a:pPr>
            <a:r>
              <a:rPr lang="zh-CN" sz="1200">
                <a:solidFill>
                  <a:srgbClr val="374151"/>
                </a:solidFill>
                <a:highlight>
                  <a:srgbClr val="F7F7F8"/>
                </a:highlight>
              </a:rPr>
              <a:t>FIM增强了该模型生成上下文相关代码建议的能力，使其在各种编码任务中更有效地帮助开发人员。这项技术显着提高了AI合作编程工具理解和响应开发人员编码上下文的能力，最终提升了编码体验。</a:t>
            </a:r>
            <a:endParaRPr sz="1200">
              <a:solidFill>
                <a:srgbClr val="374151"/>
              </a:solidFill>
              <a:highlight>
                <a:srgbClr val="F7F7F8"/>
              </a:highlight>
            </a:endParaRPr>
          </a:p>
          <a:p>
            <a:pPr indent="0" lvl="0" marL="0" rtl="0" algn="l">
              <a:spcBef>
                <a:spcPts val="0"/>
              </a:spcBef>
              <a:spcAft>
                <a:spcPts val="0"/>
              </a:spcAft>
              <a:buNone/>
            </a:pPr>
            <a:r>
              <a:t/>
            </a:r>
            <a:endParaRPr sz="1200">
              <a:solidFill>
                <a:srgbClr val="D1D5DB"/>
              </a:solidFill>
              <a:highlight>
                <a:srgbClr val="444654"/>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b0f3a42c0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b0f3a42c0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br>
              <a:rPr b="1" lang="zh-CN" sz="1200">
                <a:solidFill>
                  <a:srgbClr val="D1D5DB"/>
                </a:solidFill>
                <a:highlight>
                  <a:srgbClr val="444654"/>
                </a:highlight>
              </a:rPr>
            </a:br>
            <a:r>
              <a:rPr b="1" lang="zh-CN" sz="1200">
                <a:solidFill>
                  <a:srgbClr val="D1D5DB"/>
                </a:solidFill>
                <a:highlight>
                  <a:srgbClr val="444654"/>
                </a:highlight>
              </a:rPr>
              <a:t>GitHub Copilot的向量数据库是GitHub Copilot架构的一部分，用于提高语义理解并为开发人员提供定制的编码体验。它在帮助Copilot理解您的代码上起着至关重要的作用，并生成相关的代码建议。</a:t>
            </a:r>
            <a:endParaRPr b="1" sz="1200">
              <a:solidFill>
                <a:srgbClr val="D1D5DB"/>
              </a:solidFill>
              <a:highlight>
                <a:srgbClr val="444654"/>
              </a:highlight>
            </a:endParaRPr>
          </a:p>
          <a:p>
            <a:pPr indent="0" lvl="0" marL="0" rtl="0" algn="l">
              <a:lnSpc>
                <a:spcPct val="175000"/>
              </a:lnSpc>
              <a:spcBef>
                <a:spcPts val="1500"/>
              </a:spcBef>
              <a:spcAft>
                <a:spcPts val="0"/>
              </a:spcAft>
              <a:buClr>
                <a:schemeClr val="dk1"/>
              </a:buClr>
              <a:buSzPts val="1100"/>
              <a:buFont typeface="Arial"/>
              <a:buNone/>
            </a:pPr>
            <a:r>
              <a:rPr b="1" lang="zh-CN" sz="1200">
                <a:solidFill>
                  <a:srgbClr val="D1D5DB"/>
                </a:solidFill>
                <a:highlight>
                  <a:srgbClr val="444654"/>
                </a:highlight>
              </a:rPr>
              <a:t>以下是GitHub Copilot向量数据库的工作原理：</a:t>
            </a:r>
            <a:endParaRPr b="1" sz="1200">
              <a:solidFill>
                <a:srgbClr val="D1D5DB"/>
              </a:solidFill>
              <a:highlight>
                <a:srgbClr val="444654"/>
              </a:highlight>
            </a:endParaRPr>
          </a:p>
          <a:p>
            <a:pPr indent="-228600" lvl="0" marL="457200" rtl="0" algn="l">
              <a:lnSpc>
                <a:spcPct val="115000"/>
              </a:lnSpc>
              <a:spcBef>
                <a:spcPts val="1500"/>
              </a:spcBef>
              <a:spcAft>
                <a:spcPts val="0"/>
              </a:spcAft>
              <a:buClr>
                <a:schemeClr val="dk1"/>
              </a:buClr>
              <a:buSzPts val="1100"/>
              <a:buNone/>
            </a:pPr>
            <a:r>
              <a:rPr b="1" lang="zh-CN" sz="1200">
                <a:solidFill>
                  <a:srgbClr val="D1D5DB"/>
                </a:solidFill>
                <a:highlight>
                  <a:srgbClr val="444654"/>
                </a:highlight>
              </a:rPr>
              <a:t>什么是向量数据库：向量数据库是一种索引高维向量的数据库。这些向量是对象的数学表示，可以捕捉对象的各种复杂性。</a:t>
            </a:r>
            <a:endParaRPr b="1" sz="1200">
              <a:solidFill>
                <a:srgbClr val="D1D5DB"/>
              </a:solidFill>
              <a:highlight>
                <a:srgbClr val="444654"/>
              </a:highlight>
            </a:endParaRPr>
          </a:p>
          <a:p>
            <a:pPr indent="-228600" lvl="0" marL="457200" rtl="0" algn="l">
              <a:lnSpc>
                <a:spcPct val="115000"/>
              </a:lnSpc>
              <a:spcBef>
                <a:spcPts val="0"/>
              </a:spcBef>
              <a:spcAft>
                <a:spcPts val="0"/>
              </a:spcAft>
              <a:buClr>
                <a:schemeClr val="dk1"/>
              </a:buClr>
              <a:buSzPts val="1100"/>
              <a:buNone/>
            </a:pPr>
            <a:r>
              <a:rPr b="1" lang="zh-CN" sz="1200">
                <a:solidFill>
                  <a:srgbClr val="D1D5DB"/>
                </a:solidFill>
                <a:highlight>
                  <a:srgbClr val="444654"/>
                </a:highlight>
              </a:rPr>
              <a:t>高维向量：高维向量用作代码片段的表示。这些向量捕捉了代码的语法和语义，使它们能够传达代码的含义，而不仅仅是其结构。</a:t>
            </a:r>
            <a:endParaRPr b="1" sz="1200">
              <a:solidFill>
                <a:srgbClr val="D1D5DB"/>
              </a:solidFill>
              <a:highlight>
                <a:srgbClr val="444654"/>
              </a:highlight>
            </a:endParaRPr>
          </a:p>
          <a:p>
            <a:pPr indent="-228600" lvl="0" marL="457200" rtl="0" algn="l">
              <a:lnSpc>
                <a:spcPct val="115000"/>
              </a:lnSpc>
              <a:spcBef>
                <a:spcPts val="0"/>
              </a:spcBef>
              <a:spcAft>
                <a:spcPts val="0"/>
              </a:spcAft>
              <a:buClr>
                <a:schemeClr val="dk1"/>
              </a:buClr>
              <a:buSzPts val="1100"/>
              <a:buNone/>
            </a:pPr>
            <a:r>
              <a:rPr b="1" lang="zh-CN" sz="1200">
                <a:solidFill>
                  <a:srgbClr val="D1D5DB"/>
                </a:solidFill>
                <a:highlight>
                  <a:srgbClr val="444654"/>
                </a:highlight>
              </a:rPr>
              <a:t>工作原理：GitHub Copilot的算法为存储库中的所有代码片段创建嵌入（高维向量）。这些嵌入代表了代码的语法和语义。</a:t>
            </a:r>
            <a:endParaRPr b="1" sz="1200">
              <a:solidFill>
                <a:srgbClr val="D1D5DB"/>
              </a:solidFill>
              <a:highlight>
                <a:srgbClr val="444654"/>
              </a:highlight>
            </a:endParaRPr>
          </a:p>
          <a:p>
            <a:pPr indent="-228600" lvl="0" marL="457200" rtl="0" algn="l">
              <a:lnSpc>
                <a:spcPct val="115000"/>
              </a:lnSpc>
              <a:spcBef>
                <a:spcPts val="0"/>
              </a:spcBef>
              <a:spcAft>
                <a:spcPts val="0"/>
              </a:spcAft>
              <a:buClr>
                <a:schemeClr val="dk1"/>
              </a:buClr>
              <a:buSzPts val="1100"/>
              <a:buNone/>
            </a:pPr>
            <a:r>
              <a:rPr b="1" lang="zh-CN" sz="1200">
                <a:solidFill>
                  <a:srgbClr val="D1D5DB"/>
                </a:solidFill>
                <a:highlight>
                  <a:srgbClr val="444654"/>
                </a:highlight>
              </a:rPr>
              <a:t>实时匹配：在您编写代码时，GitHub Copilot的算法会将代码片段嵌入到您的集成开发环境（IDE）中。然后，在实时模式下，算法会在您的IDE代码片段的嵌入和已经存储在向量数据库中的嵌入之间进行近似匹配。</a:t>
            </a:r>
            <a:endParaRPr b="1" sz="1200">
              <a:solidFill>
                <a:srgbClr val="D1D5DB"/>
              </a:solidFill>
              <a:highlight>
                <a:srgbClr val="444654"/>
              </a:highlight>
            </a:endParaRPr>
          </a:p>
          <a:p>
            <a:pPr indent="-228600" lvl="0" marL="457200" rtl="0" algn="l">
              <a:lnSpc>
                <a:spcPct val="115000"/>
              </a:lnSpc>
              <a:spcBef>
                <a:spcPts val="0"/>
              </a:spcBef>
              <a:spcAft>
                <a:spcPts val="0"/>
              </a:spcAft>
              <a:buClr>
                <a:schemeClr val="dk1"/>
              </a:buClr>
              <a:buSzPts val="1100"/>
              <a:buNone/>
            </a:pPr>
            <a:r>
              <a:rPr b="1" lang="zh-CN" sz="1200">
                <a:solidFill>
                  <a:srgbClr val="D1D5DB"/>
                </a:solidFill>
                <a:highlight>
                  <a:srgbClr val="444654"/>
                </a:highlight>
              </a:rPr>
              <a:t>检索相关信息：向量数据库允许算法快速搜索近似匹配，即使它存储了大量的嵌入式代码片段。它有助于Copilot从您的代码库中检索相关信息。</a:t>
            </a:r>
            <a:endParaRPr b="1" sz="1200">
              <a:solidFill>
                <a:srgbClr val="D1D5DB"/>
              </a:solidFill>
              <a:highlight>
                <a:srgbClr val="444654"/>
              </a:highlight>
            </a:endParaRPr>
          </a:p>
          <a:p>
            <a:pPr indent="-228600" lvl="0" marL="457200" rtl="0" algn="l">
              <a:lnSpc>
                <a:spcPct val="115000"/>
              </a:lnSpc>
              <a:spcBef>
                <a:spcPts val="0"/>
              </a:spcBef>
              <a:spcAft>
                <a:spcPts val="0"/>
              </a:spcAft>
              <a:buClr>
                <a:schemeClr val="dk1"/>
              </a:buClr>
              <a:buSzPts val="1100"/>
              <a:buNone/>
            </a:pPr>
            <a:r>
              <a:rPr b="1" lang="zh-CN" sz="1200">
                <a:solidFill>
                  <a:srgbClr val="D1D5DB"/>
                </a:solidFill>
                <a:highlight>
                  <a:srgbClr val="444654"/>
                </a:highlight>
              </a:rPr>
              <a:t>语义理解：通过使用嵌入和向量数据库，Copilot不仅可以考虑语法，还可以考虑代码背后的语义和意图。它有助于Copilot生成更具上下文相关性和有意义的代码建议。</a:t>
            </a:r>
            <a:endParaRPr b="1" sz="1200">
              <a:solidFill>
                <a:srgbClr val="D1D5DB"/>
              </a:solidFill>
              <a:highlight>
                <a:srgbClr val="444654"/>
              </a:highlight>
            </a:endParaRPr>
          </a:p>
          <a:p>
            <a:pPr indent="0" lvl="0" marL="0" rtl="0" algn="l">
              <a:lnSpc>
                <a:spcPct val="175000"/>
              </a:lnSpc>
              <a:spcBef>
                <a:spcPts val="1500"/>
              </a:spcBef>
              <a:spcAft>
                <a:spcPts val="0"/>
              </a:spcAft>
              <a:buClr>
                <a:schemeClr val="dk1"/>
              </a:buClr>
              <a:buSzPts val="1100"/>
              <a:buFont typeface="Arial"/>
              <a:buNone/>
            </a:pPr>
            <a:r>
              <a:rPr b="1" lang="zh-CN" sz="1200">
                <a:solidFill>
                  <a:srgbClr val="D1D5DB"/>
                </a:solidFill>
                <a:highlight>
                  <a:srgbClr val="444654"/>
                </a:highlight>
              </a:rPr>
              <a:t>向量数据库特别适用于在私有存储库或专有代码上工作的开发人员。它增强了Copilot提供定制代码建议和更有效地理解开发人员编码上下文的能力。</a:t>
            </a:r>
            <a:endParaRPr b="1" sz="1200">
              <a:solidFill>
                <a:srgbClr val="D1D5DB"/>
              </a:solidFill>
              <a:highlight>
                <a:srgbClr val="444654"/>
              </a:highlight>
            </a:endParaRPr>
          </a:p>
          <a:p>
            <a:pPr indent="0" lvl="0" marL="0" rtl="0" algn="l">
              <a:lnSpc>
                <a:spcPct val="175000"/>
              </a:lnSpc>
              <a:spcBef>
                <a:spcPts val="1500"/>
              </a:spcBef>
              <a:spcAft>
                <a:spcPts val="0"/>
              </a:spcAft>
              <a:buClr>
                <a:schemeClr val="dk1"/>
              </a:buClr>
              <a:buSzPts val="1100"/>
              <a:buFont typeface="Arial"/>
              <a:buNone/>
            </a:pPr>
            <a:r>
              <a:rPr b="1" lang="zh-CN" sz="1200">
                <a:solidFill>
                  <a:srgbClr val="D1D5DB"/>
                </a:solidFill>
                <a:highlight>
                  <a:srgbClr val="444654"/>
                </a:highlight>
              </a:rPr>
              <a:t>请注意，向量数据库是正在进行的研究和实验的一部分，其开发旨在进一步提高GitHub Copilot在协助开发人员方面的功能。</a:t>
            </a:r>
            <a:endParaRPr b="1" sz="1200">
              <a:solidFill>
                <a:srgbClr val="D1D5DB"/>
              </a:solidFill>
              <a:highlight>
                <a:srgbClr val="444654"/>
              </a:highlight>
            </a:endParaRPr>
          </a:p>
          <a:p>
            <a:pPr indent="0" lvl="0" marL="0" rtl="0" algn="l">
              <a:spcBef>
                <a:spcPts val="0"/>
              </a:spcBef>
              <a:spcAft>
                <a:spcPts val="0"/>
              </a:spcAft>
              <a:buNone/>
            </a:pPr>
            <a:r>
              <a:t/>
            </a:r>
            <a:endParaRPr b="1" sz="1200">
              <a:solidFill>
                <a:srgbClr val="D1D5DB"/>
              </a:solidFill>
              <a:highlight>
                <a:srgbClr val="444654"/>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b0f3a42c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b0f3a42c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zh-CN" sz="1050">
                <a:solidFill>
                  <a:schemeClr val="dk1"/>
                </a:solidFill>
                <a:highlight>
                  <a:srgbClr val="FFFFFF"/>
                </a:highlight>
              </a:rPr>
              <a:t>总体而言，GitHub Copilot 会根据您的编码活动不断生成提示，并且这些提示经过精心设计，可提供最有用的预测来帮助您完成编码任务。该工具的上下文理解随着时间的推移而不断发展，通过提供上下文相关且有用的代码建议，使其成为开发人员的宝贵助手。</a:t>
            </a:r>
            <a:endParaRPr sz="1050">
              <a:solidFill>
                <a:schemeClr val="dk1"/>
              </a:solidFill>
            </a:endParaRPr>
          </a:p>
          <a:p>
            <a:pPr indent="0" lvl="0" marL="0" rtl="0" algn="l">
              <a:spcBef>
                <a:spcPts val="0"/>
              </a:spcBef>
              <a:spcAft>
                <a:spcPts val="0"/>
              </a:spcAft>
              <a:buNone/>
            </a:pPr>
            <a:r>
              <a:t/>
            </a:r>
            <a:endParaRPr sz="1200">
              <a:solidFill>
                <a:srgbClr val="D1D5DB"/>
              </a:solidFill>
              <a:highlight>
                <a:srgbClr val="444654"/>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b0f3a42c0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b0f3a42c0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D1D5DB"/>
              </a:solidFill>
              <a:highlight>
                <a:srgbClr val="444654"/>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b0f3a42c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b0f3a42c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solidFill>
                  <a:schemeClr val="dk1"/>
                </a:solidFill>
                <a:highlight>
                  <a:srgbClr val="FFFFFF"/>
                </a:highlight>
              </a:rPr>
              <a:t>这取决于你和谁说话。 在生成式 AI 编码工具中，提示可能意味着不同的含义，具体取决于您是询问正在构建和微调这些工具的机器学习 (ML) 研究人员，还是在 IDE 中使用这些工具的开发人员。</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b0f3a42c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b0f3a42c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solidFill>
                  <a:schemeClr val="dk1"/>
                </a:solidFill>
                <a:highlight>
                  <a:srgbClr val="FFFFFF"/>
                </a:highlight>
              </a:rPr>
              <a:t>如果您有空白文件或空代码库，这将非常有帮助。换句话说，如果 GitHub Copilot 对您想要构建或完成的内容的上下文为零，那么为 AI 结对程序员设置舞台可能非常有用。在您开始详细介绍之前，它有助于为 GitHub Copilot 提供您希望其生成的内容的总体描述</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b0f3a42c0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b0f3a42c0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50">
                <a:solidFill>
                  <a:srgbClr val="24292F"/>
                </a:solidFill>
                <a:highlight>
                  <a:srgbClr val="FFFFFF"/>
                </a:highlight>
              </a:rPr>
              <a:t>For example, when building a markdown editor in Next.jst, we could write a comment like this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b0f3a42c0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b0f3a42c0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50">
                <a:solidFill>
                  <a:srgbClr val="24292F"/>
                </a:solidFill>
                <a:highlight>
                  <a:srgbClr val="FFFFFF"/>
                </a:highlight>
              </a:rPr>
              <a:t>For example, when building a markdown editor in Next.jst, we could write a comment like this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b0f3a42c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b0f3a42c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b0f3a42c0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b0f3a42c0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50">
                <a:solidFill>
                  <a:srgbClr val="24292F"/>
                </a:solidFill>
                <a:highlight>
                  <a:srgbClr val="FFFFFF"/>
                </a:highlight>
              </a:rPr>
              <a:t>Here’s an example of us providing GitHub Copilot with step-by-step instructions for reversing a function: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b0f3a42c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b0f3a42c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b0f3a42c0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b0f3a42c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50">
                <a:solidFill>
                  <a:srgbClr val="24292F"/>
                </a:solidFill>
                <a:highlight>
                  <a:srgbClr val="FFFFFF"/>
                </a:highlight>
              </a:rPr>
              <a:t>Learning from examples is not only useful for humans, but also for your AI pair programmer. For instance, we wanted to extract the names from the array of data below and store it in a new array: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b0f3a42c0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7b0f3a42c0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b0f3a42c0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b0f3a42c0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b0f3a42c0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b0f3a42c0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50">
                <a:solidFill>
                  <a:srgbClr val="24292F"/>
                </a:solidFill>
                <a:highlight>
                  <a:srgbClr val="FFFFFF"/>
                </a:highlight>
              </a:rPr>
              <a:t>Learning from examples is not only useful for humans, but also for your AI pair programmer. For instance, we wanted to extract the names from the array of data below and store it in a new array: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b0f3a42c0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7b0f3a42c0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hlink"/>
                </a:solidFill>
                <a:highlight>
                  <a:srgbClr val="FFFFFF"/>
                </a:highlight>
                <a:uFill>
                  <a:noFill/>
                </a:uFill>
                <a:hlinkClick r:id="rId2"/>
              </a:rPr>
              <a:t>GitHub Next</a:t>
            </a:r>
            <a:r>
              <a:rPr lang="zh-CN" sz="1200">
                <a:solidFill>
                  <a:srgbClr val="24292F"/>
                </a:solidFill>
                <a:highlight>
                  <a:srgbClr val="FFFFFF"/>
                </a:highlight>
              </a:rPr>
              <a:t> conducted the experiment in partnership with the Microsoft Office of the Chief Economist, and specifically in collaboration with </a:t>
            </a:r>
            <a:r>
              <a:rPr lang="zh-CN" sz="1200">
                <a:solidFill>
                  <a:schemeClr val="hlink"/>
                </a:solidFill>
                <a:highlight>
                  <a:srgbClr val="FFFFFF"/>
                </a:highlight>
                <a:uFill>
                  <a:noFill/>
                </a:uFill>
                <a:hlinkClick r:id="rId3"/>
              </a:rPr>
              <a:t>Sida Peng</a:t>
            </a:r>
            <a:r>
              <a:rPr lang="zh-CN" sz="1200">
                <a:solidFill>
                  <a:srgbClr val="24292F"/>
                </a:solidFill>
                <a:highlight>
                  <a:srgbClr val="FFFFFF"/>
                </a:highlight>
              </a:rPr>
              <a:t> and </a:t>
            </a:r>
            <a:r>
              <a:rPr lang="zh-CN" sz="1200">
                <a:solidFill>
                  <a:schemeClr val="hlink"/>
                </a:solidFill>
                <a:highlight>
                  <a:srgbClr val="FFFFFF"/>
                </a:highlight>
                <a:uFill>
                  <a:noFill/>
                </a:uFill>
                <a:hlinkClick r:id="rId4"/>
              </a:rPr>
              <a:t>Aadharsh Kannan</a:t>
            </a:r>
            <a:r>
              <a:rPr lang="zh-CN" sz="1200">
                <a:solidFill>
                  <a:srgbClr val="24292F"/>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60-75% 的用户表示，使用 GitHub Copilot 时，他们对工作感到更满足，编码时感到更少沮丧，并且能够专注于更令人满意的工作。</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开发人员表示，GitHub Copilot 帮助他们保持流畅 (73%)，并在重复性任务期间保持脑力劳动 (87%)。这就是开发人员的幸福所在，</a:t>
            </a:r>
            <a:endParaRPr sz="1050">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b0f3a42c0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7b0f3a42c0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b0f3a42c0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b0f3a42c0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GitHub Copilot 支持更快的完成时间，节省开发人员的精力，帮助他们专注于更令人满意的工作，并最终在编码中找到更多乐趣。GitHub Copilot 支持更快的完成时间，节省开发人员的精力，帮助他们专注于更令人满意的工作，并最终在编码中找到更多乐趣。</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b0f3a42c0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7b0f3a42c0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GitHub Copilot 支持更快的完成时间，节省开发人员的精力，帮助他们专注于更令人满意的工作，并最终在编码中找到更多乐趣。GitHub Copilot 支持更快的完成时间，节省开发人员的精力，帮助他们专注于更令人满意的工作，并最终在编码中找到更多乐趣。</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7b0f3a42c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7b0f3a42c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solidFill>
                  <a:schemeClr val="dk1"/>
                </a:solidFill>
                <a:highlight>
                  <a:srgbClr val="FFFFFF"/>
                </a:highlight>
              </a:rPr>
              <a:t>2023 年 3 月，GitHub 宣布了 Copilot 的未来，即 GitHub Copilot X，这是我们对人工智能驱动的开发人员体验的愿景。 GitHub Copilot X 旨在将 AI 超越 IDE 带到整个平台的更多组件，例如文档和拉取请求。 LLM 正在改变我们与技术交互的方式以及我们的工作方式，像 GitHub Copilot X 这样的想法只是这些模型以及一些专用培训技术的.</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b0f3a42c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b0f3a42c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b0f3a42c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b0f3a42c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b0f3a42c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7b0f3a42c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7b0f3a42c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7b0f3a42c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b0f3a42c0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b0f3a42c0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b0f3a42c0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b0f3a42c0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D1D5DB"/>
                </a:solidFill>
                <a:highlight>
                  <a:srgbClr val="444654"/>
                </a:highlight>
              </a:rPr>
              <a:t>GitHub工程师第一次与OpenAI的LLMs合作的经历，以及他们对LLMs能力的惊叹和兴奋。这次合作最终导致了GitHub Copilot的诞生。</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b0f3a42c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b0f3a42c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D1D5DB"/>
              </a:buClr>
              <a:buSzPts val="1200"/>
              <a:buNone/>
            </a:pPr>
            <a:r>
              <a:rPr lang="zh-CN" sz="1200">
                <a:solidFill>
                  <a:srgbClr val="D1D5DB"/>
                </a:solidFill>
                <a:highlight>
                  <a:srgbClr val="444654"/>
                </a:highlight>
              </a:rPr>
              <a:t>Code Autocompletion: Copilot provides context-aware code autocompletion suggestions as you type, helping you write code faster and with fewer errors.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Code Generation: It can generate entire code blocks, functions, classes, and more based on your context and requirements.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Documentation Assistance: Copilot can generate code comments and documentation for your code, making it easier for you and your team to understand and maintain the codebase.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Code Formatting: It can help with code formatting, adhering to best practices and coding standards.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Error Handling: Copilot can suggest error-handling code and provide solutions to common coding mistakes.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Multi-Language Support: It supports multiple programming languages and can assist in various development tasks, regardless of the language used.</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Machine Learning Integration: GitHub Copilot can be particularly helpful for machine learning and data science tasks, as it can generate code for data preprocessing, model building, and more.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Version Control Integration: It integrates seamlessly with Git and GitHub, helping you manage version control and collaborate with others efficiently.</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Unit Testing: Copilot can assist in generating unit tests for your code, ensuring better code quality and reliability.</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IDE Integration: It's integrated with popular Integrated Development Environments (IDEs) like Visual Studio Code, making it accessible to a wide range of developers.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Customization: You can customize Copilot's behavior and preferences according to your coding style and project requirements.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Code Review: It can help in generating code for code reviews, ensuring that your code adheres to best practices and guidelines.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Learning and Improvement: GitHub Copilot continuously learns from the code you write, adapting to your coding style and becoming more effective over time.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Enhanced Productivity: By providing real-time code suggestions and reducing the need for manual coding, Copilot significantly enhances developer productivity.</a:t>
            </a:r>
            <a:endParaRPr sz="1200">
              <a:solidFill>
                <a:srgbClr val="D1D5DB"/>
              </a:solidFill>
              <a:highlight>
                <a:srgbClr val="444654"/>
              </a:highlight>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b0f3a42c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b0f3a42c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D1D5DB"/>
              </a:buClr>
              <a:buSzPts val="1200"/>
              <a:buNone/>
            </a:pPr>
            <a:r>
              <a:rPr lang="zh-CN" sz="1200">
                <a:solidFill>
                  <a:srgbClr val="D1D5DB"/>
                </a:solidFill>
                <a:highlight>
                  <a:srgbClr val="444654"/>
                </a:highlight>
              </a:rPr>
              <a:t>Prompt Creation: GitHub Copilot uses a technique called "prompt engineering" to create prompts. Prompts are compilations of Integrated Development Environment (IDE) code and relevant context that are fed to the Codex model. These prompts are generated by algorithms in the background, and they can be created at any point while you're coding.</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Contextual Understanding: GitHub Copilot's effectiveness relies on its contextual understanding. The model initially considered only the file you were working on in your IDE to be contextually relevant. However, it has evolved to consider your entire codebase to generate customized suggestions.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Neighboring Tabs: GitHub Copilot employs a technique known as "neighboring tabs." This feature allows the tool to process all of the files open in a developer's IDE, not just the one they are actively working on. It combs through all the data in these open files and finds matching pieces of code between them and the code around the developer's cursor.</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Fill-In-the-Middle (FIM) Paradigm: FIM widens the context aperture even further. It allows GitHub Copilot to offer better coding suggestions based on the code that should come between the prefix (code before the cursor) and the suffix (code after the cursor).</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Vector Databases: GitHub is experimenting with vector databases to provide a customized coding experience, especially for private repositories and proprietary code. These databases use embeddings to capture semantic information about code snippets. Algorithms create embeddings for all code snippets in the repository and store them in the vector database. As you code, the tool embeds the snippets in your IDE and searches for approximate matches between your code and the snippets in the database.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Semantic Understanding: The embeddings created by LLMs capture not only the syntax but also the semantics of code. This allows GitHub Copilot to understand the meaning and intention behind the code, not just the structure.</a:t>
            </a:r>
            <a:endParaRPr sz="1200">
              <a:solidFill>
                <a:srgbClr val="D1D5DB"/>
              </a:solidFill>
              <a:highlight>
                <a:srgbClr val="444654"/>
              </a:highlight>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b0f3a42c0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b0f3a42c0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D1D5DB"/>
              </a:buClr>
              <a:buSzPts val="1200"/>
              <a:buNone/>
            </a:pPr>
            <a:r>
              <a:rPr lang="zh-CN" sz="1200">
                <a:solidFill>
                  <a:srgbClr val="D1D5DB"/>
                </a:solidFill>
                <a:highlight>
                  <a:srgbClr val="444654"/>
                </a:highlight>
              </a:rPr>
              <a:t>Prompt Creation: GitHub Copilot uses a technique called "prompt engineering" to create prompts. Prompts are compilations of Integrated Development Environment (IDE) code and relevant context that are fed to the Codex model. These prompts are generated by algorithms in the background, and they can be created at any point while you're coding.</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Contextual Understanding: GitHub Copilot's effectiveness relies on its contextual understanding. The model initially considered only the file you were working on in your IDE to be contextually relevant. However, it has evolved to consider your entire codebase to generate customized suggestions.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Neighboring Tabs: GitHub Copilot employs a technique known as "neighboring tabs." This feature allows the tool to process all of the files open in a developer's IDE, not just the one they are actively working on. It combs through all the data in these open files and finds matching pieces of code between them and the code around the developer's cursor.</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Fill-In-the-Middle (FIM) Paradigm: FIM widens the context aperture even further. It allows GitHub Copilot to offer better coding suggestions based on the code that should come between the prefix (code before the cursor) and the suffix (code after the cursor).</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Vector Databases: GitHub is experimenting with vector databases to provide a customized coding experience, especially for private repositories and proprietary code. These databases use embeddings to capture semantic information about code snippets. Algorithms create embeddings for all code snippets in the repository and store them in the vector database. As you code, the tool embeds the snippets in your IDE and searches for approximate matches between your code and the snippets in the database.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Semantic Understanding: The embeddings created by LLMs capture not only the syntax but also the semantics of code. This allows GitHub Copilot to understand the meaning and intention behind the code, not just the structure.</a:t>
            </a:r>
            <a:endParaRPr sz="1200">
              <a:solidFill>
                <a:srgbClr val="D1D5DB"/>
              </a:solidFill>
              <a:highlight>
                <a:srgbClr val="444654"/>
              </a:highlight>
            </a:endParaRPr>
          </a:p>
          <a:p>
            <a:pPr indent="0" lvl="0" marL="0" rtl="0" algn="l">
              <a:spcBef>
                <a:spcPts val="1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b0f3a42c0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b0f3a42c0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200">
                <a:solidFill>
                  <a:srgbClr val="D1D5DB"/>
                </a:solidFill>
                <a:highlight>
                  <a:srgbClr val="444654"/>
                </a:highlight>
              </a:rPr>
              <a:t>GitHub Copilot的“邻近标签”是一项功能，允许GitHub Copilot处理您的集成开发环境（IDE）中当前打开的所有文件，而不仅仅是您正在积极工作的单个文件。这个功能帮助GitHub Copilot从项目中打开的文件中收集额外的上下文，使其提供的代码建议更相关和准确。</a:t>
            </a:r>
            <a:endParaRPr sz="1200">
              <a:solidFill>
                <a:srgbClr val="D1D5DB"/>
              </a:solidFill>
              <a:highlight>
                <a:srgbClr val="444654"/>
              </a:highlight>
            </a:endParaRPr>
          </a:p>
          <a:p>
            <a:pPr indent="0" lvl="0" marL="0" rtl="0" algn="l">
              <a:spcBef>
                <a:spcPts val="0"/>
              </a:spcBef>
              <a:spcAft>
                <a:spcPts val="0"/>
              </a:spcAft>
              <a:buClr>
                <a:schemeClr val="dk1"/>
              </a:buClr>
              <a:buSzPts val="1100"/>
              <a:buFont typeface="Arial"/>
              <a:buNone/>
            </a:pPr>
            <a:r>
              <a:t/>
            </a:r>
            <a:endParaRPr sz="1200">
              <a:solidFill>
                <a:srgbClr val="D1D5DB"/>
              </a:solidFill>
              <a:highlight>
                <a:srgbClr val="444654"/>
              </a:highlight>
            </a:endParaRPr>
          </a:p>
          <a:p>
            <a:pPr indent="0" lvl="0" marL="0" rtl="0" algn="l">
              <a:spcBef>
                <a:spcPts val="0"/>
              </a:spcBef>
              <a:spcAft>
                <a:spcPts val="0"/>
              </a:spcAft>
              <a:buClr>
                <a:schemeClr val="dk1"/>
              </a:buClr>
              <a:buSzPts val="1100"/>
              <a:buFont typeface="Arial"/>
              <a:buNone/>
            </a:pPr>
            <a:r>
              <a:rPr lang="zh-CN" sz="1200">
                <a:solidFill>
                  <a:srgbClr val="D1D5DB"/>
                </a:solidFill>
                <a:highlight>
                  <a:srgbClr val="444654"/>
                </a:highlight>
              </a:rPr>
              <a:t>当您在IDE中打开多个文件时，GitHub Copilot可以分析并考虑这些文件中的代码和上下文，以提供编码建议。这种增强的上下文理解可以导致更有帮助和与上下文相关的代码建议，最终提高您的编码体验和生产力。</a:t>
            </a:r>
            <a:endParaRPr sz="1200">
              <a:solidFill>
                <a:srgbClr val="D1D5DB"/>
              </a:solidFill>
              <a:highlight>
                <a:srgbClr val="444654"/>
              </a:highlight>
            </a:endParaRPr>
          </a:p>
          <a:p>
            <a:pPr indent="0" lvl="0" marL="0" rtl="0" algn="l">
              <a:spcBef>
                <a:spcPts val="0"/>
              </a:spcBef>
              <a:spcAft>
                <a:spcPts val="0"/>
              </a:spcAft>
              <a:buClr>
                <a:schemeClr val="dk1"/>
              </a:buClr>
              <a:buSzPts val="1100"/>
              <a:buFont typeface="Arial"/>
              <a:buNone/>
            </a:pPr>
            <a:r>
              <a:t/>
            </a:r>
            <a:endParaRPr sz="1200">
              <a:solidFill>
                <a:srgbClr val="D1D5DB"/>
              </a:solidFill>
              <a:highlight>
                <a:srgbClr val="444654"/>
              </a:highlight>
            </a:endParaRPr>
          </a:p>
          <a:p>
            <a:pPr indent="0" lvl="0" marL="0" rtl="0" algn="l">
              <a:spcBef>
                <a:spcPts val="0"/>
              </a:spcBef>
              <a:spcAft>
                <a:spcPts val="0"/>
              </a:spcAft>
              <a:buClr>
                <a:schemeClr val="dk1"/>
              </a:buClr>
              <a:buSzPts val="1100"/>
              <a:buFont typeface="Arial"/>
              <a:buNone/>
            </a:pPr>
            <a:r>
              <a:rPr lang="zh-CN" sz="1200">
                <a:solidFill>
                  <a:srgbClr val="D1D5DB"/>
                </a:solidFill>
                <a:highlight>
                  <a:srgbClr val="444654"/>
                </a:highlight>
              </a:rPr>
              <a:t>实际上，邻近标签扩大了GitHub Copilot可以使用的信息范围，以帮助您完成编码任务，确保它考虑整个项目的上下文，而不仅仅是当前活动的文件。这个功能旨在使GitHub Copilot在理解和生成整个代码库上下文的情况下更加有效。</a:t>
            </a:r>
            <a:endParaRPr sz="1200">
              <a:solidFill>
                <a:srgbClr val="D1D5DB"/>
              </a:solidFill>
              <a:highlight>
                <a:srgbClr val="444654"/>
              </a:highlight>
            </a:endParaRPr>
          </a:p>
          <a:p>
            <a:pPr indent="0" lvl="0" marL="0" rtl="0" algn="l">
              <a:spcBef>
                <a:spcPts val="0"/>
              </a:spcBef>
              <a:spcAft>
                <a:spcPts val="0"/>
              </a:spcAft>
              <a:buNone/>
            </a:pPr>
            <a:r>
              <a:t/>
            </a:r>
            <a:endParaRPr sz="1200">
              <a:solidFill>
                <a:srgbClr val="D1D5DB"/>
              </a:solidFill>
              <a:highlight>
                <a:srgbClr val="444654"/>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blog/2023-04-14-how-generative-ai-is-changing-the-way-developers-work/#:~:text=A%202023%20study%20published%20by,switching%2C%20and%20conserves%20mental%20energ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promptingguide.ai/" TargetMode="External"/><Relationship Id="rId4" Type="http://schemas.openxmlformats.org/officeDocument/2006/relationships/hyperlink" Target="https://github.blog/2023-05-17-inside-github-working-with-the-llms-behind-github-copilot/" TargetMode="External"/><Relationship Id="rId5" Type="http://schemas.openxmlformats.org/officeDocument/2006/relationships/hyperlink" Target="https://github.blog/2023-05-17-how-github-copilot-is-getting-better-at-understanding-your-code/" TargetMode="External"/><Relationship Id="rId6" Type="http://schemas.openxmlformats.org/officeDocument/2006/relationships/hyperlink" Target="https://github.blog/2022-09-07-research-quantifying-github-copilots-impact-on-developer-productivity-and-happiness/" TargetMode="External"/><Relationship Id="rId7" Type="http://schemas.openxmlformats.org/officeDocument/2006/relationships/hyperlink" Target="https://github.blog/2023-06-20-how-to-write-better-prompts-for-github-copilo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idx="4294967295" type="ctrTitle"/>
          </p:nvPr>
        </p:nvSpPr>
        <p:spPr>
          <a:xfrm>
            <a:off x="3092850" y="3383750"/>
            <a:ext cx="2958300" cy="7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GitHub Copilot</a:t>
            </a:r>
            <a:endParaRPr/>
          </a:p>
        </p:txBody>
      </p:sp>
      <p:sp>
        <p:nvSpPr>
          <p:cNvPr id="135" name="Google Shape;135;p13"/>
          <p:cNvSpPr txBox="1"/>
          <p:nvPr>
            <p:ph idx="1" type="body"/>
          </p:nvPr>
        </p:nvSpPr>
        <p:spPr>
          <a:xfrm>
            <a:off x="3716925" y="3882400"/>
            <a:ext cx="14382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CN"/>
              <a:t>Zhu Yang &amp; Nick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200">
                <a:highlight>
                  <a:schemeClr val="dk1"/>
                </a:highlight>
                <a:latin typeface="Arial"/>
                <a:ea typeface="Arial"/>
                <a:cs typeface="Arial"/>
                <a:sym typeface="Arial"/>
              </a:rPr>
              <a:t>Fill-In-the-Middle (FIM) Paradigm</a:t>
            </a:r>
            <a:endParaRPr sz="1300">
              <a:highlight>
                <a:schemeClr val="dk1"/>
              </a:highlight>
              <a:latin typeface="Lato"/>
              <a:ea typeface="Lato"/>
              <a:cs typeface="Lato"/>
              <a:sym typeface="Lato"/>
            </a:endParaRPr>
          </a:p>
        </p:txBody>
      </p:sp>
      <p:sp>
        <p:nvSpPr>
          <p:cNvPr id="205" name="Google Shape;20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FIM widens the context aperture even further. It allows GitHub Copilot to offer better coding suggestions based on the code that should come between the prefix (code before the cursor) and the suffix (code after the cursor).</a:t>
            </a:r>
            <a:endParaRPr>
              <a:highlight>
                <a:schemeClr val="dk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200">
                <a:highlight>
                  <a:schemeClr val="dk1"/>
                </a:highlight>
                <a:latin typeface="Arial"/>
                <a:ea typeface="Arial"/>
                <a:cs typeface="Arial"/>
                <a:sym typeface="Arial"/>
              </a:rPr>
              <a:t>Vector Databases</a:t>
            </a:r>
            <a:endParaRPr sz="1300">
              <a:highlight>
                <a:schemeClr val="dk1"/>
              </a:highlight>
              <a:latin typeface="Lato"/>
              <a:ea typeface="Lato"/>
              <a:cs typeface="Lato"/>
              <a:sym typeface="Lato"/>
            </a:endParaRPr>
          </a:p>
        </p:txBody>
      </p:sp>
      <p:sp>
        <p:nvSpPr>
          <p:cNvPr id="211" name="Google Shape;21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GitHub is experimenting with vector databases to provide a customized coding experience, especially for private repositories and proprietary code. These databases use embeddings to capture semantic information about code snippets. Algorithms create embeddings for all code snippets in the repository and store them in the vector database. As you code, the tool embeds the snippets in your IDE and searches for approximate matches between your code and the snippets in the database.</a:t>
            </a:r>
            <a:endParaRPr>
              <a:highlight>
                <a:schemeClr val="dk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200">
                <a:highlight>
                  <a:schemeClr val="dk1"/>
                </a:highlight>
                <a:latin typeface="Arial"/>
                <a:ea typeface="Arial"/>
                <a:cs typeface="Arial"/>
                <a:sym typeface="Arial"/>
              </a:rPr>
              <a:t>Semantic Understanding</a:t>
            </a:r>
            <a:endParaRPr sz="1300">
              <a:highlight>
                <a:schemeClr val="dk1"/>
              </a:highlight>
              <a:latin typeface="Lato"/>
              <a:ea typeface="Lato"/>
              <a:cs typeface="Lato"/>
              <a:sym typeface="Lato"/>
            </a:endParaRPr>
          </a:p>
        </p:txBody>
      </p:sp>
      <p:sp>
        <p:nvSpPr>
          <p:cNvPr id="217" name="Google Shape;21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The embeddings created by LLMs capture not only the syntax but also the semantics of code. This allows GitHub Copilot to understand the meaning and intention behind the code, not just the structure.</a:t>
            </a:r>
            <a:endParaRPr>
              <a:highlight>
                <a:schemeClr val="dk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0" lvl="0" marL="0" rtl="0" algn="l">
              <a:lnSpc>
                <a:spcPct val="115000"/>
              </a:lnSpc>
              <a:spcBef>
                <a:spcPts val="1200"/>
              </a:spcBef>
              <a:spcAft>
                <a:spcPts val="1200"/>
              </a:spcAft>
              <a:buNone/>
            </a:pPr>
            <a:r>
              <a:t/>
            </a:r>
            <a:endParaRPr sz="1300">
              <a:latin typeface="Lato"/>
              <a:ea typeface="Lato"/>
              <a:cs typeface="Lato"/>
              <a:sym typeface="Lato"/>
            </a:endParaRPr>
          </a:p>
        </p:txBody>
      </p:sp>
      <p:pic>
        <p:nvPicPr>
          <p:cNvPr id="223" name="Google Shape;223;p25"/>
          <p:cNvPicPr preferRelativeResize="0"/>
          <p:nvPr/>
        </p:nvPicPr>
        <p:blipFill>
          <a:blip r:embed="rId3">
            <a:alphaModFix/>
          </a:blip>
          <a:stretch>
            <a:fillRect/>
          </a:stretch>
        </p:blipFill>
        <p:spPr>
          <a:xfrm>
            <a:off x="1282113" y="1165675"/>
            <a:ext cx="6579784" cy="3530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what’s a prompt and what is prompt engineering</a:t>
            </a:r>
            <a:endParaRPr sz="1300">
              <a:latin typeface="Lato"/>
              <a:ea typeface="Lato"/>
              <a:cs typeface="Lato"/>
              <a:sym typeface="Lato"/>
            </a:endParaRPr>
          </a:p>
        </p:txBody>
      </p:sp>
      <p:pic>
        <p:nvPicPr>
          <p:cNvPr id="229" name="Google Shape;229;p26"/>
          <p:cNvPicPr preferRelativeResize="0"/>
          <p:nvPr/>
        </p:nvPicPr>
        <p:blipFill>
          <a:blip r:embed="rId3">
            <a:alphaModFix/>
          </a:blip>
          <a:stretch>
            <a:fillRect/>
          </a:stretch>
        </p:blipFill>
        <p:spPr>
          <a:xfrm>
            <a:off x="2555162" y="1140525"/>
            <a:ext cx="4033675" cy="37537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Set the Stage with a High-Level Goal</a:t>
            </a:r>
            <a:endParaRPr sz="1300">
              <a:latin typeface="Lato"/>
              <a:ea typeface="Lato"/>
              <a:cs typeface="Lato"/>
              <a:sym typeface="Lato"/>
            </a:endParaRPr>
          </a:p>
        </p:txBody>
      </p:sp>
      <p:sp>
        <p:nvSpPr>
          <p:cNvPr id="235" name="Google Shape;23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Begin with a big picture description of what you want to accomplish.</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Provide context to GitHub Copilot before diving into details.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Imagine having a conversation with someone to break down the problem.</a:t>
            </a:r>
            <a:endParaRPr sz="1200">
              <a:highlight>
                <a:schemeClr val="dk1"/>
              </a:highlight>
              <a:latin typeface="Arial"/>
              <a:ea typeface="Arial"/>
              <a:cs typeface="Arial"/>
              <a:sym typeface="Arial"/>
            </a:endParaRPr>
          </a:p>
          <a:p>
            <a:pPr indent="0" lvl="0" marL="0" rtl="0" algn="l">
              <a:spcBef>
                <a:spcPts val="0"/>
              </a:spcBef>
              <a:spcAft>
                <a:spcPts val="1200"/>
              </a:spcAft>
              <a:buNone/>
            </a:pPr>
            <a:r>
              <a:t/>
            </a:r>
            <a:endParaRPr>
              <a:highlight>
                <a:schemeClr val="dk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Set the Stage with a High-Level Goal</a:t>
            </a:r>
            <a:endParaRPr sz="1300">
              <a:latin typeface="Lato"/>
              <a:ea typeface="Lato"/>
              <a:cs typeface="Lato"/>
              <a:sym typeface="Lato"/>
            </a:endParaRPr>
          </a:p>
        </p:txBody>
      </p:sp>
      <p:sp>
        <p:nvSpPr>
          <p:cNvPr id="241" name="Google Shape;241;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Create a basic markdown editor in Next.js with the following features:</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Use react hooks</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Create state for markdown with default text "type markdown here"</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A text area where users can write markdown</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Show a live preview of the markdown text as I type</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Support for basic markdown syntax like headers, bold, italics</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Use React markdown npm package</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 The markdown text and resulting HTML should be saved in the component's state and updated in real time</a:t>
            </a:r>
            <a:endParaRPr i="1" sz="1000">
              <a:highlight>
                <a:schemeClr val="dk1"/>
              </a:highlight>
              <a:latin typeface="Courier New"/>
              <a:ea typeface="Courier New"/>
              <a:cs typeface="Courier New"/>
              <a:sym typeface="Courier New"/>
            </a:endParaRPr>
          </a:p>
          <a:p>
            <a:pPr indent="0" lvl="0" marL="0" rtl="0" algn="l">
              <a:lnSpc>
                <a:spcPct val="150000"/>
              </a:lnSpc>
              <a:spcBef>
                <a:spcPts val="0"/>
              </a:spcBef>
              <a:spcAft>
                <a:spcPts val="0"/>
              </a:spcAft>
              <a:buNone/>
            </a:pPr>
            <a:r>
              <a:rPr i="1" lang="zh-CN" sz="1000">
                <a:highlight>
                  <a:schemeClr val="dk1"/>
                </a:highlight>
                <a:latin typeface="Courier New"/>
                <a:ea typeface="Courier New"/>
                <a:cs typeface="Courier New"/>
                <a:sym typeface="Courier New"/>
              </a:rPr>
              <a:t>*/</a:t>
            </a:r>
            <a:endParaRPr i="1" sz="1000">
              <a:highlight>
                <a:schemeClr val="dk1"/>
              </a:highlight>
              <a:latin typeface="Courier New"/>
              <a:ea typeface="Courier New"/>
              <a:cs typeface="Courier New"/>
              <a:sym typeface="Courier New"/>
            </a:endParaRPr>
          </a:p>
          <a:p>
            <a:pPr indent="0" lvl="0" marL="0" rtl="0" algn="l">
              <a:spcBef>
                <a:spcPts val="0"/>
              </a:spcBef>
              <a:spcAft>
                <a:spcPts val="1200"/>
              </a:spcAft>
              <a:buNone/>
            </a:pPr>
            <a:r>
              <a:t/>
            </a:r>
            <a:endParaRPr i="1" sz="1000">
              <a:highlight>
                <a:schemeClr val="dk1"/>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Set the Stage with a High-Level Goal</a:t>
            </a:r>
            <a:endParaRPr sz="1300">
              <a:latin typeface="Lato"/>
              <a:ea typeface="Lato"/>
              <a:cs typeface="Lato"/>
              <a:sym typeface="Lato"/>
            </a:endParaRPr>
          </a:p>
        </p:txBody>
      </p:sp>
      <p:pic>
        <p:nvPicPr>
          <p:cNvPr id="247" name="Google Shape;247;p29"/>
          <p:cNvPicPr preferRelativeResize="0"/>
          <p:nvPr/>
        </p:nvPicPr>
        <p:blipFill>
          <a:blip r:embed="rId3">
            <a:alphaModFix/>
          </a:blip>
          <a:stretch>
            <a:fillRect/>
          </a:stretch>
        </p:blipFill>
        <p:spPr>
          <a:xfrm>
            <a:off x="1747325" y="1307850"/>
            <a:ext cx="5649360" cy="353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Make You Ask Simple and Specific</a:t>
            </a:r>
            <a:endParaRPr sz="1300">
              <a:latin typeface="Lato"/>
              <a:ea typeface="Lato"/>
              <a:cs typeface="Lato"/>
              <a:sym typeface="Lato"/>
            </a:endParaRPr>
          </a:p>
        </p:txBody>
      </p:sp>
      <p:sp>
        <p:nvSpPr>
          <p:cNvPr id="253" name="Google Shape;253;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Clearly communicate your main goal to the AI.</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Break down the logic and steps it needs to follow for achieving the goal.</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Ask GitHub Copilot to generate code step-by-step, rather than all at once.</a:t>
            </a:r>
            <a:endParaRPr sz="1200">
              <a:highlight>
                <a:schemeClr val="dk1"/>
              </a:highlight>
              <a:latin typeface="Arial"/>
              <a:ea typeface="Arial"/>
              <a:cs typeface="Arial"/>
              <a:sym typeface="Arial"/>
            </a:endParaRPr>
          </a:p>
          <a:p>
            <a:pPr indent="0" lvl="0" marL="0" rtl="0" algn="l">
              <a:spcBef>
                <a:spcPts val="0"/>
              </a:spcBef>
              <a:spcAft>
                <a:spcPts val="1200"/>
              </a:spcAft>
              <a:buNone/>
            </a:pPr>
            <a:r>
              <a:t/>
            </a:r>
            <a:endParaRPr>
              <a:highlight>
                <a:schemeClr val="dk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Make You Ask Simple and Specific</a:t>
            </a:r>
            <a:endParaRPr sz="1300">
              <a:latin typeface="Lato"/>
              <a:ea typeface="Lato"/>
              <a:cs typeface="Lato"/>
              <a:sym typeface="Lato"/>
            </a:endParaRPr>
          </a:p>
        </p:txBody>
      </p:sp>
      <p:pic>
        <p:nvPicPr>
          <p:cNvPr id="259" name="Google Shape;259;p31"/>
          <p:cNvPicPr preferRelativeResize="0"/>
          <p:nvPr/>
        </p:nvPicPr>
        <p:blipFill rotWithShape="1">
          <a:blip r:embed="rId3">
            <a:alphaModFix/>
          </a:blip>
          <a:srcRect b="0" l="0" r="0" t="0"/>
          <a:stretch/>
        </p:blipFill>
        <p:spPr>
          <a:xfrm>
            <a:off x="1433463" y="1256325"/>
            <a:ext cx="6277066" cy="3530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Agenda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CN"/>
              <a:t>What is GitHub Copilot</a:t>
            </a:r>
            <a:endParaRPr/>
          </a:p>
          <a:p>
            <a:pPr indent="-311150" lvl="0" marL="457200" rtl="0" algn="l">
              <a:spcBef>
                <a:spcPts val="0"/>
              </a:spcBef>
              <a:spcAft>
                <a:spcPts val="0"/>
              </a:spcAft>
              <a:buSzPts val="1300"/>
              <a:buAutoNum type="arabicPeriod"/>
            </a:pPr>
            <a:r>
              <a:rPr lang="zh-CN"/>
              <a:t>What can we do with GitHub Copilot</a:t>
            </a:r>
            <a:endParaRPr/>
          </a:p>
          <a:p>
            <a:pPr indent="-311150" lvl="0" marL="457200" rtl="0" algn="l">
              <a:spcBef>
                <a:spcPts val="0"/>
              </a:spcBef>
              <a:spcAft>
                <a:spcPts val="0"/>
              </a:spcAft>
              <a:buSzPts val="1300"/>
              <a:buAutoNum type="arabicPeriod"/>
            </a:pPr>
            <a:r>
              <a:rPr lang="zh-CN"/>
              <a:t>How GitHub Copilot understand your code</a:t>
            </a:r>
            <a:endParaRPr/>
          </a:p>
          <a:p>
            <a:pPr indent="-311150" lvl="0" marL="457200" rtl="0" algn="l">
              <a:spcBef>
                <a:spcPts val="0"/>
              </a:spcBef>
              <a:spcAft>
                <a:spcPts val="0"/>
              </a:spcAft>
              <a:buSzPts val="1300"/>
              <a:buAutoNum type="arabicPeriod"/>
            </a:pPr>
            <a:r>
              <a:rPr lang="zh-CN"/>
              <a:t>How to write better </a:t>
            </a:r>
            <a:r>
              <a:rPr lang="zh-CN"/>
              <a:t>prompts for GitHub Copilot</a:t>
            </a:r>
            <a:endParaRPr/>
          </a:p>
          <a:p>
            <a:pPr indent="-311150" lvl="0" marL="457200" rtl="0" algn="l">
              <a:spcBef>
                <a:spcPts val="0"/>
              </a:spcBef>
              <a:spcAft>
                <a:spcPts val="0"/>
              </a:spcAft>
              <a:buSzPts val="1300"/>
              <a:buAutoNum type="arabicPeriod"/>
            </a:pPr>
            <a:r>
              <a:rPr lang="zh-CN"/>
              <a:t>How to quantify GitHub Copilot’s impact on developers</a:t>
            </a:r>
            <a:endParaRPr/>
          </a:p>
          <a:p>
            <a:pPr indent="-311150" lvl="0" marL="457200" rtl="0" algn="l">
              <a:spcBef>
                <a:spcPts val="0"/>
              </a:spcBef>
              <a:spcAft>
                <a:spcPts val="0"/>
              </a:spcAft>
              <a:buSzPts val="1300"/>
              <a:buAutoNum type="arabicPeriod"/>
            </a:pPr>
            <a:r>
              <a:rPr lang="zh-CN"/>
              <a:t>What is the next GitHub Copilot</a:t>
            </a:r>
            <a:endParaRPr/>
          </a:p>
          <a:p>
            <a:pPr indent="-311150" lvl="0" marL="457200" rtl="0" algn="l">
              <a:spcBef>
                <a:spcPts val="0"/>
              </a:spcBef>
              <a:spcAft>
                <a:spcPts val="0"/>
              </a:spcAft>
              <a:buSzPts val="1300"/>
              <a:buAutoNum type="arabicPeriod"/>
            </a:pPr>
            <a:r>
              <a:rPr lang="zh-CN"/>
              <a:t>Summary</a:t>
            </a:r>
            <a:endParaRPr/>
          </a:p>
          <a:p>
            <a:pPr indent="-311150" lvl="0" marL="457200" rtl="0" algn="l">
              <a:spcBef>
                <a:spcPts val="0"/>
              </a:spcBef>
              <a:spcAft>
                <a:spcPts val="0"/>
              </a:spcAft>
              <a:buSzPts val="1300"/>
              <a:buAutoNum type="arabicPeriod"/>
            </a:pPr>
            <a:r>
              <a:rPr lang="zh-C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Give GitHub Copilot an Example</a:t>
            </a:r>
            <a:endParaRPr sz="1300">
              <a:latin typeface="Lato"/>
              <a:ea typeface="Lato"/>
              <a:cs typeface="Lato"/>
              <a:sym typeface="Lato"/>
            </a:endParaRPr>
          </a:p>
        </p:txBody>
      </p:sp>
      <p:sp>
        <p:nvSpPr>
          <p:cNvPr id="265" name="Google Shape;265;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Provide examples or sample input/output to help the AI understand your task.</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Learning from examples is beneficial for both humans and AI.</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Examples help GitHub Copilot produce more accurate and desired outcomes.</a:t>
            </a:r>
            <a:endParaRPr sz="1200">
              <a:highlight>
                <a:schemeClr val="dk1"/>
              </a:highlight>
              <a:latin typeface="Arial"/>
              <a:ea typeface="Arial"/>
              <a:cs typeface="Arial"/>
              <a:sym typeface="Arial"/>
            </a:endParaRPr>
          </a:p>
          <a:p>
            <a:pPr indent="0" lvl="0" marL="0" rtl="0" algn="l">
              <a:spcBef>
                <a:spcPts val="0"/>
              </a:spcBef>
              <a:spcAft>
                <a:spcPts val="1200"/>
              </a:spcAft>
              <a:buNone/>
            </a:pPr>
            <a:r>
              <a:t/>
            </a:r>
            <a:endParaRPr sz="1200">
              <a:highlight>
                <a:schemeClr val="dk1"/>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Give GitHub Copilot an Example</a:t>
            </a:r>
            <a:endParaRPr sz="1300">
              <a:latin typeface="Lato"/>
              <a:ea typeface="Lato"/>
              <a:cs typeface="Lato"/>
              <a:sym typeface="Lato"/>
            </a:endParaRPr>
          </a:p>
        </p:txBody>
      </p:sp>
      <p:pic>
        <p:nvPicPr>
          <p:cNvPr id="271" name="Google Shape;271;p33"/>
          <p:cNvPicPr preferRelativeResize="0"/>
          <p:nvPr/>
        </p:nvPicPr>
        <p:blipFill>
          <a:blip r:embed="rId3">
            <a:alphaModFix/>
          </a:blip>
          <a:stretch>
            <a:fillRect/>
          </a:stretch>
        </p:blipFill>
        <p:spPr>
          <a:xfrm>
            <a:off x="2143051" y="1352100"/>
            <a:ext cx="4857901" cy="2439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Best Practice: Give GitHub Copilot an Example</a:t>
            </a:r>
            <a:endParaRPr sz="1300">
              <a:latin typeface="Lato"/>
              <a:ea typeface="Lato"/>
              <a:cs typeface="Lato"/>
              <a:sym typeface="Lato"/>
            </a:endParaRPr>
          </a:p>
        </p:txBody>
      </p:sp>
      <p:pic>
        <p:nvPicPr>
          <p:cNvPr id="277" name="Google Shape;277;p34"/>
          <p:cNvPicPr preferRelativeResize="0"/>
          <p:nvPr/>
        </p:nvPicPr>
        <p:blipFill>
          <a:blip r:embed="rId3">
            <a:alphaModFix/>
          </a:blip>
          <a:stretch>
            <a:fillRect/>
          </a:stretch>
        </p:blipFill>
        <p:spPr>
          <a:xfrm>
            <a:off x="1608653" y="1322038"/>
            <a:ext cx="5926701" cy="2499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write better prompts for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Good Coding Practices &amp; Stay Smart</a:t>
            </a:r>
            <a:endParaRPr sz="1300">
              <a:latin typeface="Lato"/>
              <a:ea typeface="Lato"/>
              <a:cs typeface="Lato"/>
              <a:sym typeface="Lato"/>
            </a:endParaRPr>
          </a:p>
        </p:txBody>
      </p:sp>
      <p:sp>
        <p:nvSpPr>
          <p:cNvPr id="283" name="Google Shape;283;p35"/>
          <p:cNvSpPr txBox="1"/>
          <p:nvPr>
            <p:ph idx="1" type="body"/>
          </p:nvPr>
        </p:nvSpPr>
        <p:spPr>
          <a:xfrm>
            <a:off x="1297500" y="1567550"/>
            <a:ext cx="7038900" cy="324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Good Coding Practices</a:t>
            </a:r>
            <a:endParaRPr sz="1200">
              <a:highlight>
                <a:schemeClr val="dk1"/>
              </a:highlight>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lang="zh-CN" sz="1200">
                <a:highlight>
                  <a:schemeClr val="dk1"/>
                </a:highlight>
                <a:latin typeface="Arial"/>
                <a:ea typeface="Arial"/>
                <a:cs typeface="Arial"/>
                <a:sym typeface="Arial"/>
              </a:rPr>
              <a:t>Follow good coding practices like descriptive variable names, functions, and consistent coding styles.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GitHub Copilot encourages adherence to coding best practices.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zh-CN" sz="1200">
                <a:highlight>
                  <a:schemeClr val="dk1"/>
                </a:highlight>
                <a:latin typeface="Arial"/>
                <a:ea typeface="Arial"/>
                <a:cs typeface="Arial"/>
                <a:sym typeface="Arial"/>
              </a:rPr>
              <a:t>Maintaining good practices results in more relevant and accurate code suggestions.</a:t>
            </a:r>
            <a:endParaRPr sz="1200">
              <a:highlight>
                <a:schemeClr val="dk1"/>
              </a:highlight>
              <a:latin typeface="Arial"/>
              <a:ea typeface="Arial"/>
              <a:cs typeface="Arial"/>
              <a:sym typeface="Arial"/>
            </a:endParaRPr>
          </a:p>
          <a:p>
            <a:pPr indent="0" lvl="0" marL="0" rtl="0" algn="l">
              <a:spcBef>
                <a:spcPts val="0"/>
              </a:spcBef>
              <a:spcAft>
                <a:spcPts val="0"/>
              </a:spcAft>
              <a:buNone/>
            </a:pPr>
            <a:r>
              <a:t/>
            </a:r>
            <a:endParaRPr sz="1200">
              <a:highlight>
                <a:schemeClr val="dk1"/>
              </a:highlight>
              <a:latin typeface="Arial"/>
              <a:ea typeface="Arial"/>
              <a:cs typeface="Arial"/>
              <a:sym typeface="Arial"/>
            </a:endParaRPr>
          </a:p>
          <a:p>
            <a:pPr indent="0" lvl="0" marL="0" rtl="0" algn="l">
              <a:spcBef>
                <a:spcPts val="1200"/>
              </a:spcBef>
              <a:spcAft>
                <a:spcPts val="0"/>
              </a:spcAft>
              <a:buNone/>
            </a:pPr>
            <a:r>
              <a:rPr lang="zh-CN" sz="1200">
                <a:highlight>
                  <a:schemeClr val="dk1"/>
                </a:highlight>
                <a:latin typeface="Arial"/>
                <a:ea typeface="Arial"/>
                <a:cs typeface="Arial"/>
                <a:sym typeface="Arial"/>
              </a:rPr>
              <a:t>Stay Smart</a:t>
            </a:r>
            <a:endParaRPr sz="1200">
              <a:highlight>
                <a:schemeClr val="dk1"/>
              </a:highlight>
              <a:latin typeface="Arial"/>
              <a:ea typeface="Arial"/>
              <a:cs typeface="Arial"/>
              <a:sym typeface="Arial"/>
            </a:endParaRPr>
          </a:p>
          <a:p>
            <a:pPr indent="0" lvl="0" marL="0" rtl="0" algn="l">
              <a:spcBef>
                <a:spcPts val="1200"/>
              </a:spcBef>
              <a:spcAft>
                <a:spcPts val="1200"/>
              </a:spcAft>
              <a:buNone/>
            </a:pPr>
            <a:r>
              <a:rPr lang="zh-CN" sz="1200">
                <a:highlight>
                  <a:schemeClr val="dk1"/>
                </a:highlight>
                <a:latin typeface="Arial"/>
                <a:ea typeface="Arial"/>
                <a:cs typeface="Arial"/>
                <a:sym typeface="Arial"/>
              </a:rPr>
              <a:t>The LLMs behind generative AI coding tools are designed to find and extrapolate patterns from their training data, apply those patterns to existing language, and then produce code that follows those patterns. Given the sheer scale of these models, they might generate a code sequence that doesn’t even exist yet. </a:t>
            </a:r>
            <a:r>
              <a:rPr b="1" i="1" lang="zh-CN" sz="1200">
                <a:highlight>
                  <a:schemeClr val="dk1"/>
                </a:highlight>
                <a:latin typeface="Arial"/>
                <a:ea typeface="Arial"/>
                <a:cs typeface="Arial"/>
                <a:sym typeface="Arial"/>
              </a:rPr>
              <a:t>Just as you would review a colleague’s code, you should always assess, analyze, and validate AI-generated code.</a:t>
            </a:r>
            <a:endParaRPr b="1" i="1" sz="1200">
              <a:highlight>
                <a:schemeClr val="dk1"/>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quantify GitHub Copilot’s impact on developers</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Offical Servery</a:t>
            </a:r>
            <a:endParaRPr sz="1300">
              <a:latin typeface="Lato"/>
              <a:ea typeface="Lato"/>
              <a:cs typeface="Lato"/>
              <a:sym typeface="Lato"/>
            </a:endParaRPr>
          </a:p>
        </p:txBody>
      </p:sp>
      <p:sp>
        <p:nvSpPr>
          <p:cNvPr id="289" name="Google Shape;289;p36"/>
          <p:cNvSpPr txBox="1"/>
          <p:nvPr>
            <p:ph idx="1" type="body"/>
          </p:nvPr>
        </p:nvSpPr>
        <p:spPr>
          <a:xfrm>
            <a:off x="1297500" y="1567550"/>
            <a:ext cx="7038900" cy="33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highlight>
                  <a:schemeClr val="dk1"/>
                </a:highlight>
                <a:latin typeface="Arial"/>
                <a:ea typeface="Arial"/>
                <a:cs typeface="Arial"/>
                <a:sym typeface="Arial"/>
              </a:rPr>
              <a:t>After early observations and interviews with users, we surveyed more than </a:t>
            </a:r>
            <a:r>
              <a:rPr b="1" lang="zh-CN" sz="1200">
                <a:highlight>
                  <a:schemeClr val="dk1"/>
                </a:highlight>
                <a:latin typeface="Arial"/>
                <a:ea typeface="Arial"/>
                <a:cs typeface="Arial"/>
                <a:sym typeface="Arial"/>
              </a:rPr>
              <a:t>2,000 </a:t>
            </a:r>
            <a:r>
              <a:rPr lang="zh-CN" sz="1200">
                <a:highlight>
                  <a:schemeClr val="dk1"/>
                </a:highlight>
                <a:latin typeface="Arial"/>
                <a:ea typeface="Arial"/>
                <a:cs typeface="Arial"/>
                <a:sym typeface="Arial"/>
              </a:rPr>
              <a:t>developers to learn at scale about their experience using GitHub Copilot. </a:t>
            </a:r>
            <a:endParaRPr sz="1200">
              <a:highlight>
                <a:schemeClr val="dk1"/>
              </a:highlight>
              <a:latin typeface="Arial"/>
              <a:ea typeface="Arial"/>
              <a:cs typeface="Arial"/>
              <a:sym typeface="Arial"/>
            </a:endParaRPr>
          </a:p>
          <a:p>
            <a:pPr indent="0" lvl="0" marL="0" rtl="0" algn="l">
              <a:spcBef>
                <a:spcPts val="1200"/>
              </a:spcBef>
              <a:spcAft>
                <a:spcPts val="0"/>
              </a:spcAft>
              <a:buNone/>
            </a:pPr>
            <a:r>
              <a:rPr lang="zh-CN" sz="1200">
                <a:highlight>
                  <a:schemeClr val="dk1"/>
                </a:highlight>
                <a:latin typeface="Arial"/>
                <a:ea typeface="Arial"/>
                <a:cs typeface="Arial"/>
                <a:sym typeface="Arial"/>
              </a:rPr>
              <a:t>Finding</a:t>
            </a:r>
            <a:endParaRPr sz="1200">
              <a:highlight>
                <a:schemeClr val="dk1"/>
              </a:highlight>
              <a:latin typeface="Arial"/>
              <a:ea typeface="Arial"/>
              <a:cs typeface="Arial"/>
              <a:sym typeface="Arial"/>
            </a:endParaRPr>
          </a:p>
          <a:p>
            <a:pPr indent="-304800" lvl="0" marL="457200" rtl="0" algn="l">
              <a:spcBef>
                <a:spcPts val="1200"/>
              </a:spcBef>
              <a:spcAft>
                <a:spcPts val="0"/>
              </a:spcAft>
              <a:buSzPts val="1200"/>
              <a:buFont typeface="Arial"/>
              <a:buChar char="-"/>
            </a:pPr>
            <a:r>
              <a:rPr b="1" lang="zh-CN" sz="1200">
                <a:highlight>
                  <a:schemeClr val="dk1"/>
                </a:highlight>
                <a:latin typeface="Arial"/>
                <a:ea typeface="Arial"/>
                <a:cs typeface="Arial"/>
                <a:sym typeface="Arial"/>
              </a:rPr>
              <a:t>Improving developer satisfaction.</a:t>
            </a:r>
            <a:r>
              <a:rPr lang="zh-CN" sz="1200">
                <a:highlight>
                  <a:schemeClr val="dk1"/>
                </a:highlight>
                <a:latin typeface="Arial"/>
                <a:ea typeface="Arial"/>
                <a:cs typeface="Arial"/>
                <a:sym typeface="Arial"/>
              </a:rPr>
              <a:t> Between 60–75% of users reported they feel more fulfilled with their job, feel less frustrated when coding, and are able to focus on more satisfying work when using GitHub Copilot. That’s a win for developers feeling good about what they do!</a:t>
            </a:r>
            <a:endParaRPr sz="1200">
              <a:highlight>
                <a:schemeClr val="dk1"/>
              </a:highlight>
              <a:latin typeface="Arial"/>
              <a:ea typeface="Arial"/>
              <a:cs typeface="Arial"/>
              <a:sym typeface="Arial"/>
            </a:endParaRPr>
          </a:p>
          <a:p>
            <a:pPr indent="-304800" lvl="0" marL="457200" rtl="0" algn="l">
              <a:spcBef>
                <a:spcPts val="0"/>
              </a:spcBef>
              <a:spcAft>
                <a:spcPts val="0"/>
              </a:spcAft>
              <a:buSzPts val="1200"/>
              <a:buFont typeface="Arial"/>
              <a:buChar char="-"/>
            </a:pPr>
            <a:r>
              <a:rPr b="1" lang="zh-CN" sz="1200">
                <a:highlight>
                  <a:schemeClr val="dk1"/>
                </a:highlight>
                <a:latin typeface="Arial"/>
                <a:ea typeface="Arial"/>
                <a:cs typeface="Arial"/>
                <a:sym typeface="Arial"/>
              </a:rPr>
              <a:t>Conserving mental energy.</a:t>
            </a:r>
            <a:r>
              <a:rPr lang="zh-CN" sz="1200">
                <a:highlight>
                  <a:schemeClr val="dk1"/>
                </a:highlight>
                <a:latin typeface="Arial"/>
                <a:ea typeface="Arial"/>
                <a:cs typeface="Arial"/>
                <a:sym typeface="Arial"/>
              </a:rPr>
              <a:t> Developers reported that GitHub Copilot helped them stay in the flow (73%) and preserve mental effort during repetitive tasks (87%). That’s developer happiness right there, since we know from previous research that context switches and interruptions can ruin a developer’s day, and that certain types of work are draining</a:t>
            </a:r>
            <a:endParaRPr sz="1200">
              <a:highlight>
                <a:schemeClr val="dk1"/>
              </a:highlight>
              <a:latin typeface="Arial"/>
              <a:ea typeface="Arial"/>
              <a:cs typeface="Arial"/>
              <a:sym typeface="Arial"/>
            </a:endParaRPr>
          </a:p>
          <a:p>
            <a:pPr indent="0" lvl="0" marL="0" rtl="0" algn="l">
              <a:spcBef>
                <a:spcPts val="2100"/>
              </a:spcBef>
              <a:spcAft>
                <a:spcPts val="1200"/>
              </a:spcAft>
              <a:buNone/>
            </a:pPr>
            <a:r>
              <a:t/>
            </a:r>
            <a:endParaRPr sz="1200">
              <a:highlight>
                <a:schemeClr val="dk1"/>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quantify GitHub Copilot’s impact on developers</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Offical Servery</a:t>
            </a:r>
            <a:endParaRPr sz="1300">
              <a:latin typeface="Lato"/>
              <a:ea typeface="Lato"/>
              <a:cs typeface="Lato"/>
              <a:sym typeface="Lato"/>
            </a:endParaRPr>
          </a:p>
        </p:txBody>
      </p:sp>
      <p:pic>
        <p:nvPicPr>
          <p:cNvPr id="295" name="Google Shape;295;p37"/>
          <p:cNvPicPr preferRelativeResize="0"/>
          <p:nvPr/>
        </p:nvPicPr>
        <p:blipFill>
          <a:blip r:embed="rId3">
            <a:alphaModFix/>
          </a:blip>
          <a:stretch>
            <a:fillRect/>
          </a:stretch>
        </p:blipFill>
        <p:spPr>
          <a:xfrm>
            <a:off x="2804313" y="1188350"/>
            <a:ext cx="3535371" cy="3530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quantify GitHub Copilot’s impact on developers</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Offical Servery</a:t>
            </a:r>
            <a:endParaRPr sz="1300">
              <a:latin typeface="Lato"/>
              <a:ea typeface="Lato"/>
              <a:cs typeface="Lato"/>
              <a:sym typeface="Lato"/>
            </a:endParaRPr>
          </a:p>
        </p:txBody>
      </p:sp>
      <p:pic>
        <p:nvPicPr>
          <p:cNvPr id="301" name="Google Shape;301;p38"/>
          <p:cNvPicPr preferRelativeResize="0"/>
          <p:nvPr/>
        </p:nvPicPr>
        <p:blipFill>
          <a:blip r:embed="rId3">
            <a:alphaModFix/>
          </a:blip>
          <a:stretch>
            <a:fillRect/>
          </a:stretch>
        </p:blipFill>
        <p:spPr>
          <a:xfrm>
            <a:off x="2464000" y="1307850"/>
            <a:ext cx="4216010" cy="35308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quantify GitHub Copilot’s impact on developers</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Offical Servery</a:t>
            </a:r>
            <a:endParaRPr sz="1300">
              <a:latin typeface="Lato"/>
              <a:ea typeface="Lato"/>
              <a:cs typeface="Lato"/>
              <a:sym typeface="Lato"/>
            </a:endParaRPr>
          </a:p>
        </p:txBody>
      </p:sp>
      <p:pic>
        <p:nvPicPr>
          <p:cNvPr id="307" name="Google Shape;307;p39"/>
          <p:cNvPicPr preferRelativeResize="0"/>
          <p:nvPr/>
        </p:nvPicPr>
        <p:blipFill>
          <a:blip r:embed="rId3">
            <a:alphaModFix/>
          </a:blip>
          <a:stretch>
            <a:fillRect/>
          </a:stretch>
        </p:blipFill>
        <p:spPr>
          <a:xfrm>
            <a:off x="6017204" y="1522500"/>
            <a:ext cx="2505700" cy="2098502"/>
          </a:xfrm>
          <a:prstGeom prst="rect">
            <a:avLst/>
          </a:prstGeom>
          <a:noFill/>
          <a:ln>
            <a:noFill/>
          </a:ln>
        </p:spPr>
      </p:pic>
      <p:sp>
        <p:nvSpPr>
          <p:cNvPr id="308" name="Google Shape;308;p39"/>
          <p:cNvSpPr txBox="1"/>
          <p:nvPr/>
        </p:nvSpPr>
        <p:spPr>
          <a:xfrm>
            <a:off x="1297500" y="1522500"/>
            <a:ext cx="435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chemeClr val="lt1"/>
                </a:solidFill>
                <a:highlight>
                  <a:schemeClr val="dk1"/>
                </a:highlight>
              </a:rPr>
              <a:t>The striking difference was that developers who used GitHub Copilot completed the task significantly faster–</a:t>
            </a:r>
            <a:r>
              <a:rPr b="1" lang="zh-CN" sz="1200">
                <a:solidFill>
                  <a:schemeClr val="lt1"/>
                </a:solidFill>
                <a:highlight>
                  <a:schemeClr val="dk1"/>
                </a:highlight>
              </a:rPr>
              <a:t>55%</a:t>
            </a:r>
            <a:r>
              <a:rPr lang="zh-CN" sz="1200">
                <a:solidFill>
                  <a:schemeClr val="lt1"/>
                </a:solidFill>
                <a:highlight>
                  <a:schemeClr val="dk1"/>
                </a:highlight>
              </a:rPr>
              <a:t> faster than the developers who didn’t use GitHub Copilot.</a:t>
            </a:r>
            <a:endParaRPr>
              <a:solidFill>
                <a:schemeClr val="lt1"/>
              </a:solidFill>
              <a:highlight>
                <a:schemeClr val="dk1"/>
              </a:highlight>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What is the next GitHub Copilot</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Copilot X</a:t>
            </a:r>
            <a:endParaRPr sz="1300">
              <a:latin typeface="Lato"/>
              <a:ea typeface="Lato"/>
              <a:cs typeface="Lato"/>
              <a:sym typeface="Lato"/>
            </a:endParaRPr>
          </a:p>
        </p:txBody>
      </p:sp>
      <p:sp>
        <p:nvSpPr>
          <p:cNvPr id="314" name="Google Shape;314;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GitHub Copilot X aims to bring AI beyond the IDE to more components of the overall platform, such as docs and pull requests. </a:t>
            </a:r>
            <a:r>
              <a:rPr lang="zh-CN" sz="1200">
                <a:highlight>
                  <a:schemeClr val="dk1"/>
                </a:highlight>
                <a:uFill>
                  <a:noFill/>
                </a:uFill>
                <a:latin typeface="Arial"/>
                <a:ea typeface="Arial"/>
                <a:cs typeface="Arial"/>
                <a:sym typeface="Arial"/>
                <a:hlinkClick r:id="rId3"/>
              </a:rPr>
              <a:t>LLMs are changing the ways that we interact with technology and how we work</a:t>
            </a:r>
            <a:r>
              <a:rPr lang="zh-CN" sz="1200">
                <a:highlight>
                  <a:schemeClr val="dk1"/>
                </a:highlight>
                <a:latin typeface="Arial"/>
                <a:ea typeface="Arial"/>
                <a:cs typeface="Arial"/>
                <a:sym typeface="Arial"/>
              </a:rPr>
              <a:t>, and ideas like GitHub Copilot X are just an example of what these models, along with some dedicated training techniques, are capable of.</a:t>
            </a:r>
            <a:endParaRPr>
              <a:highlight>
                <a:schemeClr val="dk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Summary</a:t>
            </a:r>
            <a:endParaRPr/>
          </a:p>
        </p:txBody>
      </p:sp>
      <p:sp>
        <p:nvSpPr>
          <p:cNvPr id="320" name="Google Shape;320;p41"/>
          <p:cNvSpPr txBox="1"/>
          <p:nvPr/>
        </p:nvSpPr>
        <p:spPr>
          <a:xfrm>
            <a:off x="1452025" y="968025"/>
            <a:ext cx="1545900" cy="318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Pros</a:t>
            </a:r>
            <a:endParaRPr sz="1300">
              <a:solidFill>
                <a:schemeClr val="lt1"/>
              </a:solidFill>
              <a:latin typeface="Lato"/>
              <a:ea typeface="Lato"/>
              <a:cs typeface="Lato"/>
              <a:sym typeface="Lato"/>
            </a:endParaRPr>
          </a:p>
        </p:txBody>
      </p:sp>
      <p:sp>
        <p:nvSpPr>
          <p:cNvPr id="321" name="Google Shape;321;p41"/>
          <p:cNvSpPr txBox="1"/>
          <p:nvPr/>
        </p:nvSpPr>
        <p:spPr>
          <a:xfrm>
            <a:off x="1496050" y="2926425"/>
            <a:ext cx="1545900" cy="318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Cons</a:t>
            </a:r>
            <a:endParaRPr sz="1300">
              <a:solidFill>
                <a:schemeClr val="lt1"/>
              </a:solidFill>
              <a:latin typeface="Lato"/>
              <a:ea typeface="Lato"/>
              <a:cs typeface="Lato"/>
              <a:sym typeface="Lato"/>
            </a:endParaRPr>
          </a:p>
        </p:txBody>
      </p:sp>
      <p:sp>
        <p:nvSpPr>
          <p:cNvPr id="322" name="Google Shape;322;p41"/>
          <p:cNvSpPr txBox="1"/>
          <p:nvPr/>
        </p:nvSpPr>
        <p:spPr>
          <a:xfrm>
            <a:off x="1560400" y="1437575"/>
            <a:ext cx="5251800" cy="13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800">
                <a:solidFill>
                  <a:schemeClr val="lt1"/>
                </a:solidFill>
                <a:latin typeface="Lato"/>
                <a:ea typeface="Lato"/>
                <a:cs typeface="Lato"/>
                <a:sym typeface="Lato"/>
              </a:rPr>
              <a:t>Copilot can quickly generate code snippets, reducing the amount of code developers need to write manually.</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Copilot is trained on a large of existing codebases, it often generates well-structured and maintainable code.</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Beginners can learn new programming concepts by observing the code generated by Copilot.</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Multiple language supporting, developer cMan read/write unknown language in different project</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323" name="Google Shape;323;p41"/>
          <p:cNvSpPr txBox="1"/>
          <p:nvPr/>
        </p:nvSpPr>
        <p:spPr>
          <a:xfrm>
            <a:off x="1654300" y="3431400"/>
            <a:ext cx="6834000" cy="17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800">
                <a:solidFill>
                  <a:schemeClr val="lt1"/>
                </a:solidFill>
                <a:latin typeface="Lato"/>
                <a:ea typeface="Lato"/>
                <a:cs typeface="Lato"/>
                <a:sym typeface="Lato"/>
              </a:rPr>
              <a:t>Copyright issue </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Copilot will retrieve your code and used for training. so if your code is sensitive in your org, better not use it.</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Copilot may generate inscure code, may not always generated correct code</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Developer coding skill may impacted </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External network is required</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Excpet JAVA/PYTHON/JS… other language support is not well</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What is GitHub Copilot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GitHub Copilot is an AI-powered pair programmer that assists developers by providing context-aware code suggestions and autocompletions. It leverages the power of GPT (Generative Pre-trained Transformer), including the Codex model, to understand code context and generate code snippets in real-time. It serves as a valuable coding companion, helping developers write code more efficiently, reducing errors, and accelerating the development process.</a:t>
            </a:r>
            <a:endParaRPr>
              <a:highlight>
                <a:schemeClr val="dk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References</a:t>
            </a:r>
            <a:endParaRPr/>
          </a:p>
        </p:txBody>
      </p:sp>
      <p:sp>
        <p:nvSpPr>
          <p:cNvPr id="329" name="Google Shape;329;p42"/>
          <p:cNvSpPr txBox="1"/>
          <p:nvPr>
            <p:ph idx="1" type="body"/>
          </p:nvPr>
        </p:nvSpPr>
        <p:spPr>
          <a:xfrm>
            <a:off x="1297500" y="1567550"/>
            <a:ext cx="75318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zh-CN"/>
              <a:t>Prompt Engineering Guide (</a:t>
            </a:r>
            <a:r>
              <a:rPr lang="zh-CN" u="sng">
                <a:solidFill>
                  <a:schemeClr val="hlink"/>
                </a:solidFill>
                <a:hlinkClick r:id="rId3"/>
              </a:rPr>
              <a:t>https://www.promptingguide.ai/</a:t>
            </a:r>
            <a:r>
              <a:rPr lang="zh-CN"/>
              <a:t>)</a:t>
            </a:r>
            <a:endParaRPr/>
          </a:p>
          <a:p>
            <a:pPr indent="-311150" lvl="0" marL="457200" rtl="0" algn="l">
              <a:spcBef>
                <a:spcPts val="0"/>
              </a:spcBef>
              <a:spcAft>
                <a:spcPts val="0"/>
              </a:spcAft>
              <a:buSzPts val="1300"/>
              <a:buAutoNum type="arabicPeriod"/>
            </a:pPr>
            <a:r>
              <a:rPr lang="zh-CN"/>
              <a:t>Working with the LLMs behind GitHub</a:t>
            </a:r>
            <a:r>
              <a:rPr lang="zh-CN"/>
              <a:t> </a:t>
            </a:r>
            <a:r>
              <a:rPr lang="zh-CN"/>
              <a:t>Copilot(</a:t>
            </a:r>
            <a:r>
              <a:rPr lang="zh-CN" u="sng">
                <a:solidFill>
                  <a:schemeClr val="hlink"/>
                </a:solidFill>
                <a:hlinkClick r:id="rId4"/>
              </a:rPr>
              <a:t>https://github.blog/2023-05-17-inside-github-working-with-the-llms-behind-github-copilot/</a:t>
            </a:r>
            <a:r>
              <a:rPr lang="zh-CN"/>
              <a:t>)</a:t>
            </a:r>
            <a:endParaRPr/>
          </a:p>
          <a:p>
            <a:pPr indent="-311150" lvl="0" marL="457200" rtl="0" algn="l">
              <a:spcBef>
                <a:spcPts val="0"/>
              </a:spcBef>
              <a:spcAft>
                <a:spcPts val="0"/>
              </a:spcAft>
              <a:buSzPts val="1300"/>
              <a:buAutoNum type="arabicPeriod"/>
            </a:pPr>
            <a:r>
              <a:rPr lang="zh-CN"/>
              <a:t>GitHub Copilot (</a:t>
            </a:r>
            <a:r>
              <a:rPr lang="zh-CN" u="sng">
                <a:solidFill>
                  <a:schemeClr val="hlink"/>
                </a:solidFill>
                <a:hlinkClick r:id="rId5"/>
              </a:rPr>
              <a:t>https://github.blog/2023-05-17-how-github-copilot-is-getting-better-at-understanding-your-code/</a:t>
            </a:r>
            <a:r>
              <a:rPr lang="zh-CN"/>
              <a:t>)</a:t>
            </a:r>
            <a:endParaRPr/>
          </a:p>
          <a:p>
            <a:pPr indent="-311150" lvl="0" marL="457200" rtl="0" algn="l">
              <a:spcBef>
                <a:spcPts val="0"/>
              </a:spcBef>
              <a:spcAft>
                <a:spcPts val="0"/>
              </a:spcAft>
              <a:buSzPts val="1300"/>
              <a:buAutoNum type="arabicPeriod"/>
            </a:pPr>
            <a:r>
              <a:rPr lang="zh-CN"/>
              <a:t>GitHub Copilot Quantifying impacts (</a:t>
            </a:r>
            <a:r>
              <a:rPr lang="zh-CN" u="sng">
                <a:solidFill>
                  <a:schemeClr val="hlink"/>
                </a:solidFill>
                <a:hlinkClick r:id="rId6"/>
              </a:rPr>
              <a:t>https://github.blog/2022-09-07-research-quantifying-github-copilots-impact-on-developer-productivity-and-happiness/</a:t>
            </a:r>
            <a:r>
              <a:rPr lang="zh-CN"/>
              <a:t>)</a:t>
            </a:r>
            <a:endParaRPr/>
          </a:p>
          <a:p>
            <a:pPr indent="-311150" lvl="0" marL="457200" rtl="0" algn="l">
              <a:spcBef>
                <a:spcPts val="0"/>
              </a:spcBef>
              <a:spcAft>
                <a:spcPts val="0"/>
              </a:spcAft>
              <a:buSzPts val="1300"/>
              <a:buAutoNum type="arabicPeriod"/>
            </a:pPr>
            <a:r>
              <a:rPr lang="zh-CN"/>
              <a:t>How to use GitHub Copilot (</a:t>
            </a:r>
            <a:r>
              <a:rPr lang="zh-CN" u="sng">
                <a:solidFill>
                  <a:schemeClr val="hlink"/>
                </a:solidFill>
                <a:hlinkClick r:id="rId7"/>
              </a:rPr>
              <a:t>https://github.blog/2023-06-20-how-to-write-better-prompts-for-github-copilot/</a:t>
            </a:r>
            <a:r>
              <a:rPr lang="zh-CN"/>
              <a:t>)</a:t>
            </a:r>
            <a:endParaRPr/>
          </a:p>
          <a:p>
            <a:pPr indent="0" lvl="0" marL="45720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43"/>
          <p:cNvSpPr txBox="1"/>
          <p:nvPr>
            <p:ph idx="4294967295" type="ctrTitle"/>
          </p:nvPr>
        </p:nvSpPr>
        <p:spPr>
          <a:xfrm>
            <a:off x="3462900" y="3414000"/>
            <a:ext cx="2958300" cy="7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What is GitHub Copilot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highlight>
                  <a:schemeClr val="dk1"/>
                </a:highlight>
                <a:latin typeface="Arial"/>
                <a:ea typeface="Arial"/>
                <a:cs typeface="Arial"/>
                <a:sym typeface="Arial"/>
              </a:rPr>
              <a:t>GitHub Copilot is an AI-powered pair programmer that assists developers by providing context-aware code suggestions and autocompletions. It leverages the power of GPT (Generative Pre-trained Transformer), including the Codex model, to understand code context and generate code snippets in real-time. It serves as a valuable coding companion, helping developers write code more efficiently, reducing errors, and accelerating the development process.</a:t>
            </a:r>
            <a:endParaRPr sz="1200">
              <a:highlight>
                <a:schemeClr val="dk1"/>
              </a:highlight>
              <a:latin typeface="Arial"/>
              <a:ea typeface="Arial"/>
              <a:cs typeface="Arial"/>
              <a:sym typeface="Arial"/>
            </a:endParaRPr>
          </a:p>
          <a:p>
            <a:pPr indent="0" lvl="0" marL="0" rtl="0" algn="l">
              <a:spcBef>
                <a:spcPts val="1200"/>
              </a:spcBef>
              <a:spcAft>
                <a:spcPts val="0"/>
              </a:spcAft>
              <a:buNone/>
            </a:pPr>
            <a:r>
              <a:rPr lang="zh-CN" sz="1200">
                <a:highlight>
                  <a:schemeClr val="dk1"/>
                </a:highlight>
                <a:latin typeface="Arial"/>
                <a:ea typeface="Arial"/>
                <a:cs typeface="Arial"/>
                <a:sym typeface="Arial"/>
              </a:rPr>
              <a:t>Key words:</a:t>
            </a:r>
            <a:endParaRPr sz="1200">
              <a:highlight>
                <a:schemeClr val="dk1"/>
              </a:highlight>
              <a:latin typeface="Arial"/>
              <a:ea typeface="Arial"/>
              <a:cs typeface="Arial"/>
              <a:sym typeface="Arial"/>
            </a:endParaRPr>
          </a:p>
          <a:p>
            <a:pPr indent="0" lvl="0" marL="0" rtl="0" algn="l">
              <a:spcBef>
                <a:spcPts val="1200"/>
              </a:spcBef>
              <a:spcAft>
                <a:spcPts val="1200"/>
              </a:spcAft>
              <a:buNone/>
            </a:pPr>
            <a:r>
              <a:rPr lang="zh-CN" sz="1200">
                <a:highlight>
                  <a:schemeClr val="dk1"/>
                </a:highlight>
                <a:latin typeface="Arial"/>
                <a:ea typeface="Arial"/>
                <a:cs typeface="Arial"/>
                <a:sym typeface="Arial"/>
              </a:rPr>
              <a:t>AI-powered pair programmer, context-aware code suggestions, autocompletions, GPT, Codex</a:t>
            </a:r>
            <a:endParaRPr sz="1200">
              <a:highlight>
                <a:schemeClr val="dk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1300">
                <a:latin typeface="Lato"/>
                <a:ea typeface="Lato"/>
                <a:cs typeface="Lato"/>
                <a:sym typeface="Lato"/>
              </a:rPr>
              <a:t>What is GitHub Copilot</a:t>
            </a:r>
            <a:endParaRPr sz="1300">
              <a:latin typeface="Lato"/>
              <a:ea typeface="Lato"/>
              <a:cs typeface="Lato"/>
              <a:sym typeface="Lato"/>
            </a:endParaRPr>
          </a:p>
          <a:p>
            <a:pPr indent="-302895" lvl="0" marL="457200" rtl="0" algn="l">
              <a:lnSpc>
                <a:spcPct val="115000"/>
              </a:lnSpc>
              <a:spcBef>
                <a:spcPts val="1200"/>
              </a:spcBef>
              <a:spcAft>
                <a:spcPts val="0"/>
              </a:spcAft>
              <a:buSzPct val="100000"/>
              <a:buFont typeface="Lato"/>
              <a:buChar char="-"/>
            </a:pPr>
            <a:r>
              <a:rPr lang="zh-CN" sz="1300">
                <a:latin typeface="Lato"/>
                <a:ea typeface="Lato"/>
                <a:cs typeface="Lato"/>
                <a:sym typeface="Lato"/>
              </a:rPr>
              <a:t>A brief history of Github Copilot</a:t>
            </a:r>
            <a:endParaRPr sz="1300">
              <a:latin typeface="Lato"/>
              <a:ea typeface="Lato"/>
              <a:cs typeface="Lato"/>
              <a:sym typeface="Lato"/>
            </a:endParaRPr>
          </a:p>
          <a:p>
            <a:pPr indent="0" lvl="0" marL="0" rtl="0" algn="l">
              <a:spcBef>
                <a:spcPts val="1200"/>
              </a:spcBef>
              <a:spcAft>
                <a:spcPts val="0"/>
              </a:spcAft>
              <a:buNone/>
            </a:pPr>
            <a:r>
              <a:t/>
            </a:r>
            <a:endParaRPr/>
          </a:p>
        </p:txBody>
      </p:sp>
      <p:sp>
        <p:nvSpPr>
          <p:cNvPr id="159" name="Google Shape;159;p17"/>
          <p:cNvSpPr txBox="1"/>
          <p:nvPr>
            <p:ph idx="1" type="body"/>
          </p:nvPr>
        </p:nvSpPr>
        <p:spPr>
          <a:xfrm>
            <a:off x="1297500" y="1205025"/>
            <a:ext cx="7038900" cy="2911200"/>
          </a:xfrm>
          <a:prstGeom prst="rect">
            <a:avLst/>
          </a:prstGeom>
        </p:spPr>
        <p:txBody>
          <a:bodyPr anchorCtr="0" anchor="t" bIns="91425" lIns="91425" spcFirstLastPara="1" rIns="91425" wrap="square" tIns="91425">
            <a:noAutofit/>
          </a:bodyPr>
          <a:lstStyle/>
          <a:p>
            <a:pPr indent="-304800" lvl="0" marL="457200" rtl="0" algn="l">
              <a:spcBef>
                <a:spcPts val="150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In June 2020, OpenAI released GPT-3, generating significant interest in developer communities, especially regarding code generation.</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Prior to GPT-3, GitHub engineers had discussed the idea of code generation, but it was considered too challenging with existing models.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GPT-3 changed the landscape, demonstrating that the model was capable enough to explore code generation possibilities.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GitHub received access to OpenAI's API for experimenting with GPT-3 and assessing its abilities for coding tasks.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Initially, the GitHub Next team crowdsourced coding problems to evaluate the model's performance. However, they discontinued this method because the model became exceptionally proficient.</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The model's success in solving coding problems inspired the team to consider building an AI-powered chatbot for developers.</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They created a prototype chatbot, but they eventually realized that integrating it into the Integrated Development Environment (IDE) was a more effective approach.</a:t>
            </a:r>
            <a:endParaRPr sz="1200">
              <a:highlight>
                <a:schemeClr val="dk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zh-CN" sz="1200">
                <a:highlight>
                  <a:schemeClr val="dk1"/>
                </a:highlight>
                <a:latin typeface="Arial"/>
                <a:ea typeface="Arial"/>
                <a:cs typeface="Arial"/>
                <a:sym typeface="Arial"/>
              </a:rPr>
              <a:t>Moving to the IDE, they developed GitHub Copilot, an interactive tool that provides real-time code assistance, surpassing the static question-and-answer format.</a:t>
            </a:r>
            <a:endParaRPr sz="1200">
              <a:highlight>
                <a:schemeClr val="dk1"/>
              </a:highlight>
              <a:latin typeface="Arial"/>
              <a:ea typeface="Arial"/>
              <a:cs typeface="Arial"/>
              <a:sym typeface="Arial"/>
            </a:endParaRPr>
          </a:p>
          <a:p>
            <a:pPr indent="0" lvl="0" marL="0" rtl="0" algn="l">
              <a:spcBef>
                <a:spcPts val="1500"/>
              </a:spcBef>
              <a:spcAft>
                <a:spcPts val="1200"/>
              </a:spcAft>
              <a:buNone/>
            </a:pPr>
            <a:r>
              <a:t/>
            </a:r>
            <a:endParaRPr sz="1200">
              <a:highlight>
                <a:schemeClr val="dk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What can we do with GitHub Copilot</a:t>
            </a:r>
            <a:endParaRPr/>
          </a:p>
        </p:txBody>
      </p:sp>
      <p:sp>
        <p:nvSpPr>
          <p:cNvPr id="165" name="Google Shape;165;p18"/>
          <p:cNvSpPr/>
          <p:nvPr/>
        </p:nvSpPr>
        <p:spPr>
          <a:xfrm>
            <a:off x="1568475" y="149472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Code Autocompletion </a:t>
            </a:r>
            <a:endParaRPr sz="800">
              <a:latin typeface="Lato"/>
              <a:ea typeface="Lato"/>
              <a:cs typeface="Lato"/>
              <a:sym typeface="Lato"/>
            </a:endParaRPr>
          </a:p>
        </p:txBody>
      </p:sp>
      <p:sp>
        <p:nvSpPr>
          <p:cNvPr id="166" name="Google Shape;166;p18"/>
          <p:cNvSpPr/>
          <p:nvPr/>
        </p:nvSpPr>
        <p:spPr>
          <a:xfrm>
            <a:off x="3152625" y="3663650"/>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Muli-Language Support</a:t>
            </a:r>
            <a:endParaRPr sz="800">
              <a:latin typeface="Lato"/>
              <a:ea typeface="Lato"/>
              <a:cs typeface="Lato"/>
              <a:sym typeface="Lato"/>
            </a:endParaRPr>
          </a:p>
        </p:txBody>
      </p:sp>
      <p:sp>
        <p:nvSpPr>
          <p:cNvPr id="167" name="Google Shape;167;p18"/>
          <p:cNvSpPr/>
          <p:nvPr/>
        </p:nvSpPr>
        <p:spPr>
          <a:xfrm>
            <a:off x="1494450" y="314202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Error Handling</a:t>
            </a:r>
            <a:endParaRPr sz="800">
              <a:latin typeface="Lato"/>
              <a:ea typeface="Lato"/>
              <a:cs typeface="Lato"/>
              <a:sym typeface="Lato"/>
            </a:endParaRPr>
          </a:p>
        </p:txBody>
      </p:sp>
      <p:sp>
        <p:nvSpPr>
          <p:cNvPr id="168" name="Google Shape;168;p18"/>
          <p:cNvSpPr/>
          <p:nvPr/>
        </p:nvSpPr>
        <p:spPr>
          <a:xfrm>
            <a:off x="6538875" y="149472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Code Formatting</a:t>
            </a:r>
            <a:endParaRPr sz="800">
              <a:latin typeface="Lato"/>
              <a:ea typeface="Lato"/>
              <a:cs typeface="Lato"/>
              <a:sym typeface="Lato"/>
            </a:endParaRPr>
          </a:p>
        </p:txBody>
      </p:sp>
      <p:sp>
        <p:nvSpPr>
          <p:cNvPr id="169" name="Google Shape;169;p18"/>
          <p:cNvSpPr/>
          <p:nvPr/>
        </p:nvSpPr>
        <p:spPr>
          <a:xfrm>
            <a:off x="4874975" y="105437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Documentation Assistance</a:t>
            </a:r>
            <a:endParaRPr sz="800">
              <a:latin typeface="Lato"/>
              <a:ea typeface="Lato"/>
              <a:cs typeface="Lato"/>
              <a:sym typeface="Lato"/>
            </a:endParaRPr>
          </a:p>
        </p:txBody>
      </p:sp>
      <p:sp>
        <p:nvSpPr>
          <p:cNvPr id="170" name="Google Shape;170;p18"/>
          <p:cNvSpPr/>
          <p:nvPr/>
        </p:nvSpPr>
        <p:spPr>
          <a:xfrm>
            <a:off x="3152625" y="105437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Code Generation</a:t>
            </a:r>
            <a:endParaRPr sz="800">
              <a:latin typeface="Lato"/>
              <a:ea typeface="Lato"/>
              <a:cs typeface="Lato"/>
              <a:sym typeface="Lato"/>
            </a:endParaRPr>
          </a:p>
        </p:txBody>
      </p:sp>
      <p:sp>
        <p:nvSpPr>
          <p:cNvPr id="171" name="Google Shape;171;p18"/>
          <p:cNvSpPr/>
          <p:nvPr/>
        </p:nvSpPr>
        <p:spPr>
          <a:xfrm>
            <a:off x="4937025" y="3663650"/>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Unit Testing</a:t>
            </a:r>
            <a:endParaRPr sz="800">
              <a:latin typeface="Lato"/>
              <a:ea typeface="Lato"/>
              <a:cs typeface="Lato"/>
              <a:sym typeface="Lato"/>
            </a:endParaRPr>
          </a:p>
        </p:txBody>
      </p:sp>
      <p:sp>
        <p:nvSpPr>
          <p:cNvPr id="172" name="Google Shape;172;p18"/>
          <p:cNvSpPr/>
          <p:nvPr/>
        </p:nvSpPr>
        <p:spPr>
          <a:xfrm>
            <a:off x="6538875" y="324927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More…</a:t>
            </a:r>
            <a:endParaRPr sz="800">
              <a:latin typeface="Lato"/>
              <a:ea typeface="Lato"/>
              <a:cs typeface="Lato"/>
              <a:sym typeface="Lato"/>
            </a:endParaRPr>
          </a:p>
        </p:txBody>
      </p:sp>
      <p:pic>
        <p:nvPicPr>
          <p:cNvPr id="173" name="Google Shape;173;p18"/>
          <p:cNvPicPr preferRelativeResize="0"/>
          <p:nvPr/>
        </p:nvPicPr>
        <p:blipFill>
          <a:blip r:embed="rId3">
            <a:alphaModFix/>
          </a:blip>
          <a:stretch>
            <a:fillRect/>
          </a:stretch>
        </p:blipFill>
        <p:spPr>
          <a:xfrm>
            <a:off x="4281070" y="2227925"/>
            <a:ext cx="911408" cy="914100"/>
          </a:xfrm>
          <a:prstGeom prst="rect">
            <a:avLst/>
          </a:prstGeom>
          <a:noFill/>
          <a:ln>
            <a:noFill/>
          </a:ln>
        </p:spPr>
      </p:pic>
      <p:cxnSp>
        <p:nvCxnSpPr>
          <p:cNvPr id="174" name="Google Shape;174;p18"/>
          <p:cNvCxnSpPr>
            <a:stCxn id="173" idx="1"/>
            <a:endCxn id="165" idx="5"/>
          </p:cNvCxnSpPr>
          <p:nvPr/>
        </p:nvCxnSpPr>
        <p:spPr>
          <a:xfrm rot="10800000">
            <a:off x="2734570" y="2120675"/>
            <a:ext cx="1546500" cy="5643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18"/>
          <p:cNvCxnSpPr>
            <a:stCxn id="173" idx="0"/>
            <a:endCxn id="169" idx="3"/>
          </p:cNvCxnSpPr>
          <p:nvPr/>
        </p:nvCxnSpPr>
        <p:spPr>
          <a:xfrm flipH="1" rot="10800000">
            <a:off x="4736774" y="1680125"/>
            <a:ext cx="338400" cy="5478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18"/>
          <p:cNvCxnSpPr>
            <a:stCxn id="173" idx="3"/>
            <a:endCxn id="168" idx="3"/>
          </p:cNvCxnSpPr>
          <p:nvPr/>
        </p:nvCxnSpPr>
        <p:spPr>
          <a:xfrm flipH="1" rot="10800000">
            <a:off x="5192478" y="2120675"/>
            <a:ext cx="1546500" cy="5643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8"/>
          <p:cNvCxnSpPr>
            <a:stCxn id="173" idx="1"/>
            <a:endCxn id="167" idx="7"/>
          </p:cNvCxnSpPr>
          <p:nvPr/>
        </p:nvCxnSpPr>
        <p:spPr>
          <a:xfrm flipH="1">
            <a:off x="2660470" y="2684975"/>
            <a:ext cx="1620600" cy="5643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18"/>
          <p:cNvCxnSpPr/>
          <p:nvPr/>
        </p:nvCxnSpPr>
        <p:spPr>
          <a:xfrm rot="10800000">
            <a:off x="4318874" y="1680125"/>
            <a:ext cx="417900" cy="5478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18"/>
          <p:cNvCxnSpPr>
            <a:stCxn id="173" idx="2"/>
            <a:endCxn id="166" idx="7"/>
          </p:cNvCxnSpPr>
          <p:nvPr/>
        </p:nvCxnSpPr>
        <p:spPr>
          <a:xfrm flipH="1">
            <a:off x="4318874" y="3142025"/>
            <a:ext cx="417900" cy="6291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18"/>
          <p:cNvCxnSpPr>
            <a:stCxn id="173" idx="2"/>
            <a:endCxn id="171" idx="1"/>
          </p:cNvCxnSpPr>
          <p:nvPr/>
        </p:nvCxnSpPr>
        <p:spPr>
          <a:xfrm>
            <a:off x="4736774" y="3142025"/>
            <a:ext cx="400200" cy="6291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18"/>
          <p:cNvCxnSpPr>
            <a:stCxn id="173" idx="3"/>
            <a:endCxn id="172" idx="1"/>
          </p:cNvCxnSpPr>
          <p:nvPr/>
        </p:nvCxnSpPr>
        <p:spPr>
          <a:xfrm>
            <a:off x="5192478" y="2684975"/>
            <a:ext cx="1546500" cy="67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Prompt Creation</a:t>
            </a:r>
            <a:endParaRPr sz="1300">
              <a:latin typeface="Lato"/>
              <a:ea typeface="Lato"/>
              <a:cs typeface="Lato"/>
              <a:sym typeface="Lato"/>
            </a:endParaRPr>
          </a:p>
        </p:txBody>
      </p:sp>
      <p:sp>
        <p:nvSpPr>
          <p:cNvPr id="187" name="Google Shape;187;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GitHub Copilot uses a technique called "prompt engineering" to create prompts. Prompts are compilations of Integrated Development Environment (IDE) code and relevant context that are fed to the Codex model. These prompts are generated by algorithms in the background, and they can be created at any point while you're coding.</a:t>
            </a:r>
            <a:endParaRPr>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200">
                <a:highlight>
                  <a:schemeClr val="dk1"/>
                </a:highlight>
                <a:latin typeface="Arial"/>
                <a:ea typeface="Arial"/>
                <a:cs typeface="Arial"/>
                <a:sym typeface="Arial"/>
              </a:rPr>
              <a:t>Contextual Understanding</a:t>
            </a:r>
            <a:endParaRPr sz="1300">
              <a:highlight>
                <a:schemeClr val="dk1"/>
              </a:highlight>
              <a:latin typeface="Lato"/>
              <a:ea typeface="Lato"/>
              <a:cs typeface="Lato"/>
              <a:sym typeface="Lato"/>
            </a:endParaRPr>
          </a:p>
        </p:txBody>
      </p:sp>
      <p:sp>
        <p:nvSpPr>
          <p:cNvPr id="193" name="Google Shape;19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GitHub Copilot's effectiveness relies on its contextual understanding. The model initially considered only the file you were working on in your IDE to be contextually relevant. However, it has evolved to consider your entire codebase to generate customized suggestions.</a:t>
            </a:r>
            <a:endParaRPr>
              <a:highlight>
                <a:schemeClr val="dk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200">
                <a:highlight>
                  <a:schemeClr val="dk1"/>
                </a:highlight>
                <a:latin typeface="Arial"/>
                <a:ea typeface="Arial"/>
                <a:cs typeface="Arial"/>
                <a:sym typeface="Arial"/>
              </a:rPr>
              <a:t>Neighboring Tabs</a:t>
            </a:r>
            <a:endParaRPr sz="1300">
              <a:highlight>
                <a:schemeClr val="dk1"/>
              </a:highlight>
              <a:latin typeface="Lato"/>
              <a:ea typeface="Lato"/>
              <a:cs typeface="Lato"/>
              <a:sym typeface="Lato"/>
            </a:endParaRPr>
          </a:p>
        </p:txBody>
      </p:sp>
      <p:sp>
        <p:nvSpPr>
          <p:cNvPr id="199" name="Google Shape;19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200">
                <a:highlight>
                  <a:schemeClr val="dk1"/>
                </a:highlight>
                <a:latin typeface="Arial"/>
                <a:ea typeface="Arial"/>
                <a:cs typeface="Arial"/>
                <a:sym typeface="Arial"/>
              </a:rPr>
              <a:t>GitHub Copilot employs a technique known as "neighboring tabs." This feature allows the tool to process all of the files open in a developer's IDE, not just the one they are actively working on. It combs through all the data in these open files and finds matching pieces of code between them and the code around the developer's cursor.</a:t>
            </a:r>
            <a:endParaRPr>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