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A9F909-8F9A-46C7-A12E-1BC93523BE09}">
  <a:tblStyle styleId="{3BA9F909-8F9A-46C7-A12E-1BC93523BE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269e66f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269e66f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69e66f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69e66f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51e8d1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51e8d1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269e66f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269e66f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69e66f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69e66f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http://www.scielo.br/scielo.php?script=sci_arttext&amp;pid=S1516-44462009000500006&amp;lng=en&amp;nrm=iso&amp;tlng=en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6269e66f2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6269e66f2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6269e66f2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6269e66f2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269e66f2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6269e66f2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6269e66f2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6269e66f2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8400" y="213225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cost, Ready to use, Disposable tDCS</a:t>
            </a:r>
            <a:endParaRPr/>
          </a:p>
        </p:txBody>
      </p:sp>
      <p:cxnSp>
        <p:nvCxnSpPr>
          <p:cNvPr id="55" name="Google Shape;55;p13"/>
          <p:cNvCxnSpPr>
            <a:endCxn id="56" idx="3"/>
          </p:cNvCxnSpPr>
          <p:nvPr/>
        </p:nvCxnSpPr>
        <p:spPr>
          <a:xfrm rot="10800000">
            <a:off x="3727375" y="1961075"/>
            <a:ext cx="192600" cy="2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2642575" y="1740575"/>
            <a:ext cx="10848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</a:t>
            </a:r>
            <a:r>
              <a:rPr lang="en"/>
              <a:t>dis</a:t>
            </a:r>
            <a:r>
              <a:rPr lang="en"/>
              <a:t>posable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708950" y="1804625"/>
            <a:ext cx="6309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~4mA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2675425" y="1253500"/>
            <a:ext cx="1019100" cy="28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</a:t>
            </a:r>
            <a:r>
              <a:rPr lang="en" sz="1100"/>
              <a:t>isposable</a:t>
            </a:r>
            <a:endParaRPr sz="1100"/>
          </a:p>
        </p:txBody>
      </p:sp>
      <p:cxnSp>
        <p:nvCxnSpPr>
          <p:cNvPr id="59" name="Google Shape;59;p13"/>
          <p:cNvCxnSpPr>
            <a:stCxn id="58" idx="2"/>
            <a:endCxn id="56" idx="0"/>
          </p:cNvCxnSpPr>
          <p:nvPr/>
        </p:nvCxnSpPr>
        <p:spPr>
          <a:xfrm>
            <a:off x="3184975" y="1538500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1584675" y="1740575"/>
            <a:ext cx="906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</a:t>
            </a:r>
            <a:r>
              <a:rPr lang="en" sz="1100"/>
              <a:t>ot disposable</a:t>
            </a:r>
            <a:endParaRPr sz="1100"/>
          </a:p>
        </p:txBody>
      </p:sp>
      <p:cxnSp>
        <p:nvCxnSpPr>
          <p:cNvPr id="61" name="Google Shape;61;p13"/>
          <p:cNvCxnSpPr>
            <a:stCxn id="60" idx="3"/>
            <a:endCxn id="56" idx="1"/>
          </p:cNvCxnSpPr>
          <p:nvPr/>
        </p:nvCxnSpPr>
        <p:spPr>
          <a:xfrm>
            <a:off x="2491575" y="1961075"/>
            <a:ext cx="1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719500" y="1759625"/>
            <a:ext cx="6309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/>
              <a:t>ircuit box</a:t>
            </a:r>
            <a:endParaRPr sz="1100"/>
          </a:p>
        </p:txBody>
      </p:sp>
      <p:cxnSp>
        <p:nvCxnSpPr>
          <p:cNvPr id="63" name="Google Shape;63;p13"/>
          <p:cNvCxnSpPr>
            <a:stCxn id="62" idx="3"/>
            <a:endCxn id="60" idx="1"/>
          </p:cNvCxnSpPr>
          <p:nvPr/>
        </p:nvCxnSpPr>
        <p:spPr>
          <a:xfrm>
            <a:off x="1350400" y="1961075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2692075" y="817138"/>
            <a:ext cx="9858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614424" y="270325"/>
            <a:ext cx="7095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/>
              <a:t>ponge</a:t>
            </a:r>
            <a:endParaRPr sz="1100"/>
          </a:p>
        </p:txBody>
      </p:sp>
      <p:sp>
        <p:nvSpPr>
          <p:cNvPr id="66" name="Google Shape;66;p13"/>
          <p:cNvSpPr/>
          <p:nvPr/>
        </p:nvSpPr>
        <p:spPr>
          <a:xfrm>
            <a:off x="1600425" y="831400"/>
            <a:ext cx="7965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adhesive</a:t>
            </a:r>
            <a:endParaRPr sz="1100"/>
          </a:p>
        </p:txBody>
      </p:sp>
      <p:sp>
        <p:nvSpPr>
          <p:cNvPr id="67" name="Google Shape;67;p13"/>
          <p:cNvSpPr/>
          <p:nvPr/>
        </p:nvSpPr>
        <p:spPr>
          <a:xfrm>
            <a:off x="237400" y="692350"/>
            <a:ext cx="1113000" cy="56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cheapest but doesn't work for hairy skin</a:t>
            </a:r>
            <a:endParaRPr sz="1100"/>
          </a:p>
        </p:txBody>
      </p:sp>
      <p:sp>
        <p:nvSpPr>
          <p:cNvPr id="68" name="Google Shape;68;p13"/>
          <p:cNvSpPr/>
          <p:nvPr/>
        </p:nvSpPr>
        <p:spPr>
          <a:xfrm>
            <a:off x="1695067" y="190075"/>
            <a:ext cx="7965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orous prong</a:t>
            </a:r>
            <a:endParaRPr sz="1100"/>
          </a:p>
        </p:txBody>
      </p:sp>
      <p:sp>
        <p:nvSpPr>
          <p:cNvPr id="69" name="Google Shape;69;p13"/>
          <p:cNvSpPr/>
          <p:nvPr/>
        </p:nvSpPr>
        <p:spPr>
          <a:xfrm>
            <a:off x="3515732" y="-253637"/>
            <a:ext cx="9069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presoaked</a:t>
            </a:r>
            <a:endParaRPr sz="1100"/>
          </a:p>
        </p:txBody>
      </p:sp>
      <p:cxnSp>
        <p:nvCxnSpPr>
          <p:cNvPr id="70" name="Google Shape;70;p13"/>
          <p:cNvCxnSpPr>
            <a:stCxn id="66" idx="3"/>
            <a:endCxn id="64" idx="1"/>
          </p:cNvCxnSpPr>
          <p:nvPr/>
        </p:nvCxnSpPr>
        <p:spPr>
          <a:xfrm>
            <a:off x="2396925" y="973600"/>
            <a:ext cx="2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7" idx="3"/>
            <a:endCxn id="66" idx="1"/>
          </p:cNvCxnSpPr>
          <p:nvPr/>
        </p:nvCxnSpPr>
        <p:spPr>
          <a:xfrm>
            <a:off x="1350400" y="973600"/>
            <a:ext cx="2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8" idx="1"/>
            <a:endCxn id="73" idx="3"/>
          </p:cNvCxnSpPr>
          <p:nvPr/>
        </p:nvCxnSpPr>
        <p:spPr>
          <a:xfrm rot="10800000">
            <a:off x="1223467" y="401125"/>
            <a:ext cx="4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364450" y="269875"/>
            <a:ext cx="858900" cy="26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expensive</a:t>
            </a:r>
            <a:endParaRPr sz="1100"/>
          </a:p>
        </p:txBody>
      </p:sp>
      <p:cxnSp>
        <p:nvCxnSpPr>
          <p:cNvPr id="74" name="Google Shape;74;p13"/>
          <p:cNvCxnSpPr>
            <a:stCxn id="64" idx="2"/>
            <a:endCxn id="58" idx="0"/>
          </p:cNvCxnSpPr>
          <p:nvPr/>
        </p:nvCxnSpPr>
        <p:spPr>
          <a:xfrm>
            <a:off x="3184975" y="1130038"/>
            <a:ext cx="0" cy="1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8" idx="3"/>
          </p:cNvCxnSpPr>
          <p:nvPr/>
        </p:nvCxnSpPr>
        <p:spPr>
          <a:xfrm>
            <a:off x="2491567" y="401125"/>
            <a:ext cx="495600" cy="415800"/>
          </a:xfrm>
          <a:prstGeom prst="bentConnector3">
            <a:avLst>
              <a:gd fmla="val 997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endCxn id="65" idx="1"/>
          </p:cNvCxnSpPr>
          <p:nvPr/>
        </p:nvCxnSpPr>
        <p:spPr>
          <a:xfrm rot="-5400000">
            <a:off x="3308574" y="513175"/>
            <a:ext cx="417900" cy="19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5" idx="0"/>
            <a:endCxn id="69" idx="2"/>
          </p:cNvCxnSpPr>
          <p:nvPr/>
        </p:nvCxnSpPr>
        <p:spPr>
          <a:xfrm rot="10800000">
            <a:off x="3969174" y="115525"/>
            <a:ext cx="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3801950" y="817150"/>
            <a:ext cx="6726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carbon</a:t>
            </a:r>
            <a:endParaRPr sz="1100"/>
          </a:p>
        </p:txBody>
      </p:sp>
      <p:cxnSp>
        <p:nvCxnSpPr>
          <p:cNvPr id="79" name="Google Shape;79;p13"/>
          <p:cNvCxnSpPr>
            <a:stCxn id="64" idx="3"/>
            <a:endCxn id="78" idx="1"/>
          </p:cNvCxnSpPr>
          <p:nvPr/>
        </p:nvCxnSpPr>
        <p:spPr>
          <a:xfrm>
            <a:off x="3677875" y="973588"/>
            <a:ext cx="12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4662075" y="817150"/>
            <a:ext cx="8589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expensive</a:t>
            </a:r>
            <a:endParaRPr sz="1100"/>
          </a:p>
        </p:txBody>
      </p:sp>
      <p:cxnSp>
        <p:nvCxnSpPr>
          <p:cNvPr id="81" name="Google Shape;81;p13"/>
          <p:cNvCxnSpPr>
            <a:stCxn id="78" idx="3"/>
            <a:endCxn id="80" idx="1"/>
          </p:cNvCxnSpPr>
          <p:nvPr/>
        </p:nvCxnSpPr>
        <p:spPr>
          <a:xfrm>
            <a:off x="4474550" y="973600"/>
            <a:ext cx="1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4701275" y="-279725"/>
            <a:ext cx="858900" cy="4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works on the hair</a:t>
            </a:r>
            <a:endParaRPr sz="1100"/>
          </a:p>
        </p:txBody>
      </p:sp>
      <p:cxnSp>
        <p:nvCxnSpPr>
          <p:cNvPr id="83" name="Google Shape;83;p13"/>
          <p:cNvCxnSpPr>
            <a:stCxn id="82" idx="1"/>
            <a:endCxn id="69" idx="3"/>
          </p:cNvCxnSpPr>
          <p:nvPr/>
        </p:nvCxnSpPr>
        <p:spPr>
          <a:xfrm rot="10800000">
            <a:off x="4422575" y="-68975"/>
            <a:ext cx="2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8" idx="0"/>
            <a:endCxn id="85" idx="2"/>
          </p:cNvCxnSpPr>
          <p:nvPr/>
        </p:nvCxnSpPr>
        <p:spPr>
          <a:xfrm rot="10800000">
            <a:off x="2093317" y="53875"/>
            <a:ext cx="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1550925" y="-315425"/>
            <a:ext cx="10848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Direct contact on the scalp</a:t>
            </a:r>
            <a:endParaRPr sz="1100"/>
          </a:p>
        </p:txBody>
      </p:sp>
      <p:sp>
        <p:nvSpPr>
          <p:cNvPr id="86" name="Google Shape;86;p13"/>
          <p:cNvSpPr/>
          <p:nvPr/>
        </p:nvSpPr>
        <p:spPr>
          <a:xfrm>
            <a:off x="5485375" y="1805413"/>
            <a:ext cx="9858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cxnSp>
        <p:nvCxnSpPr>
          <p:cNvPr id="87" name="Google Shape;87;p13"/>
          <p:cNvCxnSpPr>
            <a:stCxn id="86" idx="1"/>
          </p:cNvCxnSpPr>
          <p:nvPr/>
        </p:nvCxnSpPr>
        <p:spPr>
          <a:xfrm flipH="1">
            <a:off x="5205775" y="1961863"/>
            <a:ext cx="2796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5485375" y="3032563"/>
            <a:ext cx="9858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cxnSp>
        <p:nvCxnSpPr>
          <p:cNvPr id="89" name="Google Shape;89;p13"/>
          <p:cNvCxnSpPr>
            <a:stCxn id="88" idx="1"/>
          </p:cNvCxnSpPr>
          <p:nvPr/>
        </p:nvCxnSpPr>
        <p:spPr>
          <a:xfrm rot="10800000">
            <a:off x="5247175" y="2945113"/>
            <a:ext cx="2382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91" idx="3"/>
          </p:cNvCxnSpPr>
          <p:nvPr/>
        </p:nvCxnSpPr>
        <p:spPr>
          <a:xfrm flipH="1" rot="10800000">
            <a:off x="3727375" y="2964025"/>
            <a:ext cx="1872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2642575" y="2968525"/>
            <a:ext cx="10848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Friendly usability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113050" y="2968525"/>
            <a:ext cx="11952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Preassembled headgear</a:t>
            </a:r>
            <a:endParaRPr/>
          </a:p>
        </p:txBody>
      </p:sp>
      <p:cxnSp>
        <p:nvCxnSpPr>
          <p:cNvPr id="93" name="Google Shape;93;p13"/>
          <p:cNvCxnSpPr>
            <a:stCxn id="92" idx="3"/>
            <a:endCxn id="91" idx="1"/>
          </p:cNvCxnSpPr>
          <p:nvPr/>
        </p:nvCxnSpPr>
        <p:spPr>
          <a:xfrm>
            <a:off x="2308250" y="318902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/>
          <p:nvPr/>
        </p:nvSpPr>
        <p:spPr>
          <a:xfrm>
            <a:off x="6708950" y="3032575"/>
            <a:ext cx="9069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10-40 mins</a:t>
            </a:r>
            <a:endParaRPr sz="1100"/>
          </a:p>
        </p:txBody>
      </p:sp>
      <p:cxnSp>
        <p:nvCxnSpPr>
          <p:cNvPr id="95" name="Google Shape;95;p13"/>
          <p:cNvCxnSpPr>
            <a:stCxn id="88" idx="3"/>
            <a:endCxn id="94" idx="1"/>
          </p:cNvCxnSpPr>
          <p:nvPr/>
        </p:nvCxnSpPr>
        <p:spPr>
          <a:xfrm>
            <a:off x="6471175" y="3189013"/>
            <a:ext cx="2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86" idx="3"/>
            <a:endCxn id="57" idx="1"/>
          </p:cNvCxnSpPr>
          <p:nvPr/>
        </p:nvCxnSpPr>
        <p:spPr>
          <a:xfrm flipH="1" rot="10800000">
            <a:off x="6471175" y="1960963"/>
            <a:ext cx="23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86" idx="0"/>
            <a:endCxn id="98" idx="1"/>
          </p:cNvCxnSpPr>
          <p:nvPr/>
        </p:nvCxnSpPr>
        <p:spPr>
          <a:xfrm rot="-5400000">
            <a:off x="5888575" y="1416613"/>
            <a:ext cx="478500" cy="29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6277375" y="1170350"/>
            <a:ext cx="9069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waveform</a:t>
            </a:r>
            <a:endParaRPr sz="1100"/>
          </a:p>
        </p:txBody>
      </p:sp>
      <p:sp>
        <p:nvSpPr>
          <p:cNvPr id="99" name="Google Shape;99;p13"/>
          <p:cNvSpPr/>
          <p:nvPr/>
        </p:nvSpPr>
        <p:spPr>
          <a:xfrm>
            <a:off x="7824000" y="2987575"/>
            <a:ext cx="13200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Most effective general duration</a:t>
            </a:r>
            <a:endParaRPr sz="1100"/>
          </a:p>
        </p:txBody>
      </p:sp>
      <p:cxnSp>
        <p:nvCxnSpPr>
          <p:cNvPr id="100" name="Google Shape;100;p13"/>
          <p:cNvCxnSpPr>
            <a:stCxn id="94" idx="3"/>
            <a:endCxn id="99" idx="1"/>
          </p:cNvCxnSpPr>
          <p:nvPr/>
        </p:nvCxnSpPr>
        <p:spPr>
          <a:xfrm>
            <a:off x="7615850" y="3189025"/>
            <a:ext cx="2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7577625" y="1760425"/>
            <a:ext cx="13200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Most effective general current</a:t>
            </a:r>
            <a:endParaRPr sz="1100"/>
          </a:p>
        </p:txBody>
      </p:sp>
      <p:cxnSp>
        <p:nvCxnSpPr>
          <p:cNvPr id="102" name="Google Shape;102;p13"/>
          <p:cNvCxnSpPr>
            <a:stCxn id="57" idx="3"/>
            <a:endCxn id="101" idx="1"/>
          </p:cNvCxnSpPr>
          <p:nvPr/>
        </p:nvCxnSpPr>
        <p:spPr>
          <a:xfrm>
            <a:off x="7339850" y="1961075"/>
            <a:ext cx="23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/>
          <p:nvPr/>
        </p:nvSpPr>
        <p:spPr>
          <a:xfrm>
            <a:off x="2692075" y="3729275"/>
            <a:ext cx="9858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Easy to use</a:t>
            </a:r>
            <a:endParaRPr/>
          </a:p>
        </p:txBody>
      </p:sp>
      <p:cxnSp>
        <p:nvCxnSpPr>
          <p:cNvPr id="104" name="Google Shape;104;p13"/>
          <p:cNvCxnSpPr>
            <a:stCxn id="91" idx="2"/>
            <a:endCxn id="103" idx="0"/>
          </p:cNvCxnSpPr>
          <p:nvPr/>
        </p:nvCxnSpPr>
        <p:spPr>
          <a:xfrm>
            <a:off x="3184975" y="3409525"/>
            <a:ext cx="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3"/>
          <p:cNvSpPr/>
          <p:nvPr/>
        </p:nvSpPr>
        <p:spPr>
          <a:xfrm>
            <a:off x="1312125" y="3732075"/>
            <a:ext cx="10848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Least buttons to operate</a:t>
            </a:r>
            <a:endParaRPr/>
          </a:p>
        </p:txBody>
      </p:sp>
      <p:cxnSp>
        <p:nvCxnSpPr>
          <p:cNvPr id="106" name="Google Shape;106;p13"/>
          <p:cNvCxnSpPr>
            <a:stCxn id="105" idx="3"/>
            <a:endCxn id="103" idx="1"/>
          </p:cNvCxnSpPr>
          <p:nvPr/>
        </p:nvCxnSpPr>
        <p:spPr>
          <a:xfrm flipH="1" rot="10800000">
            <a:off x="2396925" y="3949875"/>
            <a:ext cx="295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Brainstorming web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3459075" y="22210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Low cost, ready to use, “disposable” tDCS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168550" y="1101100"/>
            <a:ext cx="9714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headgear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311900" y="1866963"/>
            <a:ext cx="10476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electrodes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543975" y="224279"/>
            <a:ext cx="10476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Power supply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4"/>
          <p:cNvCxnSpPr>
            <a:stCxn id="112" idx="3"/>
            <a:endCxn id="115" idx="1"/>
          </p:cNvCxnSpPr>
          <p:nvPr/>
        </p:nvCxnSpPr>
        <p:spPr>
          <a:xfrm flipH="1" rot="10800000">
            <a:off x="4846275" y="435400"/>
            <a:ext cx="697800" cy="226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112" idx="1"/>
            <a:endCxn id="113" idx="0"/>
          </p:cNvCxnSpPr>
          <p:nvPr/>
        </p:nvCxnSpPr>
        <p:spPr>
          <a:xfrm flipH="1">
            <a:off x="1654275" y="661600"/>
            <a:ext cx="1804800" cy="43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/>
          <p:nvPr/>
        </p:nvSpPr>
        <p:spPr>
          <a:xfrm>
            <a:off x="1949938" y="1413500"/>
            <a:ext cx="11082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Cap headgear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24725" y="1659300"/>
            <a:ext cx="1047600" cy="4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Strapped headgear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14"/>
          <p:cNvCxnSpPr>
            <a:stCxn id="114" idx="2"/>
            <a:endCxn id="121" idx="0"/>
          </p:cNvCxnSpPr>
          <p:nvPr/>
        </p:nvCxnSpPr>
        <p:spPr>
          <a:xfrm>
            <a:off x="3835700" y="2128563"/>
            <a:ext cx="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4"/>
          <p:cNvSpPr/>
          <p:nvPr/>
        </p:nvSpPr>
        <p:spPr>
          <a:xfrm>
            <a:off x="3407625" y="2239950"/>
            <a:ext cx="856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Sponge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4889225" y="943488"/>
            <a:ext cx="15462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Wireless power supply (AC)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386575" y="2771350"/>
            <a:ext cx="971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adhesive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4" name="Google Shape;124;p14"/>
          <p:cNvCxnSpPr>
            <a:stCxn id="113" idx="2"/>
            <a:endCxn id="118" idx="1"/>
          </p:cNvCxnSpPr>
          <p:nvPr/>
        </p:nvCxnSpPr>
        <p:spPr>
          <a:xfrm flipH="1" rot="-5400000">
            <a:off x="1671200" y="1345750"/>
            <a:ext cx="261900" cy="29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>
            <a:stCxn id="113" idx="2"/>
            <a:endCxn id="119" idx="0"/>
          </p:cNvCxnSpPr>
          <p:nvPr/>
        </p:nvCxnSpPr>
        <p:spPr>
          <a:xfrm rot="5400000">
            <a:off x="1003100" y="1008250"/>
            <a:ext cx="296700" cy="1005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4"/>
          <p:cNvSpPr/>
          <p:nvPr/>
        </p:nvSpPr>
        <p:spPr>
          <a:xfrm>
            <a:off x="6275338" y="2172325"/>
            <a:ext cx="12450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Pulse current amplifier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052513" y="3258800"/>
            <a:ext cx="1047600" cy="4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too expensive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2496375" y="3500825"/>
            <a:ext cx="1245000" cy="6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cheapest but doesn't work for hairy skin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57400" y="3570063"/>
            <a:ext cx="7608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cheap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0" name="Google Shape;130;p14"/>
          <p:cNvCxnSpPr>
            <a:stCxn id="115" idx="2"/>
            <a:endCxn id="122" idx="0"/>
          </p:cNvCxnSpPr>
          <p:nvPr/>
        </p:nvCxnSpPr>
        <p:spPr>
          <a:xfrm rot="5400000">
            <a:off x="5716475" y="592079"/>
            <a:ext cx="297000" cy="405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>
            <a:stCxn id="132" idx="3"/>
            <a:endCxn id="126" idx="0"/>
          </p:cNvCxnSpPr>
          <p:nvPr/>
        </p:nvCxnSpPr>
        <p:spPr>
          <a:xfrm>
            <a:off x="5952975" y="2047563"/>
            <a:ext cx="945000" cy="1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4"/>
          <p:cNvSpPr/>
          <p:nvPr/>
        </p:nvSpPr>
        <p:spPr>
          <a:xfrm>
            <a:off x="7656600" y="2039900"/>
            <a:ext cx="1387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Charged capacitor buck converter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7072350" y="698925"/>
            <a:ext cx="1168500" cy="72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Batteries in series for higher voltage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135525" y="668450"/>
            <a:ext cx="1245000" cy="33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disposability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14"/>
          <p:cNvCxnSpPr>
            <a:stCxn id="135" idx="2"/>
            <a:endCxn id="113" idx="1"/>
          </p:cNvCxnSpPr>
          <p:nvPr/>
        </p:nvCxnSpPr>
        <p:spPr>
          <a:xfrm flipH="1" rot="-5400000">
            <a:off x="849975" y="913400"/>
            <a:ext cx="226500" cy="41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>
            <a:stCxn id="115" idx="2"/>
            <a:endCxn id="134" idx="0"/>
          </p:cNvCxnSpPr>
          <p:nvPr/>
        </p:nvCxnSpPr>
        <p:spPr>
          <a:xfrm flipH="1" rot="-5400000">
            <a:off x="6835925" y="-121771"/>
            <a:ext cx="52500" cy="1588800"/>
          </a:xfrm>
          <a:prstGeom prst="bentConnector3">
            <a:avLst>
              <a:gd fmla="val 500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4"/>
          <p:cNvSpPr/>
          <p:nvPr/>
        </p:nvSpPr>
        <p:spPr>
          <a:xfrm>
            <a:off x="4587250" y="2729538"/>
            <a:ext cx="794100" cy="3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carbon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6208225" y="1429238"/>
            <a:ext cx="1047600" cy="5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10-20 3v coin cell batteries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14"/>
          <p:cNvCxnSpPr>
            <a:stCxn id="138" idx="2"/>
            <a:endCxn id="138" idx="2"/>
          </p:cNvCxnSpPr>
          <p:nvPr/>
        </p:nvCxnSpPr>
        <p:spPr>
          <a:xfrm>
            <a:off x="4984300" y="30424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26" idx="3"/>
            <a:endCxn id="133" idx="1"/>
          </p:cNvCxnSpPr>
          <p:nvPr/>
        </p:nvCxnSpPr>
        <p:spPr>
          <a:xfrm flipH="1" rot="10800000">
            <a:off x="7520338" y="2326375"/>
            <a:ext cx="136200" cy="570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34" idx="2"/>
            <a:endCxn id="139" idx="3"/>
          </p:cNvCxnSpPr>
          <p:nvPr/>
        </p:nvCxnSpPr>
        <p:spPr>
          <a:xfrm rot="5400000">
            <a:off x="7313850" y="1363875"/>
            <a:ext cx="284700" cy="40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4"/>
          <p:cNvSpPr/>
          <p:nvPr/>
        </p:nvSpPr>
        <p:spPr>
          <a:xfrm>
            <a:off x="1937900" y="2115200"/>
            <a:ext cx="7941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Porous Prong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428350" y="2711025"/>
            <a:ext cx="971400" cy="2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presoaked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8021600" y="1548138"/>
            <a:ext cx="10476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2-6 9v battery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6" name="Google Shape;146;p14"/>
          <p:cNvCxnSpPr>
            <a:stCxn id="134" idx="2"/>
            <a:endCxn id="145" idx="1"/>
          </p:cNvCxnSpPr>
          <p:nvPr/>
        </p:nvCxnSpPr>
        <p:spPr>
          <a:xfrm flipH="1" rot="-5400000">
            <a:off x="7670550" y="1407975"/>
            <a:ext cx="337200" cy="3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4"/>
          <p:cNvSpPr/>
          <p:nvPr/>
        </p:nvSpPr>
        <p:spPr>
          <a:xfrm>
            <a:off x="6039238" y="2803988"/>
            <a:ext cx="16173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Goal 14.5-18.5v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1.5 mA to 2.5 mA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8" name="Google Shape;148;p14"/>
          <p:cNvCxnSpPr>
            <a:stCxn id="132" idx="2"/>
            <a:endCxn id="147" idx="1"/>
          </p:cNvCxnSpPr>
          <p:nvPr/>
        </p:nvCxnSpPr>
        <p:spPr>
          <a:xfrm flipH="1" rot="-5400000">
            <a:off x="5415375" y="2391063"/>
            <a:ext cx="748500" cy="4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14"/>
          <p:cNvSpPr/>
          <p:nvPr/>
        </p:nvSpPr>
        <p:spPr>
          <a:xfrm>
            <a:off x="1150438" y="2643263"/>
            <a:ext cx="10056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Premade straps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14"/>
          <p:cNvCxnSpPr>
            <a:stCxn id="114" idx="3"/>
            <a:endCxn id="138" idx="0"/>
          </p:cNvCxnSpPr>
          <p:nvPr/>
        </p:nvCxnSpPr>
        <p:spPr>
          <a:xfrm>
            <a:off x="4359500" y="1997763"/>
            <a:ext cx="624900" cy="73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4"/>
          <p:cNvSpPr/>
          <p:nvPr/>
        </p:nvSpPr>
        <p:spPr>
          <a:xfrm>
            <a:off x="7812550" y="2831400"/>
            <a:ext cx="971400" cy="4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20-43v in market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2" name="Google Shape;152;p14"/>
          <p:cNvCxnSpPr>
            <a:stCxn id="114" idx="1"/>
            <a:endCxn id="143" idx="3"/>
          </p:cNvCxnSpPr>
          <p:nvPr/>
        </p:nvCxnSpPr>
        <p:spPr>
          <a:xfrm flipH="1">
            <a:off x="2732000" y="1997763"/>
            <a:ext cx="579900" cy="328500"/>
          </a:xfrm>
          <a:prstGeom prst="bentConnector3">
            <a:avLst>
              <a:gd fmla="val 849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19" idx="2"/>
            <a:endCxn id="129" idx="0"/>
          </p:cNvCxnSpPr>
          <p:nvPr/>
        </p:nvCxnSpPr>
        <p:spPr>
          <a:xfrm rot="5400000">
            <a:off x="-193125" y="2728350"/>
            <a:ext cx="1472700" cy="210600"/>
          </a:xfrm>
          <a:prstGeom prst="bentConnector3">
            <a:avLst>
              <a:gd fmla="val 277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/>
          <p:nvPr/>
        </p:nvSpPr>
        <p:spPr>
          <a:xfrm>
            <a:off x="294475" y="4049275"/>
            <a:ext cx="1146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User adjustable strap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5" name="Google Shape;155;p14"/>
          <p:cNvCxnSpPr>
            <a:stCxn id="147" idx="3"/>
            <a:endCxn id="151" idx="1"/>
          </p:cNvCxnSpPr>
          <p:nvPr/>
        </p:nvCxnSpPr>
        <p:spPr>
          <a:xfrm>
            <a:off x="7656538" y="3015038"/>
            <a:ext cx="156000" cy="27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4"/>
          <p:cNvCxnSpPr>
            <a:stCxn id="119" idx="2"/>
            <a:endCxn id="149" idx="0"/>
          </p:cNvCxnSpPr>
          <p:nvPr/>
        </p:nvCxnSpPr>
        <p:spPr>
          <a:xfrm flipH="1" rot="-5400000">
            <a:off x="877875" y="1867950"/>
            <a:ext cx="546000" cy="1004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>
            <a:stCxn id="119" idx="2"/>
            <a:endCxn id="154" idx="0"/>
          </p:cNvCxnSpPr>
          <p:nvPr/>
        </p:nvCxnSpPr>
        <p:spPr>
          <a:xfrm flipH="1" rot="-5400000">
            <a:off x="-218025" y="2963850"/>
            <a:ext cx="1952100" cy="219000"/>
          </a:xfrm>
          <a:prstGeom prst="bentConnector3">
            <a:avLst>
              <a:gd fmla="val 733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>
            <a:stCxn id="112" idx="2"/>
            <a:endCxn id="114" idx="0"/>
          </p:cNvCxnSpPr>
          <p:nvPr/>
        </p:nvCxnSpPr>
        <p:spPr>
          <a:xfrm rot="5400000">
            <a:off x="3611175" y="1325500"/>
            <a:ext cx="765900" cy="317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4"/>
          <p:cNvSpPr/>
          <p:nvPr/>
        </p:nvSpPr>
        <p:spPr>
          <a:xfrm>
            <a:off x="940225" y="3171338"/>
            <a:ext cx="1245000" cy="6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Collapsible headgear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0" name="Google Shape;160;p14"/>
          <p:cNvCxnSpPr>
            <a:stCxn id="159" idx="1"/>
            <a:endCxn id="119" idx="2"/>
          </p:cNvCxnSpPr>
          <p:nvPr/>
        </p:nvCxnSpPr>
        <p:spPr>
          <a:xfrm rot="10800000">
            <a:off x="648625" y="2097188"/>
            <a:ext cx="291600" cy="138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>
            <a:stCxn id="138" idx="2"/>
            <a:endCxn id="127" idx="0"/>
          </p:cNvCxnSpPr>
          <p:nvPr/>
        </p:nvCxnSpPr>
        <p:spPr>
          <a:xfrm rot="5400000">
            <a:off x="4672150" y="2946588"/>
            <a:ext cx="216300" cy="408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>
            <a:stCxn id="114" idx="1"/>
            <a:endCxn id="123" idx="0"/>
          </p:cNvCxnSpPr>
          <p:nvPr/>
        </p:nvCxnSpPr>
        <p:spPr>
          <a:xfrm flipH="1">
            <a:off x="2872400" y="1997763"/>
            <a:ext cx="439500" cy="77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4"/>
          <p:cNvSpPr/>
          <p:nvPr/>
        </p:nvSpPr>
        <p:spPr>
          <a:xfrm>
            <a:off x="5126775" y="1828563"/>
            <a:ext cx="826200" cy="4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Circuit design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14"/>
          <p:cNvCxnSpPr>
            <a:stCxn id="112" idx="2"/>
            <a:endCxn id="132" idx="0"/>
          </p:cNvCxnSpPr>
          <p:nvPr/>
        </p:nvCxnSpPr>
        <p:spPr>
          <a:xfrm flipH="1" rot="-5400000">
            <a:off x="4482525" y="771250"/>
            <a:ext cx="727500" cy="1387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4"/>
          <p:cNvSpPr/>
          <p:nvPr/>
        </p:nvSpPr>
        <p:spPr>
          <a:xfrm>
            <a:off x="6104775" y="3450525"/>
            <a:ext cx="1348500" cy="4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Constant current amplifier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p14"/>
          <p:cNvCxnSpPr>
            <a:stCxn id="132" idx="2"/>
            <a:endCxn id="164" idx="1"/>
          </p:cNvCxnSpPr>
          <p:nvPr/>
        </p:nvCxnSpPr>
        <p:spPr>
          <a:xfrm flipH="1" rot="-5400000">
            <a:off x="5120475" y="2685963"/>
            <a:ext cx="1403700" cy="56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4"/>
          <p:cNvSpPr/>
          <p:nvPr/>
        </p:nvSpPr>
        <p:spPr>
          <a:xfrm>
            <a:off x="7573750" y="3472300"/>
            <a:ext cx="1449000" cy="72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Use a transistor to regulate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7010050" y="4325775"/>
            <a:ext cx="1449000" cy="72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Use a voltage regulator to regulate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37475" y="4297575"/>
            <a:ext cx="1804800" cy="77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Use an op amp to produce constant current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9" name="Google Shape;169;p14"/>
          <p:cNvCxnSpPr>
            <a:stCxn id="164" idx="3"/>
            <a:endCxn id="166" idx="1"/>
          </p:cNvCxnSpPr>
          <p:nvPr/>
        </p:nvCxnSpPr>
        <p:spPr>
          <a:xfrm>
            <a:off x="7453275" y="3670275"/>
            <a:ext cx="120600" cy="163500"/>
          </a:xfrm>
          <a:prstGeom prst="bentConnector3">
            <a:avLst>
              <a:gd fmla="val 49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4"/>
          <p:cNvCxnSpPr>
            <a:stCxn id="168" idx="0"/>
            <a:endCxn id="164" idx="2"/>
          </p:cNvCxnSpPr>
          <p:nvPr/>
        </p:nvCxnSpPr>
        <p:spPr>
          <a:xfrm rot="-5400000">
            <a:off x="5955825" y="3474225"/>
            <a:ext cx="407400" cy="12393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4"/>
          <p:cNvCxnSpPr>
            <a:stCxn id="164" idx="2"/>
            <a:endCxn id="167" idx="1"/>
          </p:cNvCxnSpPr>
          <p:nvPr/>
        </p:nvCxnSpPr>
        <p:spPr>
          <a:xfrm flipH="1" rot="-5400000">
            <a:off x="6495825" y="4173225"/>
            <a:ext cx="797400" cy="23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4"/>
          <p:cNvCxnSpPr>
            <a:stCxn id="121" idx="2"/>
            <a:endCxn id="144" idx="0"/>
          </p:cNvCxnSpPr>
          <p:nvPr/>
        </p:nvCxnSpPr>
        <p:spPr>
          <a:xfrm flipH="1" rot="-5400000">
            <a:off x="3770175" y="2567100"/>
            <a:ext cx="209400" cy="783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4"/>
          <p:cNvCxnSpPr>
            <a:endCxn id="128" idx="0"/>
          </p:cNvCxnSpPr>
          <p:nvPr/>
        </p:nvCxnSpPr>
        <p:spPr>
          <a:xfrm flipH="1" rot="-5400000">
            <a:off x="2789625" y="3171575"/>
            <a:ext cx="416100" cy="24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0" y="0"/>
            <a:ext cx="24789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2808125" y="1918675"/>
            <a:ext cx="2396100" cy="1015500"/>
            <a:chOff x="2808125" y="1918675"/>
            <a:chExt cx="2396100" cy="1015500"/>
          </a:xfrm>
        </p:grpSpPr>
        <p:sp>
          <p:nvSpPr>
            <p:cNvPr id="180" name="Google Shape;180;p15"/>
            <p:cNvSpPr/>
            <p:nvPr/>
          </p:nvSpPr>
          <p:spPr>
            <a:xfrm>
              <a:off x="2808125" y="1918675"/>
              <a:ext cx="2396100" cy="101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558100" y="1972775"/>
              <a:ext cx="674400" cy="18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circuit</a:t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010050" y="2274050"/>
              <a:ext cx="1126200" cy="58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Current redulate (zener diode )</a:t>
              </a:r>
              <a:endParaRPr sz="110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951600" y="2274050"/>
              <a:ext cx="976800" cy="50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Power amplifier</a:t>
              </a:r>
              <a:endParaRPr/>
            </a:p>
          </p:txBody>
        </p:sp>
      </p:grpSp>
      <p:sp>
        <p:nvSpPr>
          <p:cNvPr id="184" name="Google Shape;184;p15"/>
          <p:cNvSpPr/>
          <p:nvPr/>
        </p:nvSpPr>
        <p:spPr>
          <a:xfrm>
            <a:off x="6074325" y="1024425"/>
            <a:ext cx="1027500" cy="6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headgear</a:t>
            </a:r>
            <a:endParaRPr/>
          </a:p>
        </p:txBody>
      </p:sp>
      <p:cxnSp>
        <p:nvCxnSpPr>
          <p:cNvPr id="185" name="Google Shape;185;p15"/>
          <p:cNvCxnSpPr>
            <a:endCxn id="186" idx="1"/>
          </p:cNvCxnSpPr>
          <p:nvPr/>
        </p:nvCxnSpPr>
        <p:spPr>
          <a:xfrm>
            <a:off x="5179425" y="2395925"/>
            <a:ext cx="8949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5"/>
          <p:cNvSpPr txBox="1"/>
          <p:nvPr/>
        </p:nvSpPr>
        <p:spPr>
          <a:xfrm>
            <a:off x="5444800" y="2249975"/>
            <a:ext cx="5307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</a:t>
            </a:r>
            <a:endParaRPr/>
          </a:p>
        </p:txBody>
      </p:sp>
      <p:grpSp>
        <p:nvGrpSpPr>
          <p:cNvPr id="188" name="Google Shape;188;p15"/>
          <p:cNvGrpSpPr/>
          <p:nvPr/>
        </p:nvGrpSpPr>
        <p:grpSpPr>
          <a:xfrm>
            <a:off x="6074325" y="2249975"/>
            <a:ext cx="1199100" cy="947100"/>
            <a:chOff x="6074325" y="2249975"/>
            <a:chExt cx="1199100" cy="947100"/>
          </a:xfrm>
        </p:grpSpPr>
        <p:grpSp>
          <p:nvGrpSpPr>
            <p:cNvPr id="189" name="Google Shape;189;p15"/>
            <p:cNvGrpSpPr/>
            <p:nvPr/>
          </p:nvGrpSpPr>
          <p:grpSpPr>
            <a:xfrm>
              <a:off x="6074325" y="2249975"/>
              <a:ext cx="1199100" cy="947100"/>
              <a:chOff x="4366675" y="2901625"/>
              <a:chExt cx="1199100" cy="9471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4366675" y="2901625"/>
                <a:ext cx="1199100" cy="947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4566375" y="3136175"/>
                <a:ext cx="847200" cy="458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Sponge</a:t>
                </a:r>
                <a:endParaRPr sz="11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</a:t>
                </a:r>
                <a:r>
                  <a:rPr lang="en" sz="1100"/>
                  <a:t>Ampoule</a:t>
                </a:r>
                <a:endParaRPr sz="1100"/>
              </a:p>
            </p:txBody>
          </p:sp>
          <p:sp>
            <p:nvSpPr>
              <p:cNvPr id="191" name="Google Shape;191;p15"/>
              <p:cNvSpPr txBox="1"/>
              <p:nvPr/>
            </p:nvSpPr>
            <p:spPr>
              <a:xfrm>
                <a:off x="4566375" y="3514000"/>
                <a:ext cx="976800" cy="3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Electrode</a:t>
                </a:r>
                <a:endParaRPr sz="1100"/>
              </a:p>
            </p:txBody>
          </p:sp>
        </p:grpSp>
        <p:cxnSp>
          <p:nvCxnSpPr>
            <p:cNvPr id="192" name="Google Shape;192;p15"/>
            <p:cNvCxnSpPr>
              <a:endCxn id="190" idx="3"/>
            </p:cNvCxnSpPr>
            <p:nvPr/>
          </p:nvCxnSpPr>
          <p:spPr>
            <a:xfrm flipH="1" rot="10800000">
              <a:off x="6261725" y="2713875"/>
              <a:ext cx="8595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3" name="Google Shape;193;p15"/>
          <p:cNvCxnSpPr>
            <a:stCxn id="184" idx="2"/>
            <a:endCxn id="186" idx="0"/>
          </p:cNvCxnSpPr>
          <p:nvPr/>
        </p:nvCxnSpPr>
        <p:spPr>
          <a:xfrm>
            <a:off x="6588075" y="1655625"/>
            <a:ext cx="858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>
            <a:stCxn id="184" idx="1"/>
            <a:endCxn id="180" idx="0"/>
          </p:cNvCxnSpPr>
          <p:nvPr/>
        </p:nvCxnSpPr>
        <p:spPr>
          <a:xfrm flipH="1">
            <a:off x="4006125" y="1340025"/>
            <a:ext cx="20682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/>
        </p:nvSpPr>
        <p:spPr>
          <a:xfrm>
            <a:off x="3888125" y="1119075"/>
            <a:ext cx="13701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attachment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6709125" y="1732075"/>
            <a:ext cx="13701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attachment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Matrix</a:t>
            </a:r>
            <a:endParaRPr/>
          </a:p>
        </p:txBody>
      </p:sp>
      <p:graphicFrame>
        <p:nvGraphicFramePr>
          <p:cNvPr id="202" name="Google Shape;202;p16"/>
          <p:cNvGraphicFramePr/>
          <p:nvPr/>
        </p:nvGraphicFramePr>
        <p:xfrm>
          <a:off x="175075" y="51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{3BA9F909-8F9A-46C7-A12E-1BC93523BE09}</a:tableStyleId>
              </a:tblPr>
              <a:tblGrid>
                <a:gridCol w="1243975"/>
                <a:gridCol w="1243975"/>
                <a:gridCol w="1243975"/>
                <a:gridCol w="1243975"/>
                <a:gridCol w="1243975"/>
                <a:gridCol w="1243975"/>
                <a:gridCol w="1243975"/>
              </a:tblGrid>
              <a:tr h="5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Brain stimulator v3.0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Ease of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</a:t>
                      </a: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Environmental</a:t>
                      </a:r>
                      <a:r>
                        <a:rPr lang="en"/>
                        <a:t> effect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Disposability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Ergonomics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Waveform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4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sum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311700" y="107600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1: strap headgear + transistor cc + 9v battery power supply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171900" y="2674025"/>
            <a:ext cx="1557000" cy="87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Low cost, Ready to use, Disposable tDCS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887300" y="3036100"/>
            <a:ext cx="9828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Ramp up/down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243100" y="2109050"/>
            <a:ext cx="982800" cy="4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Cost/disposability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4260063" y="1845100"/>
            <a:ext cx="1061700" cy="2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amperage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819025" y="2680575"/>
            <a:ext cx="882600" cy="2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405900" y="2241700"/>
            <a:ext cx="882600" cy="2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</p:txBody>
      </p:sp>
      <p:cxnSp>
        <p:nvCxnSpPr>
          <p:cNvPr id="214" name="Google Shape;214;p17"/>
          <p:cNvCxnSpPr>
            <a:stCxn id="209" idx="3"/>
            <a:endCxn id="208" idx="1"/>
          </p:cNvCxnSpPr>
          <p:nvPr/>
        </p:nvCxnSpPr>
        <p:spPr>
          <a:xfrm flipH="1" rot="10800000">
            <a:off x="3870100" y="3113050"/>
            <a:ext cx="301800" cy="16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>
            <a:stCxn id="210" idx="2"/>
            <a:endCxn id="208" idx="0"/>
          </p:cNvCxnSpPr>
          <p:nvPr/>
        </p:nvCxnSpPr>
        <p:spPr>
          <a:xfrm flipH="1" rot="-5400000">
            <a:off x="4266550" y="1990100"/>
            <a:ext cx="151800" cy="12159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11" idx="2"/>
            <a:endCxn id="208" idx="0"/>
          </p:cNvCxnSpPr>
          <p:nvPr/>
        </p:nvCxnSpPr>
        <p:spPr>
          <a:xfrm flipH="1" rot="-5400000">
            <a:off x="4588263" y="2311750"/>
            <a:ext cx="564900" cy="159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stCxn id="213" idx="2"/>
            <a:endCxn id="208" idx="0"/>
          </p:cNvCxnSpPr>
          <p:nvPr/>
        </p:nvCxnSpPr>
        <p:spPr>
          <a:xfrm rot="5400000">
            <a:off x="5331050" y="2157850"/>
            <a:ext cx="135600" cy="896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>
            <a:stCxn id="212" idx="1"/>
            <a:endCxn id="208" idx="3"/>
          </p:cNvCxnSpPr>
          <p:nvPr/>
        </p:nvCxnSpPr>
        <p:spPr>
          <a:xfrm flipH="1">
            <a:off x="5729025" y="2812575"/>
            <a:ext cx="90000" cy="300300"/>
          </a:xfrm>
          <a:prstGeom prst="bentConnector3">
            <a:avLst>
              <a:gd fmla="val 500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7"/>
          <p:cNvSpPr/>
          <p:nvPr/>
        </p:nvSpPr>
        <p:spPr>
          <a:xfrm>
            <a:off x="1162125" y="3475450"/>
            <a:ext cx="1513500" cy="5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with </a:t>
            </a:r>
            <a:r>
              <a:rPr lang="en"/>
              <a:t>additional</a:t>
            </a:r>
            <a:r>
              <a:rPr lang="en"/>
              <a:t> circuit 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778250" y="1542250"/>
            <a:ext cx="18078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Disposable headgear if strap material is cheap</a:t>
            </a: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3537800" y="1068663"/>
            <a:ext cx="1868100" cy="5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circuit uses a transistor to manage constant current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7085675" y="2522150"/>
            <a:ext cx="19674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Duration is managed  using a 555 timer as with other designs we will design it to turn on on button push </a:t>
            </a:r>
            <a:endParaRPr sz="1200"/>
          </a:p>
        </p:txBody>
      </p:sp>
      <p:sp>
        <p:nvSpPr>
          <p:cNvPr id="223" name="Google Shape;223;p17"/>
          <p:cNvSpPr/>
          <p:nvPr/>
        </p:nvSpPr>
        <p:spPr>
          <a:xfrm>
            <a:off x="1052925" y="2065602"/>
            <a:ext cx="1622700" cy="7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is cheap because circuit is built for just one current setting</a:t>
            </a:r>
            <a:endParaRPr/>
          </a:p>
        </p:txBody>
      </p:sp>
      <p:cxnSp>
        <p:nvCxnSpPr>
          <p:cNvPr id="224" name="Google Shape;224;p17"/>
          <p:cNvCxnSpPr>
            <a:stCxn id="220" idx="3"/>
            <a:endCxn id="210" idx="0"/>
          </p:cNvCxnSpPr>
          <p:nvPr/>
        </p:nvCxnSpPr>
        <p:spPr>
          <a:xfrm>
            <a:off x="2586050" y="1781500"/>
            <a:ext cx="1148400" cy="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>
            <a:stCxn id="223" idx="3"/>
            <a:endCxn id="210" idx="1"/>
          </p:cNvCxnSpPr>
          <p:nvPr/>
        </p:nvCxnSpPr>
        <p:spPr>
          <a:xfrm flipH="1" rot="10800000">
            <a:off x="2675625" y="2315502"/>
            <a:ext cx="567600" cy="123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>
            <a:stCxn id="219" idx="3"/>
            <a:endCxn id="209" idx="1"/>
          </p:cNvCxnSpPr>
          <p:nvPr/>
        </p:nvCxnSpPr>
        <p:spPr>
          <a:xfrm flipH="1" rot="10800000">
            <a:off x="2675625" y="3275500"/>
            <a:ext cx="211800" cy="4905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>
            <a:stCxn id="211" idx="0"/>
            <a:endCxn id="221" idx="2"/>
          </p:cNvCxnSpPr>
          <p:nvPr/>
        </p:nvCxnSpPr>
        <p:spPr>
          <a:xfrm flipH="1" rot="5400000">
            <a:off x="4533663" y="1587850"/>
            <a:ext cx="195300" cy="319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7"/>
          <p:cNvSpPr/>
          <p:nvPr/>
        </p:nvSpPr>
        <p:spPr>
          <a:xfrm>
            <a:off x="5566750" y="853675"/>
            <a:ext cx="2058900" cy="105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strap headgear design requires some assembly but it is the most straightforward design</a:t>
            </a:r>
            <a:endParaRPr/>
          </a:p>
        </p:txBody>
      </p:sp>
      <p:cxnSp>
        <p:nvCxnSpPr>
          <p:cNvPr id="229" name="Google Shape;229;p17"/>
          <p:cNvCxnSpPr>
            <a:stCxn id="213" idx="0"/>
            <a:endCxn id="228" idx="2"/>
          </p:cNvCxnSpPr>
          <p:nvPr/>
        </p:nvCxnSpPr>
        <p:spPr>
          <a:xfrm rot="-5400000">
            <a:off x="6053900" y="1699300"/>
            <a:ext cx="335700" cy="7491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7"/>
          <p:cNvCxnSpPr>
            <a:stCxn id="212" idx="3"/>
            <a:endCxn id="222" idx="1"/>
          </p:cNvCxnSpPr>
          <p:nvPr/>
        </p:nvCxnSpPr>
        <p:spPr>
          <a:xfrm>
            <a:off x="6701625" y="2812575"/>
            <a:ext cx="384000" cy="164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7"/>
          <p:cNvSpPr/>
          <p:nvPr/>
        </p:nvSpPr>
        <p:spPr>
          <a:xfrm>
            <a:off x="7693650" y="1597275"/>
            <a:ext cx="1215900" cy="5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is one button operation</a:t>
            </a:r>
            <a:endParaRPr/>
          </a:p>
        </p:txBody>
      </p:sp>
      <p:cxnSp>
        <p:nvCxnSpPr>
          <p:cNvPr id="232" name="Google Shape;232;p17"/>
          <p:cNvCxnSpPr>
            <a:stCxn id="213" idx="3"/>
            <a:endCxn id="231" idx="2"/>
          </p:cNvCxnSpPr>
          <p:nvPr/>
        </p:nvCxnSpPr>
        <p:spPr>
          <a:xfrm flipH="1" rot="10800000">
            <a:off x="6288500" y="2178250"/>
            <a:ext cx="2013000" cy="21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7"/>
          <p:cNvSpPr/>
          <p:nvPr/>
        </p:nvSpPr>
        <p:spPr>
          <a:xfrm>
            <a:off x="1068875" y="4225275"/>
            <a:ext cx="982800" cy="33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30s/1mA</a:t>
            </a:r>
            <a:endParaRPr/>
          </a:p>
        </p:txBody>
      </p:sp>
      <p:cxnSp>
        <p:nvCxnSpPr>
          <p:cNvPr id="234" name="Google Shape;234;p17"/>
          <p:cNvCxnSpPr>
            <a:endCxn id="233" idx="0"/>
          </p:cNvCxnSpPr>
          <p:nvPr/>
        </p:nvCxnSpPr>
        <p:spPr>
          <a:xfrm flipH="1">
            <a:off x="1560275" y="4056675"/>
            <a:ext cx="358500" cy="16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7"/>
          <p:cNvSpPr/>
          <p:nvPr/>
        </p:nvSpPr>
        <p:spPr>
          <a:xfrm>
            <a:off x="4017250" y="3730300"/>
            <a:ext cx="12159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electrodes</a:t>
            </a:r>
            <a:endParaRPr/>
          </a:p>
        </p:txBody>
      </p:sp>
      <p:cxnSp>
        <p:nvCxnSpPr>
          <p:cNvPr id="236" name="Google Shape;236;p17"/>
          <p:cNvCxnSpPr>
            <a:stCxn id="235" idx="0"/>
            <a:endCxn id="208" idx="2"/>
          </p:cNvCxnSpPr>
          <p:nvPr/>
        </p:nvCxnSpPr>
        <p:spPr>
          <a:xfrm rot="-5400000">
            <a:off x="4698550" y="3478450"/>
            <a:ext cx="178500" cy="325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7"/>
          <p:cNvSpPr/>
          <p:nvPr/>
        </p:nvSpPr>
        <p:spPr>
          <a:xfrm>
            <a:off x="6951250" y="3809200"/>
            <a:ext cx="1350300" cy="50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 then turn off in after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40 minutes</a:t>
            </a:r>
            <a:endParaRPr/>
          </a:p>
        </p:txBody>
      </p:sp>
      <p:cxnSp>
        <p:nvCxnSpPr>
          <p:cNvPr id="238" name="Google Shape;238;p17"/>
          <p:cNvCxnSpPr>
            <a:stCxn id="212" idx="3"/>
            <a:endCxn id="237" idx="1"/>
          </p:cNvCxnSpPr>
          <p:nvPr/>
        </p:nvCxnSpPr>
        <p:spPr>
          <a:xfrm>
            <a:off x="6701625" y="2812575"/>
            <a:ext cx="249600" cy="1251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7"/>
          <p:cNvSpPr/>
          <p:nvPr/>
        </p:nvSpPr>
        <p:spPr>
          <a:xfrm>
            <a:off x="1169300" y="2939025"/>
            <a:ext cx="1162200" cy="413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cost about 10$</a:t>
            </a:r>
            <a:endParaRPr/>
          </a:p>
        </p:txBody>
      </p:sp>
      <p:cxnSp>
        <p:nvCxnSpPr>
          <p:cNvPr id="240" name="Google Shape;240;p17"/>
          <p:cNvCxnSpPr>
            <a:stCxn id="239" idx="0"/>
            <a:endCxn id="223" idx="2"/>
          </p:cNvCxnSpPr>
          <p:nvPr/>
        </p:nvCxnSpPr>
        <p:spPr>
          <a:xfrm rot="-5400000">
            <a:off x="1744250" y="2818875"/>
            <a:ext cx="126300" cy="1140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7"/>
          <p:cNvSpPr/>
          <p:nvPr/>
        </p:nvSpPr>
        <p:spPr>
          <a:xfrm>
            <a:off x="4597150" y="621150"/>
            <a:ext cx="706500" cy="300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</a:t>
            </a:r>
            <a:endParaRPr/>
          </a:p>
        </p:txBody>
      </p:sp>
      <p:cxnSp>
        <p:nvCxnSpPr>
          <p:cNvPr id="242" name="Google Shape;242;p17"/>
          <p:cNvCxnSpPr>
            <a:stCxn id="221" idx="0"/>
            <a:endCxn id="241" idx="2"/>
          </p:cNvCxnSpPr>
          <p:nvPr/>
        </p:nvCxnSpPr>
        <p:spPr>
          <a:xfrm rot="-5400000">
            <a:off x="4637450" y="755763"/>
            <a:ext cx="147300" cy="4785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7"/>
          <p:cNvSpPr/>
          <p:nvPr/>
        </p:nvSpPr>
        <p:spPr>
          <a:xfrm>
            <a:off x="3529425" y="4210925"/>
            <a:ext cx="12411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4cm by 4cm</a:t>
            </a:r>
            <a:endParaRPr/>
          </a:p>
        </p:txBody>
      </p:sp>
      <p:cxnSp>
        <p:nvCxnSpPr>
          <p:cNvPr id="244" name="Google Shape;244;p17"/>
          <p:cNvCxnSpPr>
            <a:stCxn id="235" idx="2"/>
            <a:endCxn id="243" idx="0"/>
          </p:cNvCxnSpPr>
          <p:nvPr/>
        </p:nvCxnSpPr>
        <p:spPr>
          <a:xfrm rot="5400000">
            <a:off x="4315150" y="3900850"/>
            <a:ext cx="144900" cy="4752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7"/>
          <p:cNvSpPr/>
          <p:nvPr/>
        </p:nvSpPr>
        <p:spPr>
          <a:xfrm>
            <a:off x="4985675" y="4319775"/>
            <a:ext cx="1241100" cy="6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Sponge electrode for comfort </a:t>
            </a:r>
            <a:endParaRPr/>
          </a:p>
        </p:txBody>
      </p:sp>
      <p:cxnSp>
        <p:nvCxnSpPr>
          <p:cNvPr id="246" name="Google Shape;246;p17"/>
          <p:cNvCxnSpPr>
            <a:stCxn id="235" idx="2"/>
            <a:endCxn id="245" idx="0"/>
          </p:cNvCxnSpPr>
          <p:nvPr/>
        </p:nvCxnSpPr>
        <p:spPr>
          <a:xfrm flipH="1" rot="-5400000">
            <a:off x="4988800" y="3702400"/>
            <a:ext cx="253800" cy="981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225500" y="-14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2: </a:t>
            </a:r>
            <a:r>
              <a:rPr lang="en"/>
              <a:t>Cap headgear + DC current + coin cell batteries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3428900" y="2637150"/>
            <a:ext cx="1762500" cy="7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Low cost, ready to use, “disposable” tDCS</a:t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1752800" y="2773388"/>
            <a:ext cx="1024800" cy="5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Circuit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5986400" y="2773400"/>
            <a:ext cx="881100" cy="5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cxnSp>
        <p:nvCxnSpPr>
          <p:cNvPr id="255" name="Google Shape;255;p18"/>
          <p:cNvCxnSpPr>
            <a:stCxn id="252" idx="3"/>
            <a:endCxn id="254" idx="1"/>
          </p:cNvCxnSpPr>
          <p:nvPr/>
        </p:nvCxnSpPr>
        <p:spPr>
          <a:xfrm>
            <a:off x="5191400" y="3015450"/>
            <a:ext cx="795000" cy="1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18"/>
          <p:cNvSpPr/>
          <p:nvPr/>
        </p:nvSpPr>
        <p:spPr>
          <a:xfrm>
            <a:off x="3795288" y="3767775"/>
            <a:ext cx="1024800" cy="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usability</a:t>
            </a:r>
            <a:endParaRPr/>
          </a:p>
        </p:txBody>
      </p:sp>
      <p:cxnSp>
        <p:nvCxnSpPr>
          <p:cNvPr id="257" name="Google Shape;257;p18"/>
          <p:cNvCxnSpPr>
            <a:stCxn id="252" idx="2"/>
            <a:endCxn id="256" idx="0"/>
          </p:cNvCxnSpPr>
          <p:nvPr/>
        </p:nvCxnSpPr>
        <p:spPr>
          <a:xfrm rot="5400000">
            <a:off x="4121900" y="3579600"/>
            <a:ext cx="374100" cy="24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18"/>
          <p:cNvSpPr/>
          <p:nvPr/>
        </p:nvSpPr>
        <p:spPr>
          <a:xfrm>
            <a:off x="1450988" y="1377225"/>
            <a:ext cx="1628400" cy="3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Cost/disposability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5938500" y="890925"/>
            <a:ext cx="12309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eadgear</a:t>
            </a:r>
            <a:endParaRPr/>
          </a:p>
        </p:txBody>
      </p:sp>
      <p:cxnSp>
        <p:nvCxnSpPr>
          <p:cNvPr id="260" name="Google Shape;260;p18"/>
          <p:cNvCxnSpPr>
            <a:stCxn id="252" idx="0"/>
            <a:endCxn id="259" idx="1"/>
          </p:cNvCxnSpPr>
          <p:nvPr/>
        </p:nvCxnSpPr>
        <p:spPr>
          <a:xfrm rot="-5400000">
            <a:off x="4351850" y="1050450"/>
            <a:ext cx="1545000" cy="1628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>
            <a:stCxn id="258" idx="3"/>
            <a:endCxn id="252" idx="0"/>
          </p:cNvCxnSpPr>
          <p:nvPr/>
        </p:nvCxnSpPr>
        <p:spPr>
          <a:xfrm>
            <a:off x="3079388" y="1554375"/>
            <a:ext cx="1230900" cy="108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8"/>
          <p:cNvSpPr/>
          <p:nvPr/>
        </p:nvSpPr>
        <p:spPr>
          <a:xfrm>
            <a:off x="311700" y="3595263"/>
            <a:ext cx="1206900" cy="402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1950475" y="3716950"/>
            <a:ext cx="1727100" cy="560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Circuit is one button operation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64" name="Google Shape;264;p18"/>
          <p:cNvCxnSpPr>
            <a:stCxn id="256" idx="1"/>
            <a:endCxn id="263" idx="3"/>
          </p:cNvCxnSpPr>
          <p:nvPr/>
        </p:nvCxnSpPr>
        <p:spPr>
          <a:xfrm flipH="1">
            <a:off x="3677688" y="3997575"/>
            <a:ext cx="117600" cy="600"/>
          </a:xfrm>
          <a:prstGeom prst="curvedConnector3">
            <a:avLst>
              <a:gd fmla="val 50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18"/>
          <p:cNvSpPr/>
          <p:nvPr/>
        </p:nvSpPr>
        <p:spPr>
          <a:xfrm>
            <a:off x="3335550" y="4384875"/>
            <a:ext cx="19443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cap headgear design requires no assembly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18"/>
          <p:cNvCxnSpPr>
            <a:stCxn id="256" idx="2"/>
            <a:endCxn id="265" idx="0"/>
          </p:cNvCxnSpPr>
          <p:nvPr/>
        </p:nvCxnSpPr>
        <p:spPr>
          <a:xfrm flipH="1" rot="-5400000">
            <a:off x="4229238" y="4305825"/>
            <a:ext cx="1575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8"/>
          <p:cNvSpPr/>
          <p:nvPr/>
        </p:nvSpPr>
        <p:spPr>
          <a:xfrm>
            <a:off x="5126700" y="3716475"/>
            <a:ext cx="1727100" cy="562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adhesive electrode already attached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8"/>
          <p:cNvCxnSpPr>
            <a:stCxn id="256" idx="3"/>
            <a:endCxn id="267" idx="1"/>
          </p:cNvCxnSpPr>
          <p:nvPr/>
        </p:nvCxnSpPr>
        <p:spPr>
          <a:xfrm>
            <a:off x="4820088" y="3997575"/>
            <a:ext cx="306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8"/>
          <p:cNvSpPr/>
          <p:nvPr/>
        </p:nvSpPr>
        <p:spPr>
          <a:xfrm>
            <a:off x="7654400" y="2791500"/>
            <a:ext cx="1254900" cy="459600"/>
          </a:xfrm>
          <a:prstGeom prst="roundRect">
            <a:avLst>
              <a:gd fmla="val 493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</a:t>
            </a:r>
            <a:r>
              <a:rPr lang="en"/>
              <a:t>minutes</a:t>
            </a:r>
            <a:r>
              <a:rPr lang="en"/>
              <a:t> </a:t>
            </a:r>
            <a:endParaRPr/>
          </a:p>
        </p:txBody>
      </p:sp>
      <p:cxnSp>
        <p:nvCxnSpPr>
          <p:cNvPr id="270" name="Google Shape;270;p18"/>
          <p:cNvCxnSpPr>
            <a:stCxn id="254" idx="3"/>
            <a:endCxn id="269" idx="1"/>
          </p:cNvCxnSpPr>
          <p:nvPr/>
        </p:nvCxnSpPr>
        <p:spPr>
          <a:xfrm flipH="1" rot="10800000">
            <a:off x="6867500" y="3021200"/>
            <a:ext cx="786900" cy="6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8"/>
          <p:cNvSpPr/>
          <p:nvPr/>
        </p:nvSpPr>
        <p:spPr>
          <a:xfrm>
            <a:off x="92900" y="1839438"/>
            <a:ext cx="2394600" cy="354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disposable if </a:t>
            </a:r>
            <a:r>
              <a:rPr lang="en" sz="1200">
                <a:solidFill>
                  <a:schemeClr val="dk1"/>
                </a:solidFill>
              </a:rPr>
              <a:t>material is cheap</a:t>
            </a:r>
            <a:endParaRPr sz="1200"/>
          </a:p>
        </p:txBody>
      </p:sp>
      <p:cxnSp>
        <p:nvCxnSpPr>
          <p:cNvPr id="272" name="Google Shape;272;p18"/>
          <p:cNvCxnSpPr>
            <a:stCxn id="258" idx="1"/>
            <a:endCxn id="271" idx="0"/>
          </p:cNvCxnSpPr>
          <p:nvPr/>
        </p:nvCxnSpPr>
        <p:spPr>
          <a:xfrm flipH="1">
            <a:off x="1290188" y="1554375"/>
            <a:ext cx="160800" cy="285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18"/>
          <p:cNvSpPr/>
          <p:nvPr/>
        </p:nvSpPr>
        <p:spPr>
          <a:xfrm>
            <a:off x="461600" y="2729088"/>
            <a:ext cx="914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DC</a:t>
            </a:r>
            <a:r>
              <a:rPr lang="en">
                <a:solidFill>
                  <a:schemeClr val="dk1"/>
                </a:solidFill>
              </a:rPr>
              <a:t> current</a:t>
            </a:r>
            <a:endParaRPr/>
          </a:p>
        </p:txBody>
      </p:sp>
      <p:cxnSp>
        <p:nvCxnSpPr>
          <p:cNvPr id="274" name="Google Shape;274;p18"/>
          <p:cNvCxnSpPr>
            <a:stCxn id="253" idx="3"/>
            <a:endCxn id="252" idx="1"/>
          </p:cNvCxnSpPr>
          <p:nvPr/>
        </p:nvCxnSpPr>
        <p:spPr>
          <a:xfrm flipH="1" rot="10800000">
            <a:off x="2777600" y="3015488"/>
            <a:ext cx="651300" cy="1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>
            <a:stCxn id="253" idx="1"/>
            <a:endCxn id="273" idx="3"/>
          </p:cNvCxnSpPr>
          <p:nvPr/>
        </p:nvCxnSpPr>
        <p:spPr>
          <a:xfrm rot="10800000">
            <a:off x="1376300" y="3015488"/>
            <a:ext cx="376500" cy="1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8"/>
          <p:cNvCxnSpPr>
            <a:stCxn id="273" idx="1"/>
            <a:endCxn id="262" idx="1"/>
          </p:cNvCxnSpPr>
          <p:nvPr/>
        </p:nvCxnSpPr>
        <p:spPr>
          <a:xfrm flipH="1">
            <a:off x="311600" y="3015438"/>
            <a:ext cx="150000" cy="780900"/>
          </a:xfrm>
          <a:prstGeom prst="curvedConnector3">
            <a:avLst>
              <a:gd fmla="val 2586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18"/>
          <p:cNvSpPr/>
          <p:nvPr/>
        </p:nvSpPr>
        <p:spPr>
          <a:xfrm>
            <a:off x="351500" y="2318913"/>
            <a:ext cx="1877400" cy="285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$20</a:t>
            </a:r>
            <a:endParaRPr/>
          </a:p>
        </p:txBody>
      </p:sp>
      <p:cxnSp>
        <p:nvCxnSpPr>
          <p:cNvPr id="278" name="Google Shape;278;p18"/>
          <p:cNvCxnSpPr>
            <a:stCxn id="271" idx="2"/>
            <a:endCxn id="277" idx="0"/>
          </p:cNvCxnSpPr>
          <p:nvPr/>
        </p:nvCxnSpPr>
        <p:spPr>
          <a:xfrm flipH="1" rot="-5400000">
            <a:off x="1227950" y="2255988"/>
            <a:ext cx="125100" cy="600"/>
          </a:xfrm>
          <a:prstGeom prst="curvedConnector3">
            <a:avLst>
              <a:gd fmla="val 500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18"/>
          <p:cNvSpPr/>
          <p:nvPr/>
        </p:nvSpPr>
        <p:spPr>
          <a:xfrm>
            <a:off x="7543200" y="862275"/>
            <a:ext cx="1366200" cy="459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Cap headgear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18"/>
          <p:cNvCxnSpPr>
            <a:stCxn id="259" idx="3"/>
            <a:endCxn id="279" idx="1"/>
          </p:cNvCxnSpPr>
          <p:nvPr/>
        </p:nvCxnSpPr>
        <p:spPr>
          <a:xfrm>
            <a:off x="7169400" y="1092075"/>
            <a:ext cx="373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8"/>
          <p:cNvSpPr/>
          <p:nvPr/>
        </p:nvSpPr>
        <p:spPr>
          <a:xfrm>
            <a:off x="5938700" y="1697013"/>
            <a:ext cx="2911800" cy="756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/>
              <a:t>ponge electrodes will be already attached to the cap. The electrodes will have small opening where saline can be poured.</a:t>
            </a:r>
            <a:endParaRPr sz="1200"/>
          </a:p>
        </p:txBody>
      </p:sp>
      <p:cxnSp>
        <p:nvCxnSpPr>
          <p:cNvPr id="282" name="Google Shape;282;p18"/>
          <p:cNvCxnSpPr>
            <a:stCxn id="279" idx="2"/>
            <a:endCxn id="281" idx="0"/>
          </p:cNvCxnSpPr>
          <p:nvPr/>
        </p:nvCxnSpPr>
        <p:spPr>
          <a:xfrm rot="5400000">
            <a:off x="7623000" y="1093575"/>
            <a:ext cx="375000" cy="831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311700" y="140850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3: </a:t>
            </a:r>
            <a:r>
              <a:rPr lang="en" sz="2000"/>
              <a:t>strap headgear + </a:t>
            </a:r>
            <a:r>
              <a:rPr lang="en" sz="2000"/>
              <a:t>coin cell</a:t>
            </a:r>
            <a:r>
              <a:rPr lang="en" sz="2000"/>
              <a:t> batteries + sponge electrode </a:t>
            </a:r>
            <a:endParaRPr sz="2000"/>
          </a:p>
        </p:txBody>
      </p:sp>
      <p:sp>
        <p:nvSpPr>
          <p:cNvPr id="288" name="Google Shape;288;p19"/>
          <p:cNvSpPr/>
          <p:nvPr/>
        </p:nvSpPr>
        <p:spPr>
          <a:xfrm>
            <a:off x="3878400" y="213225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cost, Ready to use, Disposable tDCS</a:t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5559750" y="2370300"/>
            <a:ext cx="6309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circuit </a:t>
            </a:r>
            <a:endParaRPr sz="1100"/>
          </a:p>
        </p:txBody>
      </p:sp>
      <p:cxnSp>
        <p:nvCxnSpPr>
          <p:cNvPr id="290" name="Google Shape;290;p19"/>
          <p:cNvCxnSpPr>
            <a:stCxn id="288" idx="3"/>
            <a:endCxn id="289" idx="1"/>
          </p:cNvCxnSpPr>
          <p:nvPr/>
        </p:nvCxnSpPr>
        <p:spPr>
          <a:xfrm>
            <a:off x="5265600" y="2571750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19"/>
          <p:cNvSpPr/>
          <p:nvPr/>
        </p:nvSpPr>
        <p:spPr>
          <a:xfrm>
            <a:off x="6484800" y="237030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Constant current</a:t>
            </a:r>
            <a:endParaRPr sz="1100"/>
          </a:p>
        </p:txBody>
      </p:sp>
      <p:cxnSp>
        <p:nvCxnSpPr>
          <p:cNvPr id="292" name="Google Shape;292;p19"/>
          <p:cNvCxnSpPr>
            <a:stCxn id="289" idx="3"/>
            <a:endCxn id="291" idx="1"/>
          </p:cNvCxnSpPr>
          <p:nvPr/>
        </p:nvCxnSpPr>
        <p:spPr>
          <a:xfrm>
            <a:off x="6190650" y="2571750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9"/>
          <p:cNvSpPr/>
          <p:nvPr/>
        </p:nvSpPr>
        <p:spPr>
          <a:xfrm>
            <a:off x="7721550" y="2370300"/>
            <a:ext cx="6309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mA</a:t>
            </a:r>
            <a:endParaRPr sz="1100"/>
          </a:p>
        </p:txBody>
      </p:sp>
      <p:cxnSp>
        <p:nvCxnSpPr>
          <p:cNvPr id="294" name="Google Shape;294;p19"/>
          <p:cNvCxnSpPr>
            <a:stCxn id="291" idx="3"/>
            <a:endCxn id="293" idx="1"/>
          </p:cNvCxnSpPr>
          <p:nvPr/>
        </p:nvCxnSpPr>
        <p:spPr>
          <a:xfrm>
            <a:off x="7427400" y="2571750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9"/>
          <p:cNvCxnSpPr>
            <a:endCxn id="296" idx="1"/>
          </p:cNvCxnSpPr>
          <p:nvPr/>
        </p:nvCxnSpPr>
        <p:spPr>
          <a:xfrm flipH="1" rot="10800000">
            <a:off x="6122213" y="2045100"/>
            <a:ext cx="351900" cy="326700"/>
          </a:xfrm>
          <a:prstGeom prst="bentConnector3">
            <a:avLst>
              <a:gd fmla="val -1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19"/>
          <p:cNvSpPr/>
          <p:nvPr/>
        </p:nvSpPr>
        <p:spPr>
          <a:xfrm>
            <a:off x="6474113" y="18436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</a:t>
            </a:r>
            <a:r>
              <a:rPr lang="en" sz="1100"/>
              <a:t>uration</a:t>
            </a:r>
            <a:endParaRPr sz="1100"/>
          </a:p>
        </p:txBody>
      </p:sp>
      <p:sp>
        <p:nvSpPr>
          <p:cNvPr id="297" name="Google Shape;297;p19"/>
          <p:cNvSpPr/>
          <p:nvPr/>
        </p:nvSpPr>
        <p:spPr>
          <a:xfrm>
            <a:off x="7622538" y="1843650"/>
            <a:ext cx="807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30 mins</a:t>
            </a:r>
            <a:endParaRPr sz="1100"/>
          </a:p>
        </p:txBody>
      </p:sp>
      <p:cxnSp>
        <p:nvCxnSpPr>
          <p:cNvPr id="298" name="Google Shape;298;p19"/>
          <p:cNvCxnSpPr>
            <a:stCxn id="296" idx="3"/>
            <a:endCxn id="297" idx="1"/>
          </p:cNvCxnSpPr>
          <p:nvPr/>
        </p:nvCxnSpPr>
        <p:spPr>
          <a:xfrm>
            <a:off x="7416713" y="2045100"/>
            <a:ext cx="20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9"/>
          <p:cNvSpPr/>
          <p:nvPr/>
        </p:nvSpPr>
        <p:spPr>
          <a:xfrm>
            <a:off x="2583650" y="237030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headgear</a:t>
            </a:r>
            <a:endParaRPr sz="1100"/>
          </a:p>
        </p:txBody>
      </p:sp>
      <p:cxnSp>
        <p:nvCxnSpPr>
          <p:cNvPr id="300" name="Google Shape;300;p19"/>
          <p:cNvCxnSpPr>
            <a:stCxn id="299" idx="3"/>
            <a:endCxn id="288" idx="1"/>
          </p:cNvCxnSpPr>
          <p:nvPr/>
        </p:nvCxnSpPr>
        <p:spPr>
          <a:xfrm>
            <a:off x="3526250" y="2571750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9"/>
          <p:cNvCxnSpPr/>
          <p:nvPr/>
        </p:nvCxnSpPr>
        <p:spPr>
          <a:xfrm>
            <a:off x="6077275" y="2773200"/>
            <a:ext cx="1427100" cy="299700"/>
          </a:xfrm>
          <a:prstGeom prst="bentConnector3">
            <a:avLst>
              <a:gd fmla="val 38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19"/>
          <p:cNvSpPr/>
          <p:nvPr/>
        </p:nvSpPr>
        <p:spPr>
          <a:xfrm>
            <a:off x="7498075" y="30112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Ramp up/down</a:t>
            </a:r>
            <a:endParaRPr sz="1100"/>
          </a:p>
        </p:txBody>
      </p:sp>
      <p:cxnSp>
        <p:nvCxnSpPr>
          <p:cNvPr id="303" name="Google Shape;303;p19"/>
          <p:cNvCxnSpPr>
            <a:stCxn id="299" idx="0"/>
            <a:endCxn id="304" idx="3"/>
          </p:cNvCxnSpPr>
          <p:nvPr/>
        </p:nvCxnSpPr>
        <p:spPr>
          <a:xfrm flipH="1" rot="5400000">
            <a:off x="2486750" y="1802100"/>
            <a:ext cx="439500" cy="69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9"/>
          <p:cNvSpPr/>
          <p:nvPr/>
        </p:nvSpPr>
        <p:spPr>
          <a:xfrm>
            <a:off x="1415325" y="17293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Snap </a:t>
            </a:r>
            <a:r>
              <a:rPr lang="en" sz="1100"/>
              <a:t>s</a:t>
            </a:r>
            <a:r>
              <a:rPr lang="en" sz="1100"/>
              <a:t>trap</a:t>
            </a:r>
            <a:endParaRPr sz="1100"/>
          </a:p>
        </p:txBody>
      </p:sp>
      <p:sp>
        <p:nvSpPr>
          <p:cNvPr id="305" name="Google Shape;305;p19"/>
          <p:cNvSpPr/>
          <p:nvPr/>
        </p:nvSpPr>
        <p:spPr>
          <a:xfrm>
            <a:off x="167475" y="17293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disposable</a:t>
            </a:r>
            <a:endParaRPr sz="1100"/>
          </a:p>
        </p:txBody>
      </p:sp>
      <p:cxnSp>
        <p:nvCxnSpPr>
          <p:cNvPr id="306" name="Google Shape;306;p19"/>
          <p:cNvCxnSpPr>
            <a:stCxn id="305" idx="3"/>
            <a:endCxn id="304" idx="1"/>
          </p:cNvCxnSpPr>
          <p:nvPr/>
        </p:nvCxnSpPr>
        <p:spPr>
          <a:xfrm>
            <a:off x="1110075" y="1930800"/>
            <a:ext cx="3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9"/>
          <p:cNvSpPr/>
          <p:nvPr/>
        </p:nvSpPr>
        <p:spPr>
          <a:xfrm>
            <a:off x="167475" y="98820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Fixed to </a:t>
            </a:r>
            <a:r>
              <a:rPr lang="en" sz="1100"/>
              <a:t>position</a:t>
            </a:r>
            <a:endParaRPr sz="1100"/>
          </a:p>
        </p:txBody>
      </p:sp>
      <p:cxnSp>
        <p:nvCxnSpPr>
          <p:cNvPr id="308" name="Google Shape;308;p19"/>
          <p:cNvCxnSpPr>
            <a:stCxn id="304" idx="0"/>
            <a:endCxn id="307" idx="3"/>
          </p:cNvCxnSpPr>
          <p:nvPr/>
        </p:nvCxnSpPr>
        <p:spPr>
          <a:xfrm flipH="1" rot="5400000">
            <a:off x="1228425" y="1071150"/>
            <a:ext cx="539700" cy="77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9"/>
          <p:cNvSpPr/>
          <p:nvPr/>
        </p:nvSpPr>
        <p:spPr>
          <a:xfrm>
            <a:off x="1415325" y="237030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montages</a:t>
            </a:r>
            <a:endParaRPr sz="1100"/>
          </a:p>
        </p:txBody>
      </p:sp>
      <p:cxnSp>
        <p:nvCxnSpPr>
          <p:cNvPr id="310" name="Google Shape;310;p19"/>
          <p:cNvCxnSpPr>
            <a:stCxn id="309" idx="3"/>
            <a:endCxn id="299" idx="1"/>
          </p:cNvCxnSpPr>
          <p:nvPr/>
        </p:nvCxnSpPr>
        <p:spPr>
          <a:xfrm>
            <a:off x="2357925" y="2571750"/>
            <a:ext cx="225600" cy="6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19"/>
          <p:cNvSpPr/>
          <p:nvPr/>
        </p:nvSpPr>
        <p:spPr>
          <a:xfrm>
            <a:off x="167475" y="237060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Depression/anxiety</a:t>
            </a:r>
            <a:endParaRPr sz="1100"/>
          </a:p>
        </p:txBody>
      </p:sp>
      <p:cxnSp>
        <p:nvCxnSpPr>
          <p:cNvPr id="312" name="Google Shape;312;p19"/>
          <p:cNvCxnSpPr>
            <a:stCxn id="311" idx="3"/>
            <a:endCxn id="309" idx="1"/>
          </p:cNvCxnSpPr>
          <p:nvPr/>
        </p:nvCxnSpPr>
        <p:spPr>
          <a:xfrm flipH="1" rot="10800000">
            <a:off x="1110075" y="2571750"/>
            <a:ext cx="305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19"/>
          <p:cNvSpPr/>
          <p:nvPr/>
        </p:nvSpPr>
        <p:spPr>
          <a:xfrm>
            <a:off x="4100700" y="152790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electrode</a:t>
            </a:r>
            <a:endParaRPr sz="1100"/>
          </a:p>
        </p:txBody>
      </p:sp>
      <p:cxnSp>
        <p:nvCxnSpPr>
          <p:cNvPr id="314" name="Google Shape;314;p19"/>
          <p:cNvCxnSpPr>
            <a:stCxn id="313" idx="2"/>
            <a:endCxn id="288" idx="0"/>
          </p:cNvCxnSpPr>
          <p:nvPr/>
        </p:nvCxnSpPr>
        <p:spPr>
          <a:xfrm>
            <a:off x="4572000" y="1930800"/>
            <a:ext cx="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9"/>
          <p:cNvSpPr/>
          <p:nvPr/>
        </p:nvSpPr>
        <p:spPr>
          <a:xfrm>
            <a:off x="4100700" y="887475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sponge</a:t>
            </a:r>
            <a:endParaRPr sz="1100"/>
          </a:p>
        </p:txBody>
      </p:sp>
      <p:cxnSp>
        <p:nvCxnSpPr>
          <p:cNvPr id="316" name="Google Shape;316;p19"/>
          <p:cNvCxnSpPr>
            <a:stCxn id="315" idx="2"/>
            <a:endCxn id="313" idx="0"/>
          </p:cNvCxnSpPr>
          <p:nvPr/>
        </p:nvCxnSpPr>
        <p:spPr>
          <a:xfrm>
            <a:off x="4572000" y="1290375"/>
            <a:ext cx="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19"/>
          <p:cNvSpPr/>
          <p:nvPr/>
        </p:nvSpPr>
        <p:spPr>
          <a:xfrm>
            <a:off x="5346400" y="8872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 </a:t>
            </a:r>
            <a:r>
              <a:rPr lang="en" sz="1100"/>
              <a:t>s</a:t>
            </a:r>
            <a:r>
              <a:rPr lang="en" sz="1100"/>
              <a:t>alinated</a:t>
            </a:r>
            <a:endParaRPr sz="1100"/>
          </a:p>
        </p:txBody>
      </p:sp>
      <p:cxnSp>
        <p:nvCxnSpPr>
          <p:cNvPr id="318" name="Google Shape;318;p19"/>
          <p:cNvCxnSpPr>
            <a:stCxn id="317" idx="1"/>
            <a:endCxn id="315" idx="3"/>
          </p:cNvCxnSpPr>
          <p:nvPr/>
        </p:nvCxnSpPr>
        <p:spPr>
          <a:xfrm flipH="1">
            <a:off x="5043400" y="1088700"/>
            <a:ext cx="30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19"/>
          <p:cNvSpPr/>
          <p:nvPr/>
        </p:nvSpPr>
        <p:spPr>
          <a:xfrm>
            <a:off x="6592100" y="8869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Works on the hairline</a:t>
            </a:r>
            <a:endParaRPr sz="1100"/>
          </a:p>
        </p:txBody>
      </p:sp>
      <p:cxnSp>
        <p:nvCxnSpPr>
          <p:cNvPr id="320" name="Google Shape;320;p19"/>
          <p:cNvCxnSpPr>
            <a:stCxn id="317" idx="3"/>
            <a:endCxn id="319" idx="1"/>
          </p:cNvCxnSpPr>
          <p:nvPr/>
        </p:nvCxnSpPr>
        <p:spPr>
          <a:xfrm flipH="1" rot="10800000">
            <a:off x="6289000" y="1088400"/>
            <a:ext cx="30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827838" y="8869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expensive</a:t>
            </a:r>
            <a:endParaRPr sz="1100"/>
          </a:p>
        </p:txBody>
      </p:sp>
      <p:cxnSp>
        <p:nvCxnSpPr>
          <p:cNvPr id="322" name="Google Shape;322;p19"/>
          <p:cNvCxnSpPr>
            <a:stCxn id="321" idx="3"/>
            <a:endCxn id="315" idx="1"/>
          </p:cNvCxnSpPr>
          <p:nvPr/>
        </p:nvCxnSpPr>
        <p:spPr>
          <a:xfrm>
            <a:off x="3770438" y="1088400"/>
            <a:ext cx="330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9"/>
          <p:cNvSpPr/>
          <p:nvPr/>
        </p:nvSpPr>
        <p:spPr>
          <a:xfrm>
            <a:off x="6252388" y="3274350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disposable</a:t>
            </a:r>
            <a:endParaRPr sz="1100"/>
          </a:p>
        </p:txBody>
      </p:sp>
      <p:cxnSp>
        <p:nvCxnSpPr>
          <p:cNvPr id="324" name="Google Shape;324;p19"/>
          <p:cNvCxnSpPr>
            <a:stCxn id="289" idx="2"/>
            <a:endCxn id="323" idx="1"/>
          </p:cNvCxnSpPr>
          <p:nvPr/>
        </p:nvCxnSpPr>
        <p:spPr>
          <a:xfrm flipH="1" rot="-5400000">
            <a:off x="5712450" y="2935950"/>
            <a:ext cx="702600" cy="37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19"/>
          <p:cNvSpPr/>
          <p:nvPr/>
        </p:nvSpPr>
        <p:spPr>
          <a:xfrm>
            <a:off x="4100700" y="3207113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friendly</a:t>
            </a:r>
            <a:endParaRPr sz="1100"/>
          </a:p>
        </p:txBody>
      </p:sp>
      <p:cxnSp>
        <p:nvCxnSpPr>
          <p:cNvPr id="326" name="Google Shape;326;p19"/>
          <p:cNvCxnSpPr>
            <a:stCxn id="288" idx="2"/>
            <a:endCxn id="325" idx="0"/>
          </p:cNvCxnSpPr>
          <p:nvPr/>
        </p:nvCxnSpPr>
        <p:spPr>
          <a:xfrm flipH="1" rot="-5400000">
            <a:off x="4474350" y="3108900"/>
            <a:ext cx="19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19"/>
          <p:cNvSpPr/>
          <p:nvPr/>
        </p:nvSpPr>
        <p:spPr>
          <a:xfrm>
            <a:off x="3797850" y="3805875"/>
            <a:ext cx="15483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Colorcode straps for easy preparation</a:t>
            </a:r>
            <a:endParaRPr sz="1100"/>
          </a:p>
        </p:txBody>
      </p:sp>
      <p:cxnSp>
        <p:nvCxnSpPr>
          <p:cNvPr id="328" name="Google Shape;328;p19"/>
          <p:cNvCxnSpPr>
            <a:stCxn id="325" idx="2"/>
            <a:endCxn id="327" idx="0"/>
          </p:cNvCxnSpPr>
          <p:nvPr/>
        </p:nvCxnSpPr>
        <p:spPr>
          <a:xfrm>
            <a:off x="4572000" y="3610013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19"/>
          <p:cNvSpPr/>
          <p:nvPr/>
        </p:nvSpPr>
        <p:spPr>
          <a:xfrm>
            <a:off x="5649400" y="3805875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One button stimulation</a:t>
            </a:r>
            <a:endParaRPr sz="1100"/>
          </a:p>
        </p:txBody>
      </p:sp>
      <p:cxnSp>
        <p:nvCxnSpPr>
          <p:cNvPr id="330" name="Google Shape;330;p19"/>
          <p:cNvCxnSpPr>
            <a:stCxn id="325" idx="3"/>
            <a:endCxn id="329" idx="1"/>
          </p:cNvCxnSpPr>
          <p:nvPr/>
        </p:nvCxnSpPr>
        <p:spPr>
          <a:xfrm>
            <a:off x="5043300" y="3408563"/>
            <a:ext cx="606000" cy="598800"/>
          </a:xfrm>
          <a:prstGeom prst="bentConnector3">
            <a:avLst>
              <a:gd fmla="val 735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19"/>
          <p:cNvSpPr/>
          <p:nvPr/>
        </p:nvSpPr>
        <p:spPr>
          <a:xfrm>
            <a:off x="6842250" y="3805875"/>
            <a:ext cx="9426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Limited settings</a:t>
            </a:r>
            <a:endParaRPr sz="1100"/>
          </a:p>
        </p:txBody>
      </p:sp>
      <p:cxnSp>
        <p:nvCxnSpPr>
          <p:cNvPr id="332" name="Google Shape;332;p19"/>
          <p:cNvCxnSpPr>
            <a:stCxn id="329" idx="3"/>
            <a:endCxn id="331" idx="1"/>
          </p:cNvCxnSpPr>
          <p:nvPr/>
        </p:nvCxnSpPr>
        <p:spPr>
          <a:xfrm>
            <a:off x="6592000" y="4007325"/>
            <a:ext cx="2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9"/>
          <p:cNvCxnSpPr>
            <a:stCxn id="297" idx="3"/>
            <a:endCxn id="331" idx="3"/>
          </p:cNvCxnSpPr>
          <p:nvPr/>
        </p:nvCxnSpPr>
        <p:spPr>
          <a:xfrm flipH="1">
            <a:off x="7784838" y="2045100"/>
            <a:ext cx="645300" cy="1962300"/>
          </a:xfrm>
          <a:prstGeom prst="bentConnector3">
            <a:avLst>
              <a:gd fmla="val -681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9"/>
          <p:cNvCxnSpPr>
            <a:stCxn id="293" idx="3"/>
            <a:endCxn id="331" idx="3"/>
          </p:cNvCxnSpPr>
          <p:nvPr/>
        </p:nvCxnSpPr>
        <p:spPr>
          <a:xfrm flipH="1">
            <a:off x="7784850" y="2571750"/>
            <a:ext cx="567600" cy="1435500"/>
          </a:xfrm>
          <a:prstGeom prst="bentConnector3">
            <a:avLst>
              <a:gd fmla="val -509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9"/>
          <p:cNvSpPr/>
          <p:nvPr/>
        </p:nvSpPr>
        <p:spPr>
          <a:xfrm>
            <a:off x="1286875" y="3840175"/>
            <a:ext cx="8058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 series</a:t>
            </a:r>
            <a:endParaRPr sz="1100"/>
          </a:p>
        </p:txBody>
      </p:sp>
      <p:cxnSp>
        <p:nvCxnSpPr>
          <p:cNvPr id="336" name="Google Shape;336;p19"/>
          <p:cNvCxnSpPr>
            <a:stCxn id="337" idx="2"/>
            <a:endCxn id="335" idx="0"/>
          </p:cNvCxnSpPr>
          <p:nvPr/>
        </p:nvCxnSpPr>
        <p:spPr>
          <a:xfrm>
            <a:off x="1689775" y="361560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9"/>
          <p:cNvSpPr/>
          <p:nvPr/>
        </p:nvSpPr>
        <p:spPr>
          <a:xfrm>
            <a:off x="2483150" y="3207125"/>
            <a:ext cx="10431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Power </a:t>
            </a:r>
            <a:r>
              <a:rPr lang="en" sz="1100"/>
              <a:t>consumption</a:t>
            </a:r>
            <a:endParaRPr sz="1100"/>
          </a:p>
        </p:txBody>
      </p:sp>
      <p:cxnSp>
        <p:nvCxnSpPr>
          <p:cNvPr id="339" name="Google Shape;339;p19"/>
          <p:cNvCxnSpPr>
            <a:stCxn id="338" idx="0"/>
          </p:cNvCxnSpPr>
          <p:nvPr/>
        </p:nvCxnSpPr>
        <p:spPr>
          <a:xfrm rot="-5400000">
            <a:off x="3278300" y="2608625"/>
            <a:ext cx="324900" cy="87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19"/>
          <p:cNvSpPr/>
          <p:nvPr/>
        </p:nvSpPr>
        <p:spPr>
          <a:xfrm>
            <a:off x="1185175" y="3212700"/>
            <a:ext cx="1009200" cy="4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 V coin cell batteries</a:t>
            </a:r>
            <a:endParaRPr sz="1100"/>
          </a:p>
        </p:txBody>
      </p:sp>
      <p:cxnSp>
        <p:nvCxnSpPr>
          <p:cNvPr id="340" name="Google Shape;340;p19"/>
          <p:cNvCxnSpPr>
            <a:stCxn id="337" idx="3"/>
            <a:endCxn id="338" idx="1"/>
          </p:cNvCxnSpPr>
          <p:nvPr/>
        </p:nvCxnSpPr>
        <p:spPr>
          <a:xfrm flipH="1" rot="10800000">
            <a:off x="2194375" y="3408450"/>
            <a:ext cx="288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3875" y="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Concept 4: Cap Headgear + Prong electrodes + 9V battery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3806775" y="213225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cost, ready to use, “disposable” tDCS</a:t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4978150" y="3138200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6209613" y="2908325"/>
            <a:ext cx="956400" cy="6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separate from cap</a:t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7381150" y="2661425"/>
            <a:ext cx="13113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circuit by snap to start stimulation</a:t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6394638" y="4012775"/>
            <a:ext cx="17355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Electrodes require soaking with tap water</a:t>
            </a:r>
            <a:endParaRPr/>
          </a:p>
        </p:txBody>
      </p:sp>
      <p:cxnSp>
        <p:nvCxnSpPr>
          <p:cNvPr id="351" name="Google Shape;351;p20"/>
          <p:cNvCxnSpPr>
            <a:stCxn id="346" idx="3"/>
            <a:endCxn id="347" idx="0"/>
          </p:cNvCxnSpPr>
          <p:nvPr/>
        </p:nvCxnSpPr>
        <p:spPr>
          <a:xfrm>
            <a:off x="5193975" y="2571750"/>
            <a:ext cx="262500" cy="56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0"/>
          <p:cNvCxnSpPr>
            <a:endCxn id="348" idx="1"/>
          </p:cNvCxnSpPr>
          <p:nvPr/>
        </p:nvCxnSpPr>
        <p:spPr>
          <a:xfrm flipH="1" rot="10800000">
            <a:off x="5934513" y="3224375"/>
            <a:ext cx="275100" cy="2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0"/>
          <p:cNvCxnSpPr>
            <a:stCxn id="349" idx="1"/>
            <a:endCxn id="349" idx="1"/>
          </p:cNvCxnSpPr>
          <p:nvPr/>
        </p:nvCxnSpPr>
        <p:spPr>
          <a:xfrm>
            <a:off x="7381150" y="3100925"/>
            <a:ext cx="600" cy="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0"/>
          <p:cNvSpPr/>
          <p:nvPr/>
        </p:nvSpPr>
        <p:spPr>
          <a:xfrm>
            <a:off x="5793825" y="2149625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7180725" y="1962875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10 - 40 minutes</a:t>
            </a:r>
            <a:endParaRPr/>
          </a:p>
        </p:txBody>
      </p:sp>
      <p:cxnSp>
        <p:nvCxnSpPr>
          <p:cNvPr id="356" name="Google Shape;356;p20"/>
          <p:cNvCxnSpPr>
            <a:stCxn id="354" idx="3"/>
            <a:endCxn id="355" idx="1"/>
          </p:cNvCxnSpPr>
          <p:nvPr/>
        </p:nvCxnSpPr>
        <p:spPr>
          <a:xfrm flipH="1" rot="10800000">
            <a:off x="6750225" y="2249375"/>
            <a:ext cx="430500" cy="18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0"/>
          <p:cNvSpPr/>
          <p:nvPr/>
        </p:nvSpPr>
        <p:spPr>
          <a:xfrm>
            <a:off x="3615600" y="3224375"/>
            <a:ext cx="1087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</a:t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2366025" y="2661413"/>
            <a:ext cx="78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2677750" y="4010200"/>
            <a:ext cx="1167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Prong electrode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17925" y="4143425"/>
            <a:ext cx="1607400" cy="81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Pre-salted just add water to make saline solution</a:t>
            </a:r>
            <a:endParaRPr/>
          </a:p>
        </p:txBody>
      </p:sp>
      <p:cxnSp>
        <p:nvCxnSpPr>
          <p:cNvPr id="361" name="Google Shape;361;p20"/>
          <p:cNvCxnSpPr>
            <a:stCxn id="357" idx="0"/>
            <a:endCxn id="346" idx="2"/>
          </p:cNvCxnSpPr>
          <p:nvPr/>
        </p:nvCxnSpPr>
        <p:spPr>
          <a:xfrm rot="-5400000">
            <a:off x="4223400" y="2947325"/>
            <a:ext cx="213000" cy="3411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0"/>
          <p:cNvCxnSpPr>
            <a:stCxn id="357" idx="2"/>
            <a:endCxn id="359" idx="0"/>
          </p:cNvCxnSpPr>
          <p:nvPr/>
        </p:nvCxnSpPr>
        <p:spPr>
          <a:xfrm rot="5400000">
            <a:off x="3603900" y="3454625"/>
            <a:ext cx="213000" cy="8979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0"/>
          <p:cNvSpPr/>
          <p:nvPr/>
        </p:nvSpPr>
        <p:spPr>
          <a:xfrm>
            <a:off x="604425" y="2579088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Ramp up/down</a:t>
            </a:r>
            <a:endParaRPr/>
          </a:p>
        </p:txBody>
      </p:sp>
      <p:cxnSp>
        <p:nvCxnSpPr>
          <p:cNvPr id="364" name="Google Shape;364;p20"/>
          <p:cNvCxnSpPr>
            <a:stCxn id="358" idx="3"/>
            <a:endCxn id="346" idx="1"/>
          </p:cNvCxnSpPr>
          <p:nvPr/>
        </p:nvCxnSpPr>
        <p:spPr>
          <a:xfrm flipH="1" rot="10800000">
            <a:off x="3146625" y="2571863"/>
            <a:ext cx="660300" cy="375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0"/>
          <p:cNvCxnSpPr>
            <a:stCxn id="360" idx="3"/>
            <a:endCxn id="359" idx="1"/>
          </p:cNvCxnSpPr>
          <p:nvPr/>
        </p:nvCxnSpPr>
        <p:spPr>
          <a:xfrm flipH="1" rot="10800000">
            <a:off x="2125325" y="4296575"/>
            <a:ext cx="552300" cy="253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0"/>
          <p:cNvCxnSpPr>
            <a:stCxn id="358" idx="1"/>
            <a:endCxn id="363" idx="3"/>
          </p:cNvCxnSpPr>
          <p:nvPr/>
        </p:nvCxnSpPr>
        <p:spPr>
          <a:xfrm rot="10800000">
            <a:off x="1560825" y="2865563"/>
            <a:ext cx="805200" cy="8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0"/>
          <p:cNvSpPr/>
          <p:nvPr/>
        </p:nvSpPr>
        <p:spPr>
          <a:xfrm>
            <a:off x="4317850" y="1346425"/>
            <a:ext cx="660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cxnSp>
        <p:nvCxnSpPr>
          <p:cNvPr id="368" name="Google Shape;368;p20"/>
          <p:cNvCxnSpPr>
            <a:stCxn id="346" idx="0"/>
            <a:endCxn id="367" idx="2"/>
          </p:cNvCxnSpPr>
          <p:nvPr/>
        </p:nvCxnSpPr>
        <p:spPr>
          <a:xfrm rot="-5400000">
            <a:off x="4467675" y="1951950"/>
            <a:ext cx="213000" cy="1476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0"/>
          <p:cNvSpPr/>
          <p:nvPr/>
        </p:nvSpPr>
        <p:spPr>
          <a:xfrm>
            <a:off x="5194000" y="528950"/>
            <a:ext cx="1867800" cy="6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Prong electrode has to be customly manufactured</a:t>
            </a:r>
            <a:endParaRPr/>
          </a:p>
        </p:txBody>
      </p:sp>
      <p:cxnSp>
        <p:nvCxnSpPr>
          <p:cNvPr id="370" name="Google Shape;370;p20"/>
          <p:cNvCxnSpPr>
            <a:stCxn id="367" idx="0"/>
            <a:endCxn id="369" idx="1"/>
          </p:cNvCxnSpPr>
          <p:nvPr/>
        </p:nvCxnSpPr>
        <p:spPr>
          <a:xfrm rot="-5400000">
            <a:off x="4670350" y="822775"/>
            <a:ext cx="501300" cy="54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0"/>
          <p:cNvCxnSpPr>
            <a:stCxn id="354" idx="1"/>
            <a:endCxn id="346" idx="3"/>
          </p:cNvCxnSpPr>
          <p:nvPr/>
        </p:nvCxnSpPr>
        <p:spPr>
          <a:xfrm flipH="1">
            <a:off x="5193825" y="2435975"/>
            <a:ext cx="600000" cy="1359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0"/>
          <p:cNvSpPr/>
          <p:nvPr/>
        </p:nvSpPr>
        <p:spPr>
          <a:xfrm>
            <a:off x="5450650" y="1372138"/>
            <a:ext cx="1087500" cy="5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is low cost</a:t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361450" y="560600"/>
            <a:ext cx="1167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around $20</a:t>
            </a:r>
            <a:endParaRPr/>
          </a:p>
        </p:txBody>
      </p:sp>
      <p:cxnSp>
        <p:nvCxnSpPr>
          <p:cNvPr id="374" name="Google Shape;374;p20"/>
          <p:cNvCxnSpPr>
            <a:stCxn id="367" idx="1"/>
            <a:endCxn id="373" idx="2"/>
          </p:cNvCxnSpPr>
          <p:nvPr/>
        </p:nvCxnSpPr>
        <p:spPr>
          <a:xfrm rot="10800000">
            <a:off x="3945250" y="1133275"/>
            <a:ext cx="372600" cy="4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0"/>
          <p:cNvSpPr/>
          <p:nvPr/>
        </p:nvSpPr>
        <p:spPr>
          <a:xfrm>
            <a:off x="2888950" y="1346600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is low cost</a:t>
            </a:r>
            <a:endParaRPr/>
          </a:p>
        </p:txBody>
      </p:sp>
      <p:cxnSp>
        <p:nvCxnSpPr>
          <p:cNvPr id="376" name="Google Shape;376;p20"/>
          <p:cNvCxnSpPr>
            <a:stCxn id="367" idx="1"/>
            <a:endCxn id="375" idx="3"/>
          </p:cNvCxnSpPr>
          <p:nvPr/>
        </p:nvCxnSpPr>
        <p:spPr>
          <a:xfrm flipH="1">
            <a:off x="3845350" y="1632775"/>
            <a:ext cx="472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0"/>
          <p:cNvSpPr/>
          <p:nvPr/>
        </p:nvSpPr>
        <p:spPr>
          <a:xfrm>
            <a:off x="7444500" y="560600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cost</a:t>
            </a:r>
            <a:endParaRPr/>
          </a:p>
        </p:txBody>
      </p:sp>
      <p:cxnSp>
        <p:nvCxnSpPr>
          <p:cNvPr id="378" name="Google Shape;378;p20"/>
          <p:cNvCxnSpPr>
            <a:stCxn id="369" idx="3"/>
            <a:endCxn id="377" idx="1"/>
          </p:cNvCxnSpPr>
          <p:nvPr/>
        </p:nvCxnSpPr>
        <p:spPr>
          <a:xfrm>
            <a:off x="7061800" y="845000"/>
            <a:ext cx="382800" cy="2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0"/>
          <p:cNvSpPr/>
          <p:nvPr/>
        </p:nvSpPr>
        <p:spPr>
          <a:xfrm>
            <a:off x="1702525" y="1933288"/>
            <a:ext cx="1245300" cy="45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Disposability</a:t>
            </a:r>
            <a:endParaRPr/>
          </a:p>
        </p:txBody>
      </p:sp>
      <p:cxnSp>
        <p:nvCxnSpPr>
          <p:cNvPr id="380" name="Google Shape;380;p20"/>
          <p:cNvCxnSpPr>
            <a:stCxn id="346" idx="1"/>
            <a:endCxn id="379" idx="3"/>
          </p:cNvCxnSpPr>
          <p:nvPr/>
        </p:nvCxnSpPr>
        <p:spPr>
          <a:xfrm rot="10800000">
            <a:off x="2947875" y="2160450"/>
            <a:ext cx="858900" cy="411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0"/>
          <p:cNvSpPr/>
          <p:nvPr/>
        </p:nvSpPr>
        <p:spPr>
          <a:xfrm>
            <a:off x="2074900" y="635050"/>
            <a:ext cx="1167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</a:t>
            </a:r>
            <a:r>
              <a:rPr lang="en"/>
              <a:t> Disposable</a:t>
            </a:r>
            <a:endParaRPr/>
          </a:p>
        </p:txBody>
      </p:sp>
      <p:cxnSp>
        <p:nvCxnSpPr>
          <p:cNvPr id="382" name="Google Shape;382;p20"/>
          <p:cNvCxnSpPr>
            <a:stCxn id="379" idx="0"/>
            <a:endCxn id="381" idx="2"/>
          </p:cNvCxnSpPr>
          <p:nvPr/>
        </p:nvCxnSpPr>
        <p:spPr>
          <a:xfrm rot="-5400000">
            <a:off x="2129275" y="1403788"/>
            <a:ext cx="725400" cy="333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0"/>
          <p:cNvSpPr/>
          <p:nvPr/>
        </p:nvSpPr>
        <p:spPr>
          <a:xfrm>
            <a:off x="263050" y="1782425"/>
            <a:ext cx="9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r>
              <a:rPr lang="en"/>
              <a:t> </a:t>
            </a:r>
            <a:r>
              <a:rPr lang="en"/>
              <a:t>reusable</a:t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71950" y="515050"/>
            <a:ext cx="1499400" cy="81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Headgear with electrodes fully disposable</a:t>
            </a:r>
            <a:endParaRPr/>
          </a:p>
        </p:txBody>
      </p:sp>
      <p:cxnSp>
        <p:nvCxnSpPr>
          <p:cNvPr id="385" name="Google Shape;385;p20"/>
          <p:cNvCxnSpPr>
            <a:stCxn id="381" idx="1"/>
            <a:endCxn id="383" idx="3"/>
          </p:cNvCxnSpPr>
          <p:nvPr/>
        </p:nvCxnSpPr>
        <p:spPr>
          <a:xfrm flipH="1">
            <a:off x="1219600" y="921400"/>
            <a:ext cx="855300" cy="1147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0"/>
          <p:cNvCxnSpPr>
            <a:stCxn id="381" idx="1"/>
            <a:endCxn id="384" idx="3"/>
          </p:cNvCxnSpPr>
          <p:nvPr/>
        </p:nvCxnSpPr>
        <p:spPr>
          <a:xfrm flipH="1">
            <a:off x="1571500" y="921400"/>
            <a:ext cx="5034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20"/>
          <p:cNvSpPr/>
          <p:nvPr/>
        </p:nvSpPr>
        <p:spPr>
          <a:xfrm>
            <a:off x="4559650" y="4077125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 comes set up in the correct montage </a:t>
            </a:r>
            <a:endParaRPr/>
          </a:p>
        </p:txBody>
      </p:sp>
      <p:cxnSp>
        <p:nvCxnSpPr>
          <p:cNvPr id="388" name="Google Shape;388;p20"/>
          <p:cNvCxnSpPr>
            <a:stCxn id="357" idx="2"/>
            <a:endCxn id="387" idx="1"/>
          </p:cNvCxnSpPr>
          <p:nvPr/>
        </p:nvCxnSpPr>
        <p:spPr>
          <a:xfrm flipH="1" rot="-5400000">
            <a:off x="3999600" y="3956825"/>
            <a:ext cx="719700" cy="40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0"/>
          <p:cNvCxnSpPr>
            <a:stCxn id="347" idx="2"/>
            <a:endCxn id="350" idx="0"/>
          </p:cNvCxnSpPr>
          <p:nvPr/>
        </p:nvCxnSpPr>
        <p:spPr>
          <a:xfrm flipH="1" rot="-5400000">
            <a:off x="6208450" y="2958800"/>
            <a:ext cx="301800" cy="1806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0"/>
          <p:cNvSpPr/>
          <p:nvPr/>
        </p:nvSpPr>
        <p:spPr>
          <a:xfrm>
            <a:off x="424875" y="3375750"/>
            <a:ext cx="16842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current</a:t>
            </a:r>
            <a:endParaRPr/>
          </a:p>
        </p:txBody>
      </p:sp>
      <p:cxnSp>
        <p:nvCxnSpPr>
          <p:cNvPr id="391" name="Google Shape;391;p20"/>
          <p:cNvCxnSpPr>
            <a:stCxn id="358" idx="2"/>
            <a:endCxn id="390" idx="3"/>
          </p:cNvCxnSpPr>
          <p:nvPr/>
        </p:nvCxnSpPr>
        <p:spPr>
          <a:xfrm rot="5400000">
            <a:off x="2236575" y="3106763"/>
            <a:ext cx="392400" cy="64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0"/>
          <p:cNvCxnSpPr>
            <a:stCxn id="367" idx="3"/>
            <a:endCxn id="372" idx="1"/>
          </p:cNvCxnSpPr>
          <p:nvPr/>
        </p:nvCxnSpPr>
        <p:spPr>
          <a:xfrm>
            <a:off x="4978150" y="1632775"/>
            <a:ext cx="472500" cy="2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5: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3774350" y="1918400"/>
            <a:ext cx="1387200" cy="8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cost, Ready to use, Disposable tDCS</a:t>
            </a:r>
            <a:endParaRPr/>
          </a:p>
        </p:txBody>
      </p:sp>
      <p:cxnSp>
        <p:nvCxnSpPr>
          <p:cNvPr id="399" name="Google Shape;399;p21"/>
          <p:cNvCxnSpPr>
            <a:stCxn id="398" idx="3"/>
          </p:cNvCxnSpPr>
          <p:nvPr/>
        </p:nvCxnSpPr>
        <p:spPr>
          <a:xfrm>
            <a:off x="5161550" y="2357900"/>
            <a:ext cx="610200" cy="19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1"/>
          <p:cNvCxnSpPr>
            <a:stCxn id="398" idx="0"/>
          </p:cNvCxnSpPr>
          <p:nvPr/>
        </p:nvCxnSpPr>
        <p:spPr>
          <a:xfrm rot="-5400000">
            <a:off x="4247150" y="1550000"/>
            <a:ext cx="589200" cy="14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1"/>
          <p:cNvCxnSpPr>
            <a:stCxn id="398" idx="1"/>
          </p:cNvCxnSpPr>
          <p:nvPr/>
        </p:nvCxnSpPr>
        <p:spPr>
          <a:xfrm rot="10800000">
            <a:off x="3076850" y="2221400"/>
            <a:ext cx="697500" cy="13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1"/>
          <p:cNvCxnSpPr>
            <a:stCxn id="398" idx="2"/>
          </p:cNvCxnSpPr>
          <p:nvPr/>
        </p:nvCxnSpPr>
        <p:spPr>
          <a:xfrm flipH="1" rot="-5400000">
            <a:off x="4301900" y="2963450"/>
            <a:ext cx="470700" cy="1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