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4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7" r:id="rId12"/>
    <p:sldId id="270" r:id="rId13"/>
    <p:sldId id="272" r:id="rId14"/>
    <p:sldId id="273" r:id="rId15"/>
    <p:sldId id="274" r:id="rId16"/>
    <p:sldId id="282" r:id="rId17"/>
    <p:sldId id="271" r:id="rId18"/>
    <p:sldId id="278" r:id="rId19"/>
    <p:sldId id="279" r:id="rId20"/>
    <p:sldId id="280" r:id="rId21"/>
    <p:sldId id="284" r:id="rId22"/>
    <p:sldId id="285" r:id="rId23"/>
    <p:sldId id="286" r:id="rId24"/>
    <p:sldId id="287" r:id="rId25"/>
    <p:sldId id="288" r:id="rId26"/>
    <p:sldId id="293" r:id="rId27"/>
    <p:sldId id="290" r:id="rId28"/>
    <p:sldId id="291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81" autoAdjust="0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8DE7-27E5-430A-86BB-DEFE37C4A22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29C86-398D-4FE5-8B3C-6FAF9E9A2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9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4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6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8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12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8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9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9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2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5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29C86-398D-4FE5-8B3C-6FAF9E9A2B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4489-4060-450C-863D-33712C6C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80A4F-608E-4FC5-85A8-6AB48E69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45D19-A473-40AA-A8D7-B21DACF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DA57D-45B0-4A4A-9D71-F8F49371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B74DF-3B66-428C-9EC9-97048BC1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1DAB6-21A3-43F6-A64C-A8DFC2F8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BBEC7-E26B-41E4-8E96-4527F597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111CE-F464-4245-9C4B-761C622A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9CDE4-C4E8-4315-B865-0131E1FB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71279-8D04-4E90-A083-4003B62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516D53-E3A5-4162-8BDE-51B40D663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41E3B-4DD7-4AD1-87CD-73617CCF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96E8-5A30-4C5A-B575-11E9F3A2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BF6DF-D319-4B81-A000-068619E7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7FFF0-67D1-4801-A8F9-5FEA9C6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D94B7-B523-4E84-BB04-C5917EAE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F4DB8-57C4-4E35-8F5B-F69B6EEC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BB7CD-DA0B-4135-BBB8-E4713EB9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FEF6C-97E6-4FA5-809E-539FA2A3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CD746-689B-4B67-AD8D-5BC9938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FB184-1E04-460A-B929-B015BAD6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8863D-0E17-480B-97E4-66B35DC1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F742-E532-4ACF-A622-C90E2C9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AD953-5573-4645-B6F0-728E5F9A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F080F-1591-4E30-AC13-E60E2A7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F7D5-8904-434E-8B97-F3F54041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1604A-E789-4065-B37A-4CFC9B7D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ABB46-A376-430A-954C-05F4BEF3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585F6-0601-4A4B-A5FC-221ACD55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B80AA-ADD4-4887-8666-DEEEB3EC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B835A-4512-45C7-BEFA-F3FCA81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9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D9922-C0C2-4280-BDD6-6CA80774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6AC4B-6A2B-4372-B758-68AEE3F8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D2958-C05D-4D70-BE5B-C70DAFB4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B14AA-605A-4BB9-951F-535300CBD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122FE-8290-4D99-8FA6-B9DDF207A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00CC56-9BA5-48AC-B1AF-8D2D6F4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72711-7401-4E70-A8AE-ECA7259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D8E7C0-3BF5-49A3-9931-FF478B0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E5A2-1B26-4945-9067-FD29D7C1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610A1-77CE-46B8-9B20-61491FC6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4A406B-D62A-4D56-B23C-DDEE8C0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09AE1-85DE-4952-BF08-7A76A5E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CA36EB-532B-410F-A28B-68FF3793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ACD2DA-B9F5-4954-918B-35A5115D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1D8B0-420C-4A4E-807F-B6882C80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9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C4FA-4D7F-4A14-88B4-71A73FE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22B8-C118-4254-846B-86F32A55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8D2E1F-2163-42FC-B9B8-F847D5B3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20057-2C19-4D74-BAB6-C35FD2B4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1F8C1-EC31-46A1-BA75-2D11FCC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4A7C1-BFDA-4CEF-992C-B6FE02FE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18F4B-63D7-457D-A76C-F578280B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AC514-FA8A-4695-8308-8E0340EAF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EE747-72B6-4480-B7BC-60B5491E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8BBD8-7720-4BFD-9BA5-1AB5C0FF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63256-7F93-48C9-ABE4-E7E79D19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5B65A-715E-45C4-996C-75BEFCD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CC2C6-4310-4681-B95A-6BB0F4DC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2A5DD-0FA4-48AE-81B9-71D7726C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AB342-8611-44CA-A121-4D684FB1B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63D3-CF9C-4419-ADD8-0DC4B1745FDC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01E77-83C2-4025-880D-B0C635E5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0CC55-5459-4428-ADE2-C5FF7886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7EA1-CA55-46EC-BFD9-23FC5DB0A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7829-C19A-4CF9-BA85-9B5924E5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A Non-Invasive Continuous Blood Pressure</a:t>
            </a:r>
            <a:br>
              <a:rPr lang="en-US" altLang="ko-KR" sz="3200" b="1" dirty="0"/>
            </a:br>
            <a:r>
              <a:rPr lang="en-US" altLang="ko-KR" sz="3200" b="1" dirty="0"/>
              <a:t>Estimation Approach </a:t>
            </a:r>
            <a:br>
              <a:rPr lang="en-US" altLang="ko-KR" sz="3200" b="1" dirty="0"/>
            </a:br>
            <a:r>
              <a:rPr lang="en-US" altLang="ko-KR" sz="3200" b="1" dirty="0"/>
              <a:t>Based on Machine Learning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070AE-00E1-4799-B6AF-6C46979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2020.01.23</a:t>
            </a:r>
          </a:p>
          <a:p>
            <a:r>
              <a:rPr lang="ko-KR" altLang="en-US" sz="2000" dirty="0"/>
              <a:t>한지수</a:t>
            </a:r>
          </a:p>
        </p:txBody>
      </p:sp>
    </p:spTree>
    <p:extLst>
      <p:ext uri="{BB962C8B-B14F-4D97-AF65-F5344CB8AC3E}">
        <p14:creationId xmlns:p14="http://schemas.microsoft.com/office/powerpoint/2010/main" val="154480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Modeling</a:t>
            </a:r>
            <a:r>
              <a:rPr lang="ko-KR" altLang="en-US" sz="2000" dirty="0"/>
              <a:t> </a:t>
            </a:r>
            <a:r>
              <a:rPr lang="en-US" altLang="ko-KR" sz="2000" dirty="0"/>
              <a:t>Methods (Support Vector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1500" dirty="0"/>
                  <a:t>SVR</a:t>
                </a:r>
                <a:r>
                  <a:rPr lang="ko-KR" altLang="en-US" sz="1500" dirty="0"/>
                  <a:t>은 </a:t>
                </a:r>
                <a:r>
                  <a:rPr lang="en-US" altLang="ko-KR" sz="1500" dirty="0"/>
                  <a:t>1.</a:t>
                </a:r>
                <a:r>
                  <a:rPr lang="ko-KR" altLang="en-US" sz="1500" dirty="0"/>
                  <a:t>적은 샘플과 </a:t>
                </a:r>
                <a:r>
                  <a:rPr lang="en-US" altLang="ko-KR" sz="1500" dirty="0"/>
                  <a:t>2.</a:t>
                </a:r>
                <a:r>
                  <a:rPr lang="ko-KR" altLang="en-US" sz="1500" dirty="0"/>
                  <a:t>비선형 회귀 문제를 해결하는 데 특유의 이점을 가지고 있다</a:t>
                </a:r>
                <a:endParaRPr lang="en-US" altLang="ko-KR" sz="1500" dirty="0"/>
              </a:p>
              <a:p>
                <a:r>
                  <a:rPr lang="en-US" altLang="ko-KR" sz="1500" dirty="0"/>
                  <a:t>SVR</a:t>
                </a:r>
                <a:r>
                  <a:rPr lang="ko-KR" altLang="en-US" sz="1500" dirty="0"/>
                  <a:t>에서</a:t>
                </a:r>
                <a:r>
                  <a:rPr lang="en-US" altLang="ko-KR" sz="1500" dirty="0"/>
                  <a:t>, input sample x</a:t>
                </a:r>
                <a:r>
                  <a:rPr lang="ko-KR" altLang="en-US" sz="1500" dirty="0"/>
                  <a:t>는 비선형 매핑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500" dirty="0"/>
                  <a:t>x)</a:t>
                </a:r>
                <a:r>
                  <a:rPr lang="ko-KR" altLang="en-US" sz="1500" dirty="0"/>
                  <a:t>에 의해 고차원으로 매핑 된 후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회귀 함수를 추정하기 위해 선형 모델이 구축 되었다</a:t>
                </a:r>
                <a:r>
                  <a:rPr lang="en-US" altLang="ko-KR" sz="1500" dirty="0"/>
                  <a:t>.</a:t>
                </a:r>
              </a:p>
              <a:p>
                <a:r>
                  <a:rPr lang="ko-KR" altLang="en-US" sz="1500" dirty="0"/>
                  <a:t>사용 된 식 </a:t>
                </a:r>
                <a:r>
                  <a:rPr lang="en-US" altLang="ko-KR" sz="1500" dirty="0"/>
                  <a:t>6</a:t>
                </a:r>
                <a:r>
                  <a:rPr lang="ko-KR" altLang="en-US" sz="1500" dirty="0"/>
                  <a:t>은 아래와 같다 </a:t>
                </a:r>
                <a:r>
                  <a:rPr lang="en-US" altLang="ko-KR" sz="1500" dirty="0"/>
                  <a:t>: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/>
                  <a:t>weight vector, b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threshold 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- </a:t>
                </a:r>
                <a:r>
                  <a:rPr lang="ko-KR" altLang="en-US" sz="1400" dirty="0"/>
                  <a:t>주어진 </a:t>
                </a:r>
                <a:r>
                  <a:rPr lang="en-US" altLang="ko-KR" sz="1400" dirty="0"/>
                  <a:t>training set</a:t>
                </a:r>
                <a:r>
                  <a:rPr lang="ko-KR" altLang="en-US" sz="1400" dirty="0"/>
                  <a:t>에 대해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400" dirty="0"/>
                  <a:t>-insensitive </a:t>
                </a:r>
                <a:r>
                  <a:rPr lang="ko-KR" altLang="en-US" sz="1400" dirty="0"/>
                  <a:t>손실 함수가 사용되었고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해당 </a:t>
                </a:r>
                <a:r>
                  <a:rPr lang="en-US" altLang="ko-KR" sz="1400" dirty="0"/>
                  <a:t>SVR</a:t>
                </a:r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400" dirty="0"/>
                  <a:t>-SVR</a:t>
                </a:r>
                <a:r>
                  <a:rPr lang="ko-KR" altLang="en-US" sz="1400" dirty="0"/>
                  <a:t>이라고 했다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- </a:t>
                </a:r>
                <a:r>
                  <a:rPr lang="ko-KR" altLang="en-US" sz="1400" dirty="0"/>
                  <a:t>따라서 다음과 같은 제한적인 최적화 문제의 해결이 필요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900" dirty="0"/>
              </a:p>
              <a:p>
                <a:r>
                  <a:rPr lang="en-US" altLang="ko-KR" sz="1400" dirty="0"/>
                  <a:t> </a:t>
                </a:r>
                <a:r>
                  <a:rPr lang="ko-KR" altLang="en-US" sz="1400" dirty="0"/>
                  <a:t>식 </a:t>
                </a:r>
                <a:r>
                  <a:rPr lang="en-US" altLang="ko-KR" sz="1400" dirty="0"/>
                  <a:t>7</a:t>
                </a:r>
              </a:p>
              <a:p>
                <a:pPr lvl="1"/>
                <a:endParaRPr lang="en-US" altLang="ko-KR" sz="1000" dirty="0"/>
              </a:p>
              <a:p>
                <a:pPr lvl="1"/>
                <a:endParaRPr lang="en-US" altLang="ko-KR" sz="1000" dirty="0"/>
              </a:p>
              <a:p>
                <a:pPr lvl="1"/>
                <a:endParaRPr lang="en-US" altLang="ko-KR" sz="1000" dirty="0"/>
              </a:p>
              <a:p>
                <a:pPr lvl="1">
                  <a:buFontTx/>
                  <a:buChar char="-"/>
                </a:pPr>
                <a:r>
                  <a:rPr lang="en-US" altLang="ko-KR" sz="1400" dirty="0"/>
                  <a:t>c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penalty</a:t>
                </a:r>
                <a:r>
                  <a:rPr lang="ko-KR" altLang="en-US" sz="1400" dirty="0"/>
                  <a:t> 계수</a:t>
                </a:r>
                <a:r>
                  <a:rPr lang="en-US" altLang="ko-KR" sz="1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이완계수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ko-KR" altLang="en-US" sz="1400" dirty="0" err="1"/>
                  <a:t>라그랑주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멀티플라이어를</a:t>
                </a:r>
                <a:r>
                  <a:rPr lang="ko-KR" altLang="en-US" sz="1400" dirty="0"/>
                  <a:t> 사용하여 제한적인 최적화 문제를 </a:t>
                </a:r>
                <a:r>
                  <a:rPr lang="en-US" altLang="ko-KR" sz="1400" dirty="0"/>
                  <a:t>dual problem</a:t>
                </a:r>
                <a:r>
                  <a:rPr lang="ko-KR" altLang="en-US" sz="1400" dirty="0"/>
                  <a:t>으로 변환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ko-KR" altLang="en-US" sz="1400" dirty="0"/>
                  <a:t>식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의 솔루션은 다음과 같다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9942922-04DD-49DA-B837-4D24FA563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72" y="3008794"/>
            <a:ext cx="192405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1329D-36AB-4FAE-8AF0-DDC2B71C2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72" y="4313190"/>
            <a:ext cx="4779818" cy="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Modeling</a:t>
            </a:r>
            <a:r>
              <a:rPr lang="ko-KR" altLang="en-US" sz="2000" dirty="0"/>
              <a:t> </a:t>
            </a:r>
            <a:r>
              <a:rPr lang="en-US" altLang="ko-KR" sz="2000" dirty="0"/>
              <a:t>Methods (Support Vector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400" dirty="0"/>
                  <a:t>식 </a:t>
                </a:r>
                <a:r>
                  <a:rPr lang="en-US" altLang="ko-KR" sz="1400" dirty="0"/>
                  <a:t>8 </a:t>
                </a:r>
              </a:p>
              <a:p>
                <a:pPr lvl="1"/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/>
                  <a:t>support vector(SV)</a:t>
                </a:r>
                <a:r>
                  <a:rPr lang="ko-KR" altLang="en-US" sz="1400" dirty="0"/>
                  <a:t>에 대응하는 </a:t>
                </a:r>
                <a:r>
                  <a:rPr lang="ko-KR" altLang="en-US" sz="1400" dirty="0" err="1"/>
                  <a:t>라그랑주</a:t>
                </a:r>
                <a:r>
                  <a:rPr lang="ko-KR" altLang="en-US" sz="1400" dirty="0"/>
                  <a:t> 승수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SV</a:t>
                </a:r>
                <a:r>
                  <a:rPr lang="ko-KR" altLang="en-US" sz="1400" dirty="0"/>
                  <a:t>의 수이며</a:t>
                </a:r>
                <a:r>
                  <a:rPr lang="en-US" altLang="ko-KR" sz="1400" dirty="0"/>
                  <a:t>, 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는 커널 함수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en-US" altLang="ko-KR" sz="1400" dirty="0"/>
                  <a:t>SVR</a:t>
                </a:r>
                <a:r>
                  <a:rPr lang="ko-KR" altLang="en-US" sz="1400" dirty="0"/>
                  <a:t>에서 커널 함수가 </a:t>
                </a:r>
                <a:r>
                  <a:rPr lang="en-US" altLang="ko-KR" sz="1400" dirty="0"/>
                  <a:t>fitting </a:t>
                </a:r>
                <a:r>
                  <a:rPr lang="ko-KR" altLang="en-US" sz="1400" dirty="0"/>
                  <a:t>결과에 큰 영향을 미침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ko-KR" altLang="en-US" sz="1400" dirty="0"/>
                  <a:t>이 연구에서 사용한 커널 함수는 </a:t>
                </a:r>
                <a:r>
                  <a:rPr lang="en-US" altLang="ko-KR" sz="1400" dirty="0"/>
                  <a:t>RBF</a:t>
                </a:r>
                <a:r>
                  <a:rPr lang="ko-KR" altLang="en-US" sz="1400" dirty="0"/>
                  <a:t>이며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식은 아래와 같다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endParaRPr lang="en-US" altLang="ko-KR" sz="1400" dirty="0"/>
              </a:p>
              <a:p>
                <a:r>
                  <a:rPr lang="ko-KR" altLang="en-US" sz="1400" dirty="0"/>
                  <a:t>식 </a:t>
                </a:r>
                <a:r>
                  <a:rPr lang="en-US" altLang="ko-KR" sz="1400" dirty="0"/>
                  <a:t>9 </a:t>
                </a:r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커널 파라미터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en-US" altLang="ko-KR" sz="1400" dirty="0"/>
                  <a:t>RBF</a:t>
                </a:r>
                <a:r>
                  <a:rPr lang="ko-KR" altLang="en-US" sz="1400" dirty="0"/>
                  <a:t>커널은 선형 커널과 비교하여 </a:t>
                </a:r>
                <a:r>
                  <a:rPr lang="en-US" altLang="ko-KR" sz="1400" dirty="0"/>
                  <a:t>dataset</a:t>
                </a:r>
                <a:r>
                  <a:rPr lang="ko-KR" altLang="en-US" sz="1400" dirty="0"/>
                  <a:t>을 비선형적으로 더 높은 차원의 공간으로 올리고</a:t>
                </a:r>
                <a:r>
                  <a:rPr lang="en-US" altLang="ko-KR" sz="1400" dirty="0"/>
                  <a:t>, original linear algorithm</a:t>
                </a:r>
                <a:r>
                  <a:rPr lang="ko-KR" altLang="en-US" sz="1400" dirty="0"/>
                  <a:t>을 </a:t>
                </a:r>
                <a:r>
                  <a:rPr lang="ko-KR" altLang="en-US" sz="1400" dirty="0" err="1"/>
                  <a:t>비선형화하여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BP</a:t>
                </a:r>
                <a:r>
                  <a:rPr lang="ko-KR" altLang="en-US" sz="1400" dirty="0"/>
                  <a:t>간의 비선형 관계를 효과적으로 처리 가능</a:t>
                </a:r>
                <a:endParaRPr lang="en-US" altLang="ko-KR" sz="1400" dirty="0"/>
              </a:p>
              <a:p>
                <a:pPr lvl="1">
                  <a:buFontTx/>
                  <a:buChar char="-"/>
                </a:pPr>
                <a:r>
                  <a:rPr lang="ko-KR" altLang="en-US" sz="1400" dirty="0"/>
                  <a:t>다항식 커널에 비해 튜닝 파라미터가 적고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model selection</a:t>
                </a:r>
                <a:r>
                  <a:rPr lang="ko-KR" altLang="en-US" sz="1400" dirty="0"/>
                  <a:t>의 복잡성이 줄었다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식 </a:t>
                </a:r>
                <a:r>
                  <a:rPr lang="en-US" altLang="ko-KR" sz="1400" dirty="0"/>
                  <a:t>7 </a:t>
                </a:r>
                <a:r>
                  <a:rPr lang="ko-KR" altLang="en-US" sz="1400" dirty="0"/>
                  <a:t>식 </a:t>
                </a:r>
                <a:r>
                  <a:rPr lang="en-US" altLang="ko-KR" sz="1400" dirty="0"/>
                  <a:t>9</a:t>
                </a:r>
                <a:r>
                  <a:rPr lang="ko-KR" altLang="en-US" sz="1400" dirty="0"/>
                  <a:t>는 적절한 </a:t>
                </a:r>
                <a:r>
                  <a:rPr lang="en-US" altLang="ko-KR" sz="1400" dirty="0"/>
                  <a:t>penalty factor c, kernel parameter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, loss function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400" dirty="0"/>
                  <a:t>를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선택하면 </a:t>
                </a:r>
                <a:r>
                  <a:rPr lang="en-US" altLang="ko-KR" sz="1400" dirty="0"/>
                  <a:t>SVR </a:t>
                </a:r>
                <a:r>
                  <a:rPr lang="ko-KR" altLang="en-US" sz="1400" dirty="0"/>
                  <a:t>모델의 확장을 효과적으로 개선할 수 있음을 나타낸다</a:t>
                </a:r>
                <a:r>
                  <a:rPr lang="en-US" altLang="ko-KR" sz="1400" dirty="0"/>
                  <a:t>. </a:t>
                </a:r>
              </a:p>
              <a:p>
                <a:r>
                  <a:rPr lang="ko-KR" altLang="en-US" sz="1400" dirty="0"/>
                  <a:t>파라미터를 빠르고 효과적으로 선택하는 것이 </a:t>
                </a:r>
                <a:r>
                  <a:rPr lang="en-US" altLang="ko-KR" sz="1400" dirty="0"/>
                  <a:t>model</a:t>
                </a:r>
                <a:r>
                  <a:rPr lang="ko-KR" altLang="en-US" sz="1400" dirty="0"/>
                  <a:t> 예측의 핵심이지만 파라미터 선택에 대한 지침은 존재하지 않는다</a:t>
                </a:r>
                <a:r>
                  <a:rPr lang="en-US" altLang="ko-KR" sz="1400" dirty="0"/>
                  <a:t>.</a:t>
                </a:r>
                <a:br>
                  <a:rPr lang="en-US" altLang="ko-KR" sz="1400" dirty="0"/>
                </a:br>
                <a:r>
                  <a:rPr lang="ko-KR" altLang="en-US" sz="1400" dirty="0"/>
                  <a:t>이 연구에서는 </a:t>
                </a:r>
                <a:r>
                  <a:rPr lang="en-US" altLang="ko-KR" sz="1400" b="1" dirty="0"/>
                  <a:t>LIBSVM toolbox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SVR </a:t>
                </a:r>
                <a:r>
                  <a:rPr lang="ko-KR" altLang="en-US" sz="1400" dirty="0"/>
                  <a:t>모델 구축을 위해 사용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16" t="-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6CEC25B-16B4-4985-95AA-70862606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62" y="1636900"/>
            <a:ext cx="2676525" cy="619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4AE424-84B3-4FF2-87ED-C68C58111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362" y="3639344"/>
            <a:ext cx="2295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4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Modeling</a:t>
            </a:r>
            <a:r>
              <a:rPr lang="ko-KR" altLang="en-US" sz="2000" dirty="0"/>
              <a:t> </a:t>
            </a:r>
            <a:r>
              <a:rPr lang="en-US" altLang="ko-KR" sz="2000" dirty="0"/>
              <a:t>Methods (Multivariate linear regression)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/>
                  <a:t>MLR</a:t>
                </a:r>
                <a:r>
                  <a:rPr lang="ko-KR" altLang="en-US" sz="1400" dirty="0"/>
                  <a:t>은 여러 독립 변수와 종속 변수 간의 </a:t>
                </a:r>
                <a:r>
                  <a:rPr lang="en-US" altLang="ko-KR" sz="1400" dirty="0"/>
                  <a:t>correlation, correlation direction, strength</a:t>
                </a:r>
                <a:r>
                  <a:rPr lang="ko-KR" altLang="en-US" sz="1400" dirty="0"/>
                  <a:t>를 분석하는 방법으로 널리 적용된다</a:t>
                </a:r>
                <a:endParaRPr lang="en-US" altLang="ko-KR" sz="1400" dirty="0"/>
              </a:p>
              <a:p>
                <a:r>
                  <a:rPr lang="ko-KR" altLang="en-US" sz="1400" dirty="0"/>
                  <a:t>논문에서 </a:t>
                </a:r>
                <a:r>
                  <a:rPr lang="en-US" altLang="ko-KR" sz="1400" dirty="0"/>
                  <a:t>MLR </a:t>
                </a:r>
                <a:r>
                  <a:rPr lang="ko-KR" altLang="en-US" sz="1400" dirty="0"/>
                  <a:t>모델은 비교 목적으로 구축되었고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모델 파라미터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/>
                  <a:t>는 </a:t>
                </a:r>
                <a:r>
                  <a:rPr lang="ko-KR" altLang="en-US" sz="1400" dirty="0" err="1"/>
                  <a:t>최소제곱법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least squares method</a:t>
                </a:r>
                <a:r>
                  <a:rPr lang="ko-KR" altLang="en-US" sz="1400" dirty="0"/>
                  <a:t>을 사용하여 추정되었다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P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BP,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모델 파라미터</a:t>
                </a:r>
                <a:r>
                  <a:rPr lang="en-US" altLang="ko-KR" sz="1400" dirty="0"/>
                  <a:t>, x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input feature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6CDCC91-F646-4676-8ECC-5D2A2B7B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73" y="2669087"/>
            <a:ext cx="3277574" cy="2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– </a:t>
            </a:r>
            <a:r>
              <a:rPr lang="en-US" altLang="ko-KR" sz="2000" dirty="0"/>
              <a:t>parameter optimization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400" dirty="0"/>
                  <a:t>앞의 </a:t>
                </a:r>
                <a:r>
                  <a:rPr lang="en-US" altLang="ko-KR" sz="1400" dirty="0"/>
                  <a:t>SVR </a:t>
                </a:r>
                <a:r>
                  <a:rPr lang="ko-KR" altLang="en-US" sz="1400" dirty="0"/>
                  <a:t>모델 파라미터 </a:t>
                </a:r>
                <a:r>
                  <a:rPr lang="en-US" altLang="ko-KR" sz="1400" dirty="0"/>
                  <a:t>c,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/>
                  <a:t> 특정 범위 내에서 값을 갖도록 하고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가장 높은 정확도를 제공하는 </a:t>
                </a:r>
                <a:r>
                  <a:rPr lang="en-US" altLang="ko-KR" sz="1400" dirty="0"/>
                  <a:t>parameter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set</a:t>
                </a:r>
                <a:r>
                  <a:rPr lang="ko-KR" altLang="en-US" sz="1400" dirty="0"/>
                  <a:t>을 최적의 </a:t>
                </a:r>
                <a:r>
                  <a:rPr lang="en-US" altLang="ko-KR" sz="1400" dirty="0"/>
                  <a:t>parameter</a:t>
                </a:r>
                <a:r>
                  <a:rPr lang="ko-KR" altLang="en-US" sz="1400" dirty="0"/>
                  <a:t>로 사용하였다</a:t>
                </a:r>
                <a:r>
                  <a:rPr lang="en-US" altLang="ko-KR" sz="1400" dirty="0"/>
                  <a:t>.</a:t>
                </a:r>
                <a:br>
                  <a:rPr lang="en-US" altLang="ko-KR" sz="1400" dirty="0"/>
                </a:br>
                <a:r>
                  <a:rPr lang="ko-KR" altLang="en-US" sz="1400" dirty="0"/>
                  <a:t>시간이 많이 걸리고 </a:t>
                </a:r>
                <a:r>
                  <a:rPr lang="en-US" altLang="ko-KR" sz="1400" dirty="0"/>
                  <a:t>local optimal solution</a:t>
                </a:r>
                <a:r>
                  <a:rPr lang="ko-KR" altLang="en-US" sz="1400" dirty="0"/>
                  <a:t>에 빠지는 경향이 있어 광범위한 </a:t>
                </a:r>
                <a:r>
                  <a:rPr lang="en-US" altLang="ko-KR" sz="1400" dirty="0"/>
                  <a:t>parameter </a:t>
                </a:r>
                <a:r>
                  <a:rPr lang="ko-KR" altLang="en-US" sz="1400" dirty="0"/>
                  <a:t>최적화에 적합하지 않다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따라서 이 연구에서는 </a:t>
                </a:r>
                <a:r>
                  <a:rPr lang="en-US" altLang="ko-KR" sz="1400" b="1" dirty="0"/>
                  <a:t>genetic algorithm(GA)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parameter </a:t>
                </a:r>
                <a:r>
                  <a:rPr lang="ko-KR" altLang="en-US" sz="1400" dirty="0"/>
                  <a:t>최적화에 사용하였다</a:t>
                </a:r>
                <a:r>
                  <a:rPr lang="en-US" altLang="ko-KR" sz="1400" dirty="0"/>
                  <a:t>.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GA</a:t>
                </a:r>
                <a:r>
                  <a:rPr lang="ko-KR" altLang="en-US" sz="1400" dirty="0"/>
                  <a:t>는 다윈의 진화론과 유전 </a:t>
                </a:r>
                <a:r>
                  <a:rPr lang="ko-KR" altLang="en-US" sz="1400" dirty="0" err="1"/>
                  <a:t>매커니즘의</a:t>
                </a:r>
                <a:r>
                  <a:rPr lang="ko-KR" altLang="en-US" sz="1400" dirty="0"/>
                  <a:t> 자연 선택에 따른 진화과정을 </a:t>
                </a:r>
                <a:r>
                  <a:rPr lang="ko-KR" altLang="en-US" sz="1400" dirty="0" err="1"/>
                  <a:t>시뮬레이션하는</a:t>
                </a:r>
                <a:r>
                  <a:rPr lang="ko-KR" altLang="en-US" sz="1400" dirty="0"/>
                  <a:t> 연산모델로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진화의 자연과정을 모사하여 최적의 솔루션을 찾는 방법이다</a:t>
                </a:r>
                <a:r>
                  <a:rPr lang="en-US" altLang="ko-KR" sz="1400" dirty="0"/>
                  <a:t>. </a:t>
                </a:r>
              </a:p>
              <a:p>
                <a:r>
                  <a:rPr lang="en-US" altLang="ko-KR" sz="1400" dirty="0"/>
                  <a:t>GA</a:t>
                </a:r>
                <a:r>
                  <a:rPr lang="ko-KR" altLang="en-US" sz="1400" dirty="0"/>
                  <a:t>는 확률적 최적화 방법을 선택하여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최적화 된 </a:t>
                </a:r>
                <a:r>
                  <a:rPr lang="en-US" altLang="ko-KR" sz="1400" dirty="0"/>
                  <a:t>searching space</a:t>
                </a:r>
                <a:r>
                  <a:rPr lang="ko-KR" altLang="en-US" sz="1400" dirty="0"/>
                  <a:t>를 자동으로 검색하고 지시하고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검색 방향을 적응적으로 조정할 수 있다</a:t>
                </a:r>
                <a:r>
                  <a:rPr lang="en-US" altLang="ko-KR" sz="1400" dirty="0"/>
                  <a:t>.</a:t>
                </a:r>
              </a:p>
              <a:p>
                <a:r>
                  <a:rPr lang="en-US" altLang="ko-KR" sz="1400" dirty="0"/>
                  <a:t>Superior global optimization</a:t>
                </a:r>
                <a:r>
                  <a:rPr lang="ko-KR" altLang="en-US" sz="1400" dirty="0"/>
                  <a:t>의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알고리즘 순서도는 그림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에 나와있고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순서는 다음과 같다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96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FFFC7C-BC47-4DB3-A5CC-0511167B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349"/>
            <a:ext cx="4392614" cy="51525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</a:t>
            </a:r>
            <a:r>
              <a:rPr lang="en-US" altLang="ko-KR" sz="2800" dirty="0"/>
              <a:t> </a:t>
            </a:r>
            <a:r>
              <a:rPr lang="en-US" altLang="ko-KR" sz="2000" dirty="0"/>
              <a:t>parameter optimization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068" y="1934938"/>
                <a:ext cx="7864736" cy="435133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US" altLang="ko-KR" sz="1400" dirty="0"/>
                  <a:t>Binary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coding : c,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binary coding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binary string</a:t>
                </a:r>
                <a:r>
                  <a:rPr lang="ko-KR" altLang="en-US" sz="1400" dirty="0"/>
                  <a:t>을 만들기 위해 수행되었고</a:t>
                </a:r>
                <a:r>
                  <a:rPr lang="en-US" altLang="ko-KR" sz="1400" dirty="0"/>
                  <a:t>, solution space</a:t>
                </a:r>
                <a:r>
                  <a:rPr lang="ko-KR" altLang="en-US" sz="1400" dirty="0"/>
                  <a:t>에 각 </a:t>
                </a:r>
                <a:r>
                  <a:rPr lang="en-US" altLang="ko-KR" sz="1400" dirty="0"/>
                  <a:t>c,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solution</a:t>
                </a:r>
                <a:r>
                  <a:rPr lang="ko-KR" altLang="en-US" sz="1400" dirty="0"/>
                  <a:t>이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그것이 파라미터 범위이다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altLang="ko-KR" sz="1400" dirty="0"/>
                  <a:t>Initial population : </a:t>
                </a:r>
                <a:r>
                  <a:rPr lang="ko-KR" altLang="en-US" sz="1400" dirty="0"/>
                  <a:t>각각의 초기 모집단은 랜덤으로 생성되고</a:t>
                </a:r>
                <a:r>
                  <a:rPr lang="en-US" altLang="ko-KR" sz="1400" dirty="0"/>
                  <a:t>, input</a:t>
                </a:r>
                <a:r>
                  <a:rPr lang="ko-KR" altLang="en-US" sz="1400" dirty="0"/>
                  <a:t>은 개별 파라미터의 </a:t>
                </a:r>
                <a:r>
                  <a:rPr lang="en-US" altLang="ko-KR" sz="1400" dirty="0"/>
                  <a:t>fitness score</a:t>
                </a:r>
                <a:r>
                  <a:rPr lang="ko-KR" altLang="en-US" sz="1400" dirty="0"/>
                  <a:t>에 따라 생성된다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altLang="ko-KR" sz="1400" dirty="0"/>
                  <a:t>Selection, crossover(</a:t>
                </a:r>
                <a:r>
                  <a:rPr lang="ko-KR" altLang="en-US" sz="1400" dirty="0"/>
                  <a:t>교차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교배</a:t>
                </a:r>
                <a:r>
                  <a:rPr lang="en-US" altLang="ko-KR" sz="1400" dirty="0"/>
                  <a:t>), mutation(</a:t>
                </a:r>
                <a:r>
                  <a:rPr lang="ko-KR" altLang="en-US" sz="1400" dirty="0"/>
                  <a:t>돌연변이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초기 모집단에서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적합성 정도에 따라 선택이 되고 </a:t>
                </a:r>
                <a:r>
                  <a:rPr lang="en-US" altLang="ko-KR" sz="1400" dirty="0"/>
                  <a:t>/ </a:t>
                </a:r>
                <a:r>
                  <a:rPr lang="ko-KR" altLang="en-US" sz="1400" dirty="0"/>
                  <a:t>교차 확률에 따라 교차되고 </a:t>
                </a:r>
                <a:r>
                  <a:rPr lang="en-US" altLang="ko-KR" sz="1400" dirty="0"/>
                  <a:t>/ </a:t>
                </a:r>
                <a:r>
                  <a:rPr lang="ko-KR" altLang="en-US" sz="1400" dirty="0"/>
                  <a:t>돌연변이 확률에 따라 돌연변이 시켜서 자손 집단을 생성</a:t>
                </a:r>
                <a:endParaRPr lang="en-US" altLang="ko-KR" sz="14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ko-KR" altLang="en-US" sz="1400" dirty="0"/>
                  <a:t>각 자손 집단의 적합성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평가 및 저장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자손 집단에서 개별 적합정도를 평가하고 </a:t>
                </a:r>
                <a:r>
                  <a:rPr lang="en-US" altLang="ko-KR" sz="1400" dirty="0"/>
                  <a:t>local optimal solution</a:t>
                </a:r>
                <a:r>
                  <a:rPr lang="ko-KR" altLang="en-US" sz="1400" dirty="0"/>
                  <a:t>을 출력</a:t>
                </a:r>
                <a:endParaRPr lang="en-US" altLang="ko-KR" sz="14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altLang="ko-KR" sz="1400" dirty="0"/>
                  <a:t>Optimal solution </a:t>
                </a:r>
                <a:r>
                  <a:rPr lang="ko-KR" altLang="en-US" sz="1400" dirty="0"/>
                  <a:t>출력 </a:t>
                </a:r>
                <a:r>
                  <a:rPr lang="en-US" altLang="ko-KR" sz="1400" dirty="0"/>
                  <a:t>: Ga</a:t>
                </a:r>
                <a:r>
                  <a:rPr lang="ko-KR" altLang="en-US" sz="1400" dirty="0"/>
                  <a:t>의</a:t>
                </a:r>
                <a:r>
                  <a:rPr lang="en-US" altLang="ko-KR" sz="1400" dirty="0"/>
                  <a:t> max iteration(100)</a:t>
                </a:r>
                <a:r>
                  <a:rPr lang="ko-KR" altLang="en-US" sz="1400" dirty="0"/>
                  <a:t>에 도달하면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디코딩 된 최적의 파라미터가 출력된다</a:t>
                </a:r>
                <a:r>
                  <a:rPr lang="en-US" altLang="ko-KR" sz="1400" dirty="0"/>
                  <a:t>.  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info : GA </a:t>
                </a:r>
                <a:r>
                  <a:rPr lang="ko-KR" altLang="en-US" sz="1400" dirty="0"/>
                  <a:t>최적화를 위한 파라미터 범위</a:t>
                </a:r>
                <a:r>
                  <a:rPr lang="en-US" altLang="ko-KR" sz="1400" dirty="0"/>
                  <a:t> c = [0, 100],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 = [0, 1000],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400" dirty="0"/>
                  <a:t> = [0.01, 1]</a:t>
                </a:r>
              </a:p>
              <a:p>
                <a:pPr marL="0" indent="0">
                  <a:buNone/>
                </a:pPr>
                <a:r>
                  <a:rPr lang="ko-KR" altLang="en-US" sz="1400" dirty="0"/>
                  <a:t>초기 집단은 </a:t>
                </a:r>
                <a:r>
                  <a:rPr lang="en-US" altLang="ko-KR" sz="1400" dirty="0"/>
                  <a:t>20, crossover </a:t>
                </a:r>
                <a:r>
                  <a:rPr lang="ko-KR" altLang="en-US" sz="1400" dirty="0"/>
                  <a:t>확률 </a:t>
                </a:r>
                <a:r>
                  <a:rPr lang="en-US" altLang="ko-KR" sz="1400" dirty="0"/>
                  <a:t>0.7, mutation </a:t>
                </a:r>
                <a:r>
                  <a:rPr lang="ko-KR" altLang="en-US" sz="1400" dirty="0"/>
                  <a:t>될 확률 </a:t>
                </a:r>
                <a:r>
                  <a:rPr lang="en-US" altLang="ko-KR" sz="1400" dirty="0"/>
                  <a:t>0.01, max generation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100</a:t>
                </a:r>
                <a:r>
                  <a:rPr lang="ko-KR" altLang="en-US" sz="1400" dirty="0"/>
                  <a:t>회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068" y="1934938"/>
                <a:ext cx="7864736" cy="4351338"/>
              </a:xfrm>
              <a:blipFill>
                <a:blip r:embed="rId3"/>
                <a:stretch>
                  <a:fillRect l="-388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Models Validation and Evaluation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/>
                  <a:t>Fivefold cross-validation(5-CV)</a:t>
                </a:r>
                <a:r>
                  <a:rPr lang="ko-KR" altLang="en-US" sz="1400" dirty="0"/>
                  <a:t>으로 얻은 평균 제곱 오차 </a:t>
                </a:r>
                <a:r>
                  <a:rPr lang="en-US" altLang="ko-KR" sz="1400" dirty="0"/>
                  <a:t>(average MSE)</a:t>
                </a:r>
                <a:r>
                  <a:rPr lang="ko-KR" altLang="en-US" sz="1400" dirty="0"/>
                  <a:t>를 사용하여 모델의 정확도 측정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Training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dataset</a:t>
                </a:r>
                <a:r>
                  <a:rPr lang="ko-KR" altLang="en-US" sz="1400" dirty="0"/>
                  <a:t>을 랜덤으로 </a:t>
                </a:r>
                <a:r>
                  <a:rPr lang="en-US" altLang="ko-KR" sz="1400" dirty="0"/>
                  <a:t>5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group</a:t>
                </a:r>
                <a:r>
                  <a:rPr lang="ko-KR" altLang="en-US" sz="1400" dirty="0"/>
                  <a:t>으로 나눈다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각 </a:t>
                </a:r>
                <a:r>
                  <a:rPr lang="en-US" altLang="ko-KR" sz="1400" dirty="0"/>
                  <a:t>group</a:t>
                </a:r>
                <a:r>
                  <a:rPr lang="ko-KR" altLang="en-US" sz="1400" dirty="0"/>
                  <a:t>은 한번씩 </a:t>
                </a:r>
                <a:r>
                  <a:rPr lang="en-US" altLang="ko-KR" sz="1400" dirty="0"/>
                  <a:t>test set</a:t>
                </a:r>
                <a:r>
                  <a:rPr lang="ko-KR" altLang="en-US" sz="1400" dirty="0"/>
                  <a:t>으로 쓰였고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그때 나머지 네 개의 그룹은 </a:t>
                </a:r>
                <a:r>
                  <a:rPr lang="en-US" altLang="ko-KR" sz="1400" dirty="0"/>
                  <a:t>train set</a:t>
                </a:r>
                <a:r>
                  <a:rPr lang="ko-KR" altLang="en-US" sz="1400" dirty="0"/>
                  <a:t>으로 사용하여 </a:t>
                </a:r>
                <a:r>
                  <a:rPr lang="en-US" altLang="ko-KR" sz="1400" dirty="0"/>
                  <a:t>SVR model</a:t>
                </a:r>
                <a:r>
                  <a:rPr lang="ko-KR" altLang="en-US" sz="1400" dirty="0"/>
                  <a:t>을 얻었다</a:t>
                </a:r>
                <a:r>
                  <a:rPr lang="en-US" altLang="ko-KR" sz="1400" dirty="0"/>
                  <a:t>. </a:t>
                </a:r>
              </a:p>
              <a:p>
                <a:r>
                  <a:rPr lang="en-US" altLang="ko-KR" sz="1400" dirty="0"/>
                  <a:t>5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MSE </a:t>
                </a:r>
                <a:r>
                  <a:rPr lang="ko-KR" altLang="en-US" sz="1400" dirty="0"/>
                  <a:t>값을 평균화 하여 </a:t>
                </a:r>
                <a:r>
                  <a:rPr lang="en-US" altLang="ko-KR" sz="1400" dirty="0"/>
                  <a:t>average MSE </a:t>
                </a:r>
                <a:r>
                  <a:rPr lang="ko-KR" altLang="en-US" sz="1400" dirty="0"/>
                  <a:t>값 계산</a:t>
                </a:r>
                <a:endParaRPr lang="en-US" altLang="ko-KR" sz="1400" dirty="0"/>
              </a:p>
              <a:p>
                <a:r>
                  <a:rPr lang="en-US" altLang="ko-KR" sz="1400" dirty="0"/>
                  <a:t>Mean absolute deviation(MAD), standard deviation(STD)</a:t>
                </a:r>
                <a:r>
                  <a:rPr lang="ko-KR" altLang="en-US" sz="1400" dirty="0"/>
                  <a:t>는 예측 성능을 평가하기 위한 지표로 사용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/>
                  <a:t>BP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actual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은 </a:t>
                </a:r>
                <a:r>
                  <a:rPr lang="en-US" altLang="ko-KR" sz="1400" dirty="0"/>
                  <a:t>BP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predicted value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8B63553-D870-47CB-A640-00ABF423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08" y="2204700"/>
            <a:ext cx="5048250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95C1B7-35FD-4627-928D-E291F29C5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66" b="51260"/>
          <a:stretch/>
        </p:blipFill>
        <p:spPr>
          <a:xfrm>
            <a:off x="1624929" y="4001294"/>
            <a:ext cx="2685207" cy="721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912324-29B5-4030-A461-43A85248B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73"/>
          <a:stretch/>
        </p:blipFill>
        <p:spPr>
          <a:xfrm>
            <a:off x="1721749" y="4722607"/>
            <a:ext cx="3180248" cy="7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preprocessing result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수집 된 </a:t>
            </a:r>
            <a:r>
              <a:rPr lang="en-US" altLang="ko-KR" sz="1400" dirty="0"/>
              <a:t>ECG </a:t>
            </a:r>
            <a:r>
              <a:rPr lang="ko-KR" altLang="en-US" sz="1400" dirty="0"/>
              <a:t>신호에는 두가지 유형의 노이즈</a:t>
            </a:r>
            <a:r>
              <a:rPr lang="en-US" altLang="ko-KR" sz="1400" dirty="0"/>
              <a:t>, myoelectric interference</a:t>
            </a:r>
            <a:r>
              <a:rPr lang="ko-KR" altLang="en-US" sz="1400" dirty="0"/>
              <a:t> 및 </a:t>
            </a:r>
            <a:r>
              <a:rPr lang="en-US" altLang="ko-KR" sz="1400" dirty="0"/>
              <a:t>baseline drift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연구에서는 </a:t>
            </a:r>
            <a:r>
              <a:rPr lang="en-US" altLang="ko-KR" sz="1400" dirty="0" err="1"/>
              <a:t>symlet</a:t>
            </a:r>
            <a:r>
              <a:rPr lang="en-US" altLang="ko-KR" sz="1400" dirty="0"/>
              <a:t> 8(sym8) wavelet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ECG </a:t>
            </a:r>
            <a:r>
              <a:rPr lang="ko-KR" altLang="en-US" sz="1400" dirty="0"/>
              <a:t>파형을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스케일로 나누었다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Scale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/>
              <a:t>의 대략적인 성분을 </a:t>
            </a:r>
            <a:r>
              <a:rPr lang="en-US" altLang="ko-KR" sz="1400" dirty="0"/>
              <a:t>zero</a:t>
            </a:r>
            <a:r>
              <a:rPr lang="ko-KR" altLang="en-US" sz="1400" dirty="0"/>
              <a:t> 설정하여 </a:t>
            </a:r>
            <a:r>
              <a:rPr lang="en-US" altLang="ko-KR" sz="1400" dirty="0"/>
              <a:t>baseline</a:t>
            </a:r>
            <a:r>
              <a:rPr lang="ko-KR" altLang="en-US" sz="1400" dirty="0"/>
              <a:t> </a:t>
            </a:r>
            <a:r>
              <a:rPr lang="en-US" altLang="ko-KR" sz="1400" dirty="0"/>
              <a:t>drift</a:t>
            </a:r>
            <a:r>
              <a:rPr lang="ko-KR" altLang="en-US" sz="1400" dirty="0"/>
              <a:t>를 부분적으로 제거</a:t>
            </a:r>
            <a:endParaRPr lang="en-US" altLang="ko-KR" sz="1400" dirty="0"/>
          </a:p>
          <a:p>
            <a:r>
              <a:rPr lang="en-US" altLang="ko-KR" sz="1400" dirty="0"/>
              <a:t>Scale 1</a:t>
            </a:r>
            <a:r>
              <a:rPr lang="ko-KR" altLang="en-US" sz="1400" dirty="0"/>
              <a:t>의 세부 성분을 </a:t>
            </a:r>
            <a:r>
              <a:rPr lang="en-US" altLang="ko-KR" sz="1400" dirty="0"/>
              <a:t>zero </a:t>
            </a:r>
            <a:r>
              <a:rPr lang="ko-KR" altLang="en-US" sz="1400" dirty="0"/>
              <a:t>설정하여 </a:t>
            </a:r>
            <a:r>
              <a:rPr lang="ko-KR" altLang="en-US" sz="1400" dirty="0" err="1"/>
              <a:t>근전기</a:t>
            </a:r>
            <a:r>
              <a:rPr lang="ko-KR" altLang="en-US" sz="1400" dirty="0"/>
              <a:t> 간섭의 일부를 제거</a:t>
            </a:r>
            <a:endParaRPr lang="en-US" altLang="ko-KR" sz="1400" dirty="0"/>
          </a:p>
          <a:p>
            <a:r>
              <a:rPr lang="ko-KR" altLang="en-US" sz="1400" dirty="0"/>
              <a:t>다른 요소들은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sqtwolog</a:t>
            </a:r>
            <a:r>
              <a:rPr lang="en-US" altLang="ko-KR" sz="1400" dirty="0"/>
              <a:t>’  fixed threshold</a:t>
            </a:r>
            <a:r>
              <a:rPr lang="ko-KR" altLang="en-US" sz="1400" dirty="0"/>
              <a:t>와 </a:t>
            </a:r>
            <a:r>
              <a:rPr lang="en-US" altLang="ko-KR" sz="1400" dirty="0"/>
              <a:t>soft threshold</a:t>
            </a:r>
            <a:r>
              <a:rPr lang="ko-KR" altLang="en-US" sz="1400" dirty="0"/>
              <a:t>를 결합하여 주요 요소는 유지하면서 노이즈를 효과적으로 제거</a:t>
            </a:r>
            <a:endParaRPr lang="en-US" altLang="ko-KR" sz="1400" dirty="0"/>
          </a:p>
          <a:p>
            <a:r>
              <a:rPr lang="ko-KR" altLang="en-US" sz="1400" dirty="0"/>
              <a:t>노이즈 제거 결과는 그림</a:t>
            </a:r>
            <a:r>
              <a:rPr lang="en-US" altLang="ko-KR" sz="1400" dirty="0"/>
              <a:t>4</a:t>
            </a:r>
            <a:r>
              <a:rPr lang="ko-KR" altLang="en-US" sz="1400" dirty="0"/>
              <a:t>와 같다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CE89A-8C6B-4B20-BC28-0D85632D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9" y="4013227"/>
            <a:ext cx="6092851" cy="2597727"/>
          </a:xfrm>
          <a:prstGeom prst="rect">
            <a:avLst/>
          </a:prstGeom>
        </p:spPr>
      </p:pic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37A4BE8E-5DC0-4C0C-871E-CECA48C67442}"/>
              </a:ext>
            </a:extLst>
          </p:cNvPr>
          <p:cNvSpPr/>
          <p:nvPr/>
        </p:nvSpPr>
        <p:spPr>
          <a:xfrm rot="5400000">
            <a:off x="1806388" y="5593977"/>
            <a:ext cx="135149" cy="3657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CFC2CA-61F5-4E09-BE98-1F42448B54B6}"/>
              </a:ext>
            </a:extLst>
          </p:cNvPr>
          <p:cNvSpPr/>
          <p:nvPr/>
        </p:nvSpPr>
        <p:spPr>
          <a:xfrm>
            <a:off x="3313355" y="5723070"/>
            <a:ext cx="268941" cy="1936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03987D-45BD-48D4-ACDC-ACF16493847F}"/>
              </a:ext>
            </a:extLst>
          </p:cNvPr>
          <p:cNvSpPr/>
          <p:nvPr/>
        </p:nvSpPr>
        <p:spPr>
          <a:xfrm>
            <a:off x="3313355" y="4532451"/>
            <a:ext cx="268941" cy="19363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912871-AA17-4444-85F5-F519F7B2C7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447826" y="4726088"/>
            <a:ext cx="0" cy="99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5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preprocessing result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Original signal</a:t>
            </a:r>
            <a:r>
              <a:rPr lang="ko-KR" altLang="en-US" sz="1400" dirty="0"/>
              <a:t>의 </a:t>
            </a:r>
            <a:r>
              <a:rPr lang="en-US" altLang="ko-KR" sz="1400" dirty="0"/>
              <a:t>pulse valley position</a:t>
            </a:r>
            <a:r>
              <a:rPr lang="ko-KR" altLang="en-US" sz="1400" dirty="0"/>
              <a:t>에 따라 </a:t>
            </a:r>
            <a:r>
              <a:rPr lang="en-US" altLang="ko-KR" sz="1400" dirty="0"/>
              <a:t>PPG</a:t>
            </a:r>
            <a:r>
              <a:rPr lang="ko-KR" altLang="en-US" sz="1400" dirty="0"/>
              <a:t>의 </a:t>
            </a:r>
            <a:r>
              <a:rPr lang="en-US" altLang="ko-KR" sz="1400" dirty="0"/>
              <a:t>baseline drift</a:t>
            </a:r>
            <a:r>
              <a:rPr lang="ko-KR" altLang="en-US" sz="1400" dirty="0"/>
              <a:t>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이 연구에서는 </a:t>
            </a:r>
            <a:r>
              <a:rPr lang="en-US" altLang="ko-KR" sz="1400" dirty="0"/>
              <a:t>baseline</a:t>
            </a:r>
            <a:r>
              <a:rPr lang="ko-KR" altLang="en-US" sz="1400" dirty="0"/>
              <a:t>을 맞추기 위해 </a:t>
            </a:r>
            <a:r>
              <a:rPr lang="en-US" altLang="ko-KR" sz="1400" dirty="0"/>
              <a:t>cubic spline </a:t>
            </a:r>
            <a:r>
              <a:rPr lang="ko-KR" altLang="en-US" sz="1400" dirty="0" err="1"/>
              <a:t>보간법을</a:t>
            </a:r>
            <a:r>
              <a:rPr lang="ko-KR" altLang="en-US" sz="1400" dirty="0"/>
              <a:t> 사용한 다음 </a:t>
            </a:r>
            <a:r>
              <a:rPr lang="en-US" altLang="ko-KR" sz="1400" dirty="0"/>
              <a:t>original signal</a:t>
            </a:r>
            <a:r>
              <a:rPr lang="ko-KR" altLang="en-US" sz="1400" dirty="0"/>
              <a:t>에서 </a:t>
            </a:r>
            <a:r>
              <a:rPr lang="en-US" altLang="ko-KR" sz="1400" dirty="0"/>
              <a:t>fitted curve</a:t>
            </a:r>
            <a:r>
              <a:rPr lang="ko-KR" altLang="en-US" sz="1400" dirty="0"/>
              <a:t>를 빼서 </a:t>
            </a:r>
            <a:r>
              <a:rPr lang="en-US" altLang="ko-KR" sz="1400" dirty="0"/>
              <a:t>baseline drift</a:t>
            </a:r>
            <a:r>
              <a:rPr lang="ko-KR" altLang="en-US" sz="1400" dirty="0"/>
              <a:t>를 하였다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PPG </a:t>
            </a:r>
            <a:r>
              <a:rPr lang="ko-KR" altLang="en-US" sz="1400" dirty="0"/>
              <a:t>노이즈 제거 결과는 그림</a:t>
            </a:r>
            <a:r>
              <a:rPr lang="en-US" altLang="ko-KR" sz="1400" dirty="0"/>
              <a:t>5</a:t>
            </a:r>
            <a:r>
              <a:rPr lang="ko-KR" altLang="en-US" sz="1400" dirty="0"/>
              <a:t>와 같다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DB517-6305-400F-80AE-C254327A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28" y="3024856"/>
            <a:ext cx="6084979" cy="2637086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E3B0BF9-9225-4C09-B92E-83E8E75545BA}"/>
              </a:ext>
            </a:extLst>
          </p:cNvPr>
          <p:cNvSpPr/>
          <p:nvPr/>
        </p:nvSpPr>
        <p:spPr>
          <a:xfrm>
            <a:off x="2506532" y="3656622"/>
            <a:ext cx="3980329" cy="237646"/>
          </a:xfrm>
          <a:custGeom>
            <a:avLst/>
            <a:gdLst>
              <a:gd name="connsiteX0" fmla="*/ 0 w 3980329"/>
              <a:gd name="connsiteY0" fmla="*/ 140827 h 237646"/>
              <a:gd name="connsiteX1" fmla="*/ 559397 w 3980329"/>
              <a:gd name="connsiteY1" fmla="*/ 130070 h 237646"/>
              <a:gd name="connsiteX2" fmla="*/ 613186 w 3980329"/>
              <a:gd name="connsiteY2" fmla="*/ 173100 h 237646"/>
              <a:gd name="connsiteX3" fmla="*/ 634701 w 3980329"/>
              <a:gd name="connsiteY3" fmla="*/ 194616 h 237646"/>
              <a:gd name="connsiteX4" fmla="*/ 699247 w 3980329"/>
              <a:gd name="connsiteY4" fmla="*/ 237646 h 237646"/>
              <a:gd name="connsiteX5" fmla="*/ 806823 w 3980329"/>
              <a:gd name="connsiteY5" fmla="*/ 216131 h 237646"/>
              <a:gd name="connsiteX6" fmla="*/ 828339 w 3980329"/>
              <a:gd name="connsiteY6" fmla="*/ 194616 h 237646"/>
              <a:gd name="connsiteX7" fmla="*/ 892884 w 3980329"/>
              <a:gd name="connsiteY7" fmla="*/ 173100 h 237646"/>
              <a:gd name="connsiteX8" fmla="*/ 925157 w 3980329"/>
              <a:gd name="connsiteY8" fmla="*/ 162343 h 237646"/>
              <a:gd name="connsiteX9" fmla="*/ 946673 w 3980329"/>
              <a:gd name="connsiteY9" fmla="*/ 140827 h 237646"/>
              <a:gd name="connsiteX10" fmla="*/ 1054249 w 3980329"/>
              <a:gd name="connsiteY10" fmla="*/ 119312 h 237646"/>
              <a:gd name="connsiteX11" fmla="*/ 1247887 w 3980329"/>
              <a:gd name="connsiteY11" fmla="*/ 130070 h 237646"/>
              <a:gd name="connsiteX12" fmla="*/ 1344706 w 3980329"/>
              <a:gd name="connsiteY12" fmla="*/ 151585 h 237646"/>
              <a:gd name="connsiteX13" fmla="*/ 1495313 w 3980329"/>
              <a:gd name="connsiteY13" fmla="*/ 140827 h 237646"/>
              <a:gd name="connsiteX14" fmla="*/ 1559859 w 3980329"/>
              <a:gd name="connsiteY14" fmla="*/ 119312 h 237646"/>
              <a:gd name="connsiteX15" fmla="*/ 1602889 w 3980329"/>
              <a:gd name="connsiteY15" fmla="*/ 108554 h 237646"/>
              <a:gd name="connsiteX16" fmla="*/ 1667435 w 3980329"/>
              <a:gd name="connsiteY16" fmla="*/ 87039 h 237646"/>
              <a:gd name="connsiteX17" fmla="*/ 1775012 w 3980329"/>
              <a:gd name="connsiteY17" fmla="*/ 54766 h 237646"/>
              <a:gd name="connsiteX18" fmla="*/ 1807284 w 3980329"/>
              <a:gd name="connsiteY18" fmla="*/ 44009 h 237646"/>
              <a:gd name="connsiteX19" fmla="*/ 1968649 w 3980329"/>
              <a:gd name="connsiteY19" fmla="*/ 22493 h 237646"/>
              <a:gd name="connsiteX20" fmla="*/ 2000922 w 3980329"/>
              <a:gd name="connsiteY20" fmla="*/ 11736 h 237646"/>
              <a:gd name="connsiteX21" fmla="*/ 2237590 w 3980329"/>
              <a:gd name="connsiteY21" fmla="*/ 11736 h 237646"/>
              <a:gd name="connsiteX22" fmla="*/ 2302136 w 3980329"/>
              <a:gd name="connsiteY22" fmla="*/ 33251 h 237646"/>
              <a:gd name="connsiteX23" fmla="*/ 2345167 w 3980329"/>
              <a:gd name="connsiteY23" fmla="*/ 44009 h 237646"/>
              <a:gd name="connsiteX24" fmla="*/ 2398955 w 3980329"/>
              <a:gd name="connsiteY24" fmla="*/ 54766 h 237646"/>
              <a:gd name="connsiteX25" fmla="*/ 2431228 w 3980329"/>
              <a:gd name="connsiteY25" fmla="*/ 65524 h 237646"/>
              <a:gd name="connsiteX26" fmla="*/ 2517289 w 3980329"/>
              <a:gd name="connsiteY26" fmla="*/ 76282 h 237646"/>
              <a:gd name="connsiteX27" fmla="*/ 2581835 w 3980329"/>
              <a:gd name="connsiteY27" fmla="*/ 87039 h 237646"/>
              <a:gd name="connsiteX28" fmla="*/ 2646381 w 3980329"/>
              <a:gd name="connsiteY28" fmla="*/ 108554 h 237646"/>
              <a:gd name="connsiteX29" fmla="*/ 2667896 w 3980329"/>
              <a:gd name="connsiteY29" fmla="*/ 130070 h 237646"/>
              <a:gd name="connsiteX30" fmla="*/ 2732442 w 3980329"/>
              <a:gd name="connsiteY30" fmla="*/ 151585 h 237646"/>
              <a:gd name="connsiteX31" fmla="*/ 2764715 w 3980329"/>
              <a:gd name="connsiteY31" fmla="*/ 162343 h 237646"/>
              <a:gd name="connsiteX32" fmla="*/ 2818503 w 3980329"/>
              <a:gd name="connsiteY32" fmla="*/ 151585 h 237646"/>
              <a:gd name="connsiteX33" fmla="*/ 2840019 w 3980329"/>
              <a:gd name="connsiteY33" fmla="*/ 130070 h 237646"/>
              <a:gd name="connsiteX34" fmla="*/ 2872292 w 3980329"/>
              <a:gd name="connsiteY34" fmla="*/ 119312 h 237646"/>
              <a:gd name="connsiteX35" fmla="*/ 2893807 w 3980329"/>
              <a:gd name="connsiteY35" fmla="*/ 87039 h 237646"/>
              <a:gd name="connsiteX36" fmla="*/ 2958353 w 3980329"/>
              <a:gd name="connsiteY36" fmla="*/ 65524 h 237646"/>
              <a:gd name="connsiteX37" fmla="*/ 3033656 w 3980329"/>
              <a:gd name="connsiteY37" fmla="*/ 44009 h 237646"/>
              <a:gd name="connsiteX38" fmla="*/ 3410174 w 3980329"/>
              <a:gd name="connsiteY38" fmla="*/ 54766 h 237646"/>
              <a:gd name="connsiteX39" fmla="*/ 3474720 w 3980329"/>
              <a:gd name="connsiteY39" fmla="*/ 76282 h 237646"/>
              <a:gd name="connsiteX40" fmla="*/ 3506993 w 3980329"/>
              <a:gd name="connsiteY40" fmla="*/ 87039 h 237646"/>
              <a:gd name="connsiteX41" fmla="*/ 3539266 w 3980329"/>
              <a:gd name="connsiteY41" fmla="*/ 108554 h 237646"/>
              <a:gd name="connsiteX42" fmla="*/ 3571539 w 3980329"/>
              <a:gd name="connsiteY42" fmla="*/ 119312 h 237646"/>
              <a:gd name="connsiteX43" fmla="*/ 3700630 w 3980329"/>
              <a:gd name="connsiteY43" fmla="*/ 140827 h 237646"/>
              <a:gd name="connsiteX44" fmla="*/ 3818964 w 3980329"/>
              <a:gd name="connsiteY44" fmla="*/ 173100 h 237646"/>
              <a:gd name="connsiteX45" fmla="*/ 3872753 w 3980329"/>
              <a:gd name="connsiteY45" fmla="*/ 183858 h 237646"/>
              <a:gd name="connsiteX46" fmla="*/ 3905026 w 3980329"/>
              <a:gd name="connsiteY46" fmla="*/ 194616 h 237646"/>
              <a:gd name="connsiteX47" fmla="*/ 3980329 w 3980329"/>
              <a:gd name="connsiteY47" fmla="*/ 205373 h 23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980329" h="237646">
                <a:moveTo>
                  <a:pt x="0" y="140827"/>
                </a:moveTo>
                <a:cubicBezTo>
                  <a:pt x="285548" y="100035"/>
                  <a:pt x="99913" y="117978"/>
                  <a:pt x="559397" y="130070"/>
                </a:cubicBezTo>
                <a:cubicBezTo>
                  <a:pt x="611357" y="182027"/>
                  <a:pt x="545320" y="118807"/>
                  <a:pt x="613186" y="173100"/>
                </a:cubicBezTo>
                <a:cubicBezTo>
                  <a:pt x="621106" y="179436"/>
                  <a:pt x="626587" y="188530"/>
                  <a:pt x="634701" y="194616"/>
                </a:cubicBezTo>
                <a:cubicBezTo>
                  <a:pt x="655387" y="210131"/>
                  <a:pt x="699247" y="237646"/>
                  <a:pt x="699247" y="237646"/>
                </a:cubicBezTo>
                <a:cubicBezTo>
                  <a:pt x="712309" y="235780"/>
                  <a:pt x="783351" y="230214"/>
                  <a:pt x="806823" y="216131"/>
                </a:cubicBezTo>
                <a:cubicBezTo>
                  <a:pt x="815520" y="210913"/>
                  <a:pt x="819267" y="199152"/>
                  <a:pt x="828339" y="194616"/>
                </a:cubicBezTo>
                <a:cubicBezTo>
                  <a:pt x="848624" y="184474"/>
                  <a:pt x="871369" y="180272"/>
                  <a:pt x="892884" y="173100"/>
                </a:cubicBezTo>
                <a:lnTo>
                  <a:pt x="925157" y="162343"/>
                </a:lnTo>
                <a:cubicBezTo>
                  <a:pt x="932329" y="155171"/>
                  <a:pt x="937976" y="146045"/>
                  <a:pt x="946673" y="140827"/>
                </a:cubicBezTo>
                <a:cubicBezTo>
                  <a:pt x="970140" y="126747"/>
                  <a:pt x="1041199" y="121176"/>
                  <a:pt x="1054249" y="119312"/>
                </a:cubicBezTo>
                <a:cubicBezTo>
                  <a:pt x="1118795" y="122898"/>
                  <a:pt x="1183484" y="124470"/>
                  <a:pt x="1247887" y="130070"/>
                </a:cubicBezTo>
                <a:cubicBezTo>
                  <a:pt x="1268834" y="131891"/>
                  <a:pt x="1322216" y="145962"/>
                  <a:pt x="1344706" y="151585"/>
                </a:cubicBezTo>
                <a:cubicBezTo>
                  <a:pt x="1394908" y="147999"/>
                  <a:pt x="1445540" y="148293"/>
                  <a:pt x="1495313" y="140827"/>
                </a:cubicBezTo>
                <a:cubicBezTo>
                  <a:pt x="1517741" y="137463"/>
                  <a:pt x="1537857" y="124813"/>
                  <a:pt x="1559859" y="119312"/>
                </a:cubicBezTo>
                <a:cubicBezTo>
                  <a:pt x="1574202" y="115726"/>
                  <a:pt x="1588728" y="112802"/>
                  <a:pt x="1602889" y="108554"/>
                </a:cubicBezTo>
                <a:cubicBezTo>
                  <a:pt x="1624612" y="102037"/>
                  <a:pt x="1645433" y="92539"/>
                  <a:pt x="1667435" y="87039"/>
                </a:cubicBezTo>
                <a:cubicBezTo>
                  <a:pt x="1732472" y="70781"/>
                  <a:pt x="1696433" y="80959"/>
                  <a:pt x="1775012" y="54766"/>
                </a:cubicBezTo>
                <a:cubicBezTo>
                  <a:pt x="1785769" y="51180"/>
                  <a:pt x="1796165" y="46233"/>
                  <a:pt x="1807284" y="44009"/>
                </a:cubicBezTo>
                <a:cubicBezTo>
                  <a:pt x="1896411" y="26183"/>
                  <a:pt x="1842879" y="35070"/>
                  <a:pt x="1968649" y="22493"/>
                </a:cubicBezTo>
                <a:cubicBezTo>
                  <a:pt x="1979407" y="18907"/>
                  <a:pt x="1989853" y="14196"/>
                  <a:pt x="2000922" y="11736"/>
                </a:cubicBezTo>
                <a:cubicBezTo>
                  <a:pt x="2098517" y="-9951"/>
                  <a:pt x="2106041" y="3514"/>
                  <a:pt x="2237590" y="11736"/>
                </a:cubicBezTo>
                <a:cubicBezTo>
                  <a:pt x="2259105" y="18908"/>
                  <a:pt x="2280134" y="27750"/>
                  <a:pt x="2302136" y="33251"/>
                </a:cubicBezTo>
                <a:cubicBezTo>
                  <a:pt x="2316480" y="36837"/>
                  <a:pt x="2330734" y="40802"/>
                  <a:pt x="2345167" y="44009"/>
                </a:cubicBezTo>
                <a:cubicBezTo>
                  <a:pt x="2363016" y="47975"/>
                  <a:pt x="2381217" y="50331"/>
                  <a:pt x="2398955" y="54766"/>
                </a:cubicBezTo>
                <a:cubicBezTo>
                  <a:pt x="2409956" y="57516"/>
                  <a:pt x="2420071" y="63495"/>
                  <a:pt x="2431228" y="65524"/>
                </a:cubicBezTo>
                <a:cubicBezTo>
                  <a:pt x="2459672" y="70696"/>
                  <a:pt x="2488669" y="72194"/>
                  <a:pt x="2517289" y="76282"/>
                </a:cubicBezTo>
                <a:cubicBezTo>
                  <a:pt x="2538882" y="79367"/>
                  <a:pt x="2560320" y="83453"/>
                  <a:pt x="2581835" y="87039"/>
                </a:cubicBezTo>
                <a:cubicBezTo>
                  <a:pt x="2603350" y="94211"/>
                  <a:pt x="2630345" y="92517"/>
                  <a:pt x="2646381" y="108554"/>
                </a:cubicBezTo>
                <a:cubicBezTo>
                  <a:pt x="2653553" y="115726"/>
                  <a:pt x="2658824" y="125534"/>
                  <a:pt x="2667896" y="130070"/>
                </a:cubicBezTo>
                <a:cubicBezTo>
                  <a:pt x="2688181" y="140213"/>
                  <a:pt x="2710927" y="144413"/>
                  <a:pt x="2732442" y="151585"/>
                </a:cubicBezTo>
                <a:lnTo>
                  <a:pt x="2764715" y="162343"/>
                </a:lnTo>
                <a:cubicBezTo>
                  <a:pt x="2782644" y="158757"/>
                  <a:pt x="2801697" y="158788"/>
                  <a:pt x="2818503" y="151585"/>
                </a:cubicBezTo>
                <a:cubicBezTo>
                  <a:pt x="2827825" y="147590"/>
                  <a:pt x="2831322" y="135288"/>
                  <a:pt x="2840019" y="130070"/>
                </a:cubicBezTo>
                <a:cubicBezTo>
                  <a:pt x="2849743" y="124236"/>
                  <a:pt x="2861534" y="122898"/>
                  <a:pt x="2872292" y="119312"/>
                </a:cubicBezTo>
                <a:cubicBezTo>
                  <a:pt x="2879464" y="108554"/>
                  <a:pt x="2882843" y="93891"/>
                  <a:pt x="2893807" y="87039"/>
                </a:cubicBezTo>
                <a:cubicBezTo>
                  <a:pt x="2913039" y="75019"/>
                  <a:pt x="2936838" y="72696"/>
                  <a:pt x="2958353" y="65524"/>
                </a:cubicBezTo>
                <a:cubicBezTo>
                  <a:pt x="3004658" y="50089"/>
                  <a:pt x="2979617" y="57518"/>
                  <a:pt x="3033656" y="44009"/>
                </a:cubicBezTo>
                <a:cubicBezTo>
                  <a:pt x="3159162" y="47595"/>
                  <a:pt x="3284952" y="45603"/>
                  <a:pt x="3410174" y="54766"/>
                </a:cubicBezTo>
                <a:cubicBezTo>
                  <a:pt x="3432793" y="56421"/>
                  <a:pt x="3453205" y="69110"/>
                  <a:pt x="3474720" y="76282"/>
                </a:cubicBezTo>
                <a:lnTo>
                  <a:pt x="3506993" y="87039"/>
                </a:lnTo>
                <a:cubicBezTo>
                  <a:pt x="3517751" y="94211"/>
                  <a:pt x="3527702" y="102772"/>
                  <a:pt x="3539266" y="108554"/>
                </a:cubicBezTo>
                <a:cubicBezTo>
                  <a:pt x="3549408" y="113625"/>
                  <a:pt x="3560636" y="116197"/>
                  <a:pt x="3571539" y="119312"/>
                </a:cubicBezTo>
                <a:cubicBezTo>
                  <a:pt x="3626823" y="135108"/>
                  <a:pt x="3630780" y="132096"/>
                  <a:pt x="3700630" y="140827"/>
                </a:cubicBezTo>
                <a:cubicBezTo>
                  <a:pt x="3747000" y="156284"/>
                  <a:pt x="3758294" y="160966"/>
                  <a:pt x="3818964" y="173100"/>
                </a:cubicBezTo>
                <a:cubicBezTo>
                  <a:pt x="3836894" y="176686"/>
                  <a:pt x="3855014" y="179423"/>
                  <a:pt x="3872753" y="183858"/>
                </a:cubicBezTo>
                <a:cubicBezTo>
                  <a:pt x="3883754" y="186608"/>
                  <a:pt x="3894025" y="191866"/>
                  <a:pt x="3905026" y="194616"/>
                </a:cubicBezTo>
                <a:cubicBezTo>
                  <a:pt x="3953680" y="206779"/>
                  <a:pt x="3945302" y="205373"/>
                  <a:pt x="3980329" y="205373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4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construction (</a:t>
            </a:r>
            <a:r>
              <a:rPr lang="en-US" altLang="ko-KR" sz="1800" dirty="0"/>
              <a:t>GA-SVR BP models)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모든 파라미터를 기본값으로 설정한 뒤</a:t>
            </a:r>
            <a:r>
              <a:rPr lang="en-US" altLang="ko-KR" sz="1400" dirty="0"/>
              <a:t>, training set</a:t>
            </a:r>
            <a:r>
              <a:rPr lang="ko-KR" altLang="en-US" sz="1400" dirty="0"/>
              <a:t>을 사용하여 초기 </a:t>
            </a:r>
            <a:r>
              <a:rPr lang="en-US" altLang="ko-KR" sz="1400" dirty="0"/>
              <a:t>SVR </a:t>
            </a:r>
            <a:r>
              <a:rPr lang="ko-KR" altLang="en-US" sz="1400" dirty="0"/>
              <a:t>모델을 구성했지만 모델의 정확도가 떨어졌다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SBP model</a:t>
            </a:r>
            <a:r>
              <a:rPr lang="ko-KR" altLang="en-US" sz="1400" dirty="0"/>
              <a:t>을 예로 들어</a:t>
            </a:r>
            <a:r>
              <a:rPr lang="en-US" altLang="ko-KR" sz="1400" dirty="0"/>
              <a:t>, 5-CV</a:t>
            </a:r>
            <a:r>
              <a:rPr lang="ko-KR" altLang="en-US" sz="1400" dirty="0"/>
              <a:t>에서 얻은 </a:t>
            </a:r>
            <a:r>
              <a:rPr lang="en-US" altLang="ko-KR" sz="1400" dirty="0"/>
              <a:t>average MSE</a:t>
            </a:r>
            <a:r>
              <a:rPr lang="ko-KR" altLang="en-US" sz="1400" dirty="0"/>
              <a:t>는 </a:t>
            </a:r>
            <a:r>
              <a:rPr lang="en-US" altLang="ko-KR" sz="1400" dirty="0"/>
              <a:t>337.37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확실하게 </a:t>
            </a:r>
            <a:r>
              <a:rPr lang="en-US" altLang="ko-KR" sz="1400" dirty="0" err="1"/>
              <a:t>underlearning</a:t>
            </a:r>
            <a:r>
              <a:rPr lang="ko-KR" altLang="en-US" sz="1400" dirty="0"/>
              <a:t>임을 보이며 기본 파라미터 값으로 효과적인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생성하지 못함을 의미</a:t>
            </a:r>
            <a:endParaRPr lang="en-US" altLang="ko-KR" sz="1400" dirty="0"/>
          </a:p>
          <a:p>
            <a:r>
              <a:rPr lang="ko-KR" altLang="en-US" sz="1400" dirty="0"/>
              <a:t>따라서 </a:t>
            </a:r>
            <a:r>
              <a:rPr lang="en-US" altLang="ko-KR" sz="1400" dirty="0"/>
              <a:t>GA</a:t>
            </a:r>
            <a:r>
              <a:rPr lang="ko-KR" altLang="en-US" sz="1400" dirty="0"/>
              <a:t>는 모델의 정확도를 높이고 </a:t>
            </a:r>
            <a:r>
              <a:rPr lang="en-US" altLang="ko-KR" sz="1400" dirty="0"/>
              <a:t>overlearning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underlearning</a:t>
            </a:r>
            <a:r>
              <a:rPr lang="ko-KR" altLang="en-US" sz="1400" dirty="0"/>
              <a:t>을 피하기 위해 파라미터 최적화에 사용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38E74-EB33-4F79-8BDE-783238BF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4" y="3560230"/>
            <a:ext cx="6100723" cy="16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최적화 과정에서 </a:t>
            </a:r>
            <a:r>
              <a:rPr lang="en-US" altLang="ko-KR" sz="1400" dirty="0"/>
              <a:t>5-CV</a:t>
            </a:r>
            <a:r>
              <a:rPr lang="ko-KR" altLang="en-US" sz="1400" dirty="0"/>
              <a:t>로 계산 된 </a:t>
            </a:r>
            <a:r>
              <a:rPr lang="en-US" altLang="ko-KR" sz="1400" dirty="0"/>
              <a:t>average MSE</a:t>
            </a:r>
            <a:r>
              <a:rPr lang="ko-KR" altLang="en-US" sz="1400" dirty="0"/>
              <a:t>는 그림 </a:t>
            </a:r>
            <a:r>
              <a:rPr lang="en-US" altLang="ko-KR" sz="1400" dirty="0"/>
              <a:t>6</a:t>
            </a:r>
            <a:r>
              <a:rPr lang="ko-KR" altLang="en-US" sz="1400" dirty="0"/>
              <a:t>과 같이 </a:t>
            </a:r>
            <a:r>
              <a:rPr lang="en-US" altLang="ko-KR" sz="1400" dirty="0"/>
              <a:t>fitness </a:t>
            </a:r>
            <a:r>
              <a:rPr lang="ko-KR" altLang="en-US" sz="1400" dirty="0"/>
              <a:t>평가에서 </a:t>
            </a:r>
            <a:r>
              <a:rPr lang="en-US" altLang="ko-KR" sz="1400" dirty="0"/>
              <a:t>fitness value</a:t>
            </a:r>
            <a:r>
              <a:rPr lang="ko-KR" altLang="en-US" sz="1400" dirty="0"/>
              <a:t>로 쓰였다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Best MSE</a:t>
            </a:r>
            <a:r>
              <a:rPr lang="ko-KR" altLang="en-US" sz="1400" dirty="0"/>
              <a:t> </a:t>
            </a:r>
            <a:r>
              <a:rPr lang="en-US" altLang="ko-KR" sz="1400" dirty="0"/>
              <a:t>curve</a:t>
            </a:r>
            <a:r>
              <a:rPr lang="ko-KR" altLang="en-US" sz="1400" dirty="0"/>
              <a:t>에서</a:t>
            </a:r>
            <a:r>
              <a:rPr lang="en-US" altLang="ko-KR" sz="1400" dirty="0"/>
              <a:t>, SBP</a:t>
            </a:r>
            <a:r>
              <a:rPr lang="ko-KR" altLang="en-US" sz="1400" dirty="0"/>
              <a:t> 모델의 예측 능력은 </a:t>
            </a:r>
            <a:r>
              <a:rPr lang="en-US" altLang="ko-KR" sz="1400" dirty="0"/>
              <a:t>10 generation </a:t>
            </a:r>
            <a:r>
              <a:rPr lang="ko-KR" altLang="en-US" sz="1400" dirty="0"/>
              <a:t>후에 안정화되었고</a:t>
            </a:r>
            <a:r>
              <a:rPr lang="en-US" altLang="ko-KR" sz="1400" dirty="0"/>
              <a:t>, DBP </a:t>
            </a:r>
            <a:r>
              <a:rPr lang="ko-KR" altLang="en-US" sz="1400" dirty="0"/>
              <a:t>모델의 예측 능력은 </a:t>
            </a:r>
            <a:r>
              <a:rPr lang="en-US" altLang="ko-KR" sz="1400" dirty="0"/>
              <a:t>20 generation </a:t>
            </a:r>
            <a:r>
              <a:rPr lang="ko-KR" altLang="en-US" sz="1400" dirty="0"/>
              <a:t>후에 안정화되었다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GA </a:t>
            </a:r>
            <a:r>
              <a:rPr lang="ko-KR" altLang="en-US" sz="1400" dirty="0"/>
              <a:t>최적화를 통해 얻은 파라미터</a:t>
            </a:r>
            <a:r>
              <a:rPr lang="en-US" altLang="ko-KR" sz="1400" dirty="0"/>
              <a:t>, default </a:t>
            </a:r>
            <a:r>
              <a:rPr lang="ko-KR" altLang="en-US" sz="1400" dirty="0"/>
              <a:t>파라미터의 모델 정확도가 표</a:t>
            </a:r>
            <a:r>
              <a:rPr lang="en-US" altLang="ko-KR" sz="1400" dirty="0"/>
              <a:t>1</a:t>
            </a:r>
            <a:r>
              <a:rPr lang="ko-KR" altLang="en-US" sz="1400" dirty="0"/>
              <a:t>에 표시되어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GA </a:t>
            </a:r>
            <a:r>
              <a:rPr lang="ko-KR" altLang="en-US" sz="1400" dirty="0"/>
              <a:t>최적화에 의해 정확도가 향상되었다</a:t>
            </a:r>
            <a:r>
              <a:rPr lang="en-US" altLang="ko-KR" sz="1400" dirty="0"/>
              <a:t>. SBP</a:t>
            </a:r>
            <a:r>
              <a:rPr lang="ko-KR" altLang="en-US" sz="1400" dirty="0"/>
              <a:t>의 </a:t>
            </a:r>
            <a:r>
              <a:rPr lang="en-US" altLang="ko-KR" sz="1400" dirty="0"/>
              <a:t>best MSE</a:t>
            </a:r>
            <a:r>
              <a:rPr lang="ko-KR" altLang="en-US" sz="1400" dirty="0"/>
              <a:t>는 </a:t>
            </a:r>
            <a:r>
              <a:rPr lang="en-US" altLang="ko-KR" sz="1400" dirty="0"/>
              <a:t>38.33</a:t>
            </a:r>
            <a:r>
              <a:rPr lang="ko-KR" altLang="en-US" sz="1400" dirty="0"/>
              <a:t>이 되었고</a:t>
            </a:r>
            <a:r>
              <a:rPr lang="en-US" altLang="ko-KR" sz="1400" dirty="0"/>
              <a:t>, DBP</a:t>
            </a:r>
            <a:r>
              <a:rPr lang="ko-KR" altLang="en-US" sz="1400" dirty="0"/>
              <a:t>의 </a:t>
            </a:r>
            <a:r>
              <a:rPr lang="en-US" altLang="ko-KR" sz="1400" dirty="0"/>
              <a:t>best MSE</a:t>
            </a:r>
            <a:r>
              <a:rPr lang="ko-KR" altLang="en-US" sz="1400" dirty="0"/>
              <a:t>는 </a:t>
            </a:r>
            <a:r>
              <a:rPr lang="en-US" altLang="ko-KR" sz="1400" dirty="0"/>
              <a:t>5.73</a:t>
            </a:r>
            <a:r>
              <a:rPr lang="ko-KR" altLang="en-US" sz="1400" dirty="0"/>
              <a:t>이 되었다</a:t>
            </a:r>
            <a:r>
              <a:rPr lang="en-US" altLang="ko-KR" sz="1400" dirty="0"/>
              <a:t>. </a:t>
            </a:r>
          </a:p>
          <a:p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800ABF2-DE83-4E1C-85EC-E9343FDA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construction (</a:t>
            </a:r>
            <a:r>
              <a:rPr lang="en-US" altLang="ko-KR" sz="1800" dirty="0"/>
              <a:t>GA-SVR BP models)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D0005-326D-4610-AE99-2E20729B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8" y="3617060"/>
            <a:ext cx="6031420" cy="3144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08F9D8-C473-4B8D-8B5E-33B114E2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20" y="3796901"/>
            <a:ext cx="5041920" cy="1392220"/>
          </a:xfrm>
          <a:prstGeom prst="rect">
            <a:avLst/>
          </a:prstGeom>
        </p:spPr>
      </p:pic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199DF3FA-6700-463D-85FE-530F3C3B1095}"/>
              </a:ext>
            </a:extLst>
          </p:cNvPr>
          <p:cNvSpPr/>
          <p:nvPr/>
        </p:nvSpPr>
        <p:spPr>
          <a:xfrm>
            <a:off x="1193203" y="5819887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AD932250-52C1-49DB-A022-745ECCC0FBB2}"/>
              </a:ext>
            </a:extLst>
          </p:cNvPr>
          <p:cNvSpPr/>
          <p:nvPr/>
        </p:nvSpPr>
        <p:spPr>
          <a:xfrm>
            <a:off x="4517316" y="5819887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D5DD-207B-461D-8891-C223C70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8DD6A-D3B4-42BD-A732-A363F198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Overview</a:t>
            </a:r>
          </a:p>
          <a:p>
            <a:r>
              <a:rPr lang="en-US" altLang="ko-KR" sz="2400" dirty="0"/>
              <a:t>Materials and methods</a:t>
            </a:r>
          </a:p>
          <a:p>
            <a:pPr lvl="1"/>
            <a:r>
              <a:rPr lang="en-US" altLang="ko-KR" sz="1400" dirty="0"/>
              <a:t>Data collection</a:t>
            </a:r>
          </a:p>
          <a:p>
            <a:pPr lvl="1"/>
            <a:r>
              <a:rPr lang="en-US" altLang="ko-KR" sz="1400" dirty="0"/>
              <a:t>Preprocessing</a:t>
            </a:r>
            <a:r>
              <a:rPr lang="ko-KR" altLang="en-US" sz="1400" dirty="0"/>
              <a:t> </a:t>
            </a:r>
            <a:r>
              <a:rPr lang="en-US" altLang="ko-KR" sz="1400" dirty="0"/>
              <a:t>and</a:t>
            </a:r>
            <a:r>
              <a:rPr lang="ko-KR" altLang="en-US" sz="1400" dirty="0"/>
              <a:t> </a:t>
            </a:r>
            <a:r>
              <a:rPr lang="en-US" altLang="ko-KR" sz="1400" dirty="0"/>
              <a:t>feature extraction</a:t>
            </a:r>
          </a:p>
          <a:p>
            <a:pPr lvl="1"/>
            <a:r>
              <a:rPr lang="en-US" altLang="ko-KR" sz="1400" dirty="0"/>
              <a:t>Normalization and dimensionality reduction of feature</a:t>
            </a:r>
          </a:p>
          <a:p>
            <a:pPr lvl="1"/>
            <a:r>
              <a:rPr lang="en-US" altLang="ko-KR" sz="1400" dirty="0"/>
              <a:t>Modeling method</a:t>
            </a:r>
          </a:p>
          <a:p>
            <a:pPr lvl="1"/>
            <a:r>
              <a:rPr lang="en-US" altLang="ko-KR" sz="1400" dirty="0"/>
              <a:t>Parameter optimization</a:t>
            </a:r>
          </a:p>
          <a:p>
            <a:pPr lvl="1"/>
            <a:r>
              <a:rPr lang="en-US" altLang="ko-KR" sz="1400" dirty="0"/>
              <a:t>Models validation and evaluation</a:t>
            </a:r>
          </a:p>
          <a:p>
            <a:r>
              <a:rPr lang="en-US" altLang="ko-KR" sz="2400" dirty="0"/>
              <a:t>Results</a:t>
            </a:r>
          </a:p>
          <a:p>
            <a:r>
              <a:rPr lang="en-US" altLang="ko-KR" sz="2400" dirty="0"/>
              <a:t>Discussion</a:t>
            </a:r>
          </a:p>
          <a:p>
            <a:r>
              <a:rPr lang="en-US" altLang="ko-KR" sz="2400" dirty="0"/>
              <a:t>Conclusion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8981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feature</a:t>
            </a:r>
            <a:r>
              <a:rPr lang="ko-KR" altLang="en-US" sz="1400" dirty="0"/>
              <a:t>가 모델에 미치는 영향을 설명하였다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SBP,</a:t>
            </a:r>
            <a:r>
              <a:rPr lang="ko-KR" altLang="en-US" sz="1400" dirty="0"/>
              <a:t> </a:t>
            </a:r>
            <a:r>
              <a:rPr lang="en-US" altLang="ko-KR" sz="1400" dirty="0"/>
              <a:t>DBP</a:t>
            </a:r>
            <a:r>
              <a:rPr lang="ko-KR" altLang="en-US" sz="1400" dirty="0"/>
              <a:t>모델 관련하여 각 </a:t>
            </a:r>
            <a:r>
              <a:rPr lang="en-US" altLang="ko-KR" sz="1400" dirty="0"/>
              <a:t>feature</a:t>
            </a:r>
            <a:r>
              <a:rPr lang="ko-KR" altLang="en-US" sz="1400" dirty="0"/>
              <a:t>의</a:t>
            </a:r>
            <a:r>
              <a:rPr lang="en-US" altLang="ko-KR" sz="1400" dirty="0"/>
              <a:t> MIV, relative contribution ratio(</a:t>
            </a:r>
            <a:r>
              <a:rPr lang="ko-KR" altLang="en-US" sz="1400" dirty="0"/>
              <a:t>상대 기여율</a:t>
            </a:r>
            <a:r>
              <a:rPr lang="en-US" altLang="ko-KR" sz="1400" dirty="0"/>
              <a:t>), cumulative contribution ratio(</a:t>
            </a:r>
            <a:r>
              <a:rPr lang="ko-KR" altLang="en-US" sz="1400" dirty="0"/>
              <a:t>누적 기여율</a:t>
            </a:r>
            <a:r>
              <a:rPr lang="en-US" altLang="ko-KR" sz="1400" dirty="0"/>
              <a:t>)</a:t>
            </a:r>
            <a:r>
              <a:rPr lang="ko-KR" altLang="en-US" sz="1400" dirty="0"/>
              <a:t>이 표</a:t>
            </a:r>
            <a:r>
              <a:rPr lang="en-US" altLang="ko-KR" sz="1400" dirty="0"/>
              <a:t>2,3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나열 되어있다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cumulative contribution ratio</a:t>
            </a:r>
            <a:r>
              <a:rPr lang="ko-KR" altLang="en-US" sz="1400" dirty="0"/>
              <a:t>의 </a:t>
            </a:r>
            <a:r>
              <a:rPr lang="en-US" altLang="ko-KR" sz="1400" dirty="0"/>
              <a:t>90%</a:t>
            </a:r>
            <a:r>
              <a:rPr lang="ko-KR" altLang="en-US" sz="1400" dirty="0"/>
              <a:t>에 기여하는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들은 유지하고 </a:t>
            </a:r>
            <a:r>
              <a:rPr lang="en-US" altLang="ko-KR" sz="1400" dirty="0"/>
              <a:t>MIV </a:t>
            </a:r>
            <a:r>
              <a:rPr lang="ko-KR" altLang="en-US" sz="1400" dirty="0"/>
              <a:t>값이 작은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들은 제거하였다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표 </a:t>
            </a:r>
            <a:r>
              <a:rPr lang="en-US" altLang="ko-KR" sz="1400" dirty="0"/>
              <a:t>2</a:t>
            </a:r>
            <a:r>
              <a:rPr lang="ko-KR" altLang="en-US" sz="1400" dirty="0"/>
              <a:t>의 처음 </a:t>
            </a:r>
            <a:r>
              <a:rPr lang="en-US" altLang="ko-KR" sz="1400" dirty="0"/>
              <a:t>8</a:t>
            </a:r>
            <a:r>
              <a:rPr lang="ko-KR" altLang="en-US" sz="1400" dirty="0"/>
              <a:t>개의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</a:t>
            </a:r>
            <a:r>
              <a:rPr lang="en-US" altLang="ko-KR" sz="1400" dirty="0"/>
              <a:t>SBP </a:t>
            </a:r>
            <a:r>
              <a:rPr lang="ko-KR" altLang="en-US" sz="1400" dirty="0"/>
              <a:t>모델에서 유지되고</a:t>
            </a:r>
            <a:r>
              <a:rPr lang="en-US" altLang="ko-KR" sz="1400" dirty="0"/>
              <a:t>, </a:t>
            </a:r>
            <a:r>
              <a:rPr lang="ko-KR" altLang="en-US" sz="1400" dirty="0"/>
              <a:t>표</a:t>
            </a:r>
            <a:r>
              <a:rPr lang="en-US" altLang="ko-KR" sz="1400" dirty="0"/>
              <a:t>3</a:t>
            </a:r>
            <a:r>
              <a:rPr lang="ko-KR" altLang="en-US" sz="1400" dirty="0"/>
              <a:t>의 처음 </a:t>
            </a:r>
            <a:r>
              <a:rPr lang="en-US" altLang="ko-KR" sz="1400" dirty="0"/>
              <a:t>9</a:t>
            </a:r>
            <a:r>
              <a:rPr lang="ko-KR" altLang="en-US" sz="1400" dirty="0"/>
              <a:t>개의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</a:t>
            </a:r>
            <a:r>
              <a:rPr lang="en-US" altLang="ko-KR" sz="1400" dirty="0"/>
              <a:t>DBP </a:t>
            </a:r>
            <a:r>
              <a:rPr lang="ko-KR" altLang="en-US" sz="1400" dirty="0"/>
              <a:t>모델에서 유지된다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Feature </a:t>
            </a:r>
            <a:r>
              <a:rPr lang="ko-KR" altLang="en-US" sz="1400" dirty="0"/>
              <a:t>개수의 감소는 </a:t>
            </a:r>
            <a:r>
              <a:rPr lang="en-US" altLang="ko-KR" sz="1400" dirty="0"/>
              <a:t>feature extraction</a:t>
            </a:r>
            <a:r>
              <a:rPr lang="ko-KR" altLang="en-US" sz="1400" dirty="0"/>
              <a:t>의 효율을 증가시킬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AAFCAD2-3C12-4964-96DC-5C5EC8E7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construction (</a:t>
            </a:r>
            <a:r>
              <a:rPr lang="en-US" altLang="ko-KR" sz="1800" dirty="0"/>
              <a:t>GA-MIV-SVR BP models)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E0B779-6821-4123-B93D-2D8316403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96"/>
          <a:stretch/>
        </p:blipFill>
        <p:spPr>
          <a:xfrm>
            <a:off x="423115" y="2734016"/>
            <a:ext cx="5474465" cy="2716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0513F7-D76F-4B1F-B6F3-8AB8D3AA6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04"/>
          <a:stretch/>
        </p:blipFill>
        <p:spPr>
          <a:xfrm>
            <a:off x="6003495" y="2814936"/>
            <a:ext cx="5474466" cy="258871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834E59-E7FC-45E2-A7E5-64C941F7CB83}"/>
              </a:ext>
            </a:extLst>
          </p:cNvPr>
          <p:cNvCxnSpPr>
            <a:cxnSpLocks/>
          </p:cNvCxnSpPr>
          <p:nvPr/>
        </p:nvCxnSpPr>
        <p:spPr>
          <a:xfrm>
            <a:off x="441064" y="4464424"/>
            <a:ext cx="53274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46E78E-75F9-4720-A6A8-69C0EB196A52}"/>
              </a:ext>
            </a:extLst>
          </p:cNvPr>
          <p:cNvCxnSpPr>
            <a:cxnSpLocks/>
          </p:cNvCxnSpPr>
          <p:nvPr/>
        </p:nvCxnSpPr>
        <p:spPr>
          <a:xfrm>
            <a:off x="6096000" y="4593516"/>
            <a:ext cx="51290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0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dimensionality reduction </a:t>
            </a:r>
            <a:r>
              <a:rPr lang="ko-KR" altLang="en-US" sz="1400" dirty="0"/>
              <a:t>후 </a:t>
            </a:r>
            <a:r>
              <a:rPr lang="en-US" altLang="ko-KR" sz="1400" dirty="0"/>
              <a:t>GA </a:t>
            </a:r>
            <a:r>
              <a:rPr lang="ko-KR" altLang="en-US" sz="1400" dirty="0"/>
              <a:t>최적화 과정이 그림</a:t>
            </a:r>
            <a:r>
              <a:rPr lang="en-US" altLang="ko-KR" sz="1400" dirty="0"/>
              <a:t> 7</a:t>
            </a:r>
            <a:r>
              <a:rPr lang="ko-KR" altLang="en-US" sz="1400" dirty="0"/>
              <a:t>에 나와있다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MIV </a:t>
            </a:r>
            <a:r>
              <a:rPr lang="ko-KR" altLang="en-US" sz="1400" dirty="0"/>
              <a:t>전후의 모델 정확도 비교는 표</a:t>
            </a:r>
            <a:r>
              <a:rPr lang="en-US" altLang="ko-KR" sz="1400" dirty="0"/>
              <a:t>4</a:t>
            </a:r>
            <a:r>
              <a:rPr lang="ko-KR" altLang="en-US" sz="1400" dirty="0"/>
              <a:t>에 나와있다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Best MSE</a:t>
            </a:r>
            <a:r>
              <a:rPr lang="ko-KR" altLang="en-US" sz="1400" dirty="0"/>
              <a:t>가 그림 </a:t>
            </a:r>
            <a:r>
              <a:rPr lang="en-US" altLang="ko-KR" sz="1400" dirty="0"/>
              <a:t>6</a:t>
            </a:r>
            <a:r>
              <a:rPr lang="ko-KR" altLang="en-US" sz="1400" dirty="0"/>
              <a:t>에서보다 더 감소 된 것으로 나타났다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Ga-MIV-SVR</a:t>
            </a:r>
            <a:r>
              <a:rPr lang="ko-KR" altLang="en-US" sz="1400" dirty="0"/>
              <a:t>의 정확도 향상이 더 좋으며</a:t>
            </a:r>
            <a:r>
              <a:rPr lang="en-US" altLang="ko-KR" sz="1400" dirty="0"/>
              <a:t>, MIV feature dimensionality reduction</a:t>
            </a:r>
            <a:r>
              <a:rPr lang="ko-KR" altLang="en-US" sz="1400" dirty="0"/>
              <a:t>이 효과적임을 입증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500E4-5AF3-4070-82A7-77AC2EB0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8" y="3607210"/>
            <a:ext cx="5159023" cy="256975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39D4026-DF5A-4BEE-B840-7CCF278C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construction</a:t>
            </a:r>
            <a:r>
              <a:rPr lang="en-US" altLang="ko-KR" sz="2400" dirty="0"/>
              <a:t> (</a:t>
            </a:r>
            <a:r>
              <a:rPr lang="en-US" altLang="ko-KR" sz="2000" dirty="0"/>
              <a:t>GA-MIV-SVR BP models)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DEB6E-1E0A-494B-8DC3-444DC719D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49" y="3709976"/>
            <a:ext cx="5553268" cy="1316755"/>
          </a:xfrm>
          <a:prstGeom prst="rect">
            <a:avLst/>
          </a:prstGeom>
        </p:spPr>
      </p:pic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D8A1E662-A019-4D52-BE77-D6FC81A3E0BE}"/>
              </a:ext>
            </a:extLst>
          </p:cNvPr>
          <p:cNvSpPr/>
          <p:nvPr/>
        </p:nvSpPr>
        <p:spPr>
          <a:xfrm>
            <a:off x="5216563" y="5507914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2359C843-03D1-4E1E-B704-98E1940FBD81}"/>
              </a:ext>
            </a:extLst>
          </p:cNvPr>
          <p:cNvSpPr/>
          <p:nvPr/>
        </p:nvSpPr>
        <p:spPr>
          <a:xfrm>
            <a:off x="1892449" y="5507914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robustness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comparison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구성 된 </a:t>
            </a:r>
            <a:r>
              <a:rPr lang="en-US" altLang="ko-KR" sz="1400" dirty="0"/>
              <a:t>BP</a:t>
            </a:r>
            <a:r>
              <a:rPr lang="ko-KR" altLang="en-US" sz="1400" dirty="0"/>
              <a:t>모델의 견고함은 </a:t>
            </a:r>
            <a:r>
              <a:rPr lang="en-US" altLang="ko-KR" sz="1400" dirty="0"/>
              <a:t>dataset</a:t>
            </a:r>
            <a:r>
              <a:rPr lang="ko-KR" altLang="en-US" sz="1400" dirty="0"/>
              <a:t>의 </a:t>
            </a:r>
            <a:r>
              <a:rPr lang="en-US" altLang="ko-KR" sz="1400" dirty="0"/>
              <a:t>20%</a:t>
            </a:r>
            <a:r>
              <a:rPr lang="ko-KR" altLang="en-US" sz="1400" dirty="0"/>
              <a:t>를 사용하여 검증하였다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제안 된 </a:t>
            </a:r>
            <a:r>
              <a:rPr lang="en-US" altLang="ko-KR" sz="1400" dirty="0"/>
              <a:t>GA-MIV-SVR BP </a:t>
            </a:r>
            <a:r>
              <a:rPr lang="ko-KR" altLang="en-US" sz="1400" dirty="0"/>
              <a:t>모델을 객관적으로 평가하기 위해 </a:t>
            </a:r>
            <a:r>
              <a:rPr lang="en-US" altLang="ko-KR" sz="1400" dirty="0"/>
              <a:t>MLR</a:t>
            </a:r>
            <a:r>
              <a:rPr lang="ko-KR" altLang="en-US" sz="1400" dirty="0"/>
              <a:t>모델과 </a:t>
            </a:r>
            <a:r>
              <a:rPr lang="en-US" altLang="ko-KR" sz="1400" dirty="0" err="1"/>
              <a:t>PTTc</a:t>
            </a:r>
            <a:r>
              <a:rPr lang="en-US" altLang="ko-KR" sz="1400" dirty="0"/>
              <a:t> </a:t>
            </a:r>
            <a:r>
              <a:rPr lang="ko-KR" altLang="en-US" sz="1400" dirty="0"/>
              <a:t>기반 </a:t>
            </a:r>
            <a:r>
              <a:rPr lang="en-US" altLang="ko-KR" sz="1400" dirty="0"/>
              <a:t>SVR </a:t>
            </a:r>
            <a:r>
              <a:rPr lang="ko-KR" altLang="en-US" sz="1400" dirty="0"/>
              <a:t>모델을 동일한 </a:t>
            </a:r>
            <a:r>
              <a:rPr lang="en-US" altLang="ko-KR" sz="1400" dirty="0"/>
              <a:t>dataset</a:t>
            </a:r>
            <a:r>
              <a:rPr lang="ko-KR" altLang="en-US" sz="1400" dirty="0"/>
              <a:t>로 구성하여 비교하였다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GA-MIV-SVR </a:t>
            </a:r>
            <a:r>
              <a:rPr lang="ko-KR" altLang="en-US" sz="1400" dirty="0"/>
              <a:t>모델로 구성 된 </a:t>
            </a:r>
            <a:r>
              <a:rPr lang="en-US" altLang="ko-KR" sz="1400" dirty="0"/>
              <a:t>SBP</a:t>
            </a:r>
            <a:r>
              <a:rPr lang="ko-KR" altLang="en-US" sz="1400" dirty="0"/>
              <a:t>와 </a:t>
            </a:r>
            <a:r>
              <a:rPr lang="en-US" altLang="ko-KR" sz="1400" dirty="0"/>
              <a:t>DBP </a:t>
            </a:r>
            <a:r>
              <a:rPr lang="ko-KR" altLang="en-US" sz="1400" dirty="0"/>
              <a:t>추정 모델은 위의 세 모델 중 가장 실제 값과 가장 가까운 예측 값을 나타낸다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SBP error</a:t>
            </a:r>
            <a:r>
              <a:rPr lang="ko-KR" altLang="en-US" sz="1400" dirty="0"/>
              <a:t>는 </a:t>
            </a:r>
            <a:r>
              <a:rPr lang="ko-KR" altLang="ko-KR" sz="1400" dirty="0"/>
              <a:t>3.27</a:t>
            </a:r>
            <a:r>
              <a:rPr lang="en-US" altLang="ko-KR" sz="1400" dirty="0"/>
              <a:t> / </a:t>
            </a:r>
            <a:r>
              <a:rPr lang="ko-KR" altLang="ko-KR" sz="1400" dirty="0"/>
              <a:t>5.52 </a:t>
            </a:r>
            <a:r>
              <a:rPr lang="ko-KR" altLang="ko-KR" sz="1400" dirty="0" err="1"/>
              <a:t>mmHg</a:t>
            </a:r>
            <a:r>
              <a:rPr lang="ko-KR" altLang="en-US" sz="1400" dirty="0" err="1"/>
              <a:t>이고</a:t>
            </a:r>
            <a:r>
              <a:rPr lang="en-US" altLang="ko-KR" sz="1400" dirty="0"/>
              <a:t>, DBP error</a:t>
            </a:r>
            <a:r>
              <a:rPr lang="ko-KR" altLang="en-US" sz="1400" dirty="0"/>
              <a:t>는 </a:t>
            </a:r>
            <a:r>
              <a:rPr lang="ko-KR" altLang="ko-KR" sz="1400" dirty="0"/>
              <a:t>1.16</a:t>
            </a:r>
            <a:r>
              <a:rPr lang="en-US" altLang="ko-KR" sz="1400" dirty="0"/>
              <a:t> / </a:t>
            </a:r>
            <a:r>
              <a:rPr lang="ko-KR" altLang="ko-KR" sz="1400" dirty="0"/>
              <a:t>1.97 </a:t>
            </a:r>
            <a:r>
              <a:rPr lang="ko-KR" altLang="ko-KR" sz="1400" dirty="0" err="1"/>
              <a:t>mmHg</a:t>
            </a:r>
            <a:r>
              <a:rPr lang="ko-KR" altLang="en-US" sz="1400" dirty="0" err="1"/>
              <a:t>로</a:t>
            </a:r>
            <a:r>
              <a:rPr lang="en-US" altLang="ko-KR" sz="1400" dirty="0"/>
              <a:t>, mean error </a:t>
            </a:r>
            <a:r>
              <a:rPr lang="ko-KR" altLang="ko-KR" sz="1400" dirty="0"/>
              <a:t>≤5 </a:t>
            </a:r>
            <a:r>
              <a:rPr lang="ko-KR" altLang="ko-KR" sz="1400" dirty="0" err="1"/>
              <a:t>mmHg</a:t>
            </a:r>
            <a:r>
              <a:rPr lang="ko-KR" altLang="ko-KR" sz="1400" dirty="0"/>
              <a:t> 및 STD ≤8 </a:t>
            </a:r>
            <a:r>
              <a:rPr lang="ko-KR" altLang="ko-KR" sz="1400" dirty="0" err="1"/>
              <a:t>mmHg</a:t>
            </a:r>
            <a:r>
              <a:rPr lang="ko-KR" altLang="ko-KR" sz="1400" dirty="0"/>
              <a:t> </a:t>
            </a:r>
            <a:r>
              <a:rPr lang="ko-KR" altLang="en-US" sz="1400" dirty="0"/>
              <a:t>인</a:t>
            </a:r>
            <a:r>
              <a:rPr lang="en-US" altLang="ko-KR" sz="1400" dirty="0"/>
              <a:t> AAMI(Association for the Advancement of Medical Instrumentation) </a:t>
            </a:r>
            <a:r>
              <a:rPr lang="ko-KR" altLang="en-US" sz="1400" dirty="0"/>
              <a:t>기준을 충족한다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영국 고혈압 협회</a:t>
            </a:r>
            <a:r>
              <a:rPr lang="en-US" altLang="ko-KR" sz="1400" dirty="0"/>
              <a:t>(BHS)</a:t>
            </a:r>
            <a:r>
              <a:rPr lang="ko-KR" altLang="en-US" sz="1400" dirty="0"/>
              <a:t> 등급 시스템에 따라 </a:t>
            </a:r>
            <a:r>
              <a:rPr lang="en-US" altLang="ko-KR" sz="1400" dirty="0"/>
              <a:t>MLR</a:t>
            </a:r>
            <a:r>
              <a:rPr lang="ko-KR" altLang="en-US" sz="1400" dirty="0"/>
              <a:t>모델과 </a:t>
            </a:r>
            <a:r>
              <a:rPr lang="en-US" altLang="ko-KR" sz="1400" dirty="0" err="1"/>
              <a:t>PTTc</a:t>
            </a:r>
            <a:r>
              <a:rPr lang="ko-KR" altLang="en-US" sz="1400" dirty="0"/>
              <a:t>기반 </a:t>
            </a:r>
            <a:r>
              <a:rPr lang="en-US" altLang="ko-KR" sz="1400" dirty="0"/>
              <a:t>SVR </a:t>
            </a:r>
            <a:r>
              <a:rPr lang="ko-KR" altLang="en-US" sz="1400" dirty="0"/>
              <a:t>모델은 </a:t>
            </a:r>
            <a:r>
              <a:rPr lang="en-US" altLang="ko-KR" sz="1400" dirty="0"/>
              <a:t>DBP </a:t>
            </a:r>
            <a:r>
              <a:rPr lang="ko-KR" altLang="en-US" sz="1400" dirty="0"/>
              <a:t>추정이 기준을 충족했지만</a:t>
            </a:r>
            <a:r>
              <a:rPr lang="en-US" altLang="ko-KR" sz="1400" dirty="0"/>
              <a:t>, SBP </a:t>
            </a:r>
            <a:r>
              <a:rPr lang="ko-KR" altLang="en-US" sz="1400" dirty="0"/>
              <a:t>는 충족하지 못했다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GA-MIV-SVR </a:t>
            </a:r>
            <a:r>
              <a:rPr lang="ko-KR" altLang="en-US" sz="1400" dirty="0"/>
              <a:t>모델은 </a:t>
            </a:r>
            <a:r>
              <a:rPr lang="en-US" altLang="ko-KR" sz="1400" dirty="0"/>
              <a:t>SBP</a:t>
            </a:r>
            <a:r>
              <a:rPr lang="ko-KR" altLang="en-US" sz="1400" dirty="0"/>
              <a:t>와 </a:t>
            </a:r>
            <a:r>
              <a:rPr lang="en-US" altLang="ko-KR" sz="1400" dirty="0"/>
              <a:t>DBP </a:t>
            </a:r>
            <a:r>
              <a:rPr lang="ko-KR" altLang="en-US" sz="1400" dirty="0"/>
              <a:t>둘 다 </a:t>
            </a:r>
            <a:r>
              <a:rPr lang="en-US" altLang="ko-KR" sz="1400" dirty="0"/>
              <a:t>A </a:t>
            </a:r>
            <a:r>
              <a:rPr lang="ko-KR" altLang="en-US" sz="1400" dirty="0"/>
              <a:t>등급을 충족했다</a:t>
            </a:r>
            <a:r>
              <a:rPr lang="en-US" altLang="ko-KR" sz="1400" dirty="0"/>
              <a:t>.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F1F33D-FA67-4595-AED9-14513964A4D2}"/>
              </a:ext>
            </a:extLst>
          </p:cNvPr>
          <p:cNvGrpSpPr/>
          <p:nvPr/>
        </p:nvGrpSpPr>
        <p:grpSpPr>
          <a:xfrm>
            <a:off x="459262" y="4530724"/>
            <a:ext cx="5762625" cy="1543050"/>
            <a:chOff x="426988" y="4530724"/>
            <a:chExt cx="5762625" cy="15430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D370499-19F6-441B-AA7A-9B8685CC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988" y="4530724"/>
              <a:ext cx="5762625" cy="154305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6677D-9803-4049-8799-4F78D181F586}"/>
                </a:ext>
              </a:extLst>
            </p:cNvPr>
            <p:cNvSpPr/>
            <p:nvPr/>
          </p:nvSpPr>
          <p:spPr>
            <a:xfrm>
              <a:off x="780253" y="5466536"/>
              <a:ext cx="5056094" cy="1828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121DB6-77FC-41B3-89DF-C92A164C163E}"/>
              </a:ext>
            </a:extLst>
          </p:cNvPr>
          <p:cNvGrpSpPr/>
          <p:nvPr/>
        </p:nvGrpSpPr>
        <p:grpSpPr>
          <a:xfrm>
            <a:off x="6363161" y="4219862"/>
            <a:ext cx="5238750" cy="2164773"/>
            <a:chOff x="6438467" y="4219862"/>
            <a:chExt cx="5238750" cy="21647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BD9DCF-2FF7-490B-B7A7-66511EBF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8467" y="4219862"/>
              <a:ext cx="5238750" cy="216477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B74510-7A6D-48E5-A5E5-BDB8B1B53677}"/>
                </a:ext>
              </a:extLst>
            </p:cNvPr>
            <p:cNvSpPr/>
            <p:nvPr/>
          </p:nvSpPr>
          <p:spPr>
            <a:xfrm>
              <a:off x="6542607" y="5450397"/>
              <a:ext cx="5056094" cy="3119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robustness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comparison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89EDD9-D767-4A95-9361-B56FD858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0" y="1827885"/>
            <a:ext cx="2868501" cy="4258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588E2F-6565-49A6-AD03-905A5BC3A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51" y="1815023"/>
            <a:ext cx="2835145" cy="4258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0828BE-A220-4BFD-8577-99AB00936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94" y="6086162"/>
            <a:ext cx="6210930" cy="598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45BFE-2B12-40A5-A8A6-0F2159FDDA8B}"/>
              </a:ext>
            </a:extLst>
          </p:cNvPr>
          <p:cNvSpPr txBox="1"/>
          <p:nvPr/>
        </p:nvSpPr>
        <p:spPr>
          <a:xfrm>
            <a:off x="3530622" y="1507246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SBP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571E6-4618-4BDF-8AAB-BE1D3A729654}"/>
              </a:ext>
            </a:extLst>
          </p:cNvPr>
          <p:cNvSpPr txBox="1"/>
          <p:nvPr/>
        </p:nvSpPr>
        <p:spPr>
          <a:xfrm>
            <a:off x="6676405" y="15072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DBP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D28AC-4CEC-4818-A1AF-4FE031A04A02}"/>
              </a:ext>
            </a:extLst>
          </p:cNvPr>
          <p:cNvSpPr txBox="1"/>
          <p:nvPr/>
        </p:nvSpPr>
        <p:spPr>
          <a:xfrm>
            <a:off x="1010328" y="2330941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GA-MIV-SVR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2D753-CA09-46B2-ACFE-D7BAA1B5EC32}"/>
              </a:ext>
            </a:extLst>
          </p:cNvPr>
          <p:cNvSpPr txBox="1"/>
          <p:nvPr/>
        </p:nvSpPr>
        <p:spPr>
          <a:xfrm>
            <a:off x="1350164" y="364281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MLR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07C8E-E38B-453B-98D8-926BAFF206EE}"/>
              </a:ext>
            </a:extLst>
          </p:cNvPr>
          <p:cNvSpPr txBox="1"/>
          <p:nvPr/>
        </p:nvSpPr>
        <p:spPr>
          <a:xfrm>
            <a:off x="1151552" y="5030551"/>
            <a:ext cx="94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PTTc</a:t>
            </a:r>
            <a:r>
              <a:rPr lang="en-US" altLang="ko-KR" sz="1400" dirty="0"/>
              <a:t>-SVR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994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Result –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robustness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comparison 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629" y="1825624"/>
                <a:ext cx="5727595" cy="495169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/>
                  <a:t>SBP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DBP</a:t>
                </a:r>
                <a:r>
                  <a:rPr lang="ko-KR" altLang="en-US" sz="1400" dirty="0"/>
                  <a:t>모델의 상관관계를 더 잘 분석하기 위해 </a:t>
                </a:r>
                <a:r>
                  <a:rPr lang="ko-KR" altLang="en-US" sz="1400" dirty="0" err="1"/>
                  <a:t>피어슨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pearson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상관계수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Bland-Altman plot</a:t>
                </a:r>
                <a:r>
                  <a:rPr lang="ko-KR" altLang="en-US" sz="1400" dirty="0"/>
                  <a:t>이 사용되었다</a:t>
                </a:r>
                <a:r>
                  <a:rPr lang="en-US" altLang="ko-KR" sz="1400" dirty="0"/>
                  <a:t>. </a:t>
                </a:r>
              </a:p>
              <a:p>
                <a:r>
                  <a:rPr lang="en-US" altLang="ko-KR" sz="1400" dirty="0"/>
                  <a:t>0.2&lt;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&lt;0.4 </a:t>
                </a:r>
                <a:r>
                  <a:rPr lang="ko-KR" altLang="en-US" sz="1400" dirty="0"/>
                  <a:t>는 약한 상관관계</a:t>
                </a:r>
                <a:r>
                  <a:rPr lang="en-US" altLang="ko-KR" sz="1400" dirty="0"/>
                  <a:t>, 0.4&lt;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&lt;0.6 </a:t>
                </a:r>
                <a:r>
                  <a:rPr lang="ko-KR" altLang="en-US" sz="1400" dirty="0"/>
                  <a:t>은 중간 상관관계</a:t>
                </a:r>
                <a:r>
                  <a:rPr lang="en-US" altLang="ko-KR" sz="1400" dirty="0"/>
                  <a:t>, 0.6&lt;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&lt;0.8</a:t>
                </a:r>
                <a:r>
                  <a:rPr lang="ko-KR" altLang="en-US" sz="1400" dirty="0"/>
                  <a:t>은 강한 상관관계</a:t>
                </a:r>
                <a:r>
                  <a:rPr lang="en-US" altLang="ko-KR" sz="1400" dirty="0"/>
                  <a:t>, 0.8&lt;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&lt;1.0</a:t>
                </a:r>
                <a:r>
                  <a:rPr lang="ko-KR" altLang="en-US" sz="1400" dirty="0"/>
                  <a:t>은 매우 강한 상관관계 </a:t>
                </a:r>
                <a:endParaRPr lang="en-US" altLang="ko-KR" sz="1400" dirty="0"/>
              </a:p>
              <a:p>
                <a:r>
                  <a:rPr lang="ko-KR" altLang="en-US" sz="1400" dirty="0"/>
                  <a:t>상관 계수 </a:t>
                </a:r>
                <a:r>
                  <a:rPr lang="en-US" altLang="ko-KR" sz="1400" dirty="0"/>
                  <a:t>SBP : a &gt; c &gt; e </a:t>
                </a:r>
              </a:p>
              <a:p>
                <a:r>
                  <a:rPr lang="ko-KR" altLang="en-US" sz="1400" dirty="0"/>
                  <a:t>상관 계수 </a:t>
                </a:r>
                <a:r>
                  <a:rPr lang="en-US" altLang="ko-KR" sz="1400" dirty="0"/>
                  <a:t>DBP : b&gt; d&gt; f</a:t>
                </a:r>
              </a:p>
              <a:p>
                <a:r>
                  <a:rPr lang="en-US" altLang="ko-KR" sz="1400" dirty="0"/>
                  <a:t>Bland-Altman plot SBP : a(17.3) &lt; c(51) &lt; e(64)</a:t>
                </a:r>
              </a:p>
              <a:p>
                <a:r>
                  <a:rPr lang="en-US" altLang="ko-KR" sz="1400" dirty="0"/>
                  <a:t>Bland-Altman plot DBP : b(6) &lt; d(12.3) &lt; f(19.2)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29" y="1825624"/>
                <a:ext cx="5727595" cy="4951693"/>
              </a:xfrm>
              <a:blipFill>
                <a:blip r:embed="rId3"/>
                <a:stretch>
                  <a:fillRect l="-213" t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C33A55C-16E9-420E-B618-ACFE3A04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12" y="1593571"/>
            <a:ext cx="5753306" cy="4583392"/>
          </a:xfrm>
          <a:prstGeom prst="rect">
            <a:avLst/>
          </a:prstGeom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C6707CE-9FC8-40E0-A332-1E85F6E128D6}"/>
              </a:ext>
            </a:extLst>
          </p:cNvPr>
          <p:cNvSpPr/>
          <p:nvPr/>
        </p:nvSpPr>
        <p:spPr>
          <a:xfrm>
            <a:off x="8863405" y="2194559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3592C-49DE-4D6D-A159-C45E79B92418}"/>
              </a:ext>
            </a:extLst>
          </p:cNvPr>
          <p:cNvSpPr txBox="1"/>
          <p:nvPr/>
        </p:nvSpPr>
        <p:spPr>
          <a:xfrm>
            <a:off x="8675659" y="236875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0.03</a:t>
            </a:r>
            <a:endParaRPr lang="ko-KR" altLang="en-US" sz="1200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9931F086-4461-4B5C-AD33-F5490501DD33}"/>
              </a:ext>
            </a:extLst>
          </p:cNvPr>
          <p:cNvSpPr/>
          <p:nvPr/>
        </p:nvSpPr>
        <p:spPr>
          <a:xfrm>
            <a:off x="11578246" y="2194559"/>
            <a:ext cx="97715" cy="17419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6B1B7-6511-4D97-8F23-94EDFD3B5390}"/>
              </a:ext>
            </a:extLst>
          </p:cNvPr>
          <p:cNvSpPr txBox="1"/>
          <p:nvPr/>
        </p:nvSpPr>
        <p:spPr>
          <a:xfrm>
            <a:off x="11390500" y="2368755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05C17-1954-4224-9BF2-FB8A7ED9B586}"/>
              </a:ext>
            </a:extLst>
          </p:cNvPr>
          <p:cNvSpPr txBox="1"/>
          <p:nvPr/>
        </p:nvSpPr>
        <p:spPr>
          <a:xfrm>
            <a:off x="7617412" y="128579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SBP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6C9C1-B173-4803-B458-3A91B2E84149}"/>
              </a:ext>
            </a:extLst>
          </p:cNvPr>
          <p:cNvSpPr txBox="1"/>
          <p:nvPr/>
        </p:nvSpPr>
        <p:spPr>
          <a:xfrm>
            <a:off x="10355520" y="1285794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406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Discussion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머신 러닝 기반 비 침습적 연속 혈압 추정 모델을 제안하였다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전통적인 </a:t>
            </a:r>
            <a:r>
              <a:rPr lang="en-US" altLang="ko-KR" sz="1400" dirty="0"/>
              <a:t>PTT</a:t>
            </a:r>
            <a:r>
              <a:rPr lang="ko-KR" altLang="en-US" sz="1400" dirty="0"/>
              <a:t>기반 </a:t>
            </a:r>
            <a:r>
              <a:rPr lang="en-US" altLang="ko-KR" sz="1400" dirty="0"/>
              <a:t>BP </a:t>
            </a:r>
            <a:r>
              <a:rPr lang="ko-KR" altLang="en-US" sz="1400" dirty="0"/>
              <a:t>모델과 달리</a:t>
            </a:r>
            <a:r>
              <a:rPr lang="en-US" altLang="ko-KR" sz="1400" dirty="0"/>
              <a:t>, </a:t>
            </a:r>
            <a:r>
              <a:rPr lang="ko-KR" altLang="en-US" sz="1400" dirty="0"/>
              <a:t>정보 융합을 통해 더 많은 </a:t>
            </a:r>
            <a:r>
              <a:rPr lang="en-US" altLang="ko-KR" sz="1400" dirty="0"/>
              <a:t>BP </a:t>
            </a:r>
            <a:r>
              <a:rPr lang="ko-KR" altLang="en-US" sz="1400" dirty="0"/>
              <a:t>관련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모델 구성에 사용되었다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제안 된 모델 구성 방법은 </a:t>
            </a:r>
            <a:r>
              <a:rPr lang="en-US" altLang="ko-KR" sz="1400" dirty="0"/>
              <a:t>BP </a:t>
            </a:r>
            <a:r>
              <a:rPr lang="ko-KR" altLang="en-US" sz="1400" dirty="0"/>
              <a:t>추정 정확도를 효과적으로 높이고</a:t>
            </a:r>
            <a:r>
              <a:rPr lang="en-US" altLang="ko-KR" sz="1400" dirty="0"/>
              <a:t>, BP </a:t>
            </a:r>
            <a:r>
              <a:rPr lang="ko-KR" altLang="en-US" sz="1400" dirty="0"/>
              <a:t>추정 모델의 예측 성능 및 일반화를 향상시켰다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351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Discussion – </a:t>
            </a:r>
            <a:r>
              <a:rPr lang="en-US" altLang="ko-KR" sz="2000" dirty="0"/>
              <a:t>Basis for Feature Selection and Dimensionality Reduction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feature</a:t>
            </a:r>
            <a:r>
              <a:rPr lang="ko-KR" altLang="en-US" sz="1400" dirty="0"/>
              <a:t> </a:t>
            </a:r>
            <a:r>
              <a:rPr lang="en-US" altLang="ko-KR" sz="1400" dirty="0"/>
              <a:t>selection</a:t>
            </a:r>
            <a:r>
              <a:rPr lang="ko-KR" altLang="en-US" sz="1400" dirty="0"/>
              <a:t>에서 기존의 </a:t>
            </a:r>
            <a:r>
              <a:rPr lang="en-US" altLang="ko-KR" sz="1400" dirty="0"/>
              <a:t>feature </a:t>
            </a:r>
            <a:r>
              <a:rPr lang="ko-KR" altLang="en-US" sz="1400" dirty="0"/>
              <a:t>외에도 생리학적 규칙과 관련 연구에 기초했다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MIV method</a:t>
            </a:r>
            <a:r>
              <a:rPr lang="ko-KR" altLang="en-US" sz="1400" dirty="0"/>
              <a:t>는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</a:t>
            </a:r>
            <a:r>
              <a:rPr lang="en-US" altLang="ko-KR" sz="1400" dirty="0"/>
              <a:t>BP</a:t>
            </a:r>
            <a:r>
              <a:rPr lang="ko-KR" altLang="en-US" sz="1400" dirty="0"/>
              <a:t>간의 비선형 관계를 설명할 뿐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불필요한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제거하였다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이 연구의 </a:t>
            </a:r>
            <a:r>
              <a:rPr lang="en-US" altLang="ko-KR" sz="1400" dirty="0"/>
              <a:t>feature selection</a:t>
            </a:r>
            <a:r>
              <a:rPr lang="ko-KR" altLang="en-US" sz="1400" dirty="0"/>
              <a:t>에는 여전히 몇 가지 제한이 있다</a:t>
            </a:r>
            <a:r>
              <a:rPr lang="en-US" altLang="ko-KR" sz="1400" dirty="0"/>
              <a:t>. </a:t>
            </a:r>
          </a:p>
          <a:p>
            <a:pPr lvl="1"/>
            <a:r>
              <a:rPr lang="en-US" altLang="ko-KR" sz="1200" dirty="0"/>
              <a:t>Data </a:t>
            </a:r>
            <a:r>
              <a:rPr lang="ko-KR" altLang="en-US" sz="1200" dirty="0"/>
              <a:t>수집 단계에서 생긴 </a:t>
            </a:r>
            <a:r>
              <a:rPr lang="en-US" altLang="ko-KR" sz="1200" dirty="0"/>
              <a:t>database</a:t>
            </a:r>
            <a:r>
              <a:rPr lang="ko-KR" altLang="en-US" sz="1200" dirty="0"/>
              <a:t>는 개인의 개인정보를 </a:t>
            </a:r>
            <a:r>
              <a:rPr lang="en-US" altLang="ko-KR" sz="1200" dirty="0"/>
              <a:t>feature</a:t>
            </a:r>
            <a:r>
              <a:rPr lang="ko-KR" altLang="en-US" sz="1200" dirty="0"/>
              <a:t>로 검색할 수 없다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키</a:t>
            </a:r>
            <a:r>
              <a:rPr lang="en-US" altLang="ko-KR" sz="1200" dirty="0"/>
              <a:t>, </a:t>
            </a:r>
            <a:r>
              <a:rPr lang="ko-KR" altLang="en-US" sz="1200" dirty="0"/>
              <a:t>몸무게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성별과 같은 일부 개인 특성을 추가하면 모델의 예측 능력이 더 강화 될 것으로 예상되었다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또한</a:t>
            </a:r>
            <a:r>
              <a:rPr lang="en-US" altLang="ko-KR" sz="1200" dirty="0"/>
              <a:t>, personal feature</a:t>
            </a:r>
            <a:r>
              <a:rPr lang="ko-KR" altLang="en-US" sz="1200" dirty="0"/>
              <a:t>를 적용하면 번거로운 교정 프로세스가 제거될 수 있다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이전 연구 </a:t>
            </a:r>
            <a:r>
              <a:rPr lang="en-US" altLang="ko-KR" sz="1200" dirty="0"/>
              <a:t>[36]</a:t>
            </a:r>
            <a:r>
              <a:rPr lang="ko-KR" altLang="en-US" sz="1200" dirty="0"/>
              <a:t>에서는 </a:t>
            </a:r>
            <a:r>
              <a:rPr lang="ko-KR" altLang="en-US" sz="1200" dirty="0" err="1"/>
              <a:t>체질량</a:t>
            </a:r>
            <a:r>
              <a:rPr lang="ko-KR" altLang="en-US" sz="1200" dirty="0"/>
              <a:t> 지수</a:t>
            </a:r>
            <a:r>
              <a:rPr lang="en-US" altLang="ko-KR" sz="1200" dirty="0"/>
              <a:t>, </a:t>
            </a:r>
            <a:r>
              <a:rPr lang="ko-KR" altLang="en-US" sz="1200" dirty="0"/>
              <a:t>허리 둘레</a:t>
            </a:r>
            <a:r>
              <a:rPr lang="en-US" altLang="ko-KR" sz="1200" dirty="0"/>
              <a:t>, </a:t>
            </a:r>
            <a:r>
              <a:rPr lang="ko-KR" altLang="en-US" sz="1200" dirty="0"/>
              <a:t>엉덩이 둘레 및 허리 대 엉덩이 비율이 적용되어 혈압의 증가를 예측했다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이전 연구 </a:t>
            </a:r>
            <a:r>
              <a:rPr lang="en-US" altLang="ko-KR" sz="1200" dirty="0"/>
              <a:t>[37]</a:t>
            </a:r>
            <a:r>
              <a:rPr lang="ko-KR" altLang="en-US" sz="1200" dirty="0"/>
              <a:t>에서 </a:t>
            </a:r>
            <a:r>
              <a:rPr lang="en-US" altLang="ko-KR" sz="1200" dirty="0"/>
              <a:t>BP </a:t>
            </a:r>
            <a:r>
              <a:rPr lang="ko-KR" altLang="en-US" sz="1200" dirty="0"/>
              <a:t>신경망은 키</a:t>
            </a:r>
            <a:r>
              <a:rPr lang="en-US" altLang="ko-KR" sz="1200" dirty="0"/>
              <a:t>, </a:t>
            </a:r>
            <a:r>
              <a:rPr lang="ko-KR" altLang="en-US" sz="1200" dirty="0"/>
              <a:t>몸무게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 및 </a:t>
            </a:r>
            <a:r>
              <a:rPr lang="en-US" altLang="ko-KR" sz="1200" dirty="0"/>
              <a:t>BP </a:t>
            </a:r>
            <a:r>
              <a:rPr lang="ko-KR" altLang="en-US" sz="1200" dirty="0"/>
              <a:t>추정을 위한 다른 특성에 기초하여 구성되었다</a:t>
            </a:r>
            <a:r>
              <a:rPr lang="en-US" altLang="ko-KR" sz="12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9987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model method</a:t>
            </a:r>
          </a:p>
          <a:p>
            <a:pPr lvl="1"/>
            <a:r>
              <a:rPr lang="ko-KR" altLang="en-US" sz="1200" dirty="0"/>
              <a:t>이 연구는 기존의 </a:t>
            </a:r>
            <a:r>
              <a:rPr lang="en-US" altLang="ko-KR" sz="1200" dirty="0"/>
              <a:t>PTT </a:t>
            </a:r>
            <a:r>
              <a:rPr lang="ko-KR" altLang="en-US" sz="1200" dirty="0"/>
              <a:t>기반 모델과 비교하여 모델 구성을 위한 </a:t>
            </a:r>
            <a:r>
              <a:rPr lang="en-US" altLang="ko-KR" sz="1200" dirty="0"/>
              <a:t>PPG </a:t>
            </a:r>
            <a:r>
              <a:rPr lang="ko-KR" altLang="en-US" sz="1200" dirty="0"/>
              <a:t>파형 </a:t>
            </a:r>
            <a:r>
              <a:rPr lang="en-US" altLang="ko-KR" sz="1200" dirty="0"/>
              <a:t>feature</a:t>
            </a:r>
            <a:r>
              <a:rPr lang="ko-KR" altLang="en-US" sz="1200" dirty="0"/>
              <a:t>를 소개하고 </a:t>
            </a:r>
            <a:r>
              <a:rPr lang="en-US" altLang="ko-KR" sz="1200" dirty="0"/>
              <a:t>SBP, DBP </a:t>
            </a:r>
            <a:r>
              <a:rPr lang="ko-KR" altLang="en-US" sz="1200" dirty="0"/>
              <a:t>추정의 정확도를 개선한다</a:t>
            </a:r>
            <a:r>
              <a:rPr lang="en-US" altLang="ko-KR" sz="1200" dirty="0"/>
              <a:t>. </a:t>
            </a:r>
          </a:p>
          <a:p>
            <a:pPr lvl="1"/>
            <a:r>
              <a:rPr lang="en-US" altLang="ko-KR" sz="1200" dirty="0"/>
              <a:t>MLR </a:t>
            </a:r>
            <a:r>
              <a:rPr lang="ko-KR" altLang="en-US" sz="1200" dirty="0"/>
              <a:t>모델과 비교하여 </a:t>
            </a:r>
            <a:r>
              <a:rPr lang="en-US" altLang="ko-KR" sz="1200" dirty="0"/>
              <a:t>[13, 38], </a:t>
            </a:r>
            <a:r>
              <a:rPr lang="ko-KR" altLang="en-US" sz="1200" dirty="0"/>
              <a:t>머신 러닝을 기반으로 하는 본 연구에서 제안  모델은 파형 특성과 </a:t>
            </a:r>
            <a:r>
              <a:rPr lang="en-US" altLang="ko-KR" sz="1200" dirty="0"/>
              <a:t>BP </a:t>
            </a:r>
            <a:r>
              <a:rPr lang="ko-KR" altLang="en-US" sz="1200" dirty="0"/>
              <a:t>사이의 보다 복잡한 비선형 관계를 보여주었고</a:t>
            </a:r>
            <a:r>
              <a:rPr lang="en-US" altLang="ko-KR" sz="1200" dirty="0"/>
              <a:t>, </a:t>
            </a:r>
            <a:r>
              <a:rPr lang="ko-KR" altLang="en-US" sz="1200" dirty="0"/>
              <a:t>모델의 예측 능력과 견고성을 크게 향상시켰다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제안 된 </a:t>
            </a:r>
            <a:r>
              <a:rPr lang="en-US" altLang="ko-KR" sz="1200" dirty="0"/>
              <a:t>method</a:t>
            </a:r>
            <a:r>
              <a:rPr lang="ko-KR" altLang="en-US" sz="1200" dirty="0"/>
              <a:t>의 더 나은 성능의 모델을 달성하기 위해 </a:t>
            </a:r>
            <a:r>
              <a:rPr lang="en-US" altLang="ko-KR" sz="1200" dirty="0"/>
              <a:t>GA </a:t>
            </a:r>
            <a:r>
              <a:rPr lang="ko-KR" altLang="en-US" sz="1200" dirty="0"/>
              <a:t>최적화를 통해 </a:t>
            </a:r>
            <a:r>
              <a:rPr lang="en-US" altLang="ko-KR" sz="1200" dirty="0"/>
              <a:t>model</a:t>
            </a:r>
            <a:r>
              <a:rPr lang="ko-KR" altLang="en-US" sz="1200" dirty="0"/>
              <a:t>의 파라미터를 조정하였다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제안 된 모델은 최소한의 </a:t>
            </a:r>
            <a:r>
              <a:rPr lang="ko-KR" altLang="en-US" sz="1200" dirty="0" err="1"/>
              <a:t>언더</a:t>
            </a:r>
            <a:r>
              <a:rPr lang="ko-KR" altLang="en-US" sz="1200" dirty="0"/>
              <a:t> 러닝 또는 오버 러닝을 통해 최적화 효율성을 크게 향상시키고 모델 보정을 용이하게 한다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임상 적으로 </a:t>
            </a:r>
            <a:r>
              <a:rPr lang="en-US" altLang="ko-KR" sz="1200" dirty="0"/>
              <a:t>BP</a:t>
            </a:r>
            <a:r>
              <a:rPr lang="ko-KR" altLang="en-US" sz="1200" dirty="0"/>
              <a:t>의 비 침습적 연속 모니터링에 만족스럽게 적용되었다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이 모델은 전통적인 </a:t>
            </a:r>
            <a:r>
              <a:rPr lang="ko-KR" altLang="en-US" sz="1200" dirty="0" err="1"/>
              <a:t>커프</a:t>
            </a:r>
            <a:r>
              <a:rPr lang="ko-KR" altLang="en-US" sz="1200" dirty="0"/>
              <a:t> 혈압계의 제약 조건을 제거함으로써 의사가 환자의 혈압 변화에 대한 자세한 정보를 수집하고 질병에 대한 조기 경고를 받아 </a:t>
            </a:r>
            <a:r>
              <a:rPr lang="en-US" altLang="ko-KR" sz="1200" dirty="0"/>
              <a:t>BP </a:t>
            </a:r>
            <a:r>
              <a:rPr lang="ko-KR" altLang="en-US" sz="1200" dirty="0"/>
              <a:t>관리를 개선하는 데 도움이 되었다</a:t>
            </a:r>
            <a:r>
              <a:rPr lang="en-US" altLang="ko-KR" sz="12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limitation</a:t>
            </a:r>
          </a:p>
          <a:p>
            <a:pPr lvl="1"/>
            <a:r>
              <a:rPr lang="ko-KR" altLang="en-US" sz="1200" dirty="0"/>
              <a:t>먼저</a:t>
            </a:r>
            <a:r>
              <a:rPr lang="en-US" altLang="ko-KR" sz="1200" dirty="0"/>
              <a:t>, </a:t>
            </a:r>
            <a:r>
              <a:rPr lang="ko-KR" altLang="en-US" sz="1200" dirty="0"/>
              <a:t>앞에서 언급했듯이 개인 정보가 </a:t>
            </a:r>
            <a:r>
              <a:rPr lang="en-US" altLang="ko-KR" sz="1200" dirty="0"/>
              <a:t>feature</a:t>
            </a:r>
            <a:r>
              <a:rPr lang="ko-KR" altLang="en-US" sz="1200" dirty="0"/>
              <a:t>로 제공되지 않았으며</a:t>
            </a:r>
            <a:r>
              <a:rPr lang="en-US" altLang="ko-KR" sz="1200" dirty="0"/>
              <a:t>, model</a:t>
            </a:r>
            <a:r>
              <a:rPr lang="ko-KR" altLang="en-US" sz="1200" dirty="0"/>
              <a:t>에 대한 개인차의 영향을 제거할 수 없다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둘째</a:t>
            </a:r>
            <a:r>
              <a:rPr lang="en-US" altLang="ko-KR" sz="1200" dirty="0"/>
              <a:t>, long-term </a:t>
            </a:r>
            <a:r>
              <a:rPr lang="ko-KR" altLang="en-US" sz="1200" dirty="0"/>
              <a:t>모니터링의 정확성 검증이 수행되지 않았다</a:t>
            </a:r>
            <a:r>
              <a:rPr lang="en-US" altLang="ko-KR" sz="1200" dirty="0"/>
              <a:t>. </a:t>
            </a:r>
            <a:r>
              <a:rPr lang="ko-KR" altLang="en-US" sz="1200" dirty="0"/>
              <a:t>모델을 </a:t>
            </a:r>
            <a:r>
              <a:rPr lang="ko-KR" altLang="en-US" sz="1200" dirty="0" err="1"/>
              <a:t>몇주</a:t>
            </a:r>
            <a:r>
              <a:rPr lang="en-US" altLang="ko-KR" sz="1200" dirty="0"/>
              <a:t>~</a:t>
            </a:r>
            <a:r>
              <a:rPr lang="ko-KR" altLang="en-US" sz="1200" dirty="0" err="1"/>
              <a:t>몇개월</a:t>
            </a:r>
            <a:r>
              <a:rPr lang="ko-KR" altLang="en-US" sz="1200" dirty="0"/>
              <a:t> 오랫동안 모니터링 할 때</a:t>
            </a:r>
            <a:r>
              <a:rPr lang="en-US" altLang="ko-KR" sz="1200" dirty="0"/>
              <a:t>, BP</a:t>
            </a:r>
            <a:r>
              <a:rPr lang="ko-KR" altLang="en-US" sz="1200" dirty="0"/>
              <a:t>추정의 정확도가 감소하는지 아는 것이 불가능하다</a:t>
            </a:r>
            <a:r>
              <a:rPr lang="en-US" altLang="ko-KR" sz="1200" dirty="0"/>
              <a:t>. </a:t>
            </a:r>
          </a:p>
          <a:p>
            <a:pPr lvl="1"/>
            <a:r>
              <a:rPr lang="ko-KR" altLang="en-US" sz="1200" dirty="0"/>
              <a:t>마지막으로</a:t>
            </a:r>
            <a:r>
              <a:rPr lang="en-US" altLang="ko-KR" sz="1200" dirty="0"/>
              <a:t>, </a:t>
            </a:r>
            <a:r>
              <a:rPr lang="ko-KR" altLang="en-US" sz="1200" dirty="0"/>
              <a:t>이 연구의 </a:t>
            </a:r>
            <a:r>
              <a:rPr lang="en-US" altLang="ko-KR" sz="1200" dirty="0"/>
              <a:t>data </a:t>
            </a:r>
            <a:r>
              <a:rPr lang="ko-KR" altLang="en-US" sz="1200" dirty="0"/>
              <a:t>크기가 충분히 크지 않았다</a:t>
            </a:r>
            <a:r>
              <a:rPr lang="en-US" altLang="ko-KR" sz="1200" dirty="0"/>
              <a:t>. </a:t>
            </a:r>
          </a:p>
          <a:p>
            <a:pPr lvl="1"/>
            <a:r>
              <a:rPr lang="en-US" altLang="ko-KR" sz="1200" dirty="0"/>
              <a:t>Data</a:t>
            </a:r>
            <a:r>
              <a:rPr lang="ko-KR" altLang="en-US" sz="1200" dirty="0"/>
              <a:t>의 다양성과 크기가 더 확정되어야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E6A222-0807-49BB-9276-EDE968D6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Discussion – </a:t>
            </a:r>
            <a:r>
              <a:rPr lang="en-US" altLang="ko-KR" sz="2000" dirty="0"/>
              <a:t>Model Methods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45021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Conclusions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 연구는 </a:t>
            </a:r>
            <a:r>
              <a:rPr lang="en-US" altLang="ko-KR" sz="1400" dirty="0"/>
              <a:t>pulse waveform</a:t>
            </a:r>
            <a:r>
              <a:rPr lang="ko-KR" altLang="en-US" sz="1400" dirty="0"/>
              <a:t>의 특성을 통합하고</a:t>
            </a:r>
            <a:r>
              <a:rPr lang="en-US" altLang="ko-KR" sz="1400" dirty="0"/>
              <a:t>, GA-MIV-SVR method</a:t>
            </a:r>
            <a:r>
              <a:rPr lang="ko-KR" altLang="en-US" sz="1400" dirty="0"/>
              <a:t>를 사용하여 보다 효과적인 </a:t>
            </a:r>
            <a:r>
              <a:rPr lang="en-US" altLang="ko-KR" sz="1400" dirty="0"/>
              <a:t>BP </a:t>
            </a:r>
            <a:r>
              <a:rPr lang="ko-KR" altLang="en-US" sz="1400" dirty="0"/>
              <a:t>추정 모델을 제안했다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Feature selection</a:t>
            </a:r>
            <a:r>
              <a:rPr lang="ko-KR" altLang="en-US" sz="1400" dirty="0"/>
              <a:t>은 </a:t>
            </a:r>
            <a:r>
              <a:rPr lang="en-US" altLang="ko-KR" sz="1400" dirty="0"/>
              <a:t>BP </a:t>
            </a:r>
            <a:r>
              <a:rPr lang="ko-KR" altLang="en-US" sz="1400" dirty="0"/>
              <a:t>형성을 설명하는 </a:t>
            </a:r>
            <a:r>
              <a:rPr lang="en-US" altLang="ko-KR" sz="1400" dirty="0"/>
              <a:t>feature</a:t>
            </a:r>
            <a:r>
              <a:rPr lang="ko-KR" altLang="en-US" sz="1400" dirty="0"/>
              <a:t>에 기초했다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MIV</a:t>
            </a:r>
            <a:r>
              <a:rPr lang="ko-KR" altLang="en-US" sz="1400" dirty="0"/>
              <a:t>는 </a:t>
            </a:r>
            <a:r>
              <a:rPr lang="en-US" altLang="ko-KR" sz="1400" dirty="0"/>
              <a:t>feature </a:t>
            </a:r>
            <a:r>
              <a:rPr lang="ko-KR" altLang="en-US" sz="1400" dirty="0"/>
              <a:t>불필요성을 줄이기 위해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모델에 미치는 영향을 측정했다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또한 최적화 방법으로 파라미터 최적화의 효율성을 향상 시켰다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언더</a:t>
            </a:r>
            <a:r>
              <a:rPr lang="ko-KR" altLang="en-US" sz="1400" dirty="0"/>
              <a:t> 러닝 또는 오버 러닝을 줄임으로써 </a:t>
            </a:r>
            <a:r>
              <a:rPr lang="en-US" altLang="ko-KR" sz="1400" dirty="0"/>
              <a:t>SBP, DBP </a:t>
            </a:r>
            <a:r>
              <a:rPr lang="ko-KR" altLang="en-US" sz="1400" dirty="0"/>
              <a:t>추정의 정확도를 효과적으로 높였다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연구는 비 침습적 연속 </a:t>
            </a:r>
            <a:r>
              <a:rPr lang="en-US" altLang="ko-KR" sz="1400" dirty="0"/>
              <a:t>BP </a:t>
            </a:r>
            <a:r>
              <a:rPr lang="ko-KR" altLang="en-US" sz="1400" dirty="0"/>
              <a:t>측정 모델의 광범위한 적용에 도움이 되었다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그러나 모델의 일반화 능력과 견고성을 추가로 테스트하려면 보다 다양하고 큰 </a:t>
            </a:r>
            <a:r>
              <a:rPr lang="en-US" altLang="ko-KR" sz="1400" dirty="0"/>
              <a:t>dataset</a:t>
            </a:r>
            <a:r>
              <a:rPr lang="ko-KR" altLang="en-US" sz="1400" dirty="0"/>
              <a:t>과 </a:t>
            </a:r>
            <a:r>
              <a:rPr lang="en-US" altLang="ko-KR" sz="1400" dirty="0"/>
              <a:t>long-term </a:t>
            </a:r>
            <a:r>
              <a:rPr lang="ko-KR" altLang="en-US" sz="1400" dirty="0"/>
              <a:t>모니터링 테스트가 필요하다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945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951E8A-CC76-4551-9E62-2638FBE6DB1E}"/>
              </a:ext>
            </a:extLst>
          </p:cNvPr>
          <p:cNvCxnSpPr>
            <a:cxnSpLocks/>
          </p:cNvCxnSpPr>
          <p:nvPr/>
        </p:nvCxnSpPr>
        <p:spPr>
          <a:xfrm>
            <a:off x="1519283" y="2266477"/>
            <a:ext cx="473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3E727F-0ADE-4773-B458-E1CEABE61C07}"/>
              </a:ext>
            </a:extLst>
          </p:cNvPr>
          <p:cNvCxnSpPr>
            <a:cxnSpLocks/>
          </p:cNvCxnSpPr>
          <p:nvPr/>
        </p:nvCxnSpPr>
        <p:spPr>
          <a:xfrm>
            <a:off x="1519283" y="2567692"/>
            <a:ext cx="473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4351A14-95DD-463B-AEE2-7F9005EA6071}"/>
              </a:ext>
            </a:extLst>
          </p:cNvPr>
          <p:cNvSpPr/>
          <p:nvPr/>
        </p:nvSpPr>
        <p:spPr>
          <a:xfrm>
            <a:off x="4273660" y="2049135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 Extraction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CB70440-966D-4E76-804F-4B00F539384B}"/>
              </a:ext>
            </a:extLst>
          </p:cNvPr>
          <p:cNvSpPr/>
          <p:nvPr/>
        </p:nvSpPr>
        <p:spPr>
          <a:xfrm>
            <a:off x="6486209" y="2049135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7A0A918-F4D5-4EF4-88CC-DAAE8458D468}"/>
              </a:ext>
            </a:extLst>
          </p:cNvPr>
          <p:cNvSpPr/>
          <p:nvPr/>
        </p:nvSpPr>
        <p:spPr>
          <a:xfrm>
            <a:off x="8740109" y="2042013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Dimensionality Reduction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A996F72-82F4-45FB-8F12-8AAC28FEB961}"/>
              </a:ext>
            </a:extLst>
          </p:cNvPr>
          <p:cNvSpPr/>
          <p:nvPr/>
        </p:nvSpPr>
        <p:spPr>
          <a:xfrm>
            <a:off x="8739912" y="5076430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Optimization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37F74F-D635-45C4-A77C-51EBDB1E114D}"/>
              </a:ext>
            </a:extLst>
          </p:cNvPr>
          <p:cNvSpPr txBox="1"/>
          <p:nvPr/>
        </p:nvSpPr>
        <p:spPr>
          <a:xfrm>
            <a:off x="1024427" y="2019981"/>
            <a:ext cx="51552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ECG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PPG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FDBD5-A8F0-49A4-97A0-41D435A90A62}"/>
              </a:ext>
            </a:extLst>
          </p:cNvPr>
          <p:cNvSpPr/>
          <p:nvPr/>
        </p:nvSpPr>
        <p:spPr>
          <a:xfrm>
            <a:off x="4198356" y="3790381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BP(predicted)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877B9D2-A0CB-479B-84EA-0C9DB029F8A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073660" y="2393378"/>
            <a:ext cx="412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374EC9E-3351-43ED-8993-E601E05570E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286209" y="2386256"/>
            <a:ext cx="453900" cy="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9A45A1-5EBF-4D6C-88AB-18164C449028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 flipV="1">
            <a:off x="5998356" y="4134624"/>
            <a:ext cx="2741753" cy="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E5DA737-C1B3-49E7-9ADD-35F8CB043337}"/>
              </a:ext>
            </a:extLst>
          </p:cNvPr>
          <p:cNvCxnSpPr>
            <a:cxnSpLocks/>
            <a:stCxn id="104" idx="6"/>
            <a:endCxn id="36" idx="1"/>
          </p:cNvCxnSpPr>
          <p:nvPr/>
        </p:nvCxnSpPr>
        <p:spPr>
          <a:xfrm>
            <a:off x="6872784" y="5405337"/>
            <a:ext cx="1867128" cy="1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9486828-AB70-41FC-9F9B-5F3AE1FA1C34}"/>
              </a:ext>
            </a:extLst>
          </p:cNvPr>
          <p:cNvCxnSpPr>
            <a:stCxn id="35" idx="3"/>
            <a:endCxn id="39" idx="3"/>
          </p:cNvCxnSpPr>
          <p:nvPr/>
        </p:nvCxnSpPr>
        <p:spPr>
          <a:xfrm>
            <a:off x="10540109" y="2386256"/>
            <a:ext cx="12700" cy="175081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E320EB6E-F47B-4DC5-B000-67E89FEA2309}"/>
              </a:ext>
            </a:extLst>
          </p:cNvPr>
          <p:cNvCxnSpPr>
            <a:cxnSpLocks/>
            <a:stCxn id="38" idx="1"/>
            <a:endCxn id="104" idx="1"/>
          </p:cNvCxnSpPr>
          <p:nvPr/>
        </p:nvCxnSpPr>
        <p:spPr>
          <a:xfrm rot="10800000" flipH="1" flipV="1">
            <a:off x="4198355" y="4134624"/>
            <a:ext cx="2315317" cy="1121964"/>
          </a:xfrm>
          <a:prstGeom prst="bentConnector4">
            <a:avLst>
              <a:gd name="adj1" fmla="val -9873"/>
              <a:gd name="adj2" fmla="val 62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D44E2DB4-7844-4FAA-9D94-40FD46183F04}"/>
              </a:ext>
            </a:extLst>
          </p:cNvPr>
          <p:cNvSpPr/>
          <p:nvPr/>
        </p:nvSpPr>
        <p:spPr>
          <a:xfrm>
            <a:off x="6452059" y="5194974"/>
            <a:ext cx="420725" cy="420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B37F6C3-2A4A-41E8-9941-58B14503D84C}"/>
              </a:ext>
            </a:extLst>
          </p:cNvPr>
          <p:cNvCxnSpPr>
            <a:cxnSpLocks/>
            <a:stCxn id="112" idx="3"/>
            <a:endCxn id="104" idx="3"/>
          </p:cNvCxnSpPr>
          <p:nvPr/>
        </p:nvCxnSpPr>
        <p:spPr>
          <a:xfrm flipV="1">
            <a:off x="5998356" y="5554085"/>
            <a:ext cx="515317" cy="4707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E4D41F5-91BA-4FC0-8178-6CBCE2930819}"/>
              </a:ext>
            </a:extLst>
          </p:cNvPr>
          <p:cNvSpPr/>
          <p:nvPr/>
        </p:nvSpPr>
        <p:spPr>
          <a:xfrm>
            <a:off x="4198356" y="5680602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BP(actual)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0576A94-1D71-4FAC-B067-47E5E2EB0537}"/>
              </a:ext>
            </a:extLst>
          </p:cNvPr>
          <p:cNvCxnSpPr>
            <a:cxnSpLocks/>
          </p:cNvCxnSpPr>
          <p:nvPr/>
        </p:nvCxnSpPr>
        <p:spPr>
          <a:xfrm>
            <a:off x="6574547" y="5405337"/>
            <a:ext cx="186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0FC2A32-6D45-40B6-A57B-A525A1C651C1}"/>
              </a:ext>
            </a:extLst>
          </p:cNvPr>
          <p:cNvGrpSpPr/>
          <p:nvPr/>
        </p:nvGrpSpPr>
        <p:grpSpPr>
          <a:xfrm>
            <a:off x="9162186" y="3429001"/>
            <a:ext cx="1034384" cy="1648948"/>
            <a:chOff x="7378095" y="2869603"/>
            <a:chExt cx="1034384" cy="164894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331790B-034C-475F-B651-D788B41C4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095" y="4145097"/>
              <a:ext cx="0" cy="3734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15B5424-DC7C-4F49-B8CB-832D7623B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095" y="2869603"/>
              <a:ext cx="1034384" cy="12754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1AD056B-7569-40A5-8740-0C48232CF8E8}"/>
              </a:ext>
            </a:extLst>
          </p:cNvPr>
          <p:cNvSpPr/>
          <p:nvPr/>
        </p:nvSpPr>
        <p:spPr>
          <a:xfrm>
            <a:off x="8740109" y="3792823"/>
            <a:ext cx="1800000" cy="688486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SVR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제목 1">
            <a:extLst>
              <a:ext uri="{FF2B5EF4-FFF2-40B4-BE49-F238E27FC236}">
                <a16:creationId xmlns:a16="http://schemas.microsoft.com/office/drawing/2014/main" id="{DC003E4A-AE3B-4F50-BF34-776B3049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Overview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F206C6A-C85E-4BAD-8D28-BB99A67D01FE}"/>
              </a:ext>
            </a:extLst>
          </p:cNvPr>
          <p:cNvSpPr/>
          <p:nvPr/>
        </p:nvSpPr>
        <p:spPr>
          <a:xfrm>
            <a:off x="2034809" y="2049135"/>
            <a:ext cx="1800000" cy="688486"/>
          </a:xfrm>
          <a:prstGeom prst="roundRect">
            <a:avLst>
              <a:gd name="adj" fmla="val 8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A8BE35B-D183-4333-9095-16133C2A6659}"/>
              </a:ext>
            </a:extLst>
          </p:cNvPr>
          <p:cNvCxnSpPr>
            <a:cxnSpLocks/>
            <a:stCxn id="137" idx="3"/>
            <a:endCxn id="33" idx="1"/>
          </p:cNvCxnSpPr>
          <p:nvPr/>
        </p:nvCxnSpPr>
        <p:spPr>
          <a:xfrm>
            <a:off x="3834809" y="2393378"/>
            <a:ext cx="438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Data collection 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20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MIT</a:t>
            </a:r>
            <a:r>
              <a:rPr lang="ko-KR" altLang="en-US" sz="1400" dirty="0"/>
              <a:t>에서 공개 한 </a:t>
            </a:r>
            <a:r>
              <a:rPr lang="en-US" altLang="ko-KR" sz="1400" dirty="0"/>
              <a:t>MIMIC-III Waveform Database </a:t>
            </a:r>
            <a:r>
              <a:rPr lang="ko-KR" altLang="en-US" sz="1400" dirty="0"/>
              <a:t>사용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MIMIC-III Waveform Database</a:t>
            </a:r>
            <a:r>
              <a:rPr lang="ko-KR" altLang="en-US" sz="1400" dirty="0"/>
              <a:t>은 환자로부터 얻은 </a:t>
            </a:r>
            <a:r>
              <a:rPr lang="en-US" altLang="ko-KR" sz="1400" dirty="0"/>
              <a:t>22,317</a:t>
            </a:r>
            <a:r>
              <a:rPr lang="ko-KR" altLang="en-US" sz="1400" dirty="0"/>
              <a:t>개의 </a:t>
            </a:r>
            <a:r>
              <a:rPr lang="en-US" altLang="ko-KR" sz="1400" dirty="0"/>
              <a:t>waveform record</a:t>
            </a:r>
            <a:r>
              <a:rPr lang="ko-KR" altLang="en-US" sz="1400" dirty="0"/>
              <a:t>와 </a:t>
            </a:r>
            <a:r>
              <a:rPr lang="en-US" altLang="ko-KR" sz="1400" dirty="0"/>
              <a:t>22,247</a:t>
            </a:r>
            <a:r>
              <a:rPr lang="ko-KR" altLang="en-US" sz="1400" dirty="0"/>
              <a:t>개의 숫자 </a:t>
            </a:r>
            <a:r>
              <a:rPr lang="en-US" altLang="ko-KR" sz="1400" dirty="0"/>
              <a:t>record</a:t>
            </a:r>
            <a:r>
              <a:rPr lang="ko-KR" altLang="en-US" sz="1400" dirty="0"/>
              <a:t>를 포함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견고한 데이터를 얻기 위해 환자로부터 </a:t>
            </a:r>
            <a:r>
              <a:rPr lang="en-US" altLang="ko-KR" sz="1400" dirty="0"/>
              <a:t>ECG, PPG, ABP signal </a:t>
            </a:r>
            <a:r>
              <a:rPr lang="ko-KR" altLang="en-US" sz="1400" dirty="0"/>
              <a:t>동시 측정하여 신뢰성 보장 </a:t>
            </a:r>
            <a:r>
              <a:rPr lang="en-US" altLang="ko-KR" sz="1400" dirty="0"/>
              <a:t>– ABP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동맥압으로</a:t>
            </a:r>
            <a:r>
              <a:rPr lang="ko-KR" altLang="en-US" sz="1400" dirty="0"/>
              <a:t> </a:t>
            </a:r>
            <a:r>
              <a:rPr lang="en-US" altLang="ko-KR" sz="1400" dirty="0"/>
              <a:t>actual BP </a:t>
            </a:r>
          </a:p>
          <a:p>
            <a:r>
              <a:rPr lang="en-US" altLang="ko-KR" sz="1400" dirty="0" err="1"/>
              <a:t>PhysioNet</a:t>
            </a:r>
            <a:r>
              <a:rPr lang="en-US" altLang="ko-KR" sz="1400" dirty="0"/>
              <a:t> waveform data</a:t>
            </a:r>
            <a:r>
              <a:rPr lang="ko-KR" altLang="en-US" sz="1400" dirty="0"/>
              <a:t>를 </a:t>
            </a:r>
            <a:r>
              <a:rPr lang="en-US" altLang="ko-KR" sz="1400" dirty="0"/>
              <a:t>MATLAB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로드하는</a:t>
            </a:r>
            <a:r>
              <a:rPr lang="en-US" altLang="ko-KR" sz="1400" dirty="0"/>
              <a:t> </a:t>
            </a:r>
            <a:r>
              <a:rPr lang="en-US" altLang="ko-KR" sz="1400" b="1" dirty="0"/>
              <a:t>WFDB toolbox</a:t>
            </a:r>
            <a:r>
              <a:rPr lang="ko-KR" altLang="en-US" sz="1400" dirty="0"/>
              <a:t>의 </a:t>
            </a:r>
            <a:r>
              <a:rPr lang="en-US" altLang="ko-KR" sz="1400" dirty="0"/>
              <a:t>RDSAMP function</a:t>
            </a:r>
            <a:r>
              <a:rPr lang="ko-KR" altLang="en-US" sz="1400" dirty="0"/>
              <a:t>을 사용하여</a:t>
            </a:r>
            <a:r>
              <a:rPr lang="en-US" altLang="ko-KR" sz="1400" dirty="0"/>
              <a:t> </a:t>
            </a:r>
            <a:r>
              <a:rPr lang="ko-KR" altLang="en-US" sz="1400" dirty="0"/>
              <a:t>총 </a:t>
            </a:r>
            <a:r>
              <a:rPr lang="en-US" altLang="ko-KR" sz="1400" dirty="0"/>
              <a:t>772</a:t>
            </a:r>
            <a:r>
              <a:rPr lang="ko-KR" altLang="en-US" sz="1400" dirty="0"/>
              <a:t>개의 </a:t>
            </a:r>
            <a:r>
              <a:rPr lang="en-US" altLang="ko-KR" sz="1400" dirty="0"/>
              <a:t>waveform dataset</a:t>
            </a:r>
            <a:r>
              <a:rPr lang="ko-KR" altLang="en-US" sz="1400" dirty="0"/>
              <a:t>를 얻었다</a:t>
            </a:r>
            <a:r>
              <a:rPr lang="en-US" altLang="ko-KR" sz="1400" dirty="0"/>
              <a:t>.  </a:t>
            </a:r>
          </a:p>
          <a:p>
            <a:r>
              <a:rPr lang="en-US" altLang="ko-KR" sz="1400" dirty="0" err="1"/>
              <a:t>PhysioNet</a:t>
            </a:r>
            <a:r>
              <a:rPr lang="en-US" altLang="ko-KR" sz="1400" dirty="0"/>
              <a:t> </a:t>
            </a:r>
            <a:r>
              <a:rPr lang="ko-KR" altLang="en-US" sz="1400" dirty="0"/>
              <a:t>에서 공식 </a:t>
            </a:r>
            <a:r>
              <a:rPr lang="en-US" altLang="ko-KR" sz="1400" dirty="0"/>
              <a:t>DB</a:t>
            </a:r>
            <a:r>
              <a:rPr lang="ko-KR" altLang="en-US" sz="1400" dirty="0"/>
              <a:t>를 제공하지만 결재가 필요</a:t>
            </a:r>
            <a:r>
              <a:rPr lang="en-US" altLang="ko-KR" sz="1400" dirty="0"/>
              <a:t>, Demo</a:t>
            </a:r>
            <a:r>
              <a:rPr lang="ko-KR" altLang="en-US" sz="1400" dirty="0"/>
              <a:t>버전 일부 제공되며 </a:t>
            </a:r>
            <a:r>
              <a:rPr lang="en-US" altLang="ko-KR" sz="1400" dirty="0"/>
              <a:t>MATLAB </a:t>
            </a:r>
            <a:r>
              <a:rPr lang="ko-KR" altLang="en-US" sz="1400" dirty="0"/>
              <a:t>파싱 코드 필요 </a:t>
            </a:r>
            <a:r>
              <a:rPr lang="en-US" altLang="ko-KR" sz="1400" dirty="0"/>
              <a:t>(MATLAB</a:t>
            </a:r>
            <a:r>
              <a:rPr lang="ko-KR" altLang="en-US" sz="1400" dirty="0"/>
              <a:t> 기반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Figure 1. </a:t>
            </a:r>
            <a:r>
              <a:rPr lang="ko-KR" altLang="en-US" sz="1400" dirty="0"/>
              <a:t>실험 </a:t>
            </a:r>
            <a:r>
              <a:rPr lang="en-US" altLang="ko-KR" sz="1400" dirty="0"/>
              <a:t>dataset BP</a:t>
            </a:r>
            <a:r>
              <a:rPr lang="ko-KR" altLang="en-US" sz="1400" dirty="0"/>
              <a:t> 분포</a:t>
            </a:r>
            <a:br>
              <a:rPr lang="en-US" altLang="ko-KR" sz="1400" dirty="0"/>
            </a:br>
            <a:r>
              <a:rPr lang="ko-KR" altLang="en-US" sz="1400" dirty="0"/>
              <a:t>낮은 </a:t>
            </a:r>
            <a:r>
              <a:rPr lang="en-US" altLang="ko-KR" sz="1400" dirty="0"/>
              <a:t>BP</a:t>
            </a:r>
            <a:r>
              <a:rPr lang="ko-KR" altLang="en-US" sz="1400" dirty="0"/>
              <a:t>에서 높은 </a:t>
            </a:r>
            <a:r>
              <a:rPr lang="en-US" altLang="ko-KR" sz="1400" dirty="0"/>
              <a:t>BP </a:t>
            </a:r>
            <a:r>
              <a:rPr lang="ko-KR" altLang="en-US" sz="1400" dirty="0"/>
              <a:t>값으로 넓게 분포되어 효과적으로 예측 가능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BB8F0C-60DD-4180-B7C4-550D6725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2" y="3743190"/>
            <a:ext cx="4436889" cy="19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Preprocessing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feature extraction 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2" y="1669734"/>
            <a:ext cx="6046919" cy="4995861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Preprocessing</a:t>
            </a:r>
          </a:p>
          <a:p>
            <a:pPr lvl="1"/>
            <a:r>
              <a:rPr lang="en-US" altLang="ko-KR" sz="1200" dirty="0"/>
              <a:t>ECG, PPG </a:t>
            </a:r>
            <a:r>
              <a:rPr lang="ko-KR" altLang="en-US" sz="1200" dirty="0"/>
              <a:t>신호는 약한 전기신호로</a:t>
            </a:r>
            <a:r>
              <a:rPr lang="en-US" altLang="ko-KR" sz="1200" dirty="0"/>
              <a:t>, myoelectric interference</a:t>
            </a:r>
            <a:r>
              <a:rPr lang="ko-KR" altLang="en-US" sz="1200" dirty="0"/>
              <a:t> 및 </a:t>
            </a:r>
            <a:r>
              <a:rPr lang="en-US" altLang="ko-KR" sz="1200" dirty="0"/>
              <a:t>baseline drift</a:t>
            </a:r>
            <a:r>
              <a:rPr lang="ko-KR" altLang="en-US" sz="1200" dirty="0"/>
              <a:t>에 취약하고</a:t>
            </a:r>
            <a:r>
              <a:rPr lang="en-US" altLang="ko-KR" sz="1200" dirty="0"/>
              <a:t>,</a:t>
            </a:r>
            <a:r>
              <a:rPr lang="ko-KR" altLang="en-US" sz="1200" dirty="0"/>
              <a:t> 신호</a:t>
            </a:r>
            <a:r>
              <a:rPr lang="en-US" altLang="ko-KR" sz="1200" dirty="0"/>
              <a:t> feature extraction</a:t>
            </a:r>
            <a:r>
              <a:rPr lang="ko-KR" altLang="en-US" sz="1200" dirty="0"/>
              <a:t>의 정확도에 영향을 미친다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유용한 정보를 최대화하기 위해 불규칙한 파형을 가진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제거한 후</a:t>
            </a:r>
            <a:r>
              <a:rPr lang="en-US" altLang="ko-KR" sz="1200" dirty="0"/>
              <a:t>, wavelet threshold denoising method</a:t>
            </a:r>
            <a:r>
              <a:rPr lang="ko-KR" altLang="en-US" sz="1200" dirty="0"/>
              <a:t>와 </a:t>
            </a:r>
            <a:r>
              <a:rPr lang="en-US" altLang="ko-KR" sz="1200" dirty="0"/>
              <a:t>3</a:t>
            </a:r>
            <a:r>
              <a:rPr lang="ko-KR" altLang="en-US" sz="1200" dirty="0"/>
              <a:t>차 </a:t>
            </a:r>
            <a:r>
              <a:rPr lang="ko-KR" altLang="en-US" sz="1200" dirty="0" err="1"/>
              <a:t>스플라인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보간법을</a:t>
            </a:r>
            <a:r>
              <a:rPr lang="ko-KR" altLang="en-US" sz="1200" dirty="0"/>
              <a:t> 사용하여 </a:t>
            </a:r>
            <a:r>
              <a:rPr lang="en-US" altLang="ko-KR" sz="1200" dirty="0"/>
              <a:t>ECG</a:t>
            </a:r>
            <a:r>
              <a:rPr lang="ko-KR" altLang="en-US" sz="1200" dirty="0"/>
              <a:t>와 </a:t>
            </a:r>
            <a:r>
              <a:rPr lang="en-US" altLang="ko-KR" sz="1200" dirty="0"/>
              <a:t>PPG </a:t>
            </a:r>
            <a:r>
              <a:rPr lang="ko-KR" altLang="en-US" sz="1200" dirty="0"/>
              <a:t>신호의 노이즈를 제거 </a:t>
            </a:r>
            <a:endParaRPr lang="en-US" altLang="ko-KR" sz="1200" dirty="0"/>
          </a:p>
          <a:p>
            <a:pPr lvl="1"/>
            <a:r>
              <a:rPr lang="en-US" altLang="ko-KR" sz="1200" dirty="0"/>
              <a:t>original signal</a:t>
            </a:r>
            <a:r>
              <a:rPr lang="ko-KR" altLang="en-US" sz="1200" dirty="0"/>
              <a:t>의 특징을 정확하게 추출하고 효과적인 특징을 선택하여 일반화를 개선하고 </a:t>
            </a:r>
            <a:r>
              <a:rPr lang="en-US" altLang="ko-KR" sz="1200" dirty="0"/>
              <a:t>overfitting</a:t>
            </a:r>
            <a:r>
              <a:rPr lang="ko-KR" altLang="en-US" sz="1200" dirty="0"/>
              <a:t>을 줄였다</a:t>
            </a:r>
            <a:r>
              <a:rPr lang="en-US" altLang="ko-KR" sz="1200" dirty="0"/>
              <a:t>. </a:t>
            </a:r>
          </a:p>
          <a:p>
            <a:pPr lvl="1"/>
            <a:endParaRPr lang="en-US" altLang="ko-KR" sz="1200" dirty="0"/>
          </a:p>
          <a:p>
            <a:r>
              <a:rPr lang="en-US" altLang="ko-KR" sz="1400" dirty="0"/>
              <a:t>Feature Extraction</a:t>
            </a:r>
          </a:p>
          <a:p>
            <a:pPr lvl="1"/>
            <a:r>
              <a:rPr lang="ko-KR" altLang="en-US" sz="1200" dirty="0"/>
              <a:t>표와 같이 </a:t>
            </a:r>
            <a:r>
              <a:rPr lang="en-US" altLang="ko-KR" sz="1200" dirty="0"/>
              <a:t>PTT, </a:t>
            </a:r>
            <a:r>
              <a:rPr lang="ko-KR" altLang="en-US" sz="1200" dirty="0"/>
              <a:t>심박수</a:t>
            </a:r>
            <a:r>
              <a:rPr lang="en-US" altLang="ko-KR" sz="1200" dirty="0"/>
              <a:t>(HR), </a:t>
            </a:r>
            <a:r>
              <a:rPr lang="ko-KR" altLang="en-US" sz="1200" dirty="0"/>
              <a:t>펄스 파형의 특성을 포함한 </a:t>
            </a:r>
            <a:r>
              <a:rPr lang="en-US" altLang="ko-KR" sz="1200" b="1" dirty="0"/>
              <a:t>14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BP </a:t>
            </a:r>
            <a:r>
              <a:rPr lang="ko-KR" altLang="en-US" sz="1200" b="1" dirty="0"/>
              <a:t>관련 기능</a:t>
            </a:r>
            <a:r>
              <a:rPr lang="ko-KR" altLang="en-US" sz="1200" dirty="0"/>
              <a:t>을 선택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EE41D-C440-4FC0-ACB5-326C3F63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1546"/>
              </p:ext>
            </p:extLst>
          </p:nvPr>
        </p:nvGraphicFramePr>
        <p:xfrm>
          <a:off x="6799057" y="1734280"/>
          <a:ext cx="5135432" cy="494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280">
                  <a:extLst>
                    <a:ext uri="{9D8B030D-6E8A-4147-A177-3AD203B41FA5}">
                      <a16:colId xmlns:a16="http://schemas.microsoft.com/office/drawing/2014/main" val="2985899323"/>
                    </a:ext>
                  </a:extLst>
                </a:gridCol>
                <a:gridCol w="875531">
                  <a:extLst>
                    <a:ext uri="{9D8B030D-6E8A-4147-A177-3AD203B41FA5}">
                      <a16:colId xmlns:a16="http://schemas.microsoft.com/office/drawing/2014/main" val="3791489557"/>
                    </a:ext>
                  </a:extLst>
                </a:gridCol>
                <a:gridCol w="3568621">
                  <a:extLst>
                    <a:ext uri="{9D8B030D-6E8A-4147-A177-3AD203B41FA5}">
                      <a16:colId xmlns:a16="http://schemas.microsoft.com/office/drawing/2014/main" val="3184398676"/>
                    </a:ext>
                  </a:extLst>
                </a:gridCol>
              </a:tblGrid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Feature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equation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34140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K value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90352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PTTa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R-peak</a:t>
                      </a:r>
                      <a:r>
                        <a:rPr lang="ko-KR" altLang="en-US" sz="1000" dirty="0"/>
                        <a:t>에서 최대 기울기까지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275435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PTTb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R-peak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PPG </a:t>
                      </a:r>
                      <a:r>
                        <a:rPr lang="ko-KR" altLang="en-US" sz="1000" dirty="0"/>
                        <a:t>펄스 시작점</a:t>
                      </a:r>
                      <a:r>
                        <a:rPr lang="en-US" altLang="ko-KR" sz="1000" dirty="0"/>
                        <a:t>(b)</a:t>
                      </a:r>
                      <a:r>
                        <a:rPr lang="ko-KR" altLang="en-US" sz="1000" dirty="0"/>
                        <a:t>까지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83727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PTTc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R-peak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PPG </a:t>
                      </a:r>
                      <a:r>
                        <a:rPr lang="ko-KR" altLang="en-US" sz="1000" dirty="0"/>
                        <a:t>펄스 피크 포인트까지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55415"/>
                  </a:ext>
                </a:extLst>
              </a:tr>
              <a:tr h="51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R-R interval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2275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Tupr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r>
                        <a:rPr lang="en-US" altLang="ko-KR" sz="1000" dirty="0" err="1"/>
                        <a:t>Tup</a:t>
                      </a:r>
                      <a:r>
                        <a:rPr lang="en-US" altLang="ko-KR" sz="1000" dirty="0"/>
                        <a:t>/T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상승 상대 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심장 출력과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96361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Tdownr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r>
                        <a:rPr lang="en-US" altLang="ko-KR" sz="1000" dirty="0" err="1"/>
                        <a:t>Tdown</a:t>
                      </a:r>
                      <a:r>
                        <a:rPr lang="en-US" altLang="ko-KR" sz="1000" dirty="0"/>
                        <a:t>/T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하강 상대 시간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82717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Cslope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r>
                        <a:rPr lang="en-US" altLang="ko-KR" sz="1000" dirty="0" err="1"/>
                        <a:t>Hc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Tup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Main wave </a:t>
                      </a:r>
                      <a:r>
                        <a:rPr lang="ko-KR" altLang="en-US" sz="1000" dirty="0"/>
                        <a:t>상승 경사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혈액 점도와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962223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Har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=Ha/</a:t>
                      </a:r>
                      <a:r>
                        <a:rPr lang="en-US" altLang="ko-KR" sz="1000" dirty="0" err="1"/>
                        <a:t>Hc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최대 경사 지점 상대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58894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Her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=He/</a:t>
                      </a:r>
                      <a:r>
                        <a:rPr lang="en-US" altLang="ko-KR" sz="1000" dirty="0" err="1"/>
                        <a:t>Hc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최소 경사 지점 상대 높이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대동맥 탄성과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734065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Hgr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=Hg/</a:t>
                      </a:r>
                      <a:r>
                        <a:rPr lang="en-US" altLang="ko-KR" sz="1000" dirty="0" err="1"/>
                        <a:t>Hc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이중맥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peak </a:t>
                      </a:r>
                      <a:r>
                        <a:rPr lang="ko-KR" altLang="en-US" sz="1000" dirty="0"/>
                        <a:t>상대 높이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대동맥 탄성과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95588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수축기 영역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혈관 탄력과 혈액 점도와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677277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S2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이완기 영역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혈관 탄력과 혈액 점도와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704987"/>
                  </a:ext>
                </a:extLst>
              </a:tr>
              <a:tr h="31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S1/S2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수축기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이완기 영역 면적 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261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8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feature extraction (</a:t>
            </a:r>
            <a:r>
              <a:rPr lang="en-US" altLang="ko-KR" sz="2000" dirty="0" err="1"/>
              <a:t>PTTx</a:t>
            </a:r>
            <a:r>
              <a:rPr lang="ko-KR" altLang="en-US" sz="2000" dirty="0"/>
              <a:t> </a:t>
            </a:r>
            <a:r>
              <a:rPr lang="en-US" altLang="ko-KR" sz="2000" dirty="0"/>
              <a:t>Features, K</a:t>
            </a:r>
            <a:r>
              <a:rPr lang="ko-KR" altLang="en-US" sz="2000" dirty="0"/>
              <a:t> </a:t>
            </a:r>
            <a:r>
              <a:rPr lang="en-US" altLang="ko-KR" sz="2000" dirty="0"/>
              <a:t>value, HR)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400" dirty="0"/>
                  <a:t>PTT</a:t>
                </a:r>
                <a:r>
                  <a:rPr lang="ko-KR" altLang="en-US" sz="1400" dirty="0"/>
                  <a:t>는 대동맥 탄성과 관련이 있음</a:t>
                </a:r>
                <a:endParaRPr lang="en-US" altLang="ko-KR" sz="1400" dirty="0"/>
              </a:p>
              <a:p>
                <a:r>
                  <a:rPr lang="en-US" altLang="ko-KR" sz="1400" dirty="0"/>
                  <a:t>PTT feature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ECG </a:t>
                </a:r>
                <a:r>
                  <a:rPr lang="ko-KR" altLang="en-US" sz="1400" dirty="0"/>
                  <a:t>신호의 </a:t>
                </a:r>
                <a:r>
                  <a:rPr lang="en-US" altLang="ko-KR" sz="1400" dirty="0"/>
                  <a:t>R-peak</a:t>
                </a:r>
                <a:r>
                  <a:rPr lang="ko-KR" altLang="en-US" sz="1400" dirty="0"/>
                  <a:t>로부터 각각의 심장주기에 상응하는 펄스 지점까지의 시간을 계산함으로 얻음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- R-peak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PPG </a:t>
                </a:r>
                <a:r>
                  <a:rPr lang="ko-KR" altLang="en-US" sz="1400" dirty="0"/>
                  <a:t>펄스 시작점 </a:t>
                </a:r>
                <a:r>
                  <a:rPr lang="en-US" altLang="ko-KR" sz="1400" dirty="0"/>
                  <a:t>b</a:t>
                </a:r>
                <a:r>
                  <a:rPr lang="ko-KR" altLang="en-US" sz="1400" dirty="0"/>
                  <a:t>까지의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𝑃𝑇𝑇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- R-peak</a:t>
                </a:r>
                <a:r>
                  <a:rPr lang="ko-KR" altLang="en-US" sz="1400" dirty="0"/>
                  <a:t>에서 최대 기울기까지의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𝑃𝑇𝑇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sz="1400" b="0" dirty="0"/>
              </a:p>
              <a:p>
                <a:pPr marL="457200" lvl="1" indent="0">
                  <a:buNone/>
                </a:pPr>
                <a:r>
                  <a:rPr lang="en-US" altLang="ko-KR" sz="1400" b="0" dirty="0"/>
                  <a:t>- R-p</a:t>
                </a:r>
                <a:r>
                  <a:rPr lang="en-US" altLang="ko-KR" sz="1400" dirty="0"/>
                  <a:t>ea</a:t>
                </a:r>
                <a:r>
                  <a:rPr lang="en-US" altLang="ko-KR" sz="1400" b="0" dirty="0"/>
                  <a:t>k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PPG pulse peak point</a:t>
                </a:r>
                <a:r>
                  <a:rPr lang="ko-KR" altLang="en-US" sz="1400" dirty="0"/>
                  <a:t>까지의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𝑃𝑇𝑇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400" dirty="0"/>
                  <a:t>K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value</a:t>
                </a:r>
                <a:r>
                  <a:rPr lang="ko-KR" altLang="en-US" sz="1400" dirty="0"/>
                  <a:t>는 동맥벽의 말초 저항과 경화 정도와 밀접한 관련 있음</a:t>
                </a:r>
                <a:endParaRPr lang="en-US" altLang="ko-KR" sz="1400" dirty="0"/>
              </a:p>
              <a:p>
                <a:r>
                  <a:rPr lang="en-US" altLang="ko-KR" sz="1400" dirty="0"/>
                  <a:t>K value</a:t>
                </a:r>
                <a:r>
                  <a:rPr lang="ko-KR" altLang="en-US" sz="1400" dirty="0"/>
                  <a:t>는 차원이 없으며 </a:t>
                </a:r>
                <a:r>
                  <a:rPr lang="en-US" altLang="ko-KR" sz="1400" dirty="0"/>
                  <a:t>pulse wave area</a:t>
                </a:r>
                <a:r>
                  <a:rPr lang="ko-KR" altLang="en-US" sz="1400" dirty="0"/>
                  <a:t>에만 관련되고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아래 식으로 정의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HR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ECG signal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R-peak</a:t>
                </a:r>
                <a:r>
                  <a:rPr lang="ko-KR" altLang="en-US" sz="1400" dirty="0"/>
                  <a:t>로부터 얻는 </a:t>
                </a:r>
                <a:r>
                  <a:rPr lang="en-US" altLang="ko-KR" sz="1400" dirty="0"/>
                  <a:t>R-R interval</a:t>
                </a:r>
                <a:r>
                  <a:rPr lang="ko-KR" altLang="en-US" sz="1400" dirty="0"/>
                  <a:t>으로 계산</a:t>
                </a:r>
              </a:p>
              <a:p>
                <a:endParaRPr lang="en-US" altLang="ko-KR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16" t="-653" b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FEAD0FF-04F6-47E1-869D-01B21F94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47" y="4813320"/>
            <a:ext cx="1752600" cy="49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249DEE-38AD-412B-94A4-8B15AEFC6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763" y="4903967"/>
            <a:ext cx="1552575" cy="3238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324A51-5125-45F3-920C-B7E11EEC0B12}"/>
              </a:ext>
            </a:extLst>
          </p:cNvPr>
          <p:cNvGrpSpPr/>
          <p:nvPr/>
        </p:nvGrpSpPr>
        <p:grpSpPr>
          <a:xfrm>
            <a:off x="7635416" y="3001383"/>
            <a:ext cx="4124272" cy="1715118"/>
            <a:chOff x="6111389" y="4575397"/>
            <a:chExt cx="3924359" cy="146644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95061C3-7EB9-446C-B478-C2785D726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340"/>
            <a:stretch/>
          </p:blipFill>
          <p:spPr>
            <a:xfrm>
              <a:off x="6111389" y="4575397"/>
              <a:ext cx="3924359" cy="1466444"/>
            </a:xfrm>
            <a:prstGeom prst="rect">
              <a:avLst/>
            </a:prstGeom>
          </p:spPr>
        </p:pic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3C984E5F-AA26-4C58-A5B7-AE6114F7780F}"/>
                </a:ext>
              </a:extLst>
            </p:cNvPr>
            <p:cNvSpPr/>
            <p:nvPr/>
          </p:nvSpPr>
          <p:spPr>
            <a:xfrm rot="16200000">
              <a:off x="8663944" y="4500731"/>
              <a:ext cx="125056" cy="361727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EB4582B0-F21A-41EC-94D0-679DD48DDAEE}"/>
                </a:ext>
              </a:extLst>
            </p:cNvPr>
            <p:cNvSpPr/>
            <p:nvPr/>
          </p:nvSpPr>
          <p:spPr>
            <a:xfrm rot="16200000" flipV="1">
              <a:off x="7863147" y="5609466"/>
              <a:ext cx="114298" cy="306544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837413D-75E4-49ED-8837-B822BF7CB2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614"/>
          <a:stretch/>
        </p:blipFill>
        <p:spPr>
          <a:xfrm>
            <a:off x="7460641" y="4716501"/>
            <a:ext cx="4516852" cy="1973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C7018-5A50-4A06-8CFD-520AEC408EC3}"/>
              </a:ext>
            </a:extLst>
          </p:cNvPr>
          <p:cNvSpPr txBox="1"/>
          <p:nvPr/>
        </p:nvSpPr>
        <p:spPr>
          <a:xfrm>
            <a:off x="7881570" y="4707166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ECG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36F79-30F6-4251-A25C-F63F31945753}"/>
              </a:ext>
            </a:extLst>
          </p:cNvPr>
          <p:cNvSpPr txBox="1"/>
          <p:nvPr/>
        </p:nvSpPr>
        <p:spPr>
          <a:xfrm>
            <a:off x="7972463" y="2910145"/>
            <a:ext cx="37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PPG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80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Normalization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Data</a:t>
            </a:r>
            <a:r>
              <a:rPr lang="ko-KR" altLang="en-US" sz="1400" dirty="0"/>
              <a:t>를 랜덤으로 </a:t>
            </a:r>
            <a:r>
              <a:rPr lang="en-US" altLang="ko-KR" sz="1400" dirty="0"/>
              <a:t>80%</a:t>
            </a:r>
            <a:r>
              <a:rPr lang="ko-KR" altLang="en-US" sz="1400" dirty="0"/>
              <a:t>는</a:t>
            </a:r>
            <a:r>
              <a:rPr lang="en-US" altLang="ko-KR" sz="1400" dirty="0"/>
              <a:t> training dataset, 20%</a:t>
            </a:r>
            <a:r>
              <a:rPr lang="ko-KR" altLang="en-US" sz="1400" dirty="0"/>
              <a:t>는</a:t>
            </a:r>
            <a:r>
              <a:rPr lang="en-US" altLang="ko-KR" sz="1400" dirty="0"/>
              <a:t> test dataset</a:t>
            </a:r>
            <a:r>
              <a:rPr lang="ko-KR" altLang="en-US" sz="1400" dirty="0"/>
              <a:t>으로 사용</a:t>
            </a:r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다른 지표를 가지고 있기 때문에</a:t>
            </a:r>
            <a:r>
              <a:rPr lang="en-US" altLang="ko-KR" sz="1400" dirty="0"/>
              <a:t>, 14</a:t>
            </a:r>
            <a:r>
              <a:rPr lang="ko-KR" altLang="en-US" sz="1400" dirty="0"/>
              <a:t>개의 특성 간의 비교를 가능하게 하기 위해 </a:t>
            </a:r>
            <a:r>
              <a:rPr lang="en-US" altLang="ko-KR" sz="1400" dirty="0"/>
              <a:t>normalize </a:t>
            </a:r>
            <a:r>
              <a:rPr lang="ko-KR" altLang="en-US" sz="1400" dirty="0"/>
              <a:t>진행</a:t>
            </a:r>
            <a:endParaRPr lang="en-US" altLang="ko-KR" sz="1400" dirty="0"/>
          </a:p>
          <a:p>
            <a:r>
              <a:rPr lang="en-US" altLang="ko-KR" sz="1400" dirty="0"/>
              <a:t>Min-max scaler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data</a:t>
            </a:r>
            <a:r>
              <a:rPr lang="ko-KR" altLang="en-US" sz="1400" dirty="0"/>
              <a:t>를 </a:t>
            </a:r>
            <a:r>
              <a:rPr lang="en-US" altLang="ko-KR" sz="1400" dirty="0"/>
              <a:t>0~1 </a:t>
            </a:r>
            <a:r>
              <a:rPr lang="ko-KR" altLang="en-US" sz="1400" dirty="0"/>
              <a:t>값으로 변환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2494B-98E2-4E71-867B-C13DDAAF6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3167062"/>
            <a:ext cx="1933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- </a:t>
            </a:r>
            <a:r>
              <a:rPr lang="en-US" altLang="ko-KR" sz="2000" dirty="0"/>
              <a:t>dimensionality reduction of feature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의 유효성을 검증하고 불필요한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를 제거하기 위해 </a:t>
                </a:r>
                <a:r>
                  <a:rPr lang="en-US" altLang="ko-KR" sz="1400" dirty="0"/>
                  <a:t>MIV(mean impact value)</a:t>
                </a:r>
                <a:r>
                  <a:rPr lang="ko-KR" altLang="en-US" sz="1400" dirty="0"/>
                  <a:t>를 사용</a:t>
                </a:r>
                <a:endParaRPr lang="en-US" altLang="ko-KR" sz="1400" dirty="0"/>
              </a:p>
              <a:p>
                <a:r>
                  <a:rPr lang="en-US" altLang="ko-KR" sz="1400" dirty="0"/>
                  <a:t>BP </a:t>
                </a:r>
                <a:r>
                  <a:rPr lang="ko-KR" altLang="en-US" sz="1400" dirty="0"/>
                  <a:t>판별 모델에 대해 각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의 중요도를 평가하고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작은 </a:t>
                </a:r>
                <a:r>
                  <a:rPr lang="en-US" altLang="ko-KR" sz="1400" dirty="0"/>
                  <a:t>MIV</a:t>
                </a:r>
                <a:r>
                  <a:rPr lang="ko-KR" altLang="en-US" sz="1400" dirty="0"/>
                  <a:t>를 갖는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를 제거하여</a:t>
                </a:r>
                <a:r>
                  <a:rPr lang="en-US" altLang="ko-KR" sz="1400" dirty="0"/>
                  <a:t> feature</a:t>
                </a:r>
                <a:r>
                  <a:rPr lang="ko-KR" altLang="en-US" sz="1400" dirty="0"/>
                  <a:t> 축소</a:t>
                </a:r>
                <a:endParaRPr lang="en-US" altLang="ko-KR" sz="1400" dirty="0"/>
              </a:p>
              <a:p>
                <a:r>
                  <a:rPr lang="en-US" altLang="ko-KR" sz="1400" dirty="0"/>
                  <a:t>MIV</a:t>
                </a:r>
                <a:r>
                  <a:rPr lang="ko-KR" altLang="en-US" sz="1400" dirty="0"/>
                  <a:t>는 모델 구조를 단순화하고 모델 성능을 업그레이드하면서 </a:t>
                </a:r>
                <a:r>
                  <a:rPr lang="en-US" altLang="ko-KR" sz="1400" dirty="0"/>
                  <a:t>feature extraction</a:t>
                </a:r>
                <a:r>
                  <a:rPr lang="ko-KR" altLang="en-US" sz="1400" dirty="0"/>
                  <a:t>의 효율을 증가시킬 수 있음</a:t>
                </a:r>
                <a:endParaRPr lang="en-US" altLang="ko-KR" sz="1400" dirty="0"/>
              </a:p>
              <a:p>
                <a:r>
                  <a:rPr lang="en-US" altLang="ko-KR" sz="1400" dirty="0"/>
                  <a:t>MIV</a:t>
                </a:r>
                <a:r>
                  <a:rPr lang="ko-KR" altLang="en-US" sz="1400" dirty="0"/>
                  <a:t>의 부호는 상관 방향을 나타내고 절대값은 영향의 정도를 나타냄</a:t>
                </a:r>
                <a:endParaRPr lang="en-US" altLang="ko-KR" sz="1400" dirty="0"/>
              </a:p>
              <a:p>
                <a:r>
                  <a:rPr lang="en-US" altLang="ko-KR" sz="1400" dirty="0"/>
                  <a:t>MIV </a:t>
                </a:r>
                <a:r>
                  <a:rPr lang="ko-KR" altLang="en-US" sz="1400" dirty="0"/>
                  <a:t>정렬 결과에 따라 </a:t>
                </a:r>
                <a:r>
                  <a:rPr lang="en-US" altLang="ko-KR" sz="1400" dirty="0"/>
                  <a:t>SBP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DBP</a:t>
                </a:r>
                <a:r>
                  <a:rPr lang="ko-KR" altLang="en-US" sz="1400" dirty="0"/>
                  <a:t>가 각각 다름으로 입력되는 </a:t>
                </a:r>
                <a:r>
                  <a:rPr lang="en-US" altLang="ko-KR" sz="1400" dirty="0"/>
                  <a:t>feature </a:t>
                </a:r>
                <a:r>
                  <a:rPr lang="ko-KR" altLang="en-US" sz="1400" dirty="0"/>
                  <a:t>조합이 다르다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계산 과정 </a:t>
                </a:r>
                <a:r>
                  <a:rPr lang="en-US" altLang="ko-KR" sz="1400" dirty="0"/>
                  <a:t>: [31]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sz="1200" dirty="0"/>
                  <a:t>Training </a:t>
                </a:r>
                <a:r>
                  <a:rPr lang="ko-KR" altLang="en-US" sz="1200" dirty="0"/>
                  <a:t>후 </a:t>
                </a:r>
                <a:r>
                  <a:rPr lang="en-US" altLang="ko-KR" sz="1200" dirty="0"/>
                  <a:t>training set X</a:t>
                </a:r>
                <a:r>
                  <a:rPr lang="ko-KR" altLang="en-US" sz="1200" dirty="0"/>
                  <a:t>에 있는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의 각 </a:t>
                </a:r>
                <a:r>
                  <a:rPr lang="en-US" altLang="ko-KR" sz="1200" dirty="0"/>
                  <a:t>input </a:t>
                </a:r>
                <a:r>
                  <a:rPr lang="ko-KR" altLang="en-US" sz="1200" dirty="0"/>
                  <a:t>변수 값을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1200" dirty="0"/>
                  <a:t>10% </a:t>
                </a:r>
                <a:r>
                  <a:rPr lang="ko-KR" altLang="en-US" sz="1200" dirty="0"/>
                  <a:t>변환하여 두 개의 새로운 </a:t>
                </a:r>
                <a:r>
                  <a:rPr lang="en-US" altLang="ko-KR" sz="1200" dirty="0"/>
                  <a:t>training set X1, X2</a:t>
                </a:r>
                <a:r>
                  <a:rPr lang="ko-KR" altLang="en-US" sz="1200" dirty="0"/>
                  <a:t>를 생성</a:t>
                </a:r>
                <a:endParaRPr lang="en-US" altLang="ko-KR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sz="1200" dirty="0"/>
                  <a:t>X1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X2</a:t>
                </a:r>
                <a:r>
                  <a:rPr lang="ko-KR" altLang="en-US" sz="1200" dirty="0"/>
                  <a:t>를 </a:t>
                </a:r>
                <a:r>
                  <a:rPr lang="ko-KR" altLang="en-US" sz="1200" dirty="0" err="1"/>
                  <a:t>시뮬레이션하여</a:t>
                </a:r>
                <a:r>
                  <a:rPr lang="ko-KR" altLang="en-US" sz="1200" dirty="0"/>
                  <a:t> 결과로 </a:t>
                </a:r>
                <a:r>
                  <a:rPr lang="en-US" altLang="ko-KR" sz="1200" dirty="0"/>
                  <a:t>P1</a:t>
                </a:r>
                <a:r>
                  <a:rPr lang="ko-KR" altLang="en-US" sz="1200" dirty="0"/>
                  <a:t>과 </a:t>
                </a:r>
                <a:r>
                  <a:rPr lang="en-US" altLang="ko-KR" sz="1200" dirty="0"/>
                  <a:t>P2</a:t>
                </a:r>
                <a:r>
                  <a:rPr lang="ko-KR" altLang="en-US" sz="1200" dirty="0"/>
                  <a:t>를 얻었으며</a:t>
                </a:r>
                <a:r>
                  <a:rPr lang="en-US" altLang="ko-KR" sz="1200" dirty="0"/>
                  <a:t>, P1-P2</a:t>
                </a:r>
                <a:r>
                  <a:rPr lang="ko-KR" altLang="en-US" sz="1200" dirty="0"/>
                  <a:t>의 값을 계산하여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impact value(IV)</a:t>
                </a:r>
                <a:r>
                  <a:rPr lang="ko-KR" altLang="en-US" sz="1200" dirty="0"/>
                  <a:t>를 얻음</a:t>
                </a:r>
                <a:br>
                  <a:rPr lang="en-US" altLang="ko-KR" sz="1200" dirty="0"/>
                </a:br>
                <a:r>
                  <a:rPr lang="en-US" altLang="ko-KR" sz="1200" dirty="0"/>
                  <a:t>MIV</a:t>
                </a:r>
                <a:r>
                  <a:rPr lang="ko-KR" altLang="en-US" sz="1200" dirty="0"/>
                  <a:t>는 </a:t>
                </a:r>
                <a:r>
                  <a:rPr lang="en-US" altLang="ko-KR" sz="1200" dirty="0"/>
                  <a:t>IV</a:t>
                </a:r>
                <a:r>
                  <a:rPr lang="ko-KR" altLang="en-US" sz="1200" dirty="0"/>
                  <a:t>의 평균을 관찰 횟수로 평균하여 계산</a:t>
                </a:r>
                <a:endParaRPr lang="en-US" altLang="ko-KR" sz="1200" dirty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sz="1200" dirty="0"/>
                  <a:t>모든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MIV </a:t>
                </a:r>
                <a:r>
                  <a:rPr lang="ko-KR" altLang="en-US" sz="1200" dirty="0"/>
                  <a:t>계산 후 절대 값에 따라 정렬</a:t>
                </a:r>
                <a:endParaRPr lang="en-US" altLang="ko-KR" sz="12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그런 다음 </a:t>
                </a:r>
                <a:r>
                  <a:rPr lang="en-US" altLang="ko-KR" sz="1400" dirty="0"/>
                  <a:t>output</a:t>
                </a:r>
                <a:r>
                  <a:rPr lang="ko-KR" altLang="en-US" sz="1400" dirty="0"/>
                  <a:t>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대한 각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의 상대 기여 비율</a:t>
                </a:r>
                <a:r>
                  <a:rPr lang="en-US" altLang="ko-KR" sz="1400" dirty="0"/>
                  <a:t>(relative contribution ratio)</a:t>
                </a:r>
                <a:r>
                  <a:rPr lang="ko-KR" altLang="en-US" sz="1400" dirty="0"/>
                  <a:t>을 아래 식에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따라 계산</a:t>
                </a:r>
                <a:br>
                  <a:rPr lang="en-US" altLang="ko-KR" sz="1450" dirty="0"/>
                </a:br>
                <a:endParaRPr lang="en-US" altLang="ko-KR" sz="1450" dirty="0"/>
              </a:p>
              <a:p>
                <a:pPr lvl="1">
                  <a:buFont typeface="+mj-lt"/>
                  <a:buAutoNum type="arabicPeriod"/>
                </a:pPr>
                <a:endParaRPr lang="en-US" altLang="ko-KR" sz="1050" dirty="0"/>
              </a:p>
              <a:p>
                <a:pPr lvl="1">
                  <a:buFont typeface="+mj-lt"/>
                  <a:buAutoNum type="arabicPeriod"/>
                </a:pPr>
                <a:endParaRPr lang="en-US" altLang="ko-KR" sz="105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31E81F-C2E3-4E56-B035-052D5982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8517E82-DD0F-48D8-9DA8-02EBE8A1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69" y="5416939"/>
            <a:ext cx="1632361" cy="5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F1B8-63D2-4225-8C44-73C97BE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Materials and methods – </a:t>
            </a:r>
            <a:r>
              <a:rPr lang="en-US" altLang="ko-KR" sz="2000" dirty="0"/>
              <a:t>Modeling</a:t>
            </a:r>
            <a:r>
              <a:rPr lang="ko-KR" altLang="en-US" sz="2000" dirty="0"/>
              <a:t> </a:t>
            </a:r>
            <a:r>
              <a:rPr lang="en-US" altLang="ko-KR" sz="2000" dirty="0"/>
              <a:t>Methods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E81F-C2E3-4E56-B035-052D5982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다양한 요인이 </a:t>
            </a:r>
            <a:r>
              <a:rPr lang="en-US" altLang="ko-KR" sz="1400" dirty="0"/>
              <a:t>BP</a:t>
            </a:r>
            <a:r>
              <a:rPr lang="ko-KR" altLang="en-US" sz="1400" dirty="0"/>
              <a:t>에 영향을 미치며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</a:t>
            </a:r>
            <a:r>
              <a:rPr lang="en-US" altLang="ko-KR" sz="1400" dirty="0"/>
              <a:t>BP </a:t>
            </a:r>
            <a:r>
              <a:rPr lang="ko-KR" altLang="en-US" sz="1400" dirty="0"/>
              <a:t>간의 관계가 복잡하고 명확한 메커니즘이 부족</a:t>
            </a:r>
            <a:endParaRPr lang="en-US" altLang="ko-KR" sz="1400" dirty="0"/>
          </a:p>
          <a:p>
            <a:r>
              <a:rPr lang="en-US" altLang="ko-KR" sz="1400" dirty="0"/>
              <a:t>Dataset</a:t>
            </a:r>
            <a:r>
              <a:rPr lang="ko-KR" altLang="en-US" sz="1400" dirty="0"/>
              <a:t>의 비선형성에 적응하고</a:t>
            </a:r>
            <a:r>
              <a:rPr lang="en-US" altLang="ko-KR" sz="1400" dirty="0"/>
              <a:t>, </a:t>
            </a:r>
            <a:r>
              <a:rPr lang="ko-KR" altLang="en-US" sz="1400" dirty="0"/>
              <a:t>기존 </a:t>
            </a:r>
            <a:r>
              <a:rPr lang="en-US" altLang="ko-KR" sz="1400" dirty="0"/>
              <a:t>fitting </a:t>
            </a:r>
            <a:r>
              <a:rPr lang="ko-KR" altLang="en-US" sz="1400" dirty="0"/>
              <a:t>방법의 단점을 극복하기 위해 </a:t>
            </a:r>
            <a:r>
              <a:rPr lang="en-US" altLang="ko-KR" sz="1400" dirty="0"/>
              <a:t>SVR(Support Vector Regression)</a:t>
            </a:r>
            <a:r>
              <a:rPr lang="ko-KR" altLang="en-US" sz="1400" dirty="0"/>
              <a:t>을 사용하여</a:t>
            </a:r>
            <a:br>
              <a:rPr lang="en-US" altLang="ko-KR" sz="1400" dirty="0"/>
            </a:br>
            <a:r>
              <a:rPr lang="en-US" altLang="ko-KR" sz="1400" dirty="0"/>
              <a:t>SBP</a:t>
            </a:r>
            <a:r>
              <a:rPr lang="ko-KR" altLang="en-US" sz="1400" dirty="0"/>
              <a:t>와 </a:t>
            </a:r>
            <a:r>
              <a:rPr lang="en-US" altLang="ko-KR" sz="1400" dirty="0"/>
              <a:t>DBP </a:t>
            </a:r>
            <a:r>
              <a:rPr lang="ko-KR" altLang="en-US" sz="1400" dirty="0"/>
              <a:t>추정 모델을 구성</a:t>
            </a:r>
            <a:endParaRPr lang="en-US" altLang="ko-KR" sz="1400" dirty="0"/>
          </a:p>
          <a:p>
            <a:r>
              <a:rPr lang="ko-KR" altLang="en-US" sz="1400" dirty="0"/>
              <a:t>제안 된 모델을 기존 모델인 </a:t>
            </a:r>
            <a:r>
              <a:rPr lang="en-US" altLang="ko-KR" sz="1400" dirty="0"/>
              <a:t>MLR(multivariate Linear Regression)</a:t>
            </a:r>
            <a:r>
              <a:rPr lang="ko-KR" altLang="en-US" sz="1400" dirty="0"/>
              <a:t>모델과 기존의 </a:t>
            </a:r>
            <a:r>
              <a:rPr lang="en-US" altLang="ko-KR" sz="1400" dirty="0" err="1"/>
              <a:t>PTTc</a:t>
            </a:r>
            <a:r>
              <a:rPr lang="ko-KR" altLang="en-US" sz="1400" dirty="0"/>
              <a:t> 기반의 </a:t>
            </a:r>
            <a:r>
              <a:rPr lang="en-US" altLang="ko-KR" sz="1400" dirty="0"/>
              <a:t>SVR </a:t>
            </a:r>
            <a:r>
              <a:rPr lang="ko-KR" altLang="en-US" sz="1400" dirty="0"/>
              <a:t>모델과 비교하였다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7990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12577</TotalTime>
  <Words>2542</Words>
  <Application>Microsoft Office PowerPoint</Application>
  <PresentationFormat>와이드스크린</PresentationFormat>
  <Paragraphs>319</Paragraphs>
  <Slides>28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Wingdings</vt:lpstr>
      <vt:lpstr>Office 테마</vt:lpstr>
      <vt:lpstr>A Non-Invasive Continuous Blood Pressure Estimation Approach  Based on Machine Learning</vt:lpstr>
      <vt:lpstr>목차</vt:lpstr>
      <vt:lpstr>Overview</vt:lpstr>
      <vt:lpstr>Materials and methods - Data collection </vt:lpstr>
      <vt:lpstr>Materials and methods - Preprocessing and feature extraction </vt:lpstr>
      <vt:lpstr>Materials and methods - feature extraction (PTTx Features, K value, HR)</vt:lpstr>
      <vt:lpstr>Materials and methods - Normalization</vt:lpstr>
      <vt:lpstr>Materials and methods - dimensionality reduction of feature</vt:lpstr>
      <vt:lpstr>Materials and methods – Modeling Methods</vt:lpstr>
      <vt:lpstr>Materials and methods - Modeling Methods (Support Vector Regression)</vt:lpstr>
      <vt:lpstr>Materials and methods - Modeling Methods (Support Vector Regression)</vt:lpstr>
      <vt:lpstr>Materials and methods - Modeling Methods (Multivariate linear regression)</vt:lpstr>
      <vt:lpstr>Materials and methods – parameter optimization</vt:lpstr>
      <vt:lpstr>Materials and methods - parameter optimization</vt:lpstr>
      <vt:lpstr>Materials and methods - Models Validation and Evaluation</vt:lpstr>
      <vt:lpstr>Result – preprocessing result</vt:lpstr>
      <vt:lpstr>Result – preprocessing result</vt:lpstr>
      <vt:lpstr>Result – model construction (GA-SVR BP models)</vt:lpstr>
      <vt:lpstr>Result – model construction (GA-SVR BP models)</vt:lpstr>
      <vt:lpstr>Result – model construction (GA-MIV-SVR BP models)</vt:lpstr>
      <vt:lpstr>Result – model construction (GA-MIV-SVR BP models)</vt:lpstr>
      <vt:lpstr>Result – model robustness and comparison</vt:lpstr>
      <vt:lpstr>Result – model robustness and comparison</vt:lpstr>
      <vt:lpstr>Result – model robustness and comparison </vt:lpstr>
      <vt:lpstr>Discussion</vt:lpstr>
      <vt:lpstr>Discussion – Basis for Feature Selection and Dimensionality Reduction</vt:lpstr>
      <vt:lpstr>Discussion – Model Methods and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Non-Invasive Continuous Blood Pressure Estimation Approach Based on Machine Learning Review</dc:title>
  <dc:creator>jisu</dc:creator>
  <cp:lastModifiedBy>jisu</cp:lastModifiedBy>
  <cp:revision>233</cp:revision>
  <cp:lastPrinted>2020-01-23T00:21:42Z</cp:lastPrinted>
  <dcterms:created xsi:type="dcterms:W3CDTF">2020-01-14T08:20:46Z</dcterms:created>
  <dcterms:modified xsi:type="dcterms:W3CDTF">2020-01-23T02:40:44Z</dcterms:modified>
</cp:coreProperties>
</file>