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4" r:id="rId2"/>
    <p:sldId id="257" r:id="rId3"/>
    <p:sldId id="341" r:id="rId4"/>
    <p:sldId id="342" r:id="rId5"/>
    <p:sldId id="343" r:id="rId6"/>
    <p:sldId id="258" r:id="rId7"/>
    <p:sldId id="344" r:id="rId8"/>
    <p:sldId id="307" r:id="rId9"/>
    <p:sldId id="308" r:id="rId10"/>
    <p:sldId id="309" r:id="rId11"/>
    <p:sldId id="335" r:id="rId12"/>
    <p:sldId id="360" r:id="rId13"/>
    <p:sldId id="361" r:id="rId14"/>
    <p:sldId id="310" r:id="rId15"/>
    <p:sldId id="358" r:id="rId16"/>
    <p:sldId id="357" r:id="rId17"/>
    <p:sldId id="336" r:id="rId18"/>
    <p:sldId id="356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33538"/>
            <a:ext cx="91440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447799" y="304800"/>
            <a:ext cx="7696201" cy="8932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mbria" pitchFamily="18" charset="0"/>
                <a:ea typeface="+mj-ea"/>
                <a:cs typeface="+mj-cs"/>
              </a:rPr>
              <a:t>UNIVERSITY OF ENGINEERING &amp; MANAGEMENT, KOLKATA</a:t>
            </a:r>
          </a:p>
        </p:txBody>
      </p:sp>
      <p:pic>
        <p:nvPicPr>
          <p:cNvPr id="6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508" y="173038"/>
            <a:ext cx="1375255" cy="127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1447800" y="1074738"/>
            <a:ext cx="7162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  <a:latin typeface="Cambria" pitchFamily="18" charset="0"/>
              </a:rPr>
              <a:t>                                 Course </a:t>
            </a:r>
            <a:r>
              <a:rPr lang="en-US" b="1" dirty="0">
                <a:solidFill>
                  <a:srgbClr val="0000FF"/>
                </a:solidFill>
                <a:latin typeface="Cambria" pitchFamily="18" charset="0"/>
              </a:rPr>
              <a:t>Name : </a:t>
            </a:r>
            <a:r>
              <a:rPr lang="en-US" b="1" dirty="0" smtClean="0">
                <a:solidFill>
                  <a:srgbClr val="0000FF"/>
                </a:solidFill>
                <a:latin typeface="Cambria" pitchFamily="18" charset="0"/>
              </a:rPr>
              <a:t>AI &amp; ML  </a:t>
            </a:r>
            <a:endParaRPr lang="en-US" b="1" dirty="0">
              <a:solidFill>
                <a:srgbClr val="0000FF"/>
              </a:solidFill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Procedure Depth first search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Push the starting node at the stack, pointed to by the stack-top;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While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stack is not empty do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Pop stack to get stack-top element;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stack-top element = goal, return success and stop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Else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push the children of the stack-top element in any order into the stack;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End while;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End.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Content Placeholder 5" descr="u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5437" y="1977231"/>
            <a:ext cx="5953125" cy="3771900"/>
          </a:xfrm>
        </p:spPr>
      </p:pic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as per DFS (source : 1, Goal: 10)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Stack(open list)           Closed list (Already visited)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2, 3, 4                              1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3,4                                   1,2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5,6,4                                1,2,3  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6,4                                   1,2,3,5 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9,10,4                              1,2,3,5,6    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10, 4                                1,2,3,5,6,9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4                                      1,2,3,5,6,9,10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reached. Path is : 1-&gt;2-&gt;3-&gt;5-&gt;6-&gt;9-&gt;10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5242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as per BFS (source : 1, Goal: 10)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Queue (open list)           Closed list (Already visited) (Parent)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2, 3, 4                              1(null)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3,4                                   1(null),2(1)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4,5,6                                1(null),2(1),3(1) 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5,6,7,8                             1(null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),2(1),3(1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),4(1)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6,7,8                                1(null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),2(1),3(1),4(1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5(3)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7,8,9,10                           1(null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),2(1),3(1),4(1), 5(3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),6(3)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8,9,10                              1(null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),2(1),3(1),4(1), 5(3),6(3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),7(4)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9,10,11,12                       1(null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),2(1),3(1),4(1), 5(3),6(3),7(4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),8(4)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10,11,12                          1(null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),2(1),3(1),4(1), 5(3),6(3),7(4),8(4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),9(6)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11,12                               1(null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),2(1),3(1),4(1), 5(3),6(3),7(4),8(4),9(6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), 10(6)</a:t>
            </a:r>
          </a:p>
          <a:p>
            <a:pPr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 reached. Path is :  1- &gt;3-&gt;6 -&gt;10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5732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911723"/>
            <a:ext cx="8029378" cy="39029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23805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Depth Limited Search Algorithm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We are given a graph G and a depth limit ‘L'. Depth Limited Search is carried out in the following way: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Set STATUS=1(ready) for each of the given nodes in graph 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Push the Source node or the Starting node onto the stack and set its STATUS=2(waiting).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Repeat steps 4 to 5 until the stack is empty or the goal node has been reached.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Pop the top node T of the stack and set its STATUS=3(visited).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Push all the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effectLst/>
                <a:cs typeface="Arial" panose="020B0604020202020204" pitchFamily="34" charset="0"/>
              </a:rPr>
              <a:t>neighbours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 of node T onto the stack in the ready state (STATUS=1)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with a depth less than or equal to depth limit 'l' and set their STATUS=2(waiting).</a:t>
            </a:r>
            <a:b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(END OF LOOP)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effectLst/>
                <a:cs typeface="Arial" panose="020B0604020202020204" pitchFamily="34" charset="0"/>
              </a:rPr>
              <a:t>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lang="en-US" altLang="en-US" sz="1400" dirty="0"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400" b="1" dirty="0"/>
              <a:t>When one of the following instances are satisfied, a Depth Limited Search can be terminated</a:t>
            </a:r>
            <a:r>
              <a:rPr lang="en-US" sz="1400" dirty="0"/>
              <a:t>.</a:t>
            </a:r>
          </a:p>
          <a:p>
            <a:r>
              <a:rPr lang="en-US" sz="1400" dirty="0"/>
              <a:t>When we get to the target node.</a:t>
            </a:r>
          </a:p>
          <a:p>
            <a:r>
              <a:rPr lang="en-US" sz="1400" dirty="0"/>
              <a:t>Once all of the nodes within the specified depth limit have been visited.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effectLst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57200" y="2286000"/>
            <a:ext cx="28956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Source: </a:t>
            </a:r>
            <a:r>
              <a:rPr lang="en-IN" dirty="0" smtClean="0"/>
              <a:t>S</a:t>
            </a:r>
            <a:r>
              <a:rPr lang="en-IN" dirty="0" smtClean="0"/>
              <a:t>; </a:t>
            </a:r>
            <a:r>
              <a:rPr lang="en-IN" dirty="0" smtClean="0"/>
              <a:t>Target</a:t>
            </a:r>
            <a:r>
              <a:rPr lang="en-IN" dirty="0" smtClean="0"/>
              <a:t>: </a:t>
            </a:r>
            <a:r>
              <a:rPr lang="en-IN" dirty="0" err="1" smtClean="0"/>
              <a:t>J</a:t>
            </a:r>
            <a:r>
              <a:rPr lang="en-IN" dirty="0" err="1" smtClean="0"/>
              <a:t>;</a:t>
            </a:r>
            <a:r>
              <a:rPr lang="en-IN" dirty="0" err="1" smtClean="0"/>
              <a:t>Limit</a:t>
            </a:r>
            <a:r>
              <a:rPr lang="en-IN" dirty="0" smtClean="0"/>
              <a:t> </a:t>
            </a:r>
            <a:r>
              <a:rPr lang="en-IN" dirty="0" smtClean="0"/>
              <a:t>L =</a:t>
            </a:r>
            <a:r>
              <a:rPr lang="en-IN" dirty="0" smtClean="0"/>
              <a:t>2</a:t>
            </a:r>
          </a:p>
          <a:p>
            <a:r>
              <a:rPr lang="en-US" dirty="0" smtClean="0"/>
              <a:t>Push nodes with their level and check level limit.</a:t>
            </a:r>
            <a:endParaRPr lang="en-IN" dirty="0" smtClean="0"/>
          </a:p>
          <a:p>
            <a:r>
              <a:rPr lang="en-US" dirty="0" smtClean="0"/>
              <a:t>Stack: (S,0)</a:t>
            </a:r>
          </a:p>
          <a:p>
            <a:r>
              <a:rPr lang="en-US" dirty="0" smtClean="0"/>
              <a:t>Pop s, push (A,1), (B,1).</a:t>
            </a:r>
          </a:p>
          <a:p>
            <a:r>
              <a:rPr lang="en-US" dirty="0" smtClean="0"/>
              <a:t>Pop A, push (C,2),(D,2)</a:t>
            </a:r>
          </a:p>
          <a:p>
            <a:r>
              <a:rPr lang="en-US" dirty="0" smtClean="0"/>
              <a:t>Stack: (C,2), (D,2), (B,1)</a:t>
            </a:r>
          </a:p>
          <a:p>
            <a:r>
              <a:rPr lang="en-US" dirty="0" smtClean="0"/>
              <a:t>Pop C, but not allowed to add E &amp; F. Similarly pop D and don’t add G. </a:t>
            </a:r>
            <a:r>
              <a:rPr lang="en-US" dirty="0"/>
              <a:t>P</a:t>
            </a:r>
            <a:r>
              <a:rPr lang="en-US" dirty="0" smtClean="0"/>
              <a:t>op B and push (I,2), J(2). </a:t>
            </a:r>
          </a:p>
          <a:p>
            <a:r>
              <a:rPr lang="en-US" dirty="0" smtClean="0"/>
              <a:t>Stack:</a:t>
            </a:r>
            <a:r>
              <a:rPr lang="en-US" dirty="0"/>
              <a:t> (I,2), J(2). </a:t>
            </a:r>
            <a:endParaRPr lang="en-US" dirty="0" smtClean="0"/>
          </a:p>
          <a:p>
            <a:r>
              <a:rPr lang="en-US" dirty="0" smtClean="0"/>
              <a:t>Pop I, nothing to add.</a:t>
            </a:r>
          </a:p>
          <a:p>
            <a:r>
              <a:rPr lang="en-US" dirty="0" smtClean="0"/>
              <a:t>Pop J and reached goal.</a:t>
            </a:r>
          </a:p>
          <a:p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1957915"/>
            <a:ext cx="4419600" cy="3810532"/>
          </a:xfrm>
        </p:spPr>
      </p:pic>
    </p:spTree>
    <p:extLst>
      <p:ext uri="{BB962C8B-B14F-4D97-AF65-F5344CB8AC3E}">
        <p14:creationId xmlns:p14="http://schemas.microsoft.com/office/powerpoint/2010/main" val="391847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Procedure Iterative-deepening DFS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1. Set current depth cutoff =1;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2. Put the initial node into a stack, pointed to by stack-top;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3.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While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stack is not empty and the depth is within the given depth cut-off do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Pop stack to get the stack-top element;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stack-top element = goal, return it and stop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else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push the children of the stack-top in any order into the stack;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End While;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4. Increment the depth cut-off by 1 and repeat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through step 2;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End.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705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957915"/>
            <a:ext cx="4267200" cy="3810532"/>
          </a:xfrm>
        </p:spPr>
      </p:pic>
      <p:sp>
        <p:nvSpPr>
          <p:cNvPr id="8" name="TextBox 7"/>
          <p:cNvSpPr txBox="1"/>
          <p:nvPr/>
        </p:nvSpPr>
        <p:spPr>
          <a:xfrm>
            <a:off x="609600" y="2286000"/>
            <a:ext cx="2895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1'st Iteration-----&gt; 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2'nd Iteration----&gt; A, B, 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3'rd Iteration------&gt;A, B, D, E, C, F, 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4'th Iteration------&gt;A, B, D, H, I, E, C, F, K, 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fourth iteration, the algorithm will find the goal node.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64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Group 3"/>
          <p:cNvGraphicFramePr>
            <a:graphicFrameLocks noGrp="1"/>
          </p:cNvGraphicFramePr>
          <p:nvPr/>
        </p:nvGraphicFramePr>
        <p:xfrm>
          <a:off x="0" y="1"/>
          <a:ext cx="9144000" cy="1356343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242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9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98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7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7" marB="45677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9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7" marB="45677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900" dirty="0"/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1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3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7" marB="45677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78" name="TextBox 11"/>
          <p:cNvSpPr txBox="1">
            <a:spLocks noChangeArrowheads="1"/>
          </p:cNvSpPr>
          <p:nvPr/>
        </p:nvSpPr>
        <p:spPr bwMode="auto">
          <a:xfrm>
            <a:off x="2868614" y="2084391"/>
            <a:ext cx="2930525" cy="7694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0" tIns="45709" rIns="91420" bIns="45709">
            <a:spAutoFit/>
          </a:bodyPr>
          <a:lstStyle/>
          <a:p>
            <a:pPr algn="ctr" eaLnBrk="1" hangingPunct="1"/>
            <a:r>
              <a:rPr lang="en-IN" altLang="en-US" sz="4400" b="1" dirty="0">
                <a:latin typeface="Cambria" pitchFamily="18" charset="0"/>
              </a:rPr>
              <a:t>Thank You</a:t>
            </a:r>
          </a:p>
        </p:txBody>
      </p:sp>
      <p:pic>
        <p:nvPicPr>
          <p:cNvPr id="7180" name="Picture 8" descr="handshake-graphic-vector-1275087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14675" y="3124200"/>
            <a:ext cx="2438401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81" name="Picture 7" descr="C:\Users\UEM\Desktop\UEM_New_Logo_05-04-201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1" y="152401"/>
            <a:ext cx="1262063" cy="10667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considerations of Problem Solving:-</a:t>
            </a:r>
          </a:p>
          <a:p>
            <a:r>
              <a:rPr lang="en-US" dirty="0" smtClean="0"/>
              <a:t>Represent the problem as proper state space;</a:t>
            </a:r>
          </a:p>
          <a:p>
            <a:r>
              <a:rPr lang="en-US" dirty="0" smtClean="0"/>
              <a:t>Identify goal state and determine optimal path from starting state to goal state;</a:t>
            </a:r>
          </a:p>
          <a:p>
            <a:r>
              <a:rPr lang="en-US" dirty="0" smtClean="0"/>
              <a:t>Search problem is related to two facts “ what to search” and “where to search”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Search Algorithm Terminologies: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Search: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Searching is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step by step procedure to solve a search-problem in a given search space. A search problem can have three main factors: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Search Space: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Search space represents a set of possible solutions, which a system may have.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Start State: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It is a state from where agent begins 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 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Goal test: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It is a function which observe the current state and returns whether the goal state is achieved or not.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Search tree: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 tree representation of search problem is called Search tree. The root of the search tree is the root node which is corresponding to the initial state.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Actions: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It gives the description of all the available actions to the agent.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Transition model: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 description of what each action do, can be represented as a transition model.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Path Cost: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It is a function which assigns a numeric cost to each path.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Solution: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It is an action sequence which leads from the start node to the goal node.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Optimal Solution: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If a solution has the lowest cost among all solutions.</a:t>
            </a:r>
          </a:p>
          <a:p>
            <a:pPr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1802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Properties of Search Algorithms:</a:t>
            </a: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Completeness: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 search algorithm is said to be complete if it guarantees to return a solution if at least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 exists for any random input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Optimality: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If a solution found for an algorithm is guaranteed to be the best solution (lowest path cost) among all other solutions, then such a solution for is said to be an optimal solution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Time Complexity: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Time complexity is a measure of time for an algorithm to complete its task.</a:t>
            </a:r>
          </a:p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Space Complexity: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It is the maximum storage space required at any point during the search, as the complexity of the problem.</a:t>
            </a: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28479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643546"/>
            <a:ext cx="7482432" cy="4439270"/>
          </a:xfrm>
        </p:spPr>
      </p:pic>
    </p:spTree>
    <p:extLst>
      <p:ext uri="{BB962C8B-B14F-4D97-AF65-F5344CB8AC3E}">
        <p14:creationId xmlns:p14="http://schemas.microsoft.com/office/powerpoint/2010/main" val="2608023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Uninformed/Blind Search: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uninformed search does not contain any domain knowledge such as closeness, the location of the goal.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operates in a brute-force way as it only includes information about how to traverse the tree and how to identify leaf and goal nodes. </a:t>
            </a:r>
            <a:endParaRPr lang="en-US" sz="2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Uninformed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search applies a way in which search tree is searched without any information about the search space like initial state operators and test for the goal, so it is also called blind search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 It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examines each node of the tree until it achieves the goal node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2600" b="1" dirty="0">
                <a:latin typeface="Arial" panose="020B0604020202020204" pitchFamily="34" charset="0"/>
                <a:cs typeface="Arial" panose="020B0604020202020204" pitchFamily="34" charset="0"/>
              </a:rPr>
              <a:t>Informed Search</a:t>
            </a:r>
          </a:p>
          <a:p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Informed search algorithms use domain knowledge. In an informed search, problem information is available which can guide the search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Informed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search strategies can find a solution more efficiently than an uninformed search strategy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Informed search is also called a Heuristic search.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Different Approaches:-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Generate &amp; Test [  BFS, DFS, Hill-Climbing, Simulated Annealing]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Heuristic Search [Best-First-Search, A*, AO*]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Adversary Search [MINIMAX Algorithm, Alpha-Beta Cutoff]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09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Procedure Generate &amp; Test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Repeat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Generate a new state and call it current-state;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Until current-state = Goal;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End.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b="1" dirty="0" smtClean="0">
                <a:latin typeface="Arial" pitchFamily="34" charset="0"/>
                <a:cs typeface="Arial" pitchFamily="34" charset="0"/>
              </a:rPr>
              <a:t>Procedure Breadth-first-search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US" b="1" dirty="0" err="1" smtClean="0">
                <a:latin typeface="Arial" pitchFamily="34" charset="0"/>
                <a:cs typeface="Arial" pitchFamily="34" charset="0"/>
              </a:rPr>
              <a:t>i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) Place the starting node in a queue;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ii) Repeat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Delete queue to get the front element;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If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front element of the queue = goal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return success and stop;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Else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do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Begin</a:t>
            </a:r>
          </a:p>
          <a:p>
            <a:r>
              <a:rPr lang="en-US" dirty="0" smtClean="0">
                <a:latin typeface="Arial" pitchFamily="34" charset="0"/>
                <a:cs typeface="Arial" pitchFamily="34" charset="0"/>
              </a:rPr>
              <a:t>insert the children of the front element, if exist, in any order at the rear end of the queue;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End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Until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the queue is empty;</a:t>
            </a:r>
          </a:p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End.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4" name="Group 3"/>
          <p:cNvGraphicFramePr>
            <a:graphicFrameLocks noGrp="1"/>
          </p:cNvGraphicFramePr>
          <p:nvPr/>
        </p:nvGraphicFramePr>
        <p:xfrm>
          <a:off x="0" y="0"/>
          <a:ext cx="9144000" cy="1524001"/>
        </p:xfrm>
        <a:graphic>
          <a:graphicData uri="http://schemas.openxmlformats.org/drawingml/2006/table">
            <a:tbl>
              <a:tblPr/>
              <a:tblGrid>
                <a:gridCol w="1071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43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884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226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T="45678" marB="45678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mbria" pitchFamily="18" charset="0"/>
                          <a:ea typeface="+mn-ea"/>
                          <a:cs typeface="+mn-cs"/>
                        </a:rPr>
                        <a:t>UNIVERSITY OF ENGINEERING &amp; MANAGEMENT, KOLKATA</a:t>
                      </a:r>
                    </a:p>
                  </a:txBody>
                  <a:tcPr marT="45678" marB="45678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38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mbria" pitchFamily="18" charset="0"/>
                        <a:ea typeface="+mn-ea"/>
                        <a:cs typeface="+mn-cs"/>
                      </a:endParaRPr>
                    </a:p>
                  </a:txBody>
                  <a:tcPr marT="45678" marB="45678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5" name="Picture 6" descr="C:\Users\UEM\Desktop\UEM_New_Logo_05-04-201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"/>
            <a:ext cx="1262063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3623</TotalTime>
  <Words>1095</Words>
  <Application>Microsoft Office PowerPoint</Application>
  <PresentationFormat>On-screen Show (4:3)</PresentationFormat>
  <Paragraphs>144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Cambria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UEM</cp:lastModifiedBy>
  <cp:revision>83</cp:revision>
  <dcterms:created xsi:type="dcterms:W3CDTF">2006-08-16T00:00:00Z</dcterms:created>
  <dcterms:modified xsi:type="dcterms:W3CDTF">2025-02-08T07:44:41Z</dcterms:modified>
</cp:coreProperties>
</file>