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2" r:id="rId5"/>
    <p:sldId id="260" r:id="rId6"/>
    <p:sldId id="278" r:id="rId7"/>
    <p:sldId id="263" r:id="rId8"/>
    <p:sldId id="283" r:id="rId9"/>
    <p:sldId id="279" r:id="rId10"/>
    <p:sldId id="276" r:id="rId11"/>
    <p:sldId id="274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192" autoAdjust="0"/>
  </p:normalViewPr>
  <p:slideViewPr>
    <p:cSldViewPr>
      <p:cViewPr>
        <p:scale>
          <a:sx n="100" d="100"/>
          <a:sy n="100" d="100"/>
        </p:scale>
        <p:origin x="300" y="-2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D02CF-B4FE-41F5-8B0B-DDF786D2EF7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3F99D-BF5E-4159-A5EA-C44B7CAE8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3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F99D-BF5E-4159-A5EA-C44B7CAE83A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F99D-BF5E-4159-A5EA-C44B7CAE83A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F99D-BF5E-4159-A5EA-C44B7CAE83A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0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Microsoft PhagsPa"/>
                <a:cs typeface="Microsoft PhagsPa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Microsoft PhagsPa"/>
                <a:cs typeface="Microsoft PhagsPa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Microsoft PhagsPa"/>
                <a:cs typeface="Microsoft PhagsPa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Microsoft PhagsPa"/>
                <a:cs typeface="Microsoft PhagsPa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Microsoft PhagsPa"/>
                <a:cs typeface="Microsoft PhagsPa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625" y="1123950"/>
            <a:ext cx="8325484" cy="0"/>
          </a:xfrm>
          <a:custGeom>
            <a:avLst/>
            <a:gdLst/>
            <a:ahLst/>
            <a:cxnLst/>
            <a:rect l="l" t="t" r="r" b="b"/>
            <a:pathLst>
              <a:path w="8325484">
                <a:moveTo>
                  <a:pt x="0" y="0"/>
                </a:moveTo>
                <a:lnTo>
                  <a:pt x="8325358" y="0"/>
                </a:lnTo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1475" y="133350"/>
            <a:ext cx="704850" cy="381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42" y="476313"/>
            <a:ext cx="836231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6585" y="1525841"/>
            <a:ext cx="7910829" cy="131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7181" y="4761810"/>
            <a:ext cx="286384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Microsoft PhagsPa"/>
                <a:cs typeface="Microsoft PhagsPa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700" y="738251"/>
            <a:ext cx="1076325" cy="1123950"/>
          </a:xfrm>
          <a:custGeom>
            <a:avLst/>
            <a:gdLst/>
            <a:ahLst/>
            <a:cxnLst/>
            <a:rect l="l" t="t" r="r" b="b"/>
            <a:pathLst>
              <a:path w="1076325" h="1123950">
                <a:moveTo>
                  <a:pt x="0" y="1123950"/>
                </a:moveTo>
                <a:lnTo>
                  <a:pt x="0" y="0"/>
                </a:lnTo>
                <a:lnTo>
                  <a:pt x="1076325" y="0"/>
                </a:lnTo>
              </a:path>
            </a:pathLst>
          </a:custGeom>
          <a:ln w="28575">
            <a:solidFill>
              <a:srgbClr val="4B11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6201" y="2367026"/>
            <a:ext cx="1085850" cy="1123950"/>
          </a:xfrm>
          <a:custGeom>
            <a:avLst/>
            <a:gdLst/>
            <a:ahLst/>
            <a:cxnLst/>
            <a:rect l="l" t="t" r="r" b="b"/>
            <a:pathLst>
              <a:path w="1085850" h="1123950">
                <a:moveTo>
                  <a:pt x="1085850" y="0"/>
                </a:moveTo>
                <a:lnTo>
                  <a:pt x="1085850" y="1123950"/>
                </a:lnTo>
                <a:lnTo>
                  <a:pt x="0" y="1123950"/>
                </a:lnTo>
              </a:path>
            </a:pathLst>
          </a:custGeom>
          <a:ln w="28575">
            <a:solidFill>
              <a:srgbClr val="4B11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3144" y="1008697"/>
            <a:ext cx="6336030" cy="274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800"/>
              </a:lnSpc>
              <a:spcBef>
                <a:spcPts val="100"/>
              </a:spcBef>
            </a:pPr>
            <a:r>
              <a:rPr lang="en-IN" sz="4400" dirty="0" smtClean="0">
                <a:solidFill>
                  <a:srgbClr val="FF0000"/>
                </a:solidFill>
                <a:latin typeface="Arial"/>
                <a:cs typeface="Arial"/>
              </a:rPr>
              <a:t>Predicting Car Price By using Various Predictors</a:t>
            </a:r>
            <a:br>
              <a:rPr lang="en-IN" sz="4400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IN" sz="440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lang="en-IN" sz="4400" dirty="0" smtClean="0">
                <a:solidFill>
                  <a:srgbClr val="FF0000"/>
                </a:solidFill>
                <a:latin typeface="Arial"/>
                <a:cs typeface="Arial"/>
              </a:rPr>
              <a:t>MongoDB with help </a:t>
            </a:r>
            <a:r>
              <a:rPr lang="en-IN" sz="4400" dirty="0">
                <a:solidFill>
                  <a:srgbClr val="FF0000"/>
                </a:solidFill>
                <a:latin typeface="Arial"/>
                <a:cs typeface="Arial"/>
              </a:rPr>
              <a:t>of Spark program</a:t>
            </a:r>
            <a:r>
              <a:rPr lang="en-IN" sz="440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4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171950"/>
            <a:ext cx="3325017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r>
              <a:rPr lang="en-IN" sz="1400" dirty="0" smtClean="0"/>
              <a:t>Project By :-</a:t>
            </a:r>
            <a:endParaRPr lang="en-IN" sz="1400" dirty="0"/>
          </a:p>
          <a:p>
            <a:pPr marL="342900" indent="-342900">
              <a:buAutoNum type="arabicParenR"/>
            </a:pPr>
            <a:r>
              <a:rPr lang="en-IN" sz="1400" dirty="0" err="1" smtClean="0"/>
              <a:t>Angshuman</a:t>
            </a:r>
            <a:r>
              <a:rPr lang="en-IN" sz="1400" dirty="0" smtClean="0"/>
              <a:t> Pandey - C23005</a:t>
            </a:r>
            <a:endParaRPr lang="en-IN" sz="1400" dirty="0"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D8ACCB86-71F5-C382-2EBD-61026C7C54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133350"/>
            <a:ext cx="7048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7457758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sz="3200" spc="-20" dirty="0" smtClean="0">
                <a:latin typeface="Times New Roman"/>
                <a:cs typeface="Times New Roman"/>
              </a:rPr>
              <a:t>Output</a:t>
            </a:r>
            <a:r>
              <a:rPr lang="en-IN" sz="3200" dirty="0">
                <a:latin typeface="Times New Roman"/>
                <a:cs typeface="Times New Roman"/>
              </a:rPr>
              <a:t/>
            </a:r>
            <a:br>
              <a:rPr lang="en-IN" sz="3200" dirty="0">
                <a:latin typeface="Times New Roman"/>
                <a:cs typeface="Times New Roman"/>
              </a:rPr>
            </a:b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10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90260" y="1657350"/>
            <a:ext cx="8223884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dirty="0" smtClean="0">
                <a:latin typeface="Times New Roman"/>
                <a:cs typeface="Times New Roman"/>
              </a:rPr>
              <a:t>Fit the training data in linear regression model and transform the test data using with linear regression model and take it into prediction.</a:t>
            </a:r>
            <a:endParaRPr lang="en-US" sz="1400" dirty="0">
              <a:latin typeface="Times New Roman"/>
              <a:cs typeface="Times New Roman"/>
            </a:endParaRPr>
          </a:p>
          <a:p>
            <a:pPr algn="l">
              <a:buFont typeface="+mj-lt"/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latin typeface="Times New Roman"/>
                <a:cs typeface="Times New Roman"/>
              </a:rPr>
              <a:t>Calculate the linear model coefficients and intercept for model interpretation, model prediction and model evaluation purpose.</a:t>
            </a:r>
            <a:endParaRPr lang="en-US" sz="1400" dirty="0">
              <a:latin typeface="Times New Roman"/>
              <a:cs typeface="Times New Roman"/>
            </a:endParaRPr>
          </a:p>
          <a:p>
            <a:pPr algn="l">
              <a:buFont typeface="+mj-lt"/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 algn="l"/>
            <a:endParaRPr lang="en-US" sz="1400" dirty="0">
              <a:latin typeface="Times New Roman"/>
              <a:cs typeface="Times New Roman"/>
            </a:endParaRPr>
          </a:p>
          <a:p>
            <a:pPr algn="l"/>
            <a:r>
              <a:rPr lang="en-US" sz="1400" dirty="0" smtClean="0">
                <a:latin typeface="Times New Roman"/>
                <a:cs typeface="Times New Roman"/>
              </a:rPr>
              <a:t>3.The r square we get as .45 which  is not a good fit for the model and further inspection is needed to evaluate it more.</a:t>
            </a:r>
            <a:endParaRPr lang="en-US" sz="1400" dirty="0">
              <a:latin typeface="Times New Roman"/>
              <a:cs typeface="Times New Roman"/>
            </a:endParaRPr>
          </a:p>
          <a:p>
            <a:pPr algn="l"/>
            <a:endParaRPr lang="en-US" sz="1400" dirty="0">
              <a:latin typeface="Times New Roman"/>
              <a:cs typeface="Times New Roman"/>
            </a:endParaRPr>
          </a:p>
          <a:p>
            <a:pPr algn="l"/>
            <a:endParaRPr lang="en-US" sz="1400" dirty="0">
              <a:latin typeface="Times New Roman"/>
              <a:cs typeface="Times New Roman"/>
            </a:endParaRPr>
          </a:p>
          <a:p>
            <a:pPr algn="l"/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188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5" y="1581150"/>
            <a:ext cx="2628900" cy="16383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097337" y="2094420"/>
            <a:ext cx="3480435" cy="539750"/>
            <a:chOff x="4097337" y="2094420"/>
            <a:chExt cx="3480435" cy="5397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5262" y="2104802"/>
              <a:ext cx="3471964" cy="5289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7337" y="2094420"/>
              <a:ext cx="3451605" cy="508381"/>
            </a:xfrm>
            <a:prstGeom prst="rect">
              <a:avLst/>
            </a:prstGeom>
          </p:spPr>
        </p:pic>
      </p:grpSp>
      <p:pic>
        <p:nvPicPr>
          <p:cNvPr id="2" name="object 6">
            <a:extLst>
              <a:ext uri="{FF2B5EF4-FFF2-40B4-BE49-F238E27FC236}">
                <a16:creationId xmlns:a16="http://schemas.microsoft.com/office/drawing/2014/main" id="{DE4BF426-D2F4-B030-B86D-9A7404164B9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1000" y="133350"/>
            <a:ext cx="7048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32448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Presentation</a:t>
            </a:r>
            <a:r>
              <a:rPr sz="3200" spc="65" dirty="0"/>
              <a:t> </a:t>
            </a:r>
            <a:r>
              <a:rPr sz="3200" spc="-10" dirty="0"/>
              <a:t>Topics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05142" y="1316692"/>
            <a:ext cx="2543810" cy="272061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495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15" dirty="0">
                <a:latin typeface="Times New Roman"/>
                <a:cs typeface="Times New Roman"/>
              </a:rPr>
              <a:t>Business</a:t>
            </a:r>
            <a:r>
              <a:rPr lang="en-IN" sz="1400" spc="35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Problem</a:t>
            </a:r>
            <a:endParaRPr lang="en-IN" sz="1400" spc="-30" dirty="0">
              <a:latin typeface="Times New Roman"/>
              <a:cs typeface="Times New Roman"/>
            </a:endParaRPr>
          </a:p>
          <a:p>
            <a:pPr marL="356235" indent="-343535">
              <a:spcBef>
                <a:spcPts val="495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5" dirty="0" smtClean="0">
                <a:latin typeface="Times New Roman"/>
                <a:cs typeface="Times New Roman"/>
              </a:rPr>
              <a:t>EDA </a:t>
            </a:r>
            <a:endParaRPr sz="140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00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15" dirty="0" smtClean="0">
                <a:latin typeface="Times New Roman"/>
                <a:cs typeface="Times New Roman"/>
              </a:rPr>
              <a:t>Analysis Interpretation</a:t>
            </a:r>
            <a:endParaRPr lang="en-US" sz="1400" spc="-2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00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20" dirty="0" smtClean="0">
                <a:latin typeface="Times New Roman"/>
                <a:cs typeface="Times New Roman"/>
              </a:rPr>
              <a:t>Correlation Checking</a:t>
            </a:r>
            <a:endParaRPr sz="140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75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25" dirty="0" smtClean="0">
                <a:latin typeface="Times New Roman"/>
                <a:cs typeface="Times New Roman"/>
              </a:rPr>
              <a:t>Data Preparation</a:t>
            </a:r>
            <a:endParaRPr sz="140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75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25" dirty="0" smtClean="0">
                <a:latin typeface="Times New Roman"/>
                <a:cs typeface="Times New Roman"/>
              </a:rPr>
              <a:t>Pipeline creation and Data Normalization</a:t>
            </a:r>
            <a:endParaRPr sz="140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00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30" dirty="0" smtClean="0">
                <a:latin typeface="Times New Roman"/>
                <a:cs typeface="Times New Roman"/>
              </a:rPr>
              <a:t>Model Building</a:t>
            </a:r>
            <a:endParaRPr sz="1400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875"/>
              </a:spcBef>
              <a:buSzPct val="128571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lang="en-IN" sz="1400" spc="-45" dirty="0" smtClean="0">
                <a:latin typeface="Times New Roman"/>
                <a:cs typeface="Times New Roman"/>
              </a:rPr>
              <a:t>Output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33242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35" dirty="0" smtClean="0"/>
              <a:t>Business Problem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05142" y="1276179"/>
            <a:ext cx="8410258" cy="351378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Wingdings" panose="05000000000000000000" pitchFamily="2" charset="2"/>
              <a:buChar char="q"/>
            </a:pPr>
            <a:r>
              <a:rPr lang="en-IN" b="1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b="1" spc="1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en-IN" b="1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Wingdings" panose="05000000000000000000" pitchFamily="2" charset="2"/>
              <a:buChar char="q"/>
            </a:pPr>
            <a:endParaRPr lang="en-IN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Wingdings" panose="05000000000000000000" pitchFamily="2" charset="2"/>
              <a:buChar char="q"/>
            </a:pPr>
            <a:endParaRPr lang="en-IN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spcBef>
                <a:spcPts val="44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domain is important ?</a:t>
            </a:r>
          </a:p>
          <a:p>
            <a:pPr marL="469900" lvl="1" algn="just">
              <a:spcBef>
                <a:spcPts val="4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In this Linear Regression project we are trying to predict a new car’s price with target variable as Car Selling Price based on some predictors like Transmission, Fuel Type, Car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Owner,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Year.</a:t>
            </a:r>
          </a:p>
          <a:p>
            <a:pPr marL="469900" lvl="1" algn="just">
              <a:spcBef>
                <a:spcPts val="440"/>
              </a:spcBef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algn="just">
              <a:spcBef>
                <a:spcPts val="440"/>
              </a:spcBef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algn="just">
              <a:spcBef>
                <a:spcPts val="44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impact this domain has?</a:t>
            </a:r>
          </a:p>
          <a:p>
            <a:pPr marL="469900" lvl="1" algn="just">
              <a:spcBef>
                <a:spcPts val="44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help to predict Cars price with help of Linear Regression Model.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33242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35" dirty="0" smtClean="0"/>
              <a:t>EDA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05142" y="1276179"/>
            <a:ext cx="8257858" cy="11798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8450" indent="-285750"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EDA part With help of data visualization charts and plots with univariate and multivariate analysis, try to find out the various insights of data.</a:t>
            </a:r>
          </a:p>
          <a:p>
            <a:pPr marL="298450" indent="-285750">
              <a:spcBef>
                <a:spcPts val="315"/>
              </a:spcBef>
              <a:buFont typeface="Wingdings" panose="05000000000000000000" pitchFamily="2" charset="2"/>
              <a:buChar char="§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spcBef>
                <a:spcPts val="315"/>
              </a:spcBef>
              <a:buFont typeface="Wingdings" panose="05000000000000000000" pitchFamily="2" charset="2"/>
              <a:buChar char="§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data:image/png;base64,iVBORw0KGgoAAAANSUhEUgAAAioAAAHACAYAAACMB0PKAAAAOXRFWHRTb2Z0d2FyZQBNYXRwbG90bGliIHZlcnNpb24zLjcuMSwgaHR0cHM6Ly9tYXRwbG90bGliLm9yZy/bCgiHAAAACXBIWXMAAA9hAAAPYQGoP6dpAAB6vElEQVR4nO3deXhTZdo/8G+aPW3TloQWCi0UUi3QVsqqtkVFRmQTkHFBnGFxmVFwHwdQEdkEHJ3XEfeFxd8guCCo4DpuUFQQKFD2VipFttLSJk3T7Of3R8khaZYuFJqW7+e6uN5pzsnJcxpfzs3z3Pf9SARBEEBEREQUhiJaegBEREREwTBQISIiorDFQIWIiIjCFgMVIiIiClsMVIiIiChsMVAhIiKisMVAhYiIiMIWAxUiIiIKWwxUiIiIKGwxUCEiIqKw1WYClY0bN2LUqFFITEyERCLBunXrGn0NQRDw/PPP47LLLoNSqUSnTp2wYMGC5h8sERERNYispQfQXKqrq3HFFVdgypQpuPnmm5t0jYceeghff/01nn/+eWRkZODMmTM4c+ZMM4+UiIiIGkrSFjcllEgkWLt2LcaMGSO+ZrPZ8OSTT2LVqlWorKxEeno6Fi9ejGuvvRYAsH//fmRmZmLPnj24/PLLW2bgRERE5KPNLP3UZ9q0afj555+xevVq7N69G7fccgtuvPFGFBYWAgA+++wzdOvWDevXr0dKSgq6du2Ku+++mzMqRERELeiSCFRKSkqwbNkyfPjhh8jNzUX37t3xj3/8Azk5OVi2bBkA4PDhwzhy5Ag+/PBDvPvuu1i+fDm2b9+OP//5zy08eiIioktXm8lRCaWgoAAulwuXXXaZz+s2mw06nQ4A4Ha7YbPZ8O6774rnvfPOO+jbty8OHjzI5SAiIqIWcEkEKmazGVKpFNu3b4dUKvU5FhUVBQDo2LEjZDKZTzDTo0cPALUzMgxUiIiILr5LIlDJysqCy+VCaWkpcnNzA56TnZ0Np9OJ3377Dd27dwcAHDp0CADQpUuXizZWIiIiOqfNVP2YzWYUFRUBqA1M/v3vf+O6665Du3btkJycjDvvvBObN2/GCy+8gKysLJw+fRrffvstMjMzMWLECLjdbvTv3x9RUVF48cUX4Xa7MXXqVGi1Wnz99dctfHdERESXpjYTqPzwww+47rrr/F6fOHEili9fDofDgfnz5+Pdd9/FsWPHoNfrceWVV2LOnDnIyMgAABw/fhwPPPAAvv76a0RGRmLYsGF44YUX0K5du4t9O0RERIQ2FKgQERFR23NJlCcTERFR68RAhYiIiMJWq676cbvdOH78OKKjoyGRSFp6OERERNQAgiCgqqoKiYmJiIgIPWfSqgOV48ePIykpqaWHQURERE1w9OhRdO7cOeQ5rTpQiY6OBlB7o1qttoVHQ0RERA1hMpmQlJQkPsdDadWBime5R6vVMlAhIiJqZRqStsFkWiIiIgpbDFSIiIgobDFQISIiorDFQIWIiIjCFgMVIiIiClsMVIiIiChsMVAhIiKisMVAhYiIiMIWAxUiIiIKWwxUiIiIKGy16hb6LcFosaPMbIfJ6oBWLYc+UoEYjaKlh0VERNQmMVBphOOVNZi+Zjc2FZaJrw1K1WPRuEwkxqpbcGRERERtE5d+GshosfsFKQCwsbAMM9bshtFib6GRERERtV0MVBqozGz3C1I8NhaWoczMQIWIiKi5MVBpIJPVEfJ4VT3HiYiIqPEYqDSQViUPeTy6nuNERETUeAxUGkgfpcCgVH3AY4NS9dBHsfKHiIiouTFQaaAYjQKLxmX6BSuDUvVYPC6TJcpEREQXAMuTGyExVo0l47NQZrajyupAtEoOfRT7qBAREV0oDFQaKUbDwISIiOhi4dIPERERhS0GKkRERBS2GKgQERFR2GKgQkRERGGLgQoRERGFLQYqREREFLYYqBAREVHYYqBCREREYYuBChEREYUtBipEREQUthioEBERUdhioEJERERhi4EKERERhS0GKkRERBS2GKgQERFR2GKgQkRERGGLgQoRERGFLQYqREREFLZkLT2AcGe02FFmtsNkdUCrlkMfqUCMRtHSwyIiIrokMFAJ4XhlDaav2Y1NhWXia4NS9Vg0LhOJseoWHBkREdGlgUs/QRgtdr8gBQA2FpZhxprdMFrsLTQyIiKiSwcDlSDKzHa/IMVjY2EZyswMVIiIiC40BipBmKyOkMer6jlORERE54+BShBalTzk8eh6jhMREdH5a9FAxeVyYdasWUhJSYFarUb37t0xb948CILQksMCAOijFBiUqg94bFCqHvooVv4QERFdaC0aqCxevBivvfYaXn75Zezfvx+LFy/Gc889hyVLlrTksAAAMRoFFo3L9AtWBqXqsXhcJkuUiYiILoIWLU/+6aefMHr0aIwYMQIA0LVrV6xatQpbt25tyWGJEmPVWDI+C2VmO6qsDkSr5NBHsY8KERHRxdKiMypXX301vv32Wxw6dAgAsGvXLuTl5WHYsGEBz7fZbDCZTD5/LrQYjQLd46PQOzkO3eOjGKQQERFdRC06ozJjxgyYTCakpaVBKpXC5XJhwYIFmDBhQsDzFy5ciDlz5lzkURIREVFLadEZlQ8++AArV67Ee++9hx07dmDFihV4/vnnsWLFioDnz5w5E0ajUfxz9OjRizxiIiIiupgkQguW2CQlJWHGjBmYOnWq+Nr8+fPx3//+FwcOHKj3/SaTCTExMTAajdBqtRdyqERERNRMGvP8btEZFYvFgogI3yFIpVK43e4WGhERERGFkxbNURk1ahQWLFiA5ORk9OrVC/n5+fj3v/+NKVOmtOSwiIiIKEy06NJPVVUVZs2ahbVr16K0tBSJiYkYP348nn76aSgU9VfXcOmHiIio9WnM87tFA5XzxUCFiIio9Wk1OSpEREREoTB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tHqgcO3YMd955J3Q6HdRqNTIyMrBt27aWHhYRERGFAVlLfnhFRQWys7Nx3XXX4YsvvkD79u1RWFiIuLi4lhwWERERhYkWDVQWL16MpKQkLFu2THwtJSWlBUdERERE4aRFl34+/fRT9OvXD7fccgvi4+ORlZWFt956qyWHRERERGGkRQOVw4cP47XXXkNqaiq++uor3HfffXjwwQexYsWKgOfbbDaYTCafP0RERNR2SQRBEFrqwxUKBfr164effvpJfO3BBx/Er7/+ip9//tnv/GeeeQZz5szxe91oNEKr1V7QsRIREVHzMJlMiImJadDzu0VnVDp27IiePXv6vNajRw+UlJQEPH/mzJkwGo3in6NHj16MYRIREVELadFk2uzsbBw8eNDntUOHDqFLly4Bz1cqlVAqlRdjaERERBQGWnRG5ZFHHsEvv/yCZ599FkVFRXjvvffw5ptvYurUqS05LCIiIgoTLRqo9O/fH2vXrsWqVauQnp6OefPm4cUXX8SECRNaclhEREQUJlo0mfZ8NSYZh4iIiMJDq0mmJSIiIgqFgQoRERGFLQYqREREFLYYqBAREVHYYqBCREREYYuBChEREYUtBipEREQUthioEBERUdhq0b1+6PwZLXaUme0wWR3QquXQRyoQo1G09LCIiIiaBQOVVux4ZQ2mr9mNTYVl4muDUvVYNC4TibHqFhwZERFR8+DSTytltNj9ghQA2FhYhhlrdsNosbfQyIiIiJpPkwOV3377DU899RTGjx+P0tJSAMAXX3yBvXv3NtvgKLgys90vSPHYWFiGMjMDFSIiav2aFKj8+OOPyMjIwJYtW/Dxxx/DbDYDAHbt2oXZs2c36wApMJPVEfJ4VT3HiYiIWoMmBSozZszA/Pnz8c0330ChOJe4OXjwYPzyyy/NNjgKTquShzweXc9xIiKi1qBJgUpBQQHGjh3r93p8fDzKygIvR1Dz0kcpMChVH/DYoFQ99FGs/CEiotavSYFKbGwsTpw44fd6fn4+OnXqdN6DovrFaBRYNC7TL1gZlKrH4nGZLFEmIqI2oUnlybfffjumT5+ODz/8EBKJBG63G5s3b8Y//vEP/PWvf23uMVIQibFqLBmfhTKzHVVWB6JVcuij2EeFiIjaDokgCEJj32S32zF16lQsX74cLpcLMpkMLpcLd9xxB5YvXw6pVHohxurHZDIhJiYGRqMRWq32onwmERERnZ/GPL+bFKh4HD16FAUFBTCbzcjKykJqampTL9UkDFSIiIhan8Y8v8+rM21SUhKSkpLO5xJEREREQTUpmXbcuHFYvHix3+vPPfccbrnllvMeFBERERHQxEBl48aNGD58uN/rw4YNw8aNG897UERERERAEwMVs9ns0+jNQy6Xw2QynfegiIiIiIAmBioZGRl4//33/V5fvXo1evbsed6DIiIiIgKamEw7a9Ys3Hzzzfjtt98wePBgAMC3336LVatW4cMPP2zWARIREdGlq0mByqhRo7Bu3To8++yz+Oijj6BWq5GZmYn//e9/uOaaa5p7jERERHSJOq8+Ki2NfVSIiIhan8Y8v5uUo0JERER0MTR46addu3Y4dOgQ9Ho94uLiIJFIgp575syZZhkcERERXdoaHKj83//9H6KjowEAL7744oUaT5vxR4UFVVYnTDUOxKjliFLJ0DlO09LDIiIialUaHKhMnDgRAOB0OiGRSDB06FAkJCRcsIG1ZkfKq/HE2gJsLioXX8sx6LBgbAa66CJbcGREREStS6NzVGQyGf7+97/DarVeiPG0en9UWPyCFADIKyrHk2sL8EeFpYVGRkRE1Po0KZl2wIAByM/Pb+6xtAlVVqdfkOKRV1SOKqvzIo+IiIio9WpSH5X7778fjz32GP744w/07dsXkZG+yxmZmZnNMrjWyFTjCHm8yhr6OBEREZ3TpEDl9ttvBwA8+OCD4msSiQSCIEAikcDlcjXP6FohrVoe8ni0KvRxIiIiOqdJgUpxcXFzjyPsGS12lFfb4XQLcAsCLDYnYjQK6CMViNGc26AxWiVDjkGHvADLPzkGHaJVTfqVExERXZIa/dQ0mUw4dOgQ7HY7BgwYgPbt21+IcYWV45U1ePqTPbh9QDKWbS72yUEZlKrHonGZSIxVAwA6x2mwYGwGnlxb4BOseKp+WKJMRETUcI1qob9z504MHz4cp06dgiAIiI6OxgcffIChQ4deyDEGdTFa6BstdkxblY8rkmKRX1IRMFF2UKoeS8Zn+cysePqoVFkdiFbJEc0+KkRERAAuYAv96dOnIyUlBXl5edi+fTuuv/56TJs27bwGG+7KzHZsKixDVlJs0GqejYVlKDPbfV7rHKdBj45aDEjRoUdHLYMUIiKiJmjU0s/27dvx9ddfo0+fPgCApUuXol27djCZTG1uU0CjxY4yc21eCgDYnO6Q57Oah4iIqPk1akblzJkz6Ny5s/hzbGwsIiMjUV4eeKahtTpeWYNpq/Jx/b9/FAMQpSz0r4rVPERERM2v0cm0+/btw8mTJ8WfBUHA/v37UVVVJb7WmvuoGC12TF+zG5sKywAA+UcrkW3Qif83WI6KPkrh9zoRERGdn0YHKtdffz3q5t+OHDmyzfRR8eSkeCzNK8ZL47Pw3pYjmJydAgB+VT+Lx2X6JNISERFR82hUoHIp9E8x1ck1sdhdeHBVPqbkpEAmkWDWiJ7i6zFqOfRRCgYpREREF0ijApUuXbo06uL3338/5s6dC71e36j3tSRtgFwTi92Fl78rAgB8++g16B4fdbGHRUREdElq0qaEDfXf//4XJpPpQn5Es9NHKTAoNXBgxVwUIiKii+uC9nNvRC+5sBGjUWDRuEzMWLMbG8/mqmgUUswa2RNZybE4eMoMrVqGOI0CCVpVC4/2HE85tcnqgFYt92vtT0RE1Bpx45kAEmPVWDI+C2VmO6ptDkSr5Xh63R7M/LhAPCfHoMOzYzOQrIsMcaWL43hljU+lEuDf2p+IiKg1uqBLP61ZjEaB7vFRSIhR46l1e7CpTllyXlE5nlhbgFMmawuNsFbdcmqPjYVlmLFmN4wWe5B3EhERhT8GKvWoqLYHbZ2fV1SOiuqWDQTqllN7C9Tan4iIqDXh0k89TFbneR2/0OqWU9cVqLX/KZMVFdV2mKzOsMy3ISIi8riggcqdd97Z6vcA0qpC/4rqO36hBSqn9la3tX9JeTVmri3wmSUKp3wbIiIib016yu7evTvg6xKJBCqVCsnJyVAqlXjttdfOa3DhIC5SgRyDDnkBln9yDDrERbZsZY2nnHpjgOWfuuXUp0xWvyAFOJdv88KtvTmzQkREYaVJgUrv3r0hkUiCHpfL5bjtttvwxhtvQKVq3Q++BK0Kz47NwBNrC3yCFc8sREs/2AOVUwOBW/s3JN+mpe+HiIjIW5MClbVr12L69Ol4/PHHMWDAAADA1q1b8cILL2D27NlwOp2YMWMGnnrqKTz//PPNOuCWkKyLxAu39j6X16GSIS4yfPI6vMupq6wORKsCt/YP93wbIiKiupoUqCxYsAD/+c9/MHToUPG1jIwMdO7cGbNmzcLWrVsRGRmJxx57rE0EKkDtzEq4BCaBxGjqb/AW7vk2REREdTWpPLmgoCDgvj9dunRBQUFtU7TevXvjxIkT5zc6alaefJtAwiHfhoiIqK4mBSppaWlYtGgR7PZzPTocDgcWLVqEtLQ0AMCxY8eQkJDQPKOkZuHJt6kbrIRLvg0REVFdTZrrf+WVV3DTTTehc+fOyMzMBFA7y+JyubB+/XoAwOHDh3H//fc330ipWSTrIvHcn6+AscYBU40DMWo5tGo5W+0TEVFYkghN3DmwqqoKK1euxKFDhwAAl19+Oe644w5ER0c36wBDMZlMiImJgdFobPX9Wi4W7gtEREQtrTHP7yYHKuGAgUrjGC12TFuVH7Dl/qBUPZaMz+KOy0REdME15vnd5DKPwsJCfP/99ygtLYXb7fY59vTTTzf1snQBNWRfIAYqREQUTpoUqLz11lu47777oNfr0aFDB5/mbxKJhIFKmGrKvkBEREQtqUmByvz587FgwQJMnz69ucdDF1Bj9wUiIiJqaU0qT66oqMAtt9zS3GOhC8yzL1AgdfcFIiIiCgdNClRuueUWfP311809FixatAgSiQQPP/xws187HBktdvxWakZ+SQV+O22G0WIPef4pkxUHTpiwtfgMDpw04ZTJ2qjP8+wLVDdYCbQvEBERUTho0tKPwWDArFmz8MsvvyAjIwNyue+SwYMPPtjoa/7666944403xL4sbV1jy4RLyqv9dj72NGpL1kU2+HMbui8QERFROGhSeXJKSkrwC0okOHz4cKOuZzab0adPH7z66quYP38+evfujRdffLHe97XW8uTGlgmfMlnx6Ac7A+58nGPQ4YVbe7OrLBERtRoXvDy5uLi4SQMLZurUqRgxYgSGDBmC+fPnBz3PZrPBZrOJP5tMpmYdx8XS2DLhimp7wCAFAPKKylFRbWegQkREbVKLb5e7evVq7NixA7/++mu95y5cuBBz5sy5CKNqnFMmKyqq7TBZndCqZYjTKEIGDo0tEzZZnSHPr+84ERFRa9XgQOXRRx/FvHnzEBkZiUcffTTkuf/+978bdM2jR4/ioYcewjfffAOVqv4ZgZkzZ/p8tslkQlJSUoM+60JpSu5IY8uEtarQX1N9x4mIiFqrBj/h8vPz4XA4xP8djHfzt/ps374dpaWl6NOnj/iay+XCxo0b8fLLL8Nms0EqlYrHlEollEplg69/oZ0yWf2CFKB2OeaJtQVBc0c8ZcIbg+So1C0TjotUIMegQ16QHJW4SCbCEhFR29Sie/1UVVXhyJEjPq9NnjwZaWlpmD59OtLT00O+v6WTaQ+cMOHG/2wKevzLh3KR1jHwuI5X1mDGmt0+wYqnTLhjkKqfJ9YW+AQrTan6ISIiamkXZa+f5hAdHe0XjERGRkKn09UbpFxsf1RYUGV1wlTjQIxajiiV7LxyRxpbJpysi8QLt/Y+lwujkiEuMnQuDBERUWvX4EDl5ptvbvBFP/744yYNJlwdOTubUTcP5amRPUO+r77ckRhN4/qXJGhVDEyIiOiS0uBAJSYm5kKOQ/TDDz9clM9pqD8qLH5BClCbh5J/pAK5Bh02MXeEiIjogmhwoLJs2bILOY6wVWV1Bu1hMm/Dfmx4MAez1u0JmDvC2Q8iIqLzw7rWephqgvc8sdhdKDfbmDtCRER0gTQ4UMnKympw6fGOHTuaPKBwo1WH7nkSqZQzd4SIiOgCaXCgMmbMmAs4jPAVrZKF7GESzWZrREREF0yL9lE5Xxerj8qR8mo8GaCHyYKxGejCHiZERESNclH6qFRWVuKjjz7Cb7/9hscffxzt2rXDjh07kJCQgE6dOjX1smGpiy4Si8ZlosrqFHueRKtk6BynaemhERERtWlNClR2796NIUOGICYmBr///jvuuecetGvXDh9//DFKSkrw7rvvNvc4WxyDEiIioosvoilvevTRRzFp0iQUFhb6bCY4fPhwbNy4sdkGR0RERJe2Js2o/Prrr3jjjTf8Xu/UqRNOnjx53oNqS4wWO8rMdpisDmjVcugjA3ejbeh5REREl5ImBSpKpRImk8nv9UOHDqF9+/bnPai24nhlDaav2Y1NdTYeXDQuE4leGw829DwiIqJLTZOWfm666SbMnTsXDkdtMzSJRIKSkhJMnz4d48aNa9YBtlZGi90v+ACAjYVlmLFmN4wWe6POIyIiuhQ1KVB54YUXYDabER8fj5qaGlxzzTXo3r07oqKisGDBguYeY6tUZrb7BR8eGwvLUGa2N+o8IiKiS1GTln5iYmLwzTffIC8vD7t374bZbEbfvn1x/fXXN/f4Wi2TNXjrfQCoOnu8oecRERFdiho1o/Lzzz9j/fr14s85OTmIjIzEq6++ivHjx+Pee++FzWZr9kG2RlpV6Nb70WePN/Q8IiKiS1GjApW5c+di79694s8FBQW455578Kc//QkzZszAZ599hoULFzb7IFsjfZQCg1L1AY8NStVDH6Vo1HlERESXokYFKjt37vRZ3lm9ejUGDBiAt956C48++iheeuklfPDBB80+yNYoRqPAonGZfkHIoFQ9Fo/LFEuPG3oeERHRpahROSoVFRVISEgQf/7xxx8xbNgw8ef+/fvj6NGjzTe6Vi4xVo0l47NQZraLrff1Uf79URp6HhER0aWmUYFKQkICiouLkZSUBLvdjh07dmDOnDni8aqqKsjll0ZORUMbtMVoGhZwNPQ8IiKiS0mjApXhw4djxowZWLx4MdatWweNRoPc3Fzx+O7du9G9e/dmH2S4YYM2IiKii6NRgcq8efNw880345prrkFUVBRWrFgBheLcLMDSpUtxww03NPsgw4l3gzaNQoopOSnISoqFzenGkfJqSCMkSNCqzqslPtvpExER1ZIIgiA09k1GoxFRUVGQSqU+r585cwZRUVE+wcuFZDKZEBMTA6PRCK1We1E+87dSM67/94/QKKR4aXwWlm0uxuaicvH4kB7xeHpkTzy5bk+TZlw4W0NERG1dY57fTepMGxMT4xekAEC7du0uWpDSUjwN2qbkpPgFKQCQ1lGLmWsLmtQSn+30iYiIfDUpULmUeRq0ZSXF+gUpoV4H6m+Jz3b6REREvprUQv9SUjdfJEolw596xMPmdAc8P9jrHqFa4rOdPhERkS8GKiEEyxeZPyYdxytrAr5HKQs9SRWqJT7b6RMREfni0k8QofJFnlq3B8m6SOQGaH2ff7QSOQZdwGvW1xKf7fSJiIh8MVAJor58kRq7C3Nv6oXsOkHJvuNGzBrp/3qOQYf5Y9JDlhmznT4REZEvLv0E0ZB8EadbQFZyHKZkp8DmdEMpi0D+0UpMePsX3D4gGU8M64EjZyzi6/PW78Pzt1wRMuBgO30iIqJzGKgE0ZB8EYfLjZe/Kwp4/OXvijC0VwLuX7nD5/Uys73eoIPt9ImIiGpx6SeIhuSLxEUqguaj5Bh0KDXZ/F5n5Q4REVHDMVAJoiH5IglaFZ4dm+EXrOQYdHh6VC9MX7Pb77qs3CEiImq4JrXQDxcXo4W+p49KqHyRUyYrKqrtMFmd0KpkqKxxYNp7O3watGkUUswa2RNZybEw1TihVcsQdzbYISIiupQ05vnNHJV6NCRfJEGr8gk4jlfWoGdHLTaerRrSKKRYOqk/XvmuEDM/LhDPyzHo8OzYDCTrIi/M4ImIiFo5zqhcIN4zMbEaOWat24NNAVrr5xh0eOHW3pxZISKiSwZnVMKA90zMgROmgEEKAOQVlaOi2s5AhYiIKAAGKg1Ud88ffWRtIBLsdW8mqzPktausTmwtPsO8FSIiojoYqDRAoD1/clP1mDu6F7YVV2D2Z3thsbsA1FYFLRqXicRYtXiuVl37a9YopJiSk4KspFjYnG6o5FLsKKlAtc2JSct/BcC8FSIiIm8sT65HsD1/Np3d88fhduOl8VnQKKQAatvrz1izG0bLuYofrUqO69Pa46XxWcgvqcBdK7bh/pU7MGX5r9hZUoHYSIX4/ryicjyxtgCnTNaLd5NERERhijMq9SitsgXd82dzUTmmZKdg6eZi3DuoW21L/aRYCACMNQ6cMFphsjoRo5bhqRE98dQne7C5Tq5KXlE5BBzAlJwUscst81aIiIhqMVAJ4XhlDUrOWEKeY3O6sbmoHDOGpWHRFwewemsJVt59JWauLfAJSlbdM9AvSPHwBDyepaF+yXEAgAMnTbDYnIjRKALmvhAREbV1DFSC8Cz5TLq6a8jzlLLa1bNSkw2bi8rxzsR+mLt+r19QUmEJ3Trf7qpdQnpvyxH0TorFvA37fK4RKPeFiIiorWOOShBlZjs2FZYh/2glsoPs55Nt0CH/aKXPa/FaZcCZE09AE0z7KCWWbS5Gz8QYLNtc7HeNjYVlmF4n94WIiKitY6AShOns5oFL84pxT2435NbZ8yfXoMNdOSlYmleMXK+AxWx1BbxeqIAn16BDrEaBzUXlyEqKDbpEtKmwDKVV/hsdGi12/FZqRn5JBX47bWYwQ0REbQaXfoLQnt08UKOQIjFWjeHpHTDp6q6wOd1QyiJwymSFBBJc3a0dnhzZEyNeygMARKmkPtfxzjsZldkR8zfs90nOzTboMDE7Bb+dNgOozXkJxVjju4QUqHSay0RERNRWMFAJQh+lwKBUPSZe3RVzPvPPOQGAXIMei8ZlIEopQ78ucdhYWIZSkw05Bh3yisqhUUjx0vgsLNtcjJe/KxKDlvuu6Q5phATVdhd2lFTgwVX5WDI+C0D9S0SeMmYgeOm0p0R6yfgsJuASEVGrxqWfIGI0Ciwal4kOWlXwpZiiMlRZneK5g1L1mL5mN2aN7IUcgw5TclJ88k0sdhde/q4Id7y9BS99V4gdJRV4+bsiWOwucWmovpyYSMW52NKTRxPIxsIyn92biYiIWiMGKiEkxqpRbQ/d/t7THj8xVo0l47Pw/r1XweF0YuHYDIzI6BiyJDkrKVb8eWleMSZnp+DAcSMmZ6f4BSvZBh0euj4VKoVUzEexOV2YNtjgM8vircoautKIiIgo3HHppx6eXJXgx8/9Cr03IgSAbb+fCfle73wUi92FB1fl495B3ZDUTo3pN6ZBIqkta3a6BJSbbeigVeEfH+7yy3F5aXwWHlyVL7bx94iuZ+xEREThjjMq9YiLVCAnyFJMjkGHuMjAOSBGix32ehJj6+ajWOwubPv9DCJlUiRoVdDIZdAqZejSToNBl7XHk+v2+C31bC4qx7LNxZiSk+I3tigV41AiImrdGKjUI0GrwrNjM/yCFc/mgcHa3JeZ7fjpcHnwkuRUPUrr7OeTY9Bh/tgMlFbVwGx1ont8FHonx6F7fBTMVmfIVv7ey0jZBh0mZaeg2hZ62YqIiCjc8Z/cDZCsi8QLt/ZGRbUdJqsTWpUMcZGKkHvxGGvsWJpXjJfOVvN456pkG3R4emRPSCKALx7KRVWNA9FqOWRSCe5dsQ0P/+kyRET45p2Y6sk3iVTK8OqEPlDKIpB/tBIPrsrHe3cPPI+7JiIiankMVBooQatq8CaBxytrYHW4xbyTKTkpmJKdIvZgyT9aiWMVNZi0/NeA71fKIvzyS+rLlam2OXH/yh0+rzFHhYiIWjsGKs3M09vkiqRYZBt02FxULu6K7JGbqkenIM3Ysg06lFbZ0K9LnM/rnr4uGwMs/wRq5T8oVQ99VMv3UDFa7Cgz22GyOqBVy7m5IhERNQoDlWbm6W2y/UhFwGWf3FQ9nhuXKf7vuhU8DwxORdd2Gr+HuadXy4w1u32CldxUPaZeZ8AUr9mZQal6LB6X2eIBAbvmEhHR+ZIIgiC09CCaymQyISYmBkajEVqttqWHAwDIL6nA2Fd/AlA7C7J4XCbitUpYbC7oo5RwuN2osbugVcsRpZShyupApcUBjUKKSIUMsRp5yADDM0NRZXUgWiUXZ03qvtbSQYrRYse0VfkBE4AHperZNZeI6BLWmOc3Z1SamfceQYvGZWLp5mLkl1TipfFZeOm7Qp/ZFc/sgiE+usHXr9urxfv1cNKQrrnhNmYiIgo/LE9uZp5cEu/2+XVb6Xt49uRpi7sd11elxK65RETUEAxUmonRYsdvpWYcLqvGUyN6Ynh6B+SXVAIAspJig7bSb6t78tRXpcSKJCIiaggu/TSDQEmjual6sbW9rZ4OtW1xdiFUlVK4VCQREVH444zKefKUI9fNx9hUWCa2tq/bKr+uSGXbixe9d5T2Fi4VSURE1Dq0vSfkRRYqaXRzUTmmZKcg/2il2FOlrmyDDtuOVCBSKWtzJbueHaXDrSKJiIhaDwYq56m+pFEAIVvpT85OwYOr8vFFl7gLUrLb0g3XglUpERERNQQDlfNUX9JocjsNPpuWg2qbA/NHp6O82o7TZhsU0nN78ljsrgtSssuGa0RE1NoxUDlP9SWNxkcrxeAjv6QCf37956DXCpVUe8pkPbcpolqGOE09myIGyZ3xlESz4RoREbUGDFTOU7DW9oGSRptasltSXo2Zawt8lo1yDDo8OzYDybrIgO9hwzUiImoLWjRQWbhwIT7++GMcOHAAarUaV199NRYvXozLL7+8JYdVr0B5Hw1JGm1Kye4pkxVP1glSACCvqBxPrC3AC7f2DjizcqEbrjV37ktL59IQEVF4atFA5ccff8TUqVPRv39/OJ1OPPHEE7jhhhuwb98+REYGniloacHyPuaOTofZ5kCkUgZZhAS/l1cjqtru88BtzOyLR4XFjk1BmsXlFZWjotoeMFC5kA3Xmjv3hbk0REQUTFhtSnj69GnEx8fjxx9/xKBBg+o9/2JvShhqo71sgw5ZyXF4+bsin2qefl3i/B64gTYWDBSkGC12bDtSgbtWbAs6pg/+dhUGpLQL+N4HVuUHnb3x5Kg0diajuTcb5OaFRESXnla7KaHRaAQAtGvn/+AFAJvNBpvNJv5sMpkuyrg8GtIzxfO/AWBKTgpe/q7IL3m1oSW7DWmtr1UF/gobMnvTlJmM5s59YS4NERGFEjaBitvtxsMPP4zs7Gykp6cHPGfhwoWYM2fORR7ZOXXzPi6Lj8Ird/aB0yXAVFM7I/HNo4Mw9b87fAKXpj5wTVZHyGZxuQY94iKDXzNYwzUAKDxVhZIzFkzOTsEVSbFYmlcslkmHqgpq7twXbl5IREShhE2gMnXqVOzZswd5eXlBz5k5cyYeffRR8WeTyYSkpKSLMTwAvnkfmZ20WHJHHzy1tsAnhyTHoMObf+2He9/d5rPHT1MeuFqVPGSzuLljeoUsUQb8Z28CzaJkG3TivkT19XRp7twXbl5IREShhEWgMm3aNKxfvx4bN25E586dg56nVCqhVCov4sh8q1GilDL868+ZKK2yYlRmol/JMFCb4PrUugK8cmcflJRbxNeb8sDVRykwa2RPREgk+Nug7pg5rAccLjeMFgdOmKxo18gZmmC9VeouVQHBA6vm3myQmxcSEVEoLRqoCIKABx54AGvXrsUPP/yAlJSUlhyOn7qzDxqFFEsn9YfT5cYfFTUBl2OA2mDF6RLE9/TrEhfygRusmZuxxoHPdx/3mbHJNujwwOBUXHdZ+0YvJZVX23FFUiwmXd0VNqcbKrkUO0oqsHprCbKS4zC0VwJ6dtRCJZciLsi168t9AYDfSs0NTs5tSiUUERFdOlo0UJk6dSree+89fPLJJ4iOjsbJkycBADExMVCrW7YsNdDsw5ScFCz5rhBTslNQWRN6KcdU48DSzcVYOqk/urbTBH3gBmvmtnBsBp5YW4C8OsHQ5qJyRAB4/tbejb4nAbXdcT2zJgAwOK09Vt59Jeau3+vzeqik2mC5Lxa7y6+CpyFlxty8kIiIgoloyQ9/7bXXYDQace2116Jjx47in/fff78lhwUgcDVKVlIsNheVw+Z0QykL/avTquXISo7DO5sOQ62QBjznlMkadPmopKLGL0jx2HS2f0pjGC12PPPJHmwuKodGIcW0wQa8M7EfJl2dgvJqG7KS46DxGufGwjJMX7Mbh05V4bfTZhgtdnHMB06YcPCUGQ63Gx1j1egeHwUA+GeIlv2e9wcTo1Gge3wUeifHoXt8FIMUIiICEAZLP+EqUDWKJzlWKYuotxrneGUN8ksqMDk7BeXVgRNTK6rtQZePjPXN2FidDbkNUZm5tnGcRiHFS+OzsGxzsc8MSt2EWgDYVFiGo2csuGvFNvypRzyeGtkTT9aZ5fG08ne5BZYZExFRswuLZNpwpFXJoVFIMSUnBQO7tENCrAout4DV91yJeK0Sq7aWYHKdvilA7YN7zuheuPWNn8U+KLNH9gr4GaGCjXpnbFSyRjVr8wReU3JSsGxzsV+AFCihFjgXnF3eUYsnQrTynzcmcEm5B8uMiYioKRioBKGPUmDppP5Y8VMxRmUmYs5ne8WHtEYhxTsT++GdTcXISo7DlOwU2JxuxKrlaB+txMSlW8UgZXNROVxBZo6CNWsDgPyjlchN1Qecpcgx6BClkjUqH8RTBpyVFOsTiHjz7v3i4QmYQr0vr6gcVoc74DEPlhkTEVFTtGiOSrh75bsi/LlvEuau3+szk2Cxu3DXim0Y3CMe117WHhqFDEpZBH46XI7Rr2zG0Yoan+uYbYFnTiIVUuQYdAGPHThuwrzR6citczzHoMOCsRlY+Pn+RuWDeMqAvXu7BOJ9PNugQ/7RSr/XA6m2OfGnHvEBj7HMmIiImoozKkHU5nSU4Z/DLg+YR2Kxu/DE2j14Z2I/AAi5H090kJmTaocTs0b2wrz1e33yPrINOtw+MBl/fv0nPPany/DkyJ4w1TihVckQF6mAxebEhoKTAa8ZLB8kRqPA3NHpOFZZE/B9Hp4ZFO/9irxfD8budOOZm3rB5nSzzJiIiJoNA5UgPDkdZqsr5Hk2pxv7TphCJtZq5FLsOlqBWI0CdqcbZpsTWrUcgAR3r/gVz9zUC08M74kTxtogIv9opZjUOnPtHuQYdHjh1t5iF9r8koqQYwqWD2KsscPqcCHXoMemIv8lpdxUPTrHqfHe3QPx0+Fyn8Ta/KOVQd+XbdDhp8PlSNCqWGZMRETNioFKEJ5S3ShV4NJiD6UsQmxzHwGJz4M8x6DDvDHpmPD2Fsy+qRee++qgTzCTm6rH7Jt64YFV+VgyPivorEze2XJkT6ASqu38kDQ9dJEK7D9hgqnGgRi1HFEqGTrHaRCllGP8W1vw0vgsuCH4t+Qf3Qsp+igcr6zB6z/+JgYpAHDwhAnP3NQLT3+6x+99npmXIWnxLC0mIqJmxUAlAKPFjh0lteXHZVW24DMQBj0KjhlhsbuwassRTMruiknZXcXE2s5xaty9YhtGZ3UKWGmzqbAMgiBgSk5KvTkg3hVCwdrOD0nT46mR6ZgRoIHcgrEZ0Ecp0K9LHB5clY8pOSliErBSFoHSKpvYkj9YA7byartP8rCnTNsz88KEWSIiam4MVAIoM9sxb/0+vDQ+CxXVdky9rnvAGYj7rzNg6+/lyE3VY/qwHnC4XDDVuBCvlUIll+Lm135CmdmO6fVUzNx/rQE1jtBLTN4VQjEaBeaPSffrXDt7lH+Q4vmMJ9cWYNG4TLFdfd0utHXzSOpuZuix+2hlwHthwiwREV0IDFQCMFkdsNhdeHBVPt6dMgB/XbrVbwYi/2glHli1Ax/97SqMykxEjd0Fi92NuEg5NheWoXM7TW1L+cEGtI9W4tUJfcS9dZbmFfssqyhkEYiLVOCdif0gkUj8zskx6BAXeS4IMFrsmLt+H3onx2Gy15jMdlfI/YeqrE706Khtch4J9+UhIqKLjYFKAJ4cEIvdhdIqGyx2l98sgkYhxSt39MFJkxVLvi/yzz0Z1ROvTeiDtzYdrrcDrM3pxp9f3xTwnD7JsXh2bIaYnwLUzvj8b38p/re/1GdM7997Zcj78iTZBpstaQjuy0NERBcTA5UAvHNAgpXlTslJwQljDTYUnAiYezLns30Ynt4h4KaCnve//F0Rcgw6/Hw40MaDEmx4IAcapcwnSAH82/t7OujWVhIF11w5JOcT6BARETUGG74F4FniGJSqP1uW69+ULSspFglaVdCllk2FZYivE2B4bC4qR1ZSLHINekzKTsHSvGL/9xeVwep043hljc+mgIBv1Y9n7578kgpsKDiB7CAN5HIMuqD9XIiIiMIVn1xBeJY4yqvtGJfVCT+f7RNic7qhkkuhj1LghNEa9P0ahRTtzuadeN7jnXsSrZLj0Rsuwz3vbsOUnBRkJcX6nVdpcWD8W78A8G2P7z3j4713T35JJV4anwXAf/+hBWMz0DlO06jfgdFiR2mVDZU1DkQqpIhUyhCrlnM2hYiILhqJEM5bGNfDZDIhJiYGRqMRWq32gnyG0WLHmWo7nv5kDzbVyUOZc1MvjFyS55MYC5yb5VixudjvPbNG9MRdK37FKxP64IzZDqcg+JUue3qTdIpTo/h0tRi8HDxhwvO3XIEYjQLHK2swY81uTLy6q0//Fc8ykCfwSdFHIkohhcItQBVi08K6jlfWYPpHu33KsnMNeswcnoZ2GgU6BNhPiIiIqCEa8/xmoBLAKZMVlRY7pBER+LW4HOsD5KEAQK5Bh2EZHfHE2j0+r08bbMDOkgq//BSgdnZj/ph0WOxOnDDasDRAfxXPef+8MQ03vbwZwLngpZs+Et3aRwGoDaIOlZpxy+s/B72Xd+8aAIfTDZvTjTiNHMntNOhUz8yK0WLHtPfyA/aOyTHo8OSInkiMUXFmhYiImqQxz28u/dRRUl6NmWsLkJUch/ySCkzJTgmeh1JUjn8OS/Nrn391N13IvilVNidkERHQRylDlhM/KY3Alw/lAhIgUi7F9wdO4LL4KBw4YYLJ6oRWLUNMPQmyUokEf/Wacckx6LDo5kx0bhc8WPHscxRsXGeq7dDIpQxUiIjogmOg4uWUyYqZZxumTTmb5Kq4JnS+cbXVhRk39oDN6YIAQCWPQFVN4N2SPY6eqcH9K3eIGxoGU1xWjVVbSvDY0Mvx0v8O4Z839sDL3xfig23HxHMWjk1HbqrebydlAAErivKKyjFzbQFeHp8VNNCoW1VUl7HGgTgNu9ASEdGFx0DFS0W1HfkllZg22IBopQwvjc+CPEKCaYMNAZNdLXYXqu1OTFnxK54a0QN9kuNQWePwac4WSH07EXsktVNj/MBkWOxOPHLD5Xjuy/145IbLfQKVeRv2iwGPd7CSa9BjYnZXcfdjb5uC7LDsEWovIc/46+blhCOjxY4ysx0mqwNatRz6RuToEBFReGCg4sVsc+Kl8VlYtrkYN/RMwOsbf8OD11+G/JKKgE3b3ttyBHuOG8X3eHJVpg02IMegC5ijkm3QIf9oJYDaHYmD7bqcY9Dhq72nxM/NNejx2NDL4RYEv0qiB1blY/W9V+JIuQUA0DFWDZvDhQlvbwkaUATbYRmo7SMTbJbGM/7RVyQGfX84OF5Zg+lrdvvcg3flFBERtQ7so+JFF6nAss3FyC+phFIWgYeHXIYXvjrgF0hsLirH8s3FeHjIZRAE+FXtLM0rxqTsFOTU6WniSYj19E1ZmleMydkpyE3V+5yXY9D59VfZVFSGF746CJvDjbtWbMP9K3dgyvJfsaukEivvHgiHy322rX8+dpZUnG3pH3zWI1TztxiNAgvHZgQd/4ETJsRHKwHUBgT7T5iw5XA5Dpww4XhlTdDrXiynTFZM/2iXX6C1sbAMM9bs9ulJQ0RE4Y0zKl4cLkHsRTJ//T5Myk7xKS/2lldUjilmOzI6xeDF/xX6HPPsEzQlJwUzh/VAtd2FKqvDZ6dh7/M+nZYDm8OFI2csSGqnxld7T/mc57GpqAzTJWl+r81dv09M/n1pfBZmrNmND/92VdBZnYZsINi5nQaLx2XiSLkFlTUOcX+j97eWYN7odMRoFDhSXo0nguzU3EUXGfL6DdGUpZvjlTX4vaw66Pe2sZ5lLyIiCi8MVLxU250+DdTGD+wS8nxriB2PPfsD5Rj0iFXL8Z9vDwVc4slKjoXN6cIXe09iV0klxg9MDloxBAA1jtqNDr03LfRO/h2RYcXrd/bFKZMNT47oiZ1HKzFv/T7x3GAbCAYKCjrFaRCllIn7+ozt3Qn6nBSxj8ucz/YiKzlO3KzRsxQ197O9mDcm47yWWJqydGO02DF9zW6MH5Ac8tqhlr2IiCi8MFDxolXJkZUUKwYK9SW9NiQpttrmhNXuwuTsFAAI2NgNELA0rxjv3XMlLLbQFUMqeYQ4c+I96+J0C365MkDtw/3zB3NhqrEjUhl4A8H6goJAsw8mqwN3DOyCZZuL/fJ3JmenwGR1IBFNC1Q8AUewpZslQSqWysx2bCosw6Sru4a8fnPteURERBceAxUv+igFjpypFn+uL9nVkxSbbdDh4MkqLB6XiXitEmarC9EqGcw2BxwOAWqlFMYaBx790+WYfqMEJ4xWyCIkyD9aife2HMEDg1Nhsbtw94pf8eHfrkKuQR+wj0m2QQelTIopZ4Oe/3fXQHx/sBRL84rRMUaFxV/659NsLCzD05/s8Xm4e8+eRCll2Hm0En27xGHS1V19Zkae3bAPs0b1gtnq9F9+CZCbA5wLxGaN6Nnk78ETcAQSaunGU1Yd6ntryLIXERGFDwYqdSTGnJsFWJpXHHDvnGyDDo8PTUNFtR02lxtjetdWwMz+dK9fvsYzN6Xj9jd/RpnZLr53cnYKHliVj6zkWEzOToHRUvuALTPbUeNwYWJ2V7gh+H3m7FG98NwX+/G/A6d9Xn9nYj84XO6gzeO8H+51Z080CinemdgPn+485pNrMzitPabf2AP/+GCnT76HZ6YFEgT9vM1F5aiv3XGo/JP6+rgEW7rxlFUH+95ygyx7ERFR+GKg4qXS4sDuPyrFGQ3vpNgZw9JQYXFAKpHg58PlGP/WL+Kyy/LJ/fHWpsPiQ9F7v50j5dX4790DcayiNkDYXFSOCEjwybRsWO1u7D9hxAlT7eaG2QYdThiteG/LEZ/cD88S0/99cxBpiTEYP7CLz8zHO5uKMTG7a8h7q7DYz+7fs8sn8JiSk4KXvy/yCzp6JsZg7vq9AWdoZqzZjSdH9Aj5eRZ78CWs+paa6uvjEmzpxnuzRs/35vkdxqrl6B4fhYQgO1oTEVF4YqDixeJwon20ClOv6y7OaHiSYjvFqPHtgVO4fUAy8ksqxCBFo5AiQavyCVI8uSLeuRs5Bh1W3n0lJrz9CzYVlcFoceCvS7eib3IcJud0xeC09rhjYBdMX7Mbi8Zl+r1/1T0DMa5vUtCckHaRoR/ukUoZKi12bC+p9HndOyenIa8DtcHKE/VMmcSqA89aBMs/2XakAj8eOo1+XeJQZXVg1T0Dsfm3cp+kYSD00k2MRoFF4zIxY81ubCwsE8fvSSC+UEEKG8sREV04DFS8SCQSvJ13GPkllT7/GlfJpYhSSnFl9x54/ssDmJJdO8NitroQq5EDQm2AYrG7fKqGvOUVlWPe+r1YPC4Td63YBmONAy+Nz8KcT/dCo5DhH0PTYLQ4sHzyAFRa7Jg3uhdsTgFGiwNRKhmkEgle/n5f0JyQ+aODt9LPNuiwoeAEdgVIwrU53QF/Fzan228n5rpdeT2zF3UNStUjSiXDb6Vmv4d3oPwT7+Bu5scF4us5Bh1euaMPdv1RiYxOMQCApHo2VEyMVWPJ+CyxUilaFTiBuLmwsRwR0YXFQMWbcO7B7/nXuOch+p9vC3HwZBXentgfL3x1wGf5JDdVLwYAoWYi8orKMWPYuSWT97YcwYopAzDrkz2+uRQGPaZe1x1TVmwTA4oND+SEzAmpcbgx8equcAv+uS2Ts1PE4MSNs8s99VQ2aeSBZ4Y8XXm1apnP7IXHoFQ95o9Jx5NrC/C//aU+ry8alwmzzT+/JFhwt6OkEtMUUmz//YxP/kx9gUCM5uLMaDS1OomIiBqOgYoXc4DSYO+H6MNDUvH8Vwf8mqhtKiyDIAiYkpMSdIbCo8buwuC09sg/WomeiTGYXSdIAWqbuLkh+AQU5dWhu6lW252QSST4xw2X48kRUhw9Y0HHGBXsTjdOm214+Y4+4myIp2oICF4h4xKEoFU9EgALxmSgyurAonGZsDpcMFsdiFErYHO6UXTajDsGdkFaR604++J5eM8bne439mDB3ZScFCz5rjBonkxLBwJNrU4iIqKGY6DiRa2Q+r3meYhqFFJc3yPerwutR15ROe671hCyCRwARKlkmDWyJ347XY0OWlXQ2ZfNReW4K6eb+LPTHTopRCOX4sdDp7E0rxj/d1tvSCMkfuXKntkQqUQivrY0rxhLJ/VHhETi89DVKKRBZ3Dyisphsjow6uXNyDHosHBsBvTRKr/ZBc/neWZzNhaWwe5y+y0ZBQvu6suTaelAoKnVSURE1HAMVLyoZVK/2QXPQ3RKTgpKTbaQ75dGSJCijwzZBwUAnlq3BwNS2tVf3aKUYfU9VyJWI4dCFoEP/nYlNApZ7V42a3b7lDx/sfek2Aiug1aJhV8E3qMIAJ4e2VPc2DBGLUdijApjeieKfVSUsgjUExeh+uySVF5ROfKKyvB5wUm/e/Z8nvfMULXN6bdkVHf5yZMbE6kI/Z9nSwcCTa1OIiKihmOg4kUWIcFD16f6zC54HqJZSbENen+oPiiTs1PEHJLpN6ZBFhG6s63J6sBdK7b5vH/Ssl/RJzlWrCC6vEO0Tw4KUBuI5JdUYtpgQ8BE2CqrU7wuUJu02js5Di9/uFt87Z2J/eq9V494rSpgYAaca+/vEa2S+yW8xmnOlRV7J9bW9ztvSiDQnBU63uXQdbGxHBFR82Cg4kWtkKJDtApPDE+D212bs6JVy7FwbDocLgF7jhuDdjzNNeigkEXA7nQH7IOSf7QSq7ccwfThPfDqhD6QSyMgAYJeL9ur8y3gPzsxb/1erLr3Snyy87hPkLK5qBwOlztkIuyZOrsH5xWViy3+PUJ1d81N1SOvqP6lm7rHvR/edRNePbMsmUmxYm5MVnJcs3aYbe4Knbrl0N7XZGM5IqLmwUDFi9Xhgt3lxvwN+/2qcJ4Y0QOPfrAzaKfaWaN6obisGkppRMA9cHJT9Zg3Oh01Dhd0kQoIgoCICAlmj+yFuev3+iToelfqePOencgrKofV4QqYwyGNiAjZ3n7OTb3w6oQ+4izLJ/nHkNROg88eyBbb/5+usqJ/lzhEAH4VTnflpOD+lTvE1xqyJ5Ln4Q0Ah0+b4XQLcAsCLDYnYjQK6CMVWDI+CyeMVvGeQnWYnTs6Hb+XVyOq2t6gWZFAFToahRSZSbH4vawaJ4014jgANHjW5WKXQxMRXWoYqHhxugXM+cy/G+umotqqnr5d4vw6niplEThlsuKLPSeQnhiDbSUV2H/cKM6o2F1udNVFQi2PwNz1e/GdV/v7hWPT0TspFr2T4zD57PU6x6nx9b5TPrMk3rxnL8zWwIm7dUuUvW0uKkelxSEGGsPSE/DuXQPw1Drf6qMcgw5Pj+qFOaN7wWxzwepwQSGV4odDpbh/5Q6fsZ0yWZFr0PkENB65qXoY2kdhyfgsWOwuPPbhLtw+INkvkPLMbNic567r3Rl4itfvZ+8xI4rLqjH1vR1iP5f6ZkXqVugEasynUUixdFJ/vPJdkc9SVriUQxMRXYoYqHixOFwBH7YAcLSiBvNGp+OpdQW+MyUGPf4x9HK8/mMRHC4B+44bMf3GHpi7fi9e/q4I0wYbEKeRY/4G/zb1L3xzCK9O6ONzvXcm9gta6QL4zl5EqfyrlLINOpypp5T5tPlcUvCf+yb5BSlA7YzN4i/2Y8bwHjhdZYPd5UZSnAbx0Uq/z+sYo8bknBS44T/z8cxNveASBFidbsz6ZA/SOmoDzvYEK1/2dAb2eGdiP8xcuweD09pjydnZFpvTjSPl1ZBGSIJ2n61boROod0u4l0MTEV2KGKh4sdiClxbLIiQ4VWnBs2MzcLSiBsYah5h78tK3hzBrZE9U21y49rL2OHKmGk+P7AW70wWNQgaby40JA7vgrpxu2FFSgdVbS3D7gGRce1l7uAVg6aT+YqJrqNwQ77yVHIMO1XX6vuSm6vHUiB71VuwopOeCnXitMuBnaRRSjB/YBXM/3eu79GPQYd392TBZ7TDWOJF/tBJT36udnfGe+ejSToMv9p7EqCV5sNhdyE3VY+LVXREhkYQsOQ5Uvlz3/jUKKe4Y2AXLNxf7LUstDjLzUbdCJ1Dpc33l0J49mRisEBFdPAxUvESrg/869hw34oaeHfDk2gK/WReNQooTRite+b5IzDXx7Er83Je+XWwHp7XHyruvFGdcPDyJrjPO7vUD+OfBePJWPMsyPxw8hY/+fhVcbgFRKhnU8tourpd10DY4STfY8lGwbrGbisoxZ/1eLBqbAaXcgezuetzYqwPKqmzYe8IonucWfKOlTYVlcAsC/jaoe8DP86iy+pcv173/oGM7O/Pxr1uugNnq9MkxqVuhEygBuL6k4MOnq/Hshv1sj09EdBExUPGikEYEzLXQKKS4MkWHSos94NJQoB2I677m6Q1yY68OmB9gV2LPz7cPSMaDq/Ixa0QPzBrZE6YaB7QqOZSyCJRX2/Dx/VdDJYtAjcON3klxUCukOGm0Yup7O1BmtiPXoMczXeMwb3Q6nv5kj0+SrifAueOtX8TXAi0fAaFnFzYXleNoZQ3ueGuLeG/vTOyHX34rx7++OiSeV7fh2+aicswcFnrXZbvTDQmAJeOzcNxorU1QPjtz5blOfTMfv5WaccfbW8TXPDkmi8dlYvrZAChQAnBDkoKbugzEjQspnJwyWVFRbYfJ6oRWLUOcRsGdxSlsMVDxUlFtx5zR6Zj9yV5sKioTg4shaQkor7ahg1aFaYMNfjv61reMULc3SLA8mM1F5XhiWA8M7ZWAUpMNVrsTZWY7bn2jNrAYnp6Af97YA0+uK/BLfPXemfmZT/fhpsyOPkm6nof9oi/24/YByeLYSk025Bh0ftsC1De74N0pN1Cg5rkf8fjZz1PIIgJ+nuc+dNEKPP3JHjx/yxWQRkiwcssRv+vWN7bKGt98FO/gwlOhA4mA1fdeiUilVKx0cgsChqUn4Is9p/yu6b3slJkUixNGKw6XVTco6ODGhRROSsqrMXOt/98hz47NQLIusgVHRhQYAxUvGqUMpho7nh7VE063ALPVCafbjf8dOCUGJ3VnCQD/B6dGIYXcKw/Ee6liwsAufud671AskQCRchli1W6o5DKkJtSWu5aZ7RjXN8kvSAH8d2beVFiGSVd3xeNrChDInVd2Ff/3R9uPYt6YdMxa5zv7EqMO3UytfZRSDNrqm33x3grA7XZj1shemFenJNsz23PGbMPlHbUoM9shi5CI/V02N3BsGoUUnePUYudd70Z3ZWY7usdHIUajQEl5tV/ibI5Bh/ljMhAhkWBDwUnxdc+y04w1uwP2pwkVdHDjQgonp0xWvyAFqP075Im1BXjh1t6cWaGww0DFi0YeAVmEHHM/800g9Q5O8ksqMSLDinenDEBplQ0quRT6KAU0Z/cJundQN1zfI97nut4Pcu/lhUAlsp7Pm5ydgr8s3erThTZY4itQ+xfN9GFp4s+BZh08QVGCVokP/nYVopRSqORSHK+swcNDUjFzeA+YapyIUkkhi5CE3ApgQ8EJsWV/qH2INAopErRKr063Eiz+cn/A2Z7/++YgHvnT5RjaKwHl1XbEaeSoqLZjQEo7n3Jwq8MVcFbGOy+obl+al8Znofrszs2h/rJ+al0BnvvzFXhgcCoOn112KjhmxN7jRrx+Z18Yaxy4K6cbspLj/DZcDBR0cONCCicV1faQf4dUVNsZqFDYYaDiRSqRYO5ne/yWZjYXlSMCwId/uwpOt4B/fXUAT6zdIx7PNeixfPIAVNuceCfvMF78XyGmDTaICa3eQYN3VU+wpNBgXWjPmEOXHXsnxgbaPydYUDTtOgP0UUr85Z2tOFpRI56/bFJ/QAKfB22uQYfJOSmY9t65GaXpN6YhEM9nLvp8v/g7/eyBbHx34LRPPxnvc+fVCRJzU/WYep0BU5b/Kn7en3rE49mxGXhq3R6fhNtZI3viVa+EZg/P7/PZMRkA6v/L2lTjQMcYFZ79fD+2HakQf2//9825DSkDbbgYKOjgxoUUTkxW/x3iG3OcqCUwUPFiDtFHZVNROR4XBDz3lf9mf5uKygAJ8MSwNNwxsAum5HRDwbFK3JVTu2zhHTR4d1utb8mkbhdajTL01xWjlmPppP44ZbKi3Oy7geK9g7pheYigaGRGRzxzUy+fPYAsdheGp3fw2azwlMkKCWr3+dEopMhKjoM0QoJ3JvaDRCIRl1ksdlfAQKyiOvCDOVQlDwBseCAHEkntTFG1zVkbMJ6t7vF0hHW63Zj5ceDlLu+AsSF/Wad1rG2P/+Oh0w0KJoHAQQc3LqRwolWF/jukvuNELYH/VXqpqqn/XxPB/iW+qbAMx6+2ih1fsw06ZHaKRf+u7dA+Wikuo3h3W61vd2DvmRiLzQV9lDJkIuoJYw3uWrHtbIv5XvjXuAzM/mwfAOD6HvF48X+Ffu/z3NOU7BTEa881c5uSk4K38w4HLXH+2zXd0CsxJuAMzct3ZKHgmBFD0hLQs6NW7B+zNK/Yr2zZI1TQtqmwDIfLqrFsczEmeW3A6MkN6R4fheOVNThwojrg+z08sxv1/WUcqahdDkuMVaNfl7iQwU/dDRfr4saFFE7iIhUh/w6Ji+R/jxR+GKh40Sh9S3XrJrpaHaGrTeyuc8c3F5VDKYvAhIFdcMZsx+ybemHOZ3uxqbBM7LZ6VTddyOt5z8Ro1XLYnC48c1M65ny61yd3JMegw+ybeuHrvSfFJNKTRhvSO8dg7dSrYbQ4IYEE0wYbsPFgKV64rTecLgFmqwP6KCVsLjdMFgdkERF4Z2I/TF+zG1lJsfgk/xg+nZYNmTQCVTW1ZbUOlxtTV+7A0yN7Yv76fQFnGiIkEjw9sidqHC4oZBFoH6XEkLQE5Bj0aB+lDFgC3pCNDfOKyiHg3CzGxsIyTF+zG7NG9EB5tR3aehKAPXlE9f1lfdJkxeIvD2DJ+CyYbaGD10AbLnrjxoUUThK0Kjw7NgNPrC3wS2Z/dmwG81MoLDFQ8aKWS8WZj0A5HecSQgPr0i7SZ2M/pTwCL359EBv2nIJGIcXfrumGJ4b1gBsCLDYXtGoZFt6cgXnr9/nt6+PdmC3XoMfOkgrMXLtHDJ7uu7Y7FLIIqORSlFXZcKyiBj/V6WOSY9D5zEDc2q8TXhrfB0+uK0B+SSVeGp+FF7/1r3xZefeVOG2yBt0D6N27BsAaapmssAw1DheqbU4Y2kehtKoGGwvLsTSv2Ov3KPEJtuqrMvIEbXVnMTYVluFoRe1M0rNj00MmAHtmsEL9Ze3pM1NmtuOkyVrv0o33hovcuJBag2RdJF64tfe5PioqGeIi2UeFwhcDFS8Otxszh6cBn+/HFclxfrkJodrb56bqsfNohU+SbY5Bh1kje2HL7xWw2F3olRiD+Z/7zkLkGvRYOqm/T7KodxfWXIOuNpl0xa8Azu198/J3Rcgx6PDPG9Ow849K/Pr7mYBVLN4zEPcM6i6WN08bbAiYe+EpdV44NgMzglTGzFq3x29Pnrr+qKjB/St3IMegwz+GpmHfcaOYfHrXim14akQPPDQkFaVVNihlEbA7a9vsB6qQqdtNt+7si+fn+Rv2Y/mkfhie0QHxWpVYnnzKaIUhPhKxmnNBR7IuEvPGpMNsc8JsdSFKJUWpySYGKQBwrLIGlydE4727B6KyxuFT6uzZFsCz4WLdoCNQg7fu8VEhf2dEF0uCVsXAhFoNBipeFBESREilGJ7REZkBcia8E2E3F5WLsxtXd9NBGiGBxe7yaQjn3d8k/2hlkJb0ZQAEfDotGxXVDkSpZFDKIlBRbcea+2q70I44u19O3aUolVyKSIUMN6bHI6NTDGYMSxNnc06ZrJi+Zjc2F5Vj+o1p6JMcB6fr3K7KoXJC8orKYT7bSTbYcWs9SzWeGZC8onJIcBBXJMdi2eZiMWh6Yu0erLnvKvzjw12w2F14YvjlmHptd7+dn72DtrrXDvSz2e7C5wUn/CqH5o9J9wsm3G5g1JLNQe+hfbQSM9bsDliq/v7WEswdnY6OAXqntJUGby3RTZcdfImoLgYqXuQyKWaefTC9dmcfv+PeibAzh6VBLo3A/PX7Au7Z41lu8fQ3CZksWlSOI+UWn4qbHIMOvZPjkN1dLwYpgcqLR6R3wOM3pmHp5gMBl3AmvP2LOLvx/r1Xisfrywkx1dRfVhssz6PuDMimojJMyu6Kl78r8lm2sTrc4u/qqu563PbGL5iSk4JHhlwG49nP926dH+ja3j9PyUnBO3mBK4eeXFvbH8U7UNBHKYLO4uQadCj4wxikVF2CxX/ODBiktJUGby0RbLWVAI+ImlfozU0uMVVWp/hg8t5hGKhNxJw22IAl47PQs6MWarkM89bvC/gg88wceJitrnoDg0ilDK9O6IOlk/pj4dh03JXTDUvzisW9eIKV797ct3O93Wo9Mw7eyab17WtTX2JqtEqOSdkpyDH4JgR7ZkA8+SgeclkENAqpz+8hRi0Xf1c1dre4rPXXpVshAFh6NijzBCk5da6da9Bh9qhekEsltaXSSbEhZ4GMNQ4YLed60cRoFJh7Uy9kB7iHWaN6Yf6G/QGvtamoLGgg15AGbxeK0WLHb6Vm5JdU4LfTZp97bex1QgVbTb1uuH0mEbUOnFHx4v3w8c5HCZZYG2g2AfBP+IxSSWGxhw4Mqm1OsbTZ01QNOLcXT7AZmfq61c4c1gNf7K1tBy+TSsRZkIJjxqCJp7kGPTReicWBjkcppOLs0hPDe6LK6oDZ5vSbAfGQSiR4aXwWZJLaHiw5Bh0UsghsLirH/dcaEKk4V3HlPXPl6Uiboo/ECWMNErRKLDm7/JZ/tBJjXtmMrORYvDQ+y6fqKpDismos/Nx392OnIGBERkefzrf5RytRXFbtdw/egvViaakGb805G1FfsHXSZG32WSF28CWiYBioePGeRfDko0QAARNrG1JOC9Q+kEtNttCJuAY9uug0WHXPlWJ+yYfbjmJKTgqmr9mNlXdfiT8qLAE/x7sbbcDjNqc4AzH1vzvw5l/74al1BZBIgPuv6w43BBw8WYXF4zIRr1Wi2upCjEYOiQR44HoD3PDPGZk62ACXIGDJ+CzYnG64BQEdY1R+VTTe7/n5cDl2llRgcnYKss9WIzlctWN3CQKUcqnP78czu+J5/7zR6YhSyuF0AQXHjHhz42ExkPC8559DA3fI9VDJpT5LMADgdguI16qwtM73u/LugSGv5d2LxWcnWpUs4MaVHpFKGX4rNTc6ByNU7kZzLzfVF2z9UVGDDlpVswYO7OBLRMEwUPESpZD6NWZbfe+VkEjgN5tR39KJ8uwuwXNHp8PmdEIqicNNmYmYt96/Rfy06wzYUHAC6YkxqLDYEauR459D03C8ogYvf1eECW//gv/eFfjB6VkaCnpPKpn4wDxUasa9727DOxP7wWx3YdxrP2Ha4O6YPyY9YBny06N64eruOr/ZhinLf8XSif19cmquT2uPOaPT8cyne30emN7JsBa7C0+O6Im/DeoOl1sAULtkE6dRwOpwYtp1BgDwC4ymXZeKknILJi2vrXzKNejx6oQ+2PVHJdITY8TE4hi1LGR/FOFssznPrMD8DftxRVIs9h03Iis5rkH7CXmu5WmMFWwn2robVwK13/W2IxU+DeQaMutR32xJc89G1FeSDaDZZzjYwZeIgmGg4qXGacczN/XCM16N2f44u/dNXQ2ZIZmcnYJb3/gZz/35CkxZ/qtYtVM7myAgRa/BrqOVsNhd2Fp8xmcvmRyDDvPGpEOjkKLMbIfDJQT8PM/SULAHqqJOQNW5nRo1TjfcbgHP33IFurePwtN1ghSgdtlo7md7MTk7xScgEUl8f/z2wGlIsB/PjOqF38urfQIb7wd2cVm11xKXHu9M7IfvDpzCgRMmTL8xDSPrLMOUmqzQRysw/s1fxM/ybFkwLL2Dz9iGpMVj1shemLt+r1+wMyk7BVLJuUH/UVGDTYVl2O61l493MDo4rX3AXaW9G2OF2twQ8G2vPyhVj/vP7lnkrb5Zj4bMljT3bESoJGNP8rKumTuYsoMvUfgJlyo8Bipe5BFy2FxuTB+ahieGS1BcVo2kdmqUmmx+59YtVfbINegxMbsrbnp5s/hwtjrOlRb3SY6DLEKCxFglBAFITYjG/hMm5JdU+lw/r6gcT3+yF+/fexW+2ncShaeq8MDgVL/P+3j70aAP1Lmj02F1OPHqhD5nG8NZ0Ts5zmfjv6WT+gdt3JZXVI4Zw3oEPBYo2fZ/B0rxyJ8uCxzYnOU9E+UJODybGu46Womru+thcbhgPNsJFwDGv/mLXxLqpsIyTLq6q9/nuyFgSnaK3yzQg6vy8e9be/uc7/lO5BEReGJYD0RESFBldSJaJYNMKsHR8ho8c1M6bE4XTDVOxGrkaOfVGKu+zQ2fHNETQ9LiEa2SQxYhwbCXNgVcDgo161HfbMlxoxVxGjk0CmnQnJrGzkbEaBSYO7qX3yyb9+zY6CsSG3XNhnwmO/gShY9wqsJjoOJFKZeiyubE3mMmdGsfiftX7sC0wQYkxqj8ZjM8S0NPjeiBR4ZchtIqG5LaqeF0CZjw9hafvidddRp8MjUbcz/b61fKPDk7Bf/bf8pnqcC7X0q1zYns7jroo5UoNVrFxE+nuzYvRC6NwOHT1T4P1CiVDCp5BP711QF8seeU+Hm5Bj2S2mmw3SsokkWcm2UI1KdFLpVgw4PZOHrGCoUsAjtKKrDvuBGSwFv24IzF3uCyZaA24JicbcOAru3w6vdFeOj9XXhnYj/ctWIbXp3QR5x9CSRQntB3B05jwsAuPsGS576SdRq8OqEP4jRyWB0uvHJHH7yddzjgd7J6yxHccWUX3PRyHrKSY/HQ9aloF6mA2erE8coKMYgKFSBUWZ0YkNIOAJBfUhEyOTfYrEd9syXFZdVYteWIX9NAj6bORkghCZhk/OCqfGQlx/pVxTUHdvAlCg/h1maBgYoXU40DZ8x29O0aC4er9km8NK8Yr9zRB9OuMyAC8Jl9yEqORbxWhb8u3QqL3YVXJ/QRZwwe+VMqhvXqiHnr9wKofVAF24E362yy7pScFPHzThhrl5zOWOxQyaXYVnwG6Z1icNpsQ7f2kdBHqTDn0z1+zcgmZ6dgS3F5wE61m4rKamccvJYk4iLPPXADLYF4Zoge/WAnLHaX2G1XQOBkYo1CiknZKZDUaZEfqHGbh0wqwcvfFyG/pBLTBhsQqZBBo5AiPloZMHjydIcNlifkHcAEvy8d7r/OgIMnqzBtsMHn+qeMNXj4T5fhlMmG/941EJuKTkMQgH98sMvnnnJT9QFzUTy8E26bmoPRkBb+tf8NSDBrZE+//JemzkZU1NgDJhl7vkdjjR1AZKOvW58YDQMTopYWblV4DFS8mKxObCupQI5chyilXNw8b+p7O/C3a7ph9k29cKTcEjT/QimLwIGTJiyd2B+Hy8yYczZXYlJ2StBmb55S5pe/K8KMYWn4U4941Nhd2FBwwu8BkdI+CjdlJkIQgNl1ghTPtQDgkSGX1btTsofzbO5LVoDKJsA/uMkrKsdzX+7H7FG9xA0QPcHDvuNGyKUReHBVPlbePRD3Xdsd0ggJIpUyfLn3pBik1A0MOseqcXV3He7O6Ya38w6jX3IcXhqfhcOnzXhnYj+8/H2R36zHOxP7YevvZwLeo/e+QcH6z2wqKodcFoG3J/bHv7464Hf9vl3b4YGz3+2zY9Px8neFfr/vTYVlEIRzvxvvoAoAIiIkMFpq/x86WA6GRiHFrJE94RYE5JdU+K0DNyRfxPM9PTmyB7599JpmmY2IUsox/q0tPiXi3v/NfzYtp0nXJaLwF25VeAxUvGhVMizNK8boKxJRZrZhYnYK3Kh9uP/fN4VwuATsLKkIuazRNzkWr3xfiEnZKeLDsb7+Hp7jR8/UIClOgyXfHww6+zLnpl6ocbj9HpreD0mXW8DSSf199qXx5j3jYLQ4MDk7BWq5tN5gyvM54wd2wZNrC3zG4En+tTndeGdif6jkUsRp5PjLO1sxOqsT8ksqACDorM3sUT1RYbHj7pxuaBelwGs/FOHWfkl49fuiwDs0Q4K+XeP8xppt0MHqcIlBVFI7NZbmFfsFRztKKiCXSvDCVwcCXn/eZ/vEACRBqwqax7OjpBJPDO+Bfslx6Bir8utU7L2mWzcHQ6OQYumk/njlu6KglUAxGgWeuakXnv4keL6Ih6nm3FLT+dJHKdCvS1zA/yaY3ErUtoVbFR4DFS9xkQr0TY7DlOW/4v9u640HV23z+Rdl9/hI/LlPZzy1zrdfSG6qHvdfa8BdK37F0L9diU1F5Rg/sIt4vH2UMuTndo5T452J/RCpkCEiAkETNDcXlQesRAq2vFG3nb+H95LJtrMzIZOuTkEonuAm2AyFZ7PC3snnHm45Bh3entgfd6/4FbNv6oURGdagszazP9uLrLPvHZIWj8dvTEOZ2RZ8h+aiMvz92u4+r3lKvX8+XI6MTjEAalsvv3fPlQFnTWaP7IU3fjwc9PqTsrv63Htdnt/7wrObWObn+S/vea/p1s3BiNMo8NS6PX5N9equA0tQuzw4Y1gajlda0TFGBbvTjdNmG16+o48YkHovNZ0vJrcSXbrCrQqPgYqXBK2q9l+vn+6B3XmupbtntiI+WolTNhumDTbgieE9xTwSeYQEcRoZ3vprP1hsLiyd1N/noaGQRQQtZc426CCVSMTkz9X3XOl3jjeL3eWXmxEsePD87J2TkmvQ45TJKp6zNK8Y70zsByFIcqyH5zPr28xwsteykmeZ6JUJfVBmtsMQH4W7crohKzkOq7eW4PYByT6zHPooBZbmFSMtUYu56/diglewF4hLEPDOxH4Aapd7olUySCQS/Pr7GXHpa9pgQ9D8oHnr9/r8buryBCjBcmG8f++hlve813S9czB+KzUH7Pxb9z26SAV2H62EXCrBlSntsOeYEQlalfidJcaosGxSP7Rr5pJhJrcSXZrC7R8qDFTqkEhqg4fOcWrkGHQ4cLIKSyf1R5XVCadLgEsQUG1zw+WyoYsuEos+3487rkzGgg37ff71/+zYdLF53AmjVXyAB5q+P+o1QyKT1mlQUocsQuLXwyVU8OC9bFPbxK0nvtl/UlwaUcoisPX3M8joFNOgXIj6lrGizu5ZpJJLUXCsEhmdYvCvLw/4Jf2uvPtKLP5yv1+C60vjsxAhkfhtYBiI0yWIAd6GB3Igl0ZgVp0lkvo2g5wU4jM8AUqwnjne166vU3GgNd2GrgN7/tL45XA5BAEB85c8pevNjcmtRJemcPqHSlgEKq+88gr+9a9/4eTJk7jiiiuwZMkSDBgwoEXGootUoE9yOzzz2V7cldMNCVolFny+P2CAcf9/t+PNv/bFrHX+ia3zN+w/+699AbIICR6os3eNd2Kip507AOQVlYXcYyevqMyvh0t9D0mNQoZ3JvZD/tFKLP7iANI7x/j1OtEopPh0Wg7mfObbWTbnbLM0Ty5ER23o+nlphEQsKX52bDqW5RUHTPqdt34veifH4bsDp8XXNxWVww3gb4Nql3RCNdXz7jQLAEfOWNCtfaTfufX9boLJ9QrOluYVY+mk/pBKJAGnQoH6OxUHWtNtzDpwYqwaWUmxeOoT/+Z8np/nj04PeT0iosYIl3+otHig8v777+PRRx/F66+/joEDB+LFF1/E0KFDcfDgQcTHx1/08cRoFIhRy/HdgdPI7ByL7QHKfD0/35DeAVU2Z8A8CovdhbtWbMPqe6+EUhaBvsmBExPr9hZ5c+NhvHxHFgDBt9W+QYfJOV0x7b18n037ZgwLvb9N7VicPoHJ36/t7lcVZLG74HS78eTw2gZvVVYnqmxOCIIAqUSC52+5AkpZBNSK0MtY3p1wQyWh1l0m8thcVC7eU31N9bw7zSplEQF3NK4vgOig9e+Rk2vQi79rAOjXJQ5d22nEf11U1thhc7ihlJ+7dqigKtiabmPXgS0OV+j8JUfofZ+IiFqjFg9U/v3vf+Oee+7B5MmTAQCvv/46NmzYgKVLl2LGjBktMqaqszvjZnSKCVnmO/3GNFhswR8OFrsLNXYX5FJg7pheft1jPQ9c78oNi92Fae/VBiH/HJaGCosDUokEPx8uF4MUz3n5JRVIjFHhqu66Bi3beDjd/gkpOQYdIiQSHK2w4K4VtfsBLdtc7Ffh9MZf+oZcxjphPJf/0tCNG+tyugSxaVzdXZRj1LXN2h5YlY/nb7nC5x5v6Jngd61QAUS2QYfSKium35gGaYQENXYXYtRyaNVyVNuceO/ugX7Tnd4bAVZaHOLvPVhQFWpNt7HrwKH+W2vIcSKi1qhFAxW73Y7t27dj5syZ4msREREYMmQIfv755xYblycRtr4H7R8VNUjRh256ZbY5cdubv2B4egIWjs2A2e5CVY0D0Wo5ohRSzFm/z6982GJ3YVdJBW7omYAauwup8VHYVaezaa5Bh1mjeuGLPSdgdTgxb3QvzFq3t0FN1iKVvhsZejYgdLldaBepQK5BL+7aPL/OJopRShnueXdbg5axGrJxYyBWhwuzRvbC/PX7sKmozGcXZe8NDpWyCOSm6jHx6tpg74aeCX5BiSeAkAA+QZfnWlPfy0ef5Fi8cGtvsTV+Q3imRBd7BRqeoGrqtQYo5RGIVSvqXdNtzDpwTIBtCxpznIioNWrRQKWsrAwulwsJCb7/Ek5ISMCBAwf8zrfZbLDZzu27YzKZLsi44iIVyDHo6n3QxqjlcLrcQVvG5xr06BynxhcP5cJY48DY137y2bPmkT+l4v5ru8PmdPvtODwxOwW3v/kLLHYXnhuXgeEZHTGpTmAw5pXN6Jsci45aFbrqNbgiORaTsrtCq5bD7nTj58PlfqXJ2QYd1HIpPnsgG2arC1EqKUpNNvzfNwfRPT5afLAv21yMCW//gn/9ORNPjuiJY5W1Cb9WhwtZyYETVOvO3tSXY1J3psfzO7PYXXhg1S9YPC4Tf7+2O4w1Dr8Ge7kGPbq3j8Tzt1yBJ9cWwGJ34fuDpX47MFvsLry35QieGtETEgnE0m7Ptfokx4qbDDZFcyScNXQdOEGrDDpzlpuqR4I2dBk8EVFr1OJLP42xcOFCzJkz54J/ToJWhWfHZmBzUVnIB21SnBo2twvzx2T49VbxNEArOm2GLlIOrUqGyztEo8zrnIKjRozMTMTw9I6YnJ0CjUIKt1vAT14BRrZBh/bRKmgUtQ3Z6s6Y3H9dKvTRCnyz76RY6hutlKLSLfjtL+OpDsk/UoHH15xrMJZr0GPqdQZMWfGrmP8ya0QPzBrZs3YZTAJ000fC6nSjxu7E/NHpePrT0Em3wLkk1LpbD+QYdFgwNgPz1+/z+Z3mpuoxc1gaSk02zB2dDqlEgjiNHK//+JvfZy0Ym45kXe1s1tzR6bA7d+ONHw8js1Os3x41pVU2xKrl6BCrRqxGgYpqO6JVcozM6Ig4r00Gm+piJZx5ZnDq7sGRm6rHc+xtQkRtlEQQ6uugceHY7XZoNBp89NFHGDNmjPj6xIkTUVlZiU8++cTn/EAzKklJSTAajdBqtc0+vlKTFdU2p99DOTdVj/lj0vHaD0X4dNcJvHFnX3SKVcPqdKPK6kCUSobTVTZIJRK8ufE3bC+pxGsT+uB4ZQ3itSrxAWqssaNfcjv8UlyObu2j4BYE6CIVcLgFnDHbEa2WwekSYLQ4cNpsw5Up7WBx1G48qFFKoZZLUWa24f6VO8SZmmxDbSv6WI0MB06aER+t9Hlg53TX4YTJCrVCCrPVBa1aBrVcCpfbDacbMFtrNzWMVkhhd7sgi5Ci2u4SZws0CimUABwAqu0umM7uNhypkGLu+n343/5S8fc06OwDVBIhQUW1HSarE1qVTAwOPFuIe89EAPB7zep0B3y/N8+1qm0OxKgVsLvcqLY522Tvj0C/t7Z0f0TU9plMJsTExDTo+d2igQoADBw4EAMGDMCSJUsAAG63G8nJyZg2bVq9ybSNudHzccpkDfmgrbY5oFUr8PQne3ySIof0iMfskT1htrtQbXOgXaQSDpcbxyprIAi1yw9f7zmJ/5zN6/A8eLQqGSIkElTWOMTXYtRyRCqkMNY4xMBBq5YjUi6F1emGyeqARiGDBLW9YLSq2mUps+dclVwc97EKC0xWp8/ndYrTBLz3PyostRVAZ8+NVsnQOci5fIASEVFDtKpA5f3338fEiRPxxhtvYMCAAXjxxRfxwQcf4MCBA365K3VdrECloRr6oOYDnYiILmWNeX63eI7KbbfdhtOnT+Ppp5/GyZMn0bt3b3z55Zf1BinhqKG5CuHSRIeIiCjctfiMyvkItxkVIiIiql9jnt+h62+JiIiIWhADFSIiIgpbDFSIiIgobDFQISIiorDFQIWIiIjCFgMVIiIiClsMVIiIiChsMVAhIiKisMVAhYiIiMJWi7fQPx+epromk6mFR0JEREQN5XluN6Q5fqsOVKqqqgAASUlJLTwSIiIiaqyqqirExMSEPKdV7/Xjdrtx/PhxREdHQyKRNOu1TSYTkpKScPTo0Ta5jxDvr3Vry/fXlu8N4P21dry/5iEIAqqqqpCYmIiIiNBZKK16RiUiIgKdO3e+oJ+h1Wrb5H+MHry/1q0t319bvjeA99fa8f7OX30zKR5MpiUiIqKwxUCFiIiIwhYDlSCUSiVmz54NpVLZ0kO5IHh/rVtbvr+2fG8A76+14/1dfK06mZaIiIjaNs6oEBERUdhioEJERERhi4EKERERhS0GKgG88sor6Nq1K1QqFQYOHIitW7de9DFs3LgRo0aNQmJiIiQSCdatW+dzXBAEPP300+jYsSPUajWGDBmCwsJCn3POnDmDCRMmQKvVIjY2FnfddRfMZrPPObt370Zubi5UKhWSkpLw3HPP+Y3lww8/RFpaGlQqFTIyMvD55583eizeFi5ciP79+yM6Ohrx8fEYM2YMDh486HOO1WrF1KlTodPpEBUVhXHjxuHUqVM+55SUlGDEiBHQaDSIj4/H448/DqfT6XPODz/8gD59+kCpVMJgMGD58uV+46nv+27IWLy99tpryMzMFPsQXHXVVfjiiy/axL0FsmjRIkgkEjz88MNt4h6feeYZSCQSnz9paWlt4t48jh07hjvvvBM6nQ5qtRoZGRnYtm2beLw1//3StWtXv+9PIpFg6tSpDf6dhfP353K5MGvWLKSkpECtVqN79+6YN2+eTyv61vz9BSSQj9WrVwsKhUJYunSpsHfvXuGee+4RYmNjhVOnTl3UcXz++efCk08+KXz88ccCAGHt2rU+xxctWiTExMQI69atE3bt2iXcdNNNQkpKilBTUyOec+ONNwpXXHGF8MsvvwibNm0SDAaDMH78ePG40WgUEhIShAkTJgh79uwRVq1aJajVauGNN94Qz9m8ebMglUqF5557Tti3b5/w1FNPCXK5XCgoKGjUWLwNHTpUWLZsmbBnzx5h586dwvDhw4Xk5GTBbDaL5/z9738XkpKShG+//VbYtm2bcOWVVwpXX321eNzpdArp6enCkCFDhPz8fOHzzz8X9Hq9MHPmTPGcw4cPCxqNRnj00UeFffv2CUuWLBGkUqnw5Zdfiuc05Puubyx1ffrpp8KGDRuEQ4cOCQcPHhSeeOIJQS6XC3v27Gn191bX1q1bha5duwqZmZnCQw891ODrhvM9zp49W+jVq5dw4sQJ8c/p06fbxL0JgiCcOXNG6NKlizBp0iRhy5YtwuHDh4WvvvpKKCoqEs9pzX+/lJaW+nx333zzjQBA+P7779vE97dgwQJBp9MJ69evF4qLi4UPP/xQiIqKEv7zn/+0ie8vEAYqdQwYMECYOnWq+LPL5RISExOFhQsXttiY6gYqbrdb6NChg/Cvf/1LfK2yslJQKpXCqlWrBEEQhH379gkAhF9//VU854svvhAkEolw7NgxQRAE4dVXXxXi4uIEm80mnjN9+nTh8ssvF3++9dZbhREjRviMZ+DAgcLf/va3Bo+lPqWlpQIA4ccffxTfL5fLhQ8//FA8Z//+/QIA4eeffxYEoTaQi4iIEE6ePCme89prrwlarVa8n3/+859Cr169fD7rtttuE4YOHSr+XN/33ZCxNERcXJzw9ttvt6l7q6qqElJTU4VvvvlGuOaaa8RApbXf4+zZs4Urrrgi4LHWfm+CUPv/4zk5OUGPt7W/Xx566CGhe/fugtvtbhPf34gRI4QpU6b4vHbzzTcLEyZMEASh7X1/giAIXPrxYrfbsX37dgwZMkR8LSIiAkOGDMHPP//cgiPzVVxcjJMnT/qMMyYmBgMHDhTH+fPPPyM2Nhb9+vUTzxkyZAgiIiKwZcsW8ZxBgwZBoVCI5wwdOhQHDx5ERUWFeI7353jO8XxOQ8ZSH6PRCABo164dAGD79u1wOBw+10xLS0NycrLP/WVkZCAhIcFnXCaTCXv37m3Q2BvyfTdkLKG4XC6sXr0a1dXVuOqqq9rUvU2dOhUjRozwG0dbuMfCwkIkJiaiW7dumDBhAkpKStrMvX366afo168fbrnlFsTHxyMrKwtvvfWWeLwt/f1it9vx3//+F1OmTIFEImkT39/VV1+Nb7/9FocOHQIA7Nq1C3l5eRg2bFiDf2et5fvzYKDipaysDC6Xy+c/UABISEjAyZMnW2hU/jxjCTXOkydPIj4+3ue4TCZDu3btfM4JdA3vzwh2jvfx+sYSitvtxsMPP4zs7Gykp6eL11QoFIiNjQ35uU0du8lkQk1NTYO+74aMJZCCggJERUVBqVTi73//O9auXYuePXu2iXsDgNWrV2PHjh1YuHCh37HWfo8DBw7E8uXL8eWXX+K1115DcXExcnNzUVVV1ervDQAOHz6M1157Dampqfjqq69w33334cEHH8SKFSt8xtgW/n5Zt24dKisrMWnSJPF6rf37mzFjBm6//XakpaVBLpcjKysLDz/8MCZMmOAzxrbw/Ylja/CZRBfA1KlTsWfPHuTl5bX0UJrV5Zdfjp07d8JoNOKjjz7CxIkT8eOPP7b0sJrF0aNH8dBDD+Gbb76BSqVq6eE0O8+/TAEgMzMTAwcORJcuXfDBBx9ArVa34Miah9vtRr9+/fDss88CALKysrBnzx68/vrrmDhxYguPrnm98847GDZsGBITE1t6KM3mgw8+wMqVK/Hee++hV69e2LlzJx5++GEkJia2ue/PgzMqXvR6PaRSqV/W9alTp9ChQ4cWGpU/z1hCjbNDhw4oLS31Oe50OnHmzBmfcwJdw/szgp3jfby+sQQzbdo0rF+/Ht9//73PLtgdOnSA3W5HZWVlyM9t6ti1Wi3UanWDvu+GjCUQhUIBg8GAvn37YuHChbjiiivwn//8p03c2/bt21FaWoo+ffpAJpNBJpPhxx9/xEsvvQSZTIaEhIRWf4/eYmNjcdlll6GoqKhNfH8dO3ZEz549fV7r0aOHuLzVVv5+OXLkCP73v//h7rvvFl9rC9/f448/Ls6qZGRk4C9/+QseeeQRcXazrXx/3hioeFEoFOjbty++/fZb8TW3241vv/0WV111VQuOzFdKSgo6dOjgM06TyYQtW7aI47zqqqtQWVmJ7du3i+d89913cLvdGDhwoHjOxo0b4XA4xHO++eYbXH755YiLixPP8f4czzmez2nIWOoSBAHTpk3D2rVr8d133yElJcXneN++fSGXy32uefDgQZSUlPjcX0FBgc//s33zzTfQarXiX8L1jb0h33dDxtIQbrcbNputTdzb9ddfj4KCAuzcuVP8069fP0yYMEH83639Hr2ZzWb89ttv6NixY5v4/rKzs/3aARw6dAhdunQB0Pr/fvFYtmwZ4uPjMWLECPG1tvD9WSwWRET4PrqlUincbjeAtvP9+Whw2u0lYvXq1YJSqRSWL18u7Nu3T7j33nuF2NhYnwzwi6GqqkrIz88X8vPzBQDCv//9byE/P184cuSIIAi1JV+xsbHCJ598IuzevVsYPXp0wPKzrKwsYcuWLUJeXp6QmprqU35WWVkpJCQkCH/5y1+EPXv2CKtXrxY0Go1f+ZlMJhOef/55Yf/+/cLs2bMDlp/VNxZv9913nxATEyP88MMPPmWEFotFPOfvf/+7kJycLHz33XfCtm3bhKuuukq46qqrxOOeEsIbbrhB2Llzp/Dll18K7du3D1hC+Pjjjwv79+8XXnnllYAlhPV93/WNpa4ZM2YIP/74o1BcXCzs3r1bmDFjhiCRSISvv/661d9bMN5VP639Hh977DHhhx9+EIqLi4XNmzcLQ4YMEfR6vVBaWtrq700QakvKZTKZsGDBAqGwsFBYuXKloNFohP/+97/iOa357xdBqK2wSU5OFqZPn+53rLV/fxMnThQ6deoklid//PHHgl6vF/75z3+2me+vLgYqASxZskRITk4WFAqFMGDAAOGXX3656GP4/vvvBQB+fyZOnCgIQm3Z16xZs4SEhARBqVQK119/vXDw4EGfa5SXlwvjx48XoqKiBK1WK0yePFmoqqryOWfXrl1CTk6OoFQqhU6dOgmLFi3yG8sHH3wgXHbZZYJCoRB69eolbNiwwed4Q8biLdB9ARCWLVsmnlNTUyPcf//9QlxcnKDRaISxY8cKJ06c8LnO77//LgwbNkxQq9WCXq8XHnvsMcHhcPj9Hnv37i0oFAqhW7duPp/hUd/33ZCxeJsyZYrQpUsXQaFQCO3btxeuv/56MUhp7fcWTN1ApTXf42233SZ07NhRUCgUQqdOnYTbbrvNp8dIa743j88++0xIT08XlEqlkJaWJrz55ps+x1vz3y+CIAhfffWVACDgea39+zOZTMJDDz0kJCcnCyqVSujWrZvw5JNP+pQRt/bvry7unkxERERhizkqREREFLYYqBAREVHYYqBCREREYYuBChEREYUtBipEREQUthioEBERUdhioEJERERhi4EKERERhS0GKkTUZkyaNAljxoxp6WEQUTNioEJ0CQv0YP/oo4+gUqnwwgsvXPTxSCQS8U9kZCRSU1MxadIkn83TQvnPf/6D5cuXX9hBEtFFxUCFiERvv/02JkyYgNdeew2PPfZYi4xh2bJlOHHiBPbu3YtXXnkFZrMZAwcOxLvvvhv0PS6XC263GzExMYiNjb14gyWiC46BChEBAJ577jk88MADWL16NSZPngwAuPbaa/HAAw/g4YcfRlxcHBISEvDWW2+huroakydPRnR0NAwGA7744gvxOhUVFZgwYQLat28PtVqN1NRULFu2rMHjiI2NRYcOHdC1a1fccMMN+OijjzBhwgRMmzYNFRUVAIDly5cjNjYWn376KXr27AmlUomSkhKfGaI333wTiYmJcLvdPtcfPXo0pkyZIv78ySefoE+fPlCpVOjWrRvmzJkDp9MpHpdIJHj77bcxduxYaDQapKam4tNPP23075eImoaBChFh+vTpmDdvHtavX4+xY8f6HFuxYgX0ej22bt2KBx54APfddx9uueUWXH311dixYwduuOEG/OUvf4HFYgEAzJo1C/v27cMXX3yB/fv347XXXoNerz+v8T3yyCOoqqrCN998I75msViwePFivP3229i7dy/i4+N93nPLLbegvLwc33//vfjamTNn8OWXX2LChAkAgE2bNuGvf/0rHnroIezbtw9vvPEGli9fjgULFvhca86cObj11luxe/duDB8+HBMmTMCZM2fO656IqIEatdcyEbUpEydOFBQKhQBA+Pbbb/2OX3PNNUJOTo74s9PpFCIjI4W//OUv4msnTpwQAAg///yzIAiCMGrUKGHy5MlNGg8AYe3atX6v19TUCACExYsXC4IgCMuWLRMACDt37vS7n9GjR4s/jx49WpgyZYr48xtvvCEkJiYKLpdLEARBuP7664Vnn33W5xr/7//9P6Fjx44+Y3rqqafEn81mswBA+OKLL5p0j0TUOJxRIbrEZWZmomvXrpg9ezbMZnPA4x5SqRQ6nQ4ZGRniawkJCQCA0tJSAMB9992H1atXo3fv3vjnP/+Jn3766bzHKAgCgNplGA+FQuEztkAmTJiANWvWwGazAQBWrlyJ22+/HRERtX/17dq1C3PnzkVUVJT455577sGJEyfEGSLA93cQGRkJrVYr3i8RXVgMVIgucZ06dcIPP/yAY8eO4cYbb0RVVZXPcblc7vOzRCLxec0TPHhyQYYNG4YjR47gkUcewfHjx3H99dfjH//4x3mNcf/+/QCAlJQU8TW1Wu0TuAQyatQoCIKADRs24OjRo9i0aZO47AMAZrMZc+bMwc6dO8U/BQUFKCwshEqlEs8L9Duom/tCRBeGrKUHQEQtr0uXLvjxxx9x3XXX4cYbb8SXX36J6OjoJl+vffv2mDhxIiZOnIjc3Fw8/vjjeP7555t8vRdffBFarRZDhgxp1PtUKhVuvvlmrFy5EkVFRbj88svRp08f8XifPn1w8OBBGAyGJo+NiC4sBipEBABISkrCDz/8gOuuuw5Dhw7Fl19+2aTrPP300+jbty969eoFm82G9evXo0ePHg1+f2VlJU6ePAmbzYZDhw7hjTfewLp16/Duu+82qfR4woQJGDlyJPbu3Ys777zTb6wjR45EcnIy/vznPyMiIgK7du3Cnj17MH/+/EZ/FhE1PwYqRCTq3LmzT7Diye1oDIVCgZkzZ+L333+HWq1Gbm4uVq9e3eD3e0qjVSoVOnXqhJycHGzdutVnJqQxBg8ejHbt2uHgwYO44447fI4NHToU69evx9y5c7F48WLI5XKkpaXh7rvvbtJnEVHzkwieLDUiIiKiMMNkWiIiIgpbDFSI6KJ49tlnfcqAvf8MGzaspYdHRGGKSz9EdFGcOXMmaDdXtVqNTp06XeQREVFrwECFiIiIwhaXfoiIiChsMVAhIiKisMVAhYiIiMIWAxUiIiIKWwxUiIiIKGwxUCEiIqKwxUCFiIiIwhYDFSIiIgpb/x/UzHNqkBc+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11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AioAAAHACAYAAACMB0PKAAAAOXRFWHRTb2Z0d2FyZQBNYXRwbG90bGliIHZlcnNpb24zLjcuMSwgaHR0cHM6Ly9tYXRwbG90bGliLm9yZy/bCgiHAAAACXBIWXMAAA9hAAAPYQGoP6dpAAB6vElEQVR4nO3deXhTZdo/8G+aPW3TloQWCi0UUi3QVsqqtkVFRmQTkHFBnGFxmVFwHwdQEdkEHJ3XEfeFxd8guCCo4DpuUFQQKFD2VipFttLSJk3T7Of3R8khaZYuFJqW7+e6uN5pzsnJcxpfzs3z3Pf9SARBEEBEREQUhiJaegBEREREwTBQISIiorDFQIWIiIjCFgMVIiIiClsMVIiIiChsMVAhIiKisMVAhYiIiMIWAxUiIiIKWwxUiIiIKGwxUCEiIqKw1WYClY0bN2LUqFFITEyERCLBunXrGn0NQRDw/PPP47LLLoNSqUSnTp2wYMGC5h8sERERNYispQfQXKqrq3HFFVdgypQpuPnmm5t0jYceeghff/01nn/+eWRkZODMmTM4c+ZMM4+UiIiIGkrSFjcllEgkWLt2LcaMGSO+ZrPZ8OSTT2LVqlWorKxEeno6Fi9ejGuvvRYAsH//fmRmZmLPnj24/PLLW2bgRERE5KPNLP3UZ9q0afj555+xevVq7N69G7fccgtuvPFGFBYWAgA+++wzdOvWDevXr0dKSgq6du2Ku+++mzMqRERELeiSCFRKSkqwbNkyfPjhh8jNzUX37t3xj3/8Azk5OVi2bBkA4PDhwzhy5Ag+/PBDvPvuu1i+fDm2b9+OP//5zy08eiIioktXm8lRCaWgoAAulwuXXXaZz+s2mw06nQ4A4Ha7YbPZ8O6774rnvfPOO+jbty8OHjzI5SAiIqIWcEkEKmazGVKpFNu3b4dUKvU5FhUVBQDo2LEjZDKZTzDTo0cPALUzMgxUiIiILr5LIlDJysqCy+VCaWkpcnNzA56TnZ0Np9OJ3377Dd27dwcAHDp0CADQpUuXizZWIiIiOqfNVP2YzWYUFRUBqA1M/v3vf+O6665Du3btkJycjDvvvBObN2/GCy+8gKysLJw+fRrffvstMjMzMWLECLjdbvTv3x9RUVF48cUX4Xa7MXXqVGi1Wnz99dctfHdERESXpjYTqPzwww+47rrr/F6fOHEili9fDofDgfnz5+Pdd9/FsWPHoNfrceWVV2LOnDnIyMgAABw/fhwPPPAAvv76a0RGRmLYsGF44YUX0K5du4t9O0RERIQ2FKgQERFR23NJlCcTERFR68RAhYiIiMJWq676cbvdOH78OKKjoyGRSFp6OERERNQAgiCgqqoKiYmJiIgIPWfSqgOV48ePIykpqaWHQURERE1w9OhRdO7cOeQ5rTpQiY6OBlB7o1qttoVHQ0RERA1hMpmQlJQkPsdDadWBime5R6vVMlAhIiJqZRqStsFkWiIiIgpbDFSIiIgobDFQISIiorDFQIWIiIjCFgMVIiIiClsMVIiIiChsMVAhIiKisMVAhYiIiMIWAxUiIiIKWwxUiIiIKGy16hb6LcFosaPMbIfJ6oBWLYc+UoEYjaKlh0VERNQmMVBphOOVNZi+Zjc2FZaJrw1K1WPRuEwkxqpbcGRERERtE5d+GshosfsFKQCwsbAMM9bshtFib6GRERERtV0MVBqozGz3C1I8NhaWoczMQIWIiKi5MVBpIJPVEfJ4VT3HiYiIqPEYqDSQViUPeTy6nuNERETUeAxUGkgfpcCgVH3AY4NS9dBHsfKHiIiouTFQaaAYjQKLxmX6BSuDUvVYPC6TJcpEREQXAMuTGyExVo0l47NQZrajyupAtEoOfRT7qBAREV0oDFQaKUbDwISIiOhi4dIPERERhS0GKkRERBS2GKgQERFR2GKgQkRERGGLgQoRERGFLQYqREREFLYYqBAREVHYYqBCREREYYuBChEREYUtBipEREQUthioEBERUdhioEJERERhi4EKERERhS0GKkRERBS2GKgQERFR2GKgQkRERGGLgQoRERGFLQYqREREFLZkLT2AcGe02FFmtsNkdUCrlkMfqUCMRtHSwyIiIrokMFAJ4XhlDaav2Y1NhWXia4NS9Vg0LhOJseoWHBkREdGlgUs/QRgtdr8gBQA2FpZhxprdMFrsLTQyIiKiSwcDlSDKzHa/IMVjY2EZyswMVIiIiC40BipBmKyOkMer6jlORERE54+BShBalTzk8eh6jhMREdH5a9FAxeVyYdasWUhJSYFarUb37t0xb948CILQksMCAOijFBiUqg94bFCqHvooVv4QERFdaC0aqCxevBivvfYaXn75Zezfvx+LFy/Gc889hyVLlrTksAAAMRoFFo3L9AtWBqXqsXhcJkuUiYiILoIWLU/+6aefMHr0aIwYMQIA0LVrV6xatQpbt25tyWGJEmPVWDI+C2VmO6qsDkSr5NBHsY8KERHRxdKiMypXX301vv32Wxw6dAgAsGvXLuTl5WHYsGEBz7fZbDCZTD5/LrQYjQLd46PQOzkO3eOjGKQQERFdRC06ozJjxgyYTCakpaVBKpXC5XJhwYIFmDBhQsDzFy5ciDlz5lzkURIREVFLadEZlQ8++AArV67Ee++9hx07dmDFihV4/vnnsWLFioDnz5w5E0ajUfxz9OjRizxiIiIiupgkQguW2CQlJWHGjBmYOnWq+Nr8+fPx3//+FwcOHKj3/SaTCTExMTAajdBqtRdyqERERNRMGvP8btEZFYvFgogI3yFIpVK43e4WGhERERGFkxbNURk1ahQWLFiA5ORk9OrVC/n5+fj3v/+NKVOmtOSwiIiIKEy06NJPVVUVZs2ahbVr16K0tBSJiYkYP348nn76aSgU9VfXcOmHiIio9WnM87tFA5XzxUCFiIio9Wk1OSpEREREoTB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MVIiIiChsMVAhIiKisMVAhYiIiMIWAxUiIiIKWwxUiIiIKGwxUCEiIqKwxUCFiIiIwhYDFSIiIgpbDFSIiIgobDFQISIiorDFQIWIiIjCFgMVIiIiClstHqgcO3YMd955J3Q6HdRqNTIyMrBt27aWHhYRERGFAVlLfnhFRQWys7Nx3XXX4YsvvkD79u1RWFiIuLi4lhwWERERhYkWDVQWL16MpKQkLFu2THwtJSWlBUdERERE4aRFl34+/fRT9OvXD7fccgvi4+ORlZWFt956qyWHRERERGGkRQOVw4cP47XXXkNqaiq++uor3HfffXjwwQexYsWKgOfbbDaYTCafP0RERNR2SQRBEFrqwxUKBfr164effvpJfO3BBx/Er7/+ip9//tnv/GeeeQZz5szxe91oNEKr1V7QsRIREVHzMJlMiImJadDzu0VnVDp27IiePXv6vNajRw+UlJQEPH/mzJkwGo3in6NHj16MYRIREVELadFk2uzsbBw8eNDntUOHDqFLly4Bz1cqlVAqlRdjaERERBQGWnRG5ZFHHsEvv/yCZ599FkVFRXjvvffw5ptvYurUqS05LCIiIgoTLRqo9O/fH2vXrsWqVauQnp6OefPm4cUXX8SECRNaclhEREQUJlo0mfZ8NSYZh4iIiMJDq0mmJSIiIgqFgQoRERGFLQYqREREFLYYqBAREVHYYqBCREREYYuBChEREYUtBipEREQUthioEBERUdhq0b1+6PwZLXaUme0wWR3QquXQRyoQo1G09LCIiIiaBQOVVux4ZQ2mr9mNTYVl4muDUvVYNC4TibHqFhwZERFR8+DSTytltNj9ghQA2FhYhhlrdsNosbfQyIiIiJpPkwOV3377DU899RTGjx+P0tJSAMAXX3yBvXv3NtvgKLgys90vSPHYWFiGMjMDFSIiav2aFKj8+OOPyMjIwJYtW/Dxxx/DbDYDAHbt2oXZs2c36wApMJPVEfJ4VT3HiYiIWoMmBSozZszA/Pnz8c0330ChOJe4OXjwYPzyyy/NNjgKTquShzweXc9xIiKi1qBJgUpBQQHGjh3r93p8fDzKygIvR1Dz0kcpMChVH/DYoFQ99FGs/CEiotavSYFKbGwsTpw44fd6fn4+OnXqdN6DovrFaBRYNC7TL1gZlKrH4nGZLFEmIqI2oUnlybfffjumT5+ODz/8EBKJBG63G5s3b8Y//vEP/PWvf23uMVIQibFqLBmfhTKzHVVWB6JVcuij2EeFiIjaDokgCEJj32S32zF16lQsX74cLpcLMpkMLpcLd9xxB5YvXw6pVHohxurHZDIhJiYGRqMRWq32onwmERERnZ/GPL+bFKh4HD16FAUFBTCbzcjKykJqampTL9UkDFSIiIhan8Y8v8+rM21SUhKSkpLO5xJEREREQTUpmXbcuHFYvHix3+vPPfccbrnllvMeFBERERHQxEBl48aNGD58uN/rw4YNw8aNG897UERERERAEwMVs9ns0+jNQy6Xw2QynfegiIiIiIAmBioZGRl4//33/V5fvXo1evbsed6DIiIiIgKamEw7a9Ys3Hzzzfjtt98wePBgAMC3336LVatW4cMPP2zWARIREdGlq0mByqhRo7Bu3To8++yz+Oijj6BWq5GZmYn//e9/uOaaa5p7jERERHSJOq8+Ki2NfVSIiIhan8Y8v5uUo0JERER0MTR46addu3Y4dOgQ9Ho94uLiIJFIgp575syZZhkcERERXdoaHKj83//9H6KjowEAL7744oUaT5vxR4UFVVYnTDUOxKjliFLJ0DlO09LDIiIialUaHKhMnDgRAOB0OiGRSDB06FAkJCRcsIG1ZkfKq/HE2gJsLioXX8sx6LBgbAa66CJbcGREREStS6NzVGQyGf7+97/DarVeiPG0en9UWPyCFADIKyrHk2sL8EeFpYVGRkRE1Po0KZl2wIAByM/Pb+6xtAlVVqdfkOKRV1SOKqvzIo+IiIio9WpSH5X7778fjz32GP744w/07dsXkZG+yxmZmZnNMrjWyFTjCHm8yhr6OBEREZ3TpEDl9ttvBwA8+OCD4msSiQSCIEAikcDlcjXP6FohrVoe8ni0KvRxIiIiOqdJgUpxcXFzjyPsGS12lFfb4XQLcAsCLDYnYjQK6CMViNGc26AxWiVDjkGHvADLPzkGHaJVTfqVExERXZIa/dQ0mUw4dOgQ7HY7BgwYgPbt21+IcYWV45U1ePqTPbh9QDKWbS72yUEZlKrHonGZSIxVAwA6x2mwYGwGnlxb4BOseKp+WKJMRETUcI1qob9z504MHz4cp06dgiAIiI6OxgcffIChQ4deyDEGdTFa6BstdkxblY8rkmKRX1IRMFF2UKoeS8Zn+cysePqoVFkdiFbJEc0+KkRERAAuYAv96dOnIyUlBXl5edi+fTuuv/56TJs27bwGG+7KzHZsKixDVlJs0GqejYVlKDPbfV7rHKdBj45aDEjRoUdHLYMUIiKiJmjU0s/27dvx9ddfo0+fPgCApUuXol27djCZTG1uU0CjxY4yc21eCgDYnO6Q57Oah4iIqPk1akblzJkz6Ny5s/hzbGwsIiMjUV4eeKahtTpeWYNpq/Jx/b9/FAMQpSz0r4rVPERERM2v0cm0+/btw8mTJ8WfBUHA/v37UVVVJb7WmvuoGC12TF+zG5sKywAA+UcrkW3Qif83WI6KPkrh9zoRERGdn0YHKtdffz3q5t+OHDmyzfRR8eSkeCzNK8ZL47Pw3pYjmJydAgB+VT+Lx2X6JNISERFR82hUoHIp9E8x1ck1sdhdeHBVPqbkpEAmkWDWiJ7i6zFqOfRRCgYpREREF0ijApUuXbo06uL3338/5s6dC71e36j3tSRtgFwTi92Fl78rAgB8++g16B4fdbGHRUREdElq0qaEDfXf//4XJpPpQn5Es9NHKTAoNXBgxVwUIiKii+uC9nNvRC+5sBGjUWDRuEzMWLMbG8/mqmgUUswa2RNZybE4eMoMrVqGOI0CCVpVC4/2HE85tcnqgFYt92vtT0RE1Bpx45kAEmPVWDI+C2VmO6ptDkSr5Xh63R7M/LhAPCfHoMOzYzOQrIsMcaWL43hljU+lEuDf2p+IiKg1uqBLP61ZjEaB7vFRSIhR46l1e7CpTllyXlE5nlhbgFMmawuNsFbdcmqPjYVlmLFmN4wWe5B3EhERhT8GKvWoqLYHbZ2fV1SOiuqWDQTqllN7C9Tan4iIqDXh0k89TFbneR2/0OqWU9cVqLX/KZMVFdV2mKzOsMy3ISIi8riggcqdd97Z6vcA0qpC/4rqO36hBSqn9la3tX9JeTVmri3wmSUKp3wbIiIib016yu7evTvg6xKJBCqVCsnJyVAqlXjttdfOa3DhIC5SgRyDDnkBln9yDDrERbZsZY2nnHpjgOWfuuXUp0xWvyAFOJdv88KtvTmzQkREYaVJgUrv3r0hkUiCHpfL5bjtttvwxhtvQKVq3Q++BK0Kz47NwBNrC3yCFc8sREs/2AOVUwOBW/s3JN+mpe+HiIjIW5MClbVr12L69Ol4/PHHMWDAAADA1q1b8cILL2D27NlwOp2YMWMGnnrqKTz//PPNOuCWkKyLxAu39j6X16GSIS4yfPI6vMupq6wORKsCt/YP93wbIiKiupoUqCxYsAD/+c9/MHToUPG1jIwMdO7cGbNmzcLWrVsRGRmJxx57rE0EKkDtzEq4BCaBxGjqb/AW7vk2REREdTWpPLmgoCDgvj9dunRBQUFtU7TevXvjxIkT5zc6alaefJtAwiHfhoiIqK4mBSppaWlYtGgR7PZzPTocDgcWLVqEtLQ0AMCxY8eQkJDQPKOkZuHJt6kbrIRLvg0REVFdTZrrf+WVV3DTTTehc+fOyMzMBFA7y+JyubB+/XoAwOHDh3H//fc330ipWSTrIvHcn6+AscYBU40DMWo5tGo5W+0TEVFYkghN3DmwqqoKK1euxKFDhwAAl19+Oe644w5ER0c36wBDMZlMiImJgdFobPX9Wi4W7gtEREQtrTHP7yYHKuGAgUrjGC12TFuVH7Dl/qBUPZaMz+KOy0REdME15vnd5DKPwsJCfP/99ygtLYXb7fY59vTTTzf1snQBNWRfIAYqREQUTpoUqLz11lu47777oNfr0aFDB5/mbxKJhIFKmGrKvkBEREQtqUmByvz587FgwQJMnz69ucdDF1Bj9wUiIiJqaU0qT66oqMAtt9zS3GOhC8yzL1AgdfcFIiIiCgdNClRuueUWfP311809FixatAgSiQQPP/xws187HBktdvxWakZ+SQV+O22G0WIPef4pkxUHTpiwtfgMDpw04ZTJ2qjP8+wLVDdYCbQvEBERUTho0tKPwWDArFmz8MsvvyAjIwNyue+SwYMPPtjoa/7666944403xL4sbV1jy4RLyqv9dj72NGpL1kU2+HMbui8QERFROGhSeXJKSkrwC0okOHz4cKOuZzab0adPH7z66quYP38+evfujRdffLHe97XW8uTGlgmfMlnx6Ac7A+58nGPQ4YVbe7OrLBERtRoXvDy5uLi4SQMLZurUqRgxYgSGDBmC+fPnBz3PZrPBZrOJP5tMpmYdx8XS2DLhimp7wCAFAPKKylFRbWegQkREbVKLb5e7evVq7NixA7/++mu95y5cuBBz5sy5CKNqnFMmKyqq7TBZndCqZYjTKEIGDo0tEzZZnSHPr+84ERFRa9XgQOXRRx/FvHnzEBkZiUcffTTkuf/+978bdM2jR4/ioYcewjfffAOVqv4ZgZkzZ/p8tslkQlJSUoM+60JpSu5IY8uEtarQX1N9x4mIiFqrBj/h8vPz4XA4xP8djHfzt/ps374dpaWl6NOnj/iay+XCxo0b8fLLL8Nms0EqlYrHlEollEplg69/oZ0yWf2CFKB2OeaJtQVBc0c8ZcIbg+So1C0TjotUIMegQ16QHJW4SCbCEhFR29Sie/1UVVXhyJEjPq9NnjwZaWlpmD59OtLT00O+v6WTaQ+cMOHG/2wKevzLh3KR1jHwuI5X1mDGmt0+wYqnTLhjkKqfJ9YW+AQrTan6ISIiamkXZa+f5hAdHe0XjERGRkKn09UbpFxsf1RYUGV1wlTjQIxajiiV7LxyRxpbJpysi8QLt/Y+lwujkiEuMnQuDBERUWvX4EDl5ptvbvBFP/744yYNJlwdOTubUTcP5amRPUO+r77ckRhN4/qXJGhVDEyIiOiS0uBAJSYm5kKOQ/TDDz9clM9pqD8qLH5BClCbh5J/pAK5Bh02MXeEiIjogmhwoLJs2bILOY6wVWV1Bu1hMm/Dfmx4MAez1u0JmDvC2Q8iIqLzw7rWephqgvc8sdhdKDfbmDtCRER0gTQ4UMnKympw6fGOHTuaPKBwo1WH7nkSqZQzd4SIiOgCaXCgMmbMmAs4jPAVrZKF7GESzWZrREREF0yL9lE5Xxerj8qR8mo8GaCHyYKxGejCHiZERESNclH6qFRWVuKjjz7Cb7/9hscffxzt2rXDjh07kJCQgE6dOjX1smGpiy4Si8ZlosrqFHueRKtk6BynaemhERERtWlNClR2796NIUOGICYmBr///jvuuecetGvXDh9//DFKSkrw7rvvNvc4WxyDEiIioosvoilvevTRRzFp0iQUFhb6bCY4fPhwbNy4sdkGR0RERJe2Js2o/Prrr3jjjTf8Xu/UqRNOnjx53oNqS4wWO8rMdpisDmjVcugjA3ejbeh5REREl5ImBSpKpRImk8nv9UOHDqF9+/bnPai24nhlDaav2Y1NdTYeXDQuE4leGw829DwiIqJLTZOWfm666SbMnTsXDkdtMzSJRIKSkhJMnz4d48aNa9YBtlZGi90v+ACAjYVlmLFmN4wWe6POIyIiuhQ1KVB54YUXYDabER8fj5qaGlxzzTXo3r07oqKisGDBguYeY6tUZrb7BR8eGwvLUGa2N+o8IiKiS1GTln5iYmLwzTffIC8vD7t374bZbEbfvn1x/fXXN/f4Wi2TNXjrfQCoOnu8oecRERFdiho1o/Lzzz9j/fr14s85OTmIjIzEq6++ivHjx+Pee++FzWZr9kG2RlpV6Nb70WePN/Q8IiKiS1GjApW5c+di79694s8FBQW455578Kc//QkzZszAZ599hoULFzb7IFsjfZQCg1L1AY8NStVDH6Vo1HlERESXokYFKjt37vRZ3lm9ejUGDBiAt956C48++iheeuklfPDBB80+yNYoRqPAonGZfkHIoFQ9Fo/LFEuPG3oeERHRpahROSoVFRVISEgQf/7xxx8xbNgw8ef+/fvj6NGjzTe6Vi4xVo0l47NQZraLrff1Uf79URp6HhER0aWmUYFKQkICiouLkZSUBLvdjh07dmDOnDni8aqqKsjll0ZORUMbtMVoGhZwNPQ8IiKiS0mjApXhw4djxowZWLx4MdatWweNRoPc3Fzx+O7du9G9e/dmH2S4YYM2IiKii6NRgcq8efNw880345prrkFUVBRWrFgBheLcLMDSpUtxww03NPsgw4l3gzaNQoopOSnISoqFzenGkfJqSCMkSNCqzqslPtvpExER1ZIIgiA09k1GoxFRUVGQSqU+r585cwZRUVE+wcuFZDKZEBMTA6PRCK1We1E+87dSM67/94/QKKR4aXwWlm0uxuaicvH4kB7xeHpkTzy5bk+TZlw4W0NERG1dY57fTepMGxMT4xekAEC7du0uWpDSUjwN2qbkpPgFKQCQ1lGLmWsLmtQSn+30iYiIfDUpULmUeRq0ZSXF+gUpoV4H6m+Jz3b6REREvprUQv9SUjdfJEolw596xMPmdAc8P9jrHqFa4rOdPhERkS8GKiEEyxeZPyYdxytrAr5HKQs9SRWqJT7b6RMREfni0k8QofJFnlq3B8m6SOQGaH2ff7QSOQZdwGvW1xKf7fSJiIh8MVAJor58kRq7C3Nv6oXsOkHJvuNGzBrp/3qOQYf5Y9JDlhmznT4REZEvLv0E0ZB8EadbQFZyHKZkp8DmdEMpi0D+0UpMePsX3D4gGU8M64EjZyzi6/PW78Pzt1wRMuBgO30iIqJzGKgE0ZB8EYfLjZe/Kwp4/OXvijC0VwLuX7nD5/Uys73eoIPt9ImIiGpx6SeIhuSLxEUqguaj5Bh0KDXZ/F5n5Q4REVHDMVAJoiH5IglaFZ4dm+EXrOQYdHh6VC9MX7Pb77qs3CEiImq4JrXQDxcXo4W+p49KqHyRUyYrKqrtMFmd0KpkqKxxYNp7O3watGkUUswa2RNZybEw1TihVcsQdzbYISIiupQ05vnNHJV6NCRfJEGr8gk4jlfWoGdHLTaerRrSKKRYOqk/XvmuEDM/LhDPyzHo8OzYDCTrIi/M4ImIiFo5zqhcIN4zMbEaOWat24NNAVrr5xh0eOHW3pxZISKiSwZnVMKA90zMgROmgEEKAOQVlaOi2s5AhYiIKAAGKg1Ud88ffWRtIBLsdW8mqzPktausTmwtPsO8FSIiojoYqDRAoD1/clP1mDu6F7YVV2D2Z3thsbsA1FYFLRqXicRYtXiuVl37a9YopJiSk4KspFjYnG6o5FLsKKlAtc2JSct/BcC8FSIiIm8sT65HsD1/Np3d88fhduOl8VnQKKQAatvrz1izG0bLuYofrUqO69Pa46XxWcgvqcBdK7bh/pU7MGX5r9hZUoHYSIX4/ryicjyxtgCnTNaLd5NERERhijMq9SitsgXd82dzUTmmZKdg6eZi3DuoW21L/aRYCACMNQ6cMFphsjoRo5bhqRE98dQne7C5Tq5KXlE5BBzAlJwUscst81aIiIhqMVAJ4XhlDUrOWEKeY3O6sbmoHDOGpWHRFwewemsJVt59JWauLfAJSlbdM9AvSPHwBDyepaF+yXEAgAMnTbDYnIjRKALmvhAREbV1DFSC8Cz5TLq6a8jzlLLa1bNSkw2bi8rxzsR+mLt+r19QUmEJ3Trf7qpdQnpvyxH0TorFvA37fK4RKPeFiIiorWOOShBlZjs2FZYh/2glsoPs55Nt0CH/aKXPa/FaZcCZE09AE0z7KCWWbS5Gz8QYLNtc7HeNjYVlmF4n94WIiKitY6AShOns5oFL84pxT2435NbZ8yfXoMNdOSlYmleMXK+AxWx1BbxeqIAn16BDrEaBzUXlyEqKDbpEtKmwDKVV/hsdGi12/FZqRn5JBX47bWYwQ0REbQaXfoLQnt08UKOQIjFWjeHpHTDp6q6wOd1QyiJwymSFBBJc3a0dnhzZEyNeygMARKmkPtfxzjsZldkR8zfs90nOzTboMDE7Bb+dNgOozXkJxVjju4QUqHSay0RERNRWMFAJQh+lwKBUPSZe3RVzPvPPOQGAXIMei8ZlIEopQ78ucdhYWIZSkw05Bh3yisqhUUjx0vgsLNtcjJe/KxKDlvuu6Q5phATVdhd2lFTgwVX5WDI+C0D9S0SeMmYgeOm0p0R6yfgsJuASEVGrxqWfIGI0Ciwal4kOWlXwpZiiMlRZneK5g1L1mL5mN2aN7IUcgw5TclJ88k0sdhde/q4Id7y9BS99V4gdJRV4+bsiWOwucWmovpyYSMW52NKTRxPIxsIyn92biYiIWiMGKiEkxqpRbQ/d/t7THj8xVo0l47Pw/r1XweF0YuHYDIzI6BiyJDkrKVb8eWleMSZnp+DAcSMmZ6f4BSvZBh0euj4VKoVUzEexOV2YNtjgM8vircoautKIiIgo3HHppx6eXJXgx8/9Cr03IgSAbb+fCfle73wUi92FB1fl495B3ZDUTo3pN6ZBIqkta3a6BJSbbeigVeEfH+7yy3F5aXwWHlyVL7bx94iuZ+xEREThjjMq9YiLVCAnyFJMjkGHuMjAOSBGix32ehJj6+ajWOwubPv9DCJlUiRoVdDIZdAqZejSToNBl7XHk+v2+C31bC4qx7LNxZiSk+I3tigV41AiImrdGKjUI0GrwrNjM/yCFc/mgcHa3JeZ7fjpcHnwkuRUPUrr7OeTY9Bh/tgMlFbVwGx1ont8FHonx6F7fBTMVmfIVv7ey0jZBh0mZaeg2hZ62YqIiCjc8Z/cDZCsi8QLt/ZGRbUdJqsTWpUMcZGKkHvxGGvsWJpXjJfOVvN456pkG3R4emRPSCKALx7KRVWNA9FqOWRSCe5dsQ0P/+kyRET45p2Y6sk3iVTK8OqEPlDKIpB/tBIPrsrHe3cPPI+7JiIiankMVBooQatq8CaBxytrYHW4xbyTKTkpmJKdIvZgyT9aiWMVNZi0/NeA71fKIvzyS+rLlam2OXH/yh0+rzFHhYiIWjsGKs3M09vkiqRYZBt02FxULu6K7JGbqkenIM3Ysg06lFbZ0K9LnM/rnr4uGwMs/wRq5T8oVQ99VMv3UDFa7Cgz22GyOqBVy7m5IhERNQoDlWbm6W2y/UhFwGWf3FQ9nhuXKf7vuhU8DwxORdd2Gr+HuadXy4w1u32CldxUPaZeZ8AUr9mZQal6LB6X2eIBAbvmEhHR+ZIIgiC09CCaymQyISYmBkajEVqttqWHAwDIL6nA2Fd/AlA7C7J4XCbitUpYbC7oo5RwuN2osbugVcsRpZShyupApcUBjUKKSIUMsRp5yADDM0NRZXUgWiUXZ03qvtbSQYrRYse0VfkBE4AHperZNZeI6BLWmOc3Z1SamfceQYvGZWLp5mLkl1TipfFZeOm7Qp/ZFc/sgiE+usHXr9urxfv1cNKQrrnhNmYiIgo/LE9uZp5cEu/2+XVb6Xt49uRpi7sd11elxK65RETUEAxUmonRYsdvpWYcLqvGUyN6Ynh6B+SXVAIAspJig7bSb6t78tRXpcSKJCIiaggu/TSDQEmjual6sbW9rZ4OtW1xdiFUlVK4VCQREVH444zKefKUI9fNx9hUWCa2tq/bKr+uSGXbixe9d5T2Fi4VSURE1Dq0vSfkRRYqaXRzUTmmZKcg/2il2FOlrmyDDtuOVCBSKWtzJbueHaXDrSKJiIhaDwYq56m+pFEAIVvpT85OwYOr8vFFl7gLUrLb0g3XglUpERERNQQDlfNUX9JocjsNPpuWg2qbA/NHp6O82o7TZhsU0nN78ljsrgtSssuGa0RE1NoxUDlP9SWNxkcrxeAjv6QCf37956DXCpVUe8pkPbcpolqGOE09myIGyZ3xlESz4RoREbUGDFTOU7DW9oGSRptasltSXo2Zawt8lo1yDDo8OzYDybrIgO9hwzUiImoLWjRQWbhwIT7++GMcOHAAarUaV199NRYvXozLL7+8JYdVr0B5Hw1JGm1Kye4pkxVP1glSACCvqBxPrC3AC7f2DjizcqEbrjV37ktL59IQEVF4atFA5ccff8TUqVPRv39/OJ1OPPHEE7jhhhuwb98+REYGniloacHyPuaOTofZ5kCkUgZZhAS/l1cjqtru88BtzOyLR4XFjk1BmsXlFZWjotoeMFC5kA3Xmjv3hbk0REQUTFhtSnj69GnEx8fjxx9/xKBBg+o9/2JvShhqo71sgw5ZyXF4+bsin2qefl3i/B64gTYWDBSkGC12bDtSgbtWbAs6pg/+dhUGpLQL+N4HVuUHnb3x5Kg0diajuTcb5OaFRESXnla7KaHRaAQAtGvn/+AFAJvNBpvNJv5sMpkuyrg8GtIzxfO/AWBKTgpe/q7IL3m1oSW7DWmtr1UF/gobMnvTlJmM5s59YS4NERGFEjaBitvtxsMPP4zs7Gykp6cHPGfhwoWYM2fORR7ZOXXzPi6Lj8Ird/aB0yXAVFM7I/HNo4Mw9b87fAKXpj5wTVZHyGZxuQY94iKDXzNYwzUAKDxVhZIzFkzOTsEVSbFYmlcslkmHqgpq7twXbl5IREShhE2gMnXqVOzZswd5eXlBz5k5cyYeffRR8WeTyYSkpKSLMTwAvnkfmZ20WHJHHzy1tsAnhyTHoMObf+2He9/d5rPHT1MeuFqVPGSzuLljeoUsUQb8Z28CzaJkG3TivkT19XRp7twXbl5IREShhEWgMm3aNKxfvx4bN25E586dg56nVCqhVCov4sh8q1GilDL868+ZKK2yYlRmol/JMFCb4PrUugK8cmcflJRbxNeb8sDVRykwa2RPREgk+Nug7pg5rAccLjeMFgdOmKxo18gZmmC9VeouVQHBA6vm3myQmxcSEVEoLRqoCIKABx54AGvXrsUPP/yAlJSUlhyOn7qzDxqFFEsn9YfT5cYfFTUBl2OA2mDF6RLE9/TrEhfygRusmZuxxoHPdx/3mbHJNujwwOBUXHdZ+0YvJZVX23FFUiwmXd0VNqcbKrkUO0oqsHprCbKS4zC0VwJ6dtRCJZciLsi168t9AYDfSs0NTs5tSiUUERFdOlo0UJk6dSree+89fPLJJ4iOjsbJkycBADExMVCrW7YsNdDsw5ScFCz5rhBTslNQWRN6KcdU48DSzcVYOqk/urbTBH3gBmvmtnBsBp5YW4C8OsHQ5qJyRAB4/tbejb4nAbXdcT2zJgAwOK09Vt59Jeau3+vzeqik2mC5Lxa7y6+CpyFlxty8kIiIgoloyQ9/7bXXYDQace2116Jjx47in/fff78lhwUgcDVKVlIsNheVw+Z0QykL/avTquXISo7DO5sOQ62QBjznlMkadPmopKLGL0jx2HS2f0pjGC12PPPJHmwuKodGIcW0wQa8M7EfJl2dgvJqG7KS46DxGufGwjJMX7Mbh05V4bfTZhgtdnHMB06YcPCUGQ63Gx1j1egeHwUA+GeIlv2e9wcTo1Gge3wUeifHoXt8FIMUIiICEAZLP+EqUDWKJzlWKYuotxrneGUN8ksqMDk7BeXVgRNTK6rtQZePjPXN2FidDbkNUZm5tnGcRiHFS+OzsGxzsc8MSt2EWgDYVFiGo2csuGvFNvypRzyeGtkTT9aZ5fG08ne5BZYZExFRswuLZNpwpFXJoVFIMSUnBQO7tENCrAout4DV91yJeK0Sq7aWYHKdvilA7YN7zuheuPWNn8U+KLNH9gr4GaGCjXpnbFSyRjVr8wReU3JSsGxzsV+AFCihFjgXnF3eUYsnQrTynzcmcEm5B8uMiYioKRioBKGPUmDppP5Y8VMxRmUmYs5ne8WHtEYhxTsT++GdTcXISo7DlOwU2JxuxKrlaB+txMSlW8UgZXNROVxBZo6CNWsDgPyjlchN1Qecpcgx6BClkjUqH8RTBpyVFOsTiHjz7v3i4QmYQr0vr6gcVoc74DEPlhkTEVFTtGiOSrh75bsi/LlvEuau3+szk2Cxu3DXim0Y3CMe117WHhqFDEpZBH46XI7Rr2zG0Yoan+uYbYFnTiIVUuQYdAGPHThuwrzR6citczzHoMOCsRlY+Pn+RuWDeMqAvXu7BOJ9PNugQ/7RSr/XA6m2OfGnHvEBj7HMmIiImoozKkHU5nSU4Z/DLg+YR2Kxu/DE2j14Z2I/AAi5H090kJmTaocTs0b2wrz1e33yPrINOtw+MBl/fv0nPPany/DkyJ4w1TihVckQF6mAxebEhoKTAa8ZLB8kRqPA3NHpOFZZE/B9Hp4ZFO/9irxfD8budOOZm3rB5nSzzJiIiJoNA5UgPDkdZqsr5Hk2pxv7TphCJtZq5FLsOlqBWI0CdqcbZpsTWrUcgAR3r/gVz9zUC08M74kTxtogIv9opZjUOnPtHuQYdHjh1t5iF9r8koqQYwqWD2KsscPqcCHXoMemIv8lpdxUPTrHqfHe3QPx0+Fyn8Ta/KOVQd+XbdDhp8PlSNCqWGZMRETNioFKEJ5S3ShV4NJiD6UsQmxzHwGJz4M8x6DDvDHpmPD2Fsy+qRee++qgTzCTm6rH7Jt64YFV+VgyPivorEze2XJkT6ASqu38kDQ9dJEK7D9hgqnGgRi1HFEqGTrHaRCllGP8W1vw0vgsuCH4t+Qf3Qsp+igcr6zB6z/+JgYpAHDwhAnP3NQLT3+6x+99npmXIWnxLC0mIqJmxUAlAKPFjh0lteXHZVW24DMQBj0KjhlhsbuwassRTMruiknZXcXE2s5xaty9YhtGZ3UKWGmzqbAMgiBgSk5KvTkg3hVCwdrOD0nT46mR6ZgRoIHcgrEZ0Ecp0K9LHB5clY8pOSliErBSFoHSKpvYkj9YA7byartP8rCnTNsz88KEWSIiam4MVAIoM9sxb/0+vDQ+CxXVdky9rnvAGYj7rzNg6+/lyE3VY/qwHnC4XDDVuBCvlUIll+Lm135CmdmO6fVUzNx/rQE1jtBLTN4VQjEaBeaPSffrXDt7lH+Q4vmMJ9cWYNG4TLFdfd0utHXzSOpuZuix+2hlwHthwiwREV0IDFQCMFkdsNhdeHBVPt6dMgB/XbrVbwYi/2glHli1Ax/97SqMykxEjd0Fi92NuEg5NheWoXM7TW1L+cEGtI9W4tUJfcS9dZbmFfssqyhkEYiLVOCdif0gkUj8zskx6BAXeS4IMFrsmLt+H3onx2Gy15jMdlfI/YeqrE706Khtch4J9+UhIqKLjYFKAJ4cEIvdhdIqGyx2l98sgkYhxSt39MFJkxVLvi/yzz0Z1ROvTeiDtzYdrrcDrM3pxp9f3xTwnD7JsXh2bIaYnwLUzvj8b38p/re/1GdM7997Zcj78iTZBpstaQjuy0NERBcTA5UAvHNAgpXlTslJwQljDTYUnAiYezLns30Ynt4h4KaCnve//F0Rcgw6/Hw40MaDEmx4IAcapcwnSAH82/t7OujWVhIF11w5JOcT6BARETUGG74F4FniGJSqP1uW69+ULSspFglaVdCllk2FZYivE2B4bC4qR1ZSLHINekzKTsHSvGL/9xeVwep043hljc+mgIBv1Y9n7578kgpsKDiB7CAN5HIMuqD9XIiIiMIVn1xBeJY4yqvtGJfVCT+f7RNic7qhkkuhj1LghNEa9P0ahRTtzuadeN7jnXsSrZLj0Rsuwz3vbsOUnBRkJcX6nVdpcWD8W78A8G2P7z3j4713T35JJV4anwXAf/+hBWMz0DlO06jfgdFiR2mVDZU1DkQqpIhUyhCrlnM2hYiILhqJEM5bGNfDZDIhJiYGRqMRWq32gnyG0WLHmWo7nv5kDzbVyUOZc1MvjFyS55MYC5yb5VixudjvPbNG9MRdK37FKxP64IzZDqcg+JUue3qTdIpTo/h0tRi8HDxhwvO3XIEYjQLHK2swY81uTLy6q0//Fc8ykCfwSdFHIkohhcItQBVi08K6jlfWYPpHu33KsnMNeswcnoZ2GgU6BNhPiIiIqCEa8/xmoBLAKZMVlRY7pBER+LW4HOsD5KEAQK5Bh2EZHfHE2j0+r08bbMDOkgq//BSgdnZj/ph0WOxOnDDasDRAfxXPef+8MQ03vbwZwLngpZs+Et3aRwGoDaIOlZpxy+s/B72Xd+8aAIfTDZvTjTiNHMntNOhUz8yK0WLHtPfyA/aOyTHo8OSInkiMUXFmhYiImqQxz28u/dRRUl6NmWsLkJUch/ySCkzJTgmeh1JUjn8OS/Nrn391N13IvilVNidkERHQRylDlhM/KY3Alw/lAhIgUi7F9wdO4LL4KBw4YYLJ6oRWLUNMPQmyUokEf/Wacckx6LDo5kx0bhc8WPHscxRsXGeq7dDIpQxUiIjogmOg4uWUyYqZZxumTTmb5Kq4JnS+cbXVhRk39oDN6YIAQCWPQFVN4N2SPY6eqcH9K3eIGxoGU1xWjVVbSvDY0Mvx0v8O4Z839sDL3xfig23HxHMWjk1HbqrebydlAAErivKKyjFzbQFeHp8VNNCoW1VUl7HGgTgNu9ASEdGFx0DFS0W1HfkllZg22IBopQwvjc+CPEKCaYMNAZNdLXYXqu1OTFnxK54a0QN9kuNQWePwac4WSH07EXsktVNj/MBkWOxOPHLD5Xjuy/145IbLfQKVeRv2iwGPd7CSa9BjYnZXcfdjb5uC7LDsEWovIc/46+blhCOjxY4ysx0mqwNatRz6RuToEBFReGCg4sVsc+Kl8VlYtrkYN/RMwOsbf8OD11+G/JKKgE3b3ttyBHuOG8X3eHJVpg02IMegC5ijkm3QIf9oJYDaHYmD7bqcY9Dhq72nxM/NNejx2NDL4RYEv0qiB1blY/W9V+JIuQUA0DFWDZvDhQlvbwkaUATbYRmo7SMTbJbGM/7RVyQGfX84OF5Zg+lrdvvcg3flFBERtQ7so+JFF6nAss3FyC+phFIWgYeHXIYXvjrgF0hsLirH8s3FeHjIZRAE+FXtLM0rxqTsFOTU6WniSYj19E1ZmleMydkpyE3V+5yXY9D59VfZVFSGF746CJvDjbtWbMP9K3dgyvJfsaukEivvHgiHy322rX8+dpZUnG3pH3zWI1TztxiNAgvHZgQd/4ETJsRHKwHUBgT7T5iw5XA5Dpww4XhlTdDrXiynTFZM/2iXX6C1sbAMM9bs9ulJQ0RE4Y0zKl4cLkHsRTJ//T5Myk7xKS/2lldUjilmOzI6xeDF/xX6HPPsEzQlJwUzh/VAtd2FKqvDZ6dh7/M+nZYDm8OFI2csSGqnxld7T/mc57GpqAzTJWl+r81dv09M/n1pfBZmrNmND/92VdBZnYZsINi5nQaLx2XiSLkFlTUOcX+j97eWYN7odMRoFDhSXo0nguzU3EUXGfL6DdGUpZvjlTX4vaw66Pe2sZ5lLyIiCi8MVLxU250+DdTGD+wS8nxriB2PPfsD5Rj0iFXL8Z9vDwVc4slKjoXN6cIXe09iV0klxg9MDloxBAA1jtqNDr03LfRO/h2RYcXrd/bFKZMNT47oiZ1HKzFv/T7x3GAbCAYKCjrFaRCllIn7+ozt3Qn6nBSxj8ucz/YiKzlO3KzRsxQ197O9mDcm47yWWJqydGO02DF9zW6MH5Ac8tqhlr2IiCi8MFDxolXJkZUUKwYK9SW9NiQpttrmhNXuwuTsFAAI2NgNELA0rxjv3XMlLLbQFUMqeYQ4c+I96+J0C365MkDtw/3zB3NhqrEjUhl4A8H6goJAsw8mqwN3DOyCZZuL/fJ3JmenwGR1IBFNC1Q8AUewpZslQSqWysx2bCosw6Sru4a8fnPteURERBceAxUv+igFjpypFn+uL9nVkxSbbdDh4MkqLB6XiXitEmarC9EqGcw2BxwOAWqlFMYaBx790+WYfqMEJ4xWyCIkyD9aife2HMEDg1Nhsbtw94pf8eHfrkKuQR+wj0m2QQelTIopZ4Oe/3fXQHx/sBRL84rRMUaFxV/659NsLCzD05/s8Xm4e8+eRCll2Hm0En27xGHS1V19Zkae3bAPs0b1gtnq9F9+CZCbA5wLxGaN6Nnk78ETcAQSaunGU1Yd6ntryLIXERGFDwYqdSTGnJsFWJpXHHDvnGyDDo8PTUNFtR02lxtjetdWwMz+dK9fvsYzN6Xj9jd/RpnZLr53cnYKHliVj6zkWEzOToHRUvuALTPbUeNwYWJ2V7gh+H3m7FG98NwX+/G/A6d9Xn9nYj84XO6gzeO8H+51Z080CinemdgPn+485pNrMzitPabf2AP/+GCnT76HZ6YFEgT9vM1F5aiv3XGo/JP6+rgEW7rxlFUH+95ygyx7ERFR+GKg4qXS4sDuPyrFGQ3vpNgZw9JQYXFAKpHg58PlGP/WL+Kyy/LJ/fHWpsPiQ9F7v50j5dX4790DcayiNkDYXFSOCEjwybRsWO1u7D9hxAlT7eaG2QYdThiteG/LEZ/cD88S0/99cxBpiTEYP7CLz8zHO5uKMTG7a8h7q7DYz+7fs8sn8JiSk4KXvy/yCzp6JsZg7vq9AWdoZqzZjSdH9Aj5eRZ78CWs+paa6uvjEmzpxnuzRs/35vkdxqrl6B4fhYQgO1oTEVF4YqDixeJwon20ClOv6y7OaHiSYjvFqPHtgVO4fUAy8ksqxCBFo5AiQavyCVI8uSLeuRs5Bh1W3n0lJrz9CzYVlcFoceCvS7eib3IcJud0xeC09rhjYBdMX7Mbi8Zl+r1/1T0DMa5vUtCckHaRoR/ukUoZKi12bC+p9HndOyenIa8DtcHKE/VMmcSqA89aBMs/2XakAj8eOo1+XeJQZXVg1T0Dsfm3cp+kYSD00k2MRoFF4zIxY81ubCwsE8fvSSC+UEEKG8sREV04DFS8SCQSvJ13GPkllT7/GlfJpYhSSnFl9x54/ssDmJJdO8NitroQq5EDQm2AYrG7fKqGvOUVlWPe+r1YPC4Td63YBmONAy+Nz8KcT/dCo5DhH0PTYLQ4sHzyAFRa7Jg3uhdsTgFGiwNRKhmkEgle/n5f0JyQ+aODt9LPNuiwoeAEdgVIwrU53QF/Fzan228n5rpdeT2zF3UNStUjSiXDb6Vmv4d3oPwT7+Bu5scF4us5Bh1euaMPdv1RiYxOMQCApHo2VEyMVWPJ+CyxUilaFTiBuLmwsRwR0YXFQMWbcO7B7/nXuOch+p9vC3HwZBXentgfL3x1wGf5JDdVLwYAoWYi8orKMWPYuSWT97YcwYopAzDrkz2+uRQGPaZe1x1TVmwTA4oND+SEzAmpcbgx8equcAv+uS2Ts1PE4MSNs8s99VQ2aeSBZ4Y8XXm1apnP7IXHoFQ95o9Jx5NrC/C//aU+ry8alwmzzT+/JFhwt6OkEtMUUmz//YxP/kx9gUCM5uLMaDS1OomIiBqOgYoXc4DSYO+H6MNDUvH8Vwf8mqhtKiyDIAiYkpMSdIbCo8buwuC09sg/WomeiTGYXSdIAWqbuLkh+AQU5dWhu6lW252QSST4xw2X48kRUhw9Y0HHGBXsTjdOm214+Y4+4myIp2oICF4h4xKEoFU9EgALxmSgyurAonGZsDpcMFsdiFErYHO6UXTajDsGdkFaR604++J5eM8bne439mDB3ZScFCz5rjBonkxLBwJNrU4iIqKGY6DiRa2Q+r3meYhqFFJc3yPerwutR15ROe671hCyCRwARKlkmDWyJ347XY0OWlXQ2ZfNReW4K6eb+LPTHTopRCOX4sdDp7E0rxj/d1tvSCMkfuXKntkQqUQivrY0rxhLJ/VHhETi89DVKKRBZ3Dyisphsjow6uXNyDHosHBsBvTRKr/ZBc/neWZzNhaWwe5y+y0ZBQvu6suTaelAoKnVSURE1HAMVLyoZVK/2QXPQ3RKTgpKTbaQ75dGSJCijwzZBwUAnlq3BwNS2tVf3aKUYfU9VyJWI4dCFoEP/nYlNApZ7V42a3b7lDx/sfek2Aiug1aJhV8E3qMIAJ4e2VPc2DBGLUdijApjeieKfVSUsgjUExeh+uySVF5ROfKKyvB5wUm/e/Z8nvfMULXN6bdkVHf5yZMbE6kI/Z9nSwcCTa1OIiKihmOg4kUWIcFD16f6zC54HqJZSbENen+oPiiTs1PEHJLpN6ZBFhG6s63J6sBdK7b5vH/Ssl/RJzlWrCC6vEO0Tw4KUBuI5JdUYtpgQ8BE2CqrU7wuUJu02js5Di9/uFt87Z2J/eq9V494rSpgYAaca+/vEa2S+yW8xmnOlRV7J9bW9ztvSiDQnBU63uXQdbGxHBFR82Cg4kWtkKJDtApPDE+D212bs6JVy7FwbDocLgF7jhuDdjzNNeigkEXA7nQH7IOSf7QSq7ccwfThPfDqhD6QSyMgAYJeL9ur8y3gPzsxb/1erLr3Snyy87hPkLK5qBwOlztkIuyZOrsH5xWViy3+PUJ1d81N1SOvqP6lm7rHvR/edRNePbMsmUmxYm5MVnJcs3aYbe4Knbrl0N7XZGM5IqLmwUDFi9Xhgt3lxvwN+/2qcJ4Y0QOPfrAzaKfaWaN6obisGkppRMA9cHJT9Zg3Oh01Dhd0kQoIgoCICAlmj+yFuev3+iToelfqePOencgrKofV4QqYwyGNiAjZ3n7OTb3w6oQ+4izLJ/nHkNROg88eyBbb/5+usqJ/lzhEAH4VTnflpOD+lTvE1xqyJ5Ln4Q0Ah0+b4XQLcAsCLDYnYjQK6CMVWDI+CyeMVvGeQnWYnTs6Hb+XVyOq2t6gWZFAFToahRSZSbH4vawaJ4014jgANHjW5WKXQxMRXWoYqHhxugXM+cy/G+umotqqnr5d4vw6niplEThlsuKLPSeQnhiDbSUV2H/cKM6o2F1udNVFQi2PwNz1e/GdV/v7hWPT0TspFr2T4zD57PU6x6nx9b5TPrMk3rxnL8zWwIm7dUuUvW0uKkelxSEGGsPSE/DuXQPw1Drf6qMcgw5Pj+qFOaN7wWxzwepwQSGV4odDpbh/5Q6fsZ0yWZFr0PkENB65qXoY2kdhyfgsWOwuPPbhLtw+INkvkPLMbNic567r3Rl4itfvZ+8xI4rLqjH1vR1iP5f6ZkXqVugEasynUUixdFJ/vPJdkc9SVriUQxMRXYoYqHixOFwBH7YAcLSiBvNGp+OpdQW+MyUGPf4x9HK8/mMRHC4B+44bMf3GHpi7fi9e/q4I0wYbEKeRY/4G/zb1L3xzCK9O6ONzvXcm9gta6QL4zl5EqfyrlLINOpypp5T5tPlcUvCf+yb5BSlA7YzN4i/2Y8bwHjhdZYPd5UZSnAbx0Uq/z+sYo8bknBS44T/z8cxNveASBFidbsz6ZA/SOmoDzvYEK1/2dAb2eGdiP8xcuweD09pjydnZFpvTjSPl1ZBGSIJ2n61boROod0u4l0MTEV2KGKh4sdiClxbLIiQ4VWnBs2MzcLSiBsYah5h78tK3hzBrZE9U21y49rL2OHKmGk+P7AW70wWNQgaby40JA7vgrpxu2FFSgdVbS3D7gGRce1l7uAVg6aT+YqJrqNwQ77yVHIMO1XX6vuSm6vHUiB71VuwopOeCnXitMuBnaRRSjB/YBXM/3eu79GPQYd392TBZ7TDWOJF/tBJT36udnfGe+ejSToMv9p7EqCV5sNhdyE3VY+LVXREhkYQsOQ5Uvlz3/jUKKe4Y2AXLNxf7LUstDjLzUbdCJ1Dpc33l0J49mRisEBFdPAxUvESrg/869hw34oaeHfDk2gK/WReNQooTRite+b5IzDXx7Er83Je+XWwHp7XHyruvFGdcPDyJrjPO7vUD+OfBePJWPMsyPxw8hY/+fhVcbgFRKhnU8tourpd10DY4STfY8lGwbrGbisoxZ/1eLBqbAaXcgezuetzYqwPKqmzYe8IonucWfKOlTYVlcAsC/jaoe8DP86iy+pcv173/oGM7O/Pxr1uugNnq9MkxqVuhEygBuL6k4MOnq/Hshv1sj09EdBExUPGikEYEzLXQKKS4MkWHSos94NJQoB2I677m6Q1yY68OmB9gV2LPz7cPSMaDq/Ixa0QPzBrZE6YaB7QqOZSyCJRX2/Dx/VdDJYtAjcON3klxUCukOGm0Yup7O1BmtiPXoMczXeMwb3Q6nv5kj0+SrifAueOtX8TXAi0fAaFnFzYXleNoZQ3ueGuLeG/vTOyHX34rx7++OiSeV7fh2+aicswcFnrXZbvTDQmAJeOzcNxorU1QPjtz5blOfTMfv5WaccfbW8TXPDkmi8dlYvrZAChQAnBDkoKbugzEjQspnJwyWVFRbYfJ6oRWLUOcRsGdxSlsMVDxUlFtx5zR6Zj9yV5sKioTg4shaQkor7ahg1aFaYMNfjv61reMULc3SLA8mM1F5XhiWA8M7ZWAUpMNVrsTZWY7bn2jNrAYnp6Af97YA0+uK/BLfPXemfmZT/fhpsyOPkm6nof9oi/24/YByeLYSk025Bh0ftsC1De74N0pN1Cg5rkf8fjZz1PIIgJ+nuc+dNEKPP3JHjx/yxWQRkiwcssRv+vWN7bKGt98FO/gwlOhA4mA1fdeiUilVKx0cgsChqUn4Is9p/yu6b3slJkUixNGKw6XVTco6ODGhRROSsqrMXOt/98hz47NQLIusgVHRhQYAxUvGqUMpho7nh7VE063ALPVCafbjf8dOCUGJ3VnCQD/B6dGIYXcKw/Ee6liwsAufud671AskQCRchli1W6o5DKkJtSWu5aZ7RjXN8kvSAH8d2beVFiGSVd3xeNrChDInVd2Ff/3R9uPYt6YdMxa5zv7EqMO3UytfZRSDNrqm33x3grA7XZj1shemFenJNsz23PGbMPlHbUoM9shi5CI/V02N3BsGoUUnePUYudd70Z3ZWY7usdHIUajQEl5tV/ibI5Bh/ljMhAhkWBDwUnxdc+y04w1uwP2pwkVdHDjQgonp0xWvyAFqP075Im1BXjh1t6cWaGww0DFi0YeAVmEHHM/800g9Q5O8ksqMSLDinenDEBplQ0quRT6KAU0Z/cJundQN1zfI97nut4Pcu/lhUAlsp7Pm5ydgr8s3erThTZY4itQ+xfN9GFp4s+BZh08QVGCVokP/nYVopRSqORSHK+swcNDUjFzeA+YapyIUkkhi5CE3ApgQ8EJsWV/qH2INAopErRKr063Eiz+cn/A2Z7/++YgHvnT5RjaKwHl1XbEaeSoqLZjQEo7n3Jwq8MVcFbGOy+obl+al8Znofrszs2h/rJ+al0BnvvzFXhgcCoOn112KjhmxN7jRrx+Z18Yaxy4K6cbspLj/DZcDBR0cONCCicV1faQf4dUVNsZqFDYYaDiRSqRYO5ne/yWZjYXlSMCwId/uwpOt4B/fXUAT6zdIx7PNeixfPIAVNuceCfvMF78XyGmDTaICa3eQYN3VU+wpNBgXWjPmEOXHXsnxgbaPydYUDTtOgP0UUr85Z2tOFpRI56/bFJ/QAKfB22uQYfJOSmY9t65GaXpN6YhEM9nLvp8v/g7/eyBbHx34LRPPxnvc+fVCRJzU/WYep0BU5b/Kn7en3rE49mxGXhq3R6fhNtZI3viVa+EZg/P7/PZMRkA6v/L2lTjQMcYFZ79fD+2HakQf2//9825DSkDbbgYKOjgxoUUTkxW/x3iG3OcqCUwUPFiDtFHZVNROR4XBDz3lf9mf5uKygAJ8MSwNNwxsAum5HRDwbFK3JVTu2zhHTR4d1utb8mkbhdajTL01xWjlmPppP44ZbKi3Oy7geK9g7pheYigaGRGRzxzUy+fPYAsdheGp3fw2azwlMkKCWr3+dEopMhKjoM0QoJ3JvaDRCIRl1ksdlfAQKyiOvCDOVQlDwBseCAHEkntTFG1zVkbMJ6t7vF0hHW63Zj5ceDlLu+AsSF/Wad1rG2P/+Oh0w0KJoHAQQc3LqRwolWF/jukvuNELYH/VXqpqqn/XxPB/iW+qbAMx6+2ih1fsw06ZHaKRf+u7dA+Wikuo3h3W61vd2DvmRiLzQV9lDJkIuoJYw3uWrHtbIv5XvjXuAzM/mwfAOD6HvF48X+Ffu/z3NOU7BTEa881c5uSk4K38w4HLXH+2zXd0CsxJuAMzct3ZKHgmBFD0hLQs6NW7B+zNK/Yr2zZI1TQtqmwDIfLqrFsczEmeW3A6MkN6R4fheOVNThwojrg+z08sxv1/WUcqahdDkuMVaNfl7iQwU/dDRfr4saFFE7iIhUh/w6Ji+R/jxR+GKh40Sh9S3XrJrpaHaGrTeyuc8c3F5VDKYvAhIFdcMZsx+ybemHOZ3uxqbBM7LZ6VTddyOt5z8Ro1XLYnC48c1M65ny61yd3JMegw+ybeuHrvSfFJNKTRhvSO8dg7dSrYbQ4IYEE0wYbsPFgKV64rTecLgFmqwP6KCVsLjdMFgdkERF4Z2I/TF+zG1lJsfgk/xg+nZYNmTQCVTW1ZbUOlxtTV+7A0yN7Yv76fQFnGiIkEjw9sidqHC4oZBFoH6XEkLQE5Bj0aB+lDFgC3pCNDfOKyiHg3CzGxsIyTF+zG7NG9EB5tR3aehKAPXlE9f1lfdJkxeIvD2DJ+CyYbaGD10AbLnrjxoUUThK0Kjw7NgNPrC3wS2Z/dmwG81MoLDFQ8aKWS8WZj0A5HecSQgPr0i7SZ2M/pTwCL359EBv2nIJGIcXfrumGJ4b1gBsCLDYXtGoZFt6cgXnr9/nt6+PdmC3XoMfOkgrMXLtHDJ7uu7Y7FLIIqORSlFXZcKyiBj/V6WOSY9D5zEDc2q8TXhrfB0+uK0B+SSVeGp+FF7/1r3xZefeVOG2yBt0D6N27BsAaapmssAw1DheqbU4Y2kehtKoGGwvLsTSv2Ov3KPEJtuqrMvIEbXVnMTYVluFoRe1M0rNj00MmAHtmsEL9Ze3pM1NmtuOkyVrv0o33hovcuJBag2RdJF64tfe5PioqGeIi2UeFwhcDFS8Otxszh6cBn+/HFclxfrkJodrb56bqsfNohU+SbY5Bh1kje2HL7xWw2F3olRiD+Z/7zkLkGvRYOqm/T7KodxfWXIOuNpl0xa8Azu198/J3Rcgx6PDPG9Ow849K/Pr7mYBVLN4zEPcM6i6WN08bbAiYe+EpdV44NgMzglTGzFq3x29Pnrr+qKjB/St3IMegwz+GpmHfcaOYfHrXim14akQPPDQkFaVVNihlEbA7a9vsB6qQqdtNt+7si+fn+Rv2Y/mkfhie0QHxWpVYnnzKaIUhPhKxmnNBR7IuEvPGpMNsc8JsdSFKJUWpySYGKQBwrLIGlydE4727B6KyxuFT6uzZFsCz4WLdoCNQg7fu8VEhf2dEF0uCVsXAhFoNBipeFBESREilGJ7REZkBcia8E2E3F5WLsxtXd9NBGiGBxe7yaQjn3d8k/2hlkJb0ZQAEfDotGxXVDkSpZFDKIlBRbcea+2q70I44u19O3aUolVyKSIUMN6bHI6NTDGYMSxNnc06ZrJi+Zjc2F5Vj+o1p6JMcB6fr3K7KoXJC8orKYT7bSTbYcWs9SzWeGZC8onJIcBBXJMdi2eZiMWh6Yu0erLnvKvzjw12w2F14YvjlmHptd7+dn72DtrrXDvSz2e7C5wUn/CqH5o9J9wsm3G5g1JLNQe+hfbQSM9bsDliq/v7WEswdnY6OAXqntJUGby3RTZcdfImoLgYqXuQyKWaefTC9dmcfv+PeibAzh6VBLo3A/PX7Au7Z41lu8fQ3CZksWlSOI+UWn4qbHIMOvZPjkN1dLwYpgcqLR6R3wOM3pmHp5gMBl3AmvP2LOLvx/r1Xisfrywkx1dRfVhssz6PuDMimojJMyu6Kl78r8lm2sTrc4u/qqu563PbGL5iSk4JHhlwG49nP926dH+ja3j9PyUnBO3mBK4eeXFvbH8U7UNBHKYLO4uQadCj4wxikVF2CxX/ODBiktJUGby0RbLWVAI+ImlfozU0uMVVWp/hg8t5hGKhNxJw22IAl47PQs6MWarkM89bvC/gg88wceJitrnoDg0ilDK9O6IOlk/pj4dh03JXTDUvzisW9eIKV797ct3O93Wo9Mw7eyab17WtTX2JqtEqOSdkpyDH4JgR7ZkA8+SgeclkENAqpz+8hRi0Xf1c1dre4rPXXpVshAFh6NijzBCk5da6da9Bh9qhekEsltaXSSbEhZ4GMNQ4YLed60cRoFJh7Uy9kB7iHWaN6Yf6G/QGvtamoLGgg15AGbxeK0WLHb6Vm5JdU4LfTZp97bex1QgVbTb1uuH0mEbUOnFHx4v3w8c5HCZZYG2g2AfBP+IxSSWGxhw4Mqm1OsbTZ01QNOLcXT7AZmfq61c4c1gNf7K1tBy+TSsRZkIJjxqCJp7kGPTReicWBjkcppOLs0hPDe6LK6oDZ5vSbAfGQSiR4aXwWZJLaHiw5Bh0UsghsLirH/dcaEKk4V3HlPXPl6Uiboo/ECWMNErRKLDm7/JZ/tBJjXtmMrORYvDQ+y6fqKpDismos/Nx392OnIGBERkefzrf5RytRXFbtdw/egvViaakGb805G1FfsHXSZG32WSF28CWiYBioePGeRfDko0QAARNrG1JOC9Q+kEtNttCJuAY9uug0WHXPlWJ+yYfbjmJKTgqmr9mNlXdfiT8qLAE/x7sbbcDjNqc4AzH1vzvw5l/74al1BZBIgPuv6w43BBw8WYXF4zIRr1Wi2upCjEYOiQR44HoD3PDPGZk62ACXIGDJ+CzYnG64BQEdY1R+VTTe7/n5cDl2llRgcnYKss9WIzlctWN3CQKUcqnP78czu+J5/7zR6YhSyuF0AQXHjHhz42ExkPC8559DA3fI9VDJpT5LMADgdguI16qwtM73u/LugSGv5d2LxWcnWpUs4MaVHpFKGX4rNTc6ByNU7kZzLzfVF2z9UVGDDlpVswYO7OBLRMEwUPESpZD6NWZbfe+VkEjgN5tR39KJ8uwuwXNHp8PmdEIqicNNmYmYt96/Rfy06wzYUHAC6YkxqLDYEauR459D03C8ogYvf1eECW//gv/eFfjB6VkaCnpPKpn4wDxUasa9727DOxP7wWx3YdxrP2Ha4O6YPyY9YBny06N64eruOr/ZhinLf8XSif19cmquT2uPOaPT8cyne30emN7JsBa7C0+O6Im/DeoOl1sAULtkE6dRwOpwYtp1BgDwC4ymXZeKknILJi2vrXzKNejx6oQ+2PVHJdITY8TE4hi1LGR/FOFssznPrMD8DftxRVIs9h03Iis5rkH7CXmu5WmMFWwn2robVwK13/W2IxU+DeQaMutR32xJc89G1FeSDaDZZzjYwZeIgmGg4qXGacczN/XCM16N2f44u/dNXQ2ZIZmcnYJb3/gZz/35CkxZ/qtYtVM7myAgRa/BrqOVsNhd2Fp8xmcvmRyDDvPGpEOjkKLMbIfDJQT8PM/SULAHqqJOQNW5nRo1TjfcbgHP33IFurePwtN1ghSgdtlo7md7MTk7xScgEUl8f/z2wGlIsB/PjOqF38urfQIb7wd2cVm11xKXHu9M7IfvDpzCgRMmTL8xDSPrLMOUmqzQRysw/s1fxM/ybFkwLL2Dz9iGpMVj1shemLt+r1+wMyk7BVLJuUH/UVGDTYVl2O61l493MDo4rX3AXaW9G2OF2twQ8G2vPyhVj/vP7lnkrb5Zj4bMljT3bESoJGNP8rKumTuYsoMvUfgJlyo8Bipe5BFy2FxuTB+ahieGS1BcVo2kdmqUmmx+59YtVfbINegxMbsrbnp5s/hwtjrOlRb3SY6DLEKCxFglBAFITYjG/hMm5JdU+lw/r6gcT3+yF+/fexW+2ncShaeq8MDgVL/P+3j70aAP1Lmj02F1OPHqhD5nG8NZ0Ts5zmfjv6WT+gdt3JZXVI4Zw3oEPBYo2fZ/B0rxyJ8uCxzYnOU9E+UJODybGu46Womru+thcbhgPNsJFwDGv/mLXxLqpsIyTLq6q9/nuyFgSnaK3yzQg6vy8e9be/uc7/lO5BEReGJYD0RESFBldSJaJYNMKsHR8ho8c1M6bE4XTDVOxGrkaOfVGKu+zQ2fHNETQ9LiEa2SQxYhwbCXNgVcDgo161HfbMlxoxVxGjk0CmnQnJrGzkbEaBSYO7qX3yyb9+zY6CsSG3XNhnwmO/gShY9wqsJjoOJFKZeiyubE3mMmdGsfiftX7sC0wQYkxqj8ZjM8S0NPjeiBR4ZchtIqG5LaqeF0CZjw9hafvidddRp8MjUbcz/b61fKPDk7Bf/bf8pnqcC7X0q1zYns7jroo5UoNVrFxE+nuzYvRC6NwOHT1T4P1CiVDCp5BP711QF8seeU+Hm5Bj2S2mmw3SsokkWcm2UI1KdFLpVgw4PZOHrGCoUsAjtKKrDvuBGSwFv24IzF3uCyZaA24JicbcOAru3w6vdFeOj9XXhnYj/ctWIbXp3QR5x9CSRQntB3B05jwsAuPsGS576SdRq8OqEP4jRyWB0uvHJHH7yddzjgd7J6yxHccWUX3PRyHrKSY/HQ9aloF6mA2erE8coKMYgKFSBUWZ0YkNIOAJBfUhEyOTfYrEd9syXFZdVYteWIX9NAj6bORkghCZhk/OCqfGQlx/pVxTUHdvAlCg/h1maBgYoXU40DZ8x29O0aC4er9km8NK8Yr9zRB9OuMyAC8Jl9yEqORbxWhb8u3QqL3YVXJ/QRZwwe+VMqhvXqiHnr9wKofVAF24E362yy7pScFPHzThhrl5zOWOxQyaXYVnwG6Z1icNpsQ7f2kdBHqTDn0z1+zcgmZ6dgS3F5wE61m4rKamccvJYk4iLPPXADLYF4Zoge/WAnLHaX2G1XQOBkYo1CiknZKZDUaZEfqHGbh0wqwcvfFyG/pBLTBhsQqZBBo5AiPloZMHjydIcNlifkHcAEvy8d7r/OgIMnqzBtsMHn+qeMNXj4T5fhlMmG/941EJuKTkMQgH98sMvnnnJT9QFzUTy8E26bmoPRkBb+tf8NSDBrZE+//JemzkZU1NgDJhl7vkdjjR1AZKOvW58YDQMTopYWblV4DFS8mKxObCupQI5chyilXNw8b+p7O/C3a7ph9k29cKTcEjT/QimLwIGTJiyd2B+Hy8yYczZXYlJ2StBmb55S5pe/K8KMYWn4U4941Nhd2FBwwu8BkdI+CjdlJkIQgNl1ghTPtQDgkSGX1btTsofzbO5LVoDKJsA/uMkrKsdzX+7H7FG9xA0QPcHDvuNGyKUReHBVPlbePRD3Xdsd0ggJIpUyfLn3pBik1A0MOseqcXV3He7O6Ya38w6jX3IcXhqfhcOnzXhnYj+8/H2R36zHOxP7YevvZwLeo/e+QcH6z2wqKodcFoG3J/bHv7464Hf9vl3b4YGz3+2zY9Px8neFfr/vTYVlEIRzvxvvoAoAIiIkMFpq/x86WA6GRiHFrJE94RYE5JdU+K0DNyRfxPM9PTmyB7599JpmmY2IUsox/q0tPiXi3v/NfzYtp0nXJaLwF25VeAxUvGhVMizNK8boKxJRZrZhYnYK3Kh9uP/fN4VwuATsLKkIuazRNzkWr3xfiEnZKeLDsb7+Hp7jR8/UIClOgyXfHww6+zLnpl6ocbj9HpreD0mXW8DSSf199qXx5j3jYLQ4MDk7BWq5tN5gyvM54wd2wZNrC3zG4En+tTndeGdif6jkUsRp5PjLO1sxOqsT8ksqACDorM3sUT1RYbHj7pxuaBelwGs/FOHWfkl49fuiwDs0Q4K+XeP8xppt0MHqcIlBVFI7NZbmFfsFRztKKiCXSvDCVwcCXn/eZ/vEACRBqwqax7OjpBJPDO+Bfslx6Bir8utU7L2mWzcHQ6OQYumk/njlu6KglUAxGgWeuakXnv4keL6Ih6nm3FLT+dJHKdCvS1zA/yaY3ErUtoVbFR4DFS9xkQr0TY7DlOW/4v9u640HV23z+Rdl9/hI/LlPZzy1zrdfSG6qHvdfa8BdK37F0L9diU1F5Rg/sIt4vH2UMuTndo5T452J/RCpkCEiAkETNDcXlQesRAq2vFG3nb+H95LJtrMzIZOuTkEonuAm2AyFZ7PC3snnHm45Bh3entgfd6/4FbNv6oURGdagszazP9uLrLPvHZIWj8dvTEOZ2RZ8h+aiMvz92u4+r3lKvX8+XI6MTjEAalsvv3fPlQFnTWaP7IU3fjwc9PqTsrv63Htdnt/7wrObWObn+S/vea/p1s3BiNMo8NS6PX5N9equA0tQuzw4Y1gajlda0TFGBbvTjdNmG16+o48YkHovNZ0vJrcSXbrCrQqPgYqXBK2q9l+vn+6B3XmupbtntiI+WolTNhumDTbgieE9xTwSeYQEcRoZ3vprP1hsLiyd1N/noaGQRQQtZc426CCVSMTkz9X3XOl3jjeL3eWXmxEsePD87J2TkmvQ45TJKp6zNK8Y70zsByFIcqyH5zPr28xwsteykmeZ6JUJfVBmtsMQH4W7crohKzkOq7eW4PYByT6zHPooBZbmFSMtUYu56/diglewF4hLEPDOxH4Aapd7olUySCQS/Pr7GXHpa9pgQ9D8oHnr9/r8buryBCjBcmG8f++hlve813S9czB+KzUH7Pxb9z26SAV2H62EXCrBlSntsOeYEQlalfidJcaosGxSP7Rr5pJhJrcSXZrC7R8qDFTqkEhqg4fOcWrkGHQ4cLIKSyf1R5XVCadLgEsQUG1zw+WyoYsuEos+3487rkzGgg37ff71/+zYdLF53AmjVXyAB5q+P+o1QyKT1mlQUocsQuLXwyVU8OC9bFPbxK0nvtl/UlwaUcoisPX3M8joFNOgXIj6lrGizu5ZpJJLUXCsEhmdYvCvLw/4Jf2uvPtKLP5yv1+C60vjsxAhkfhtYBiI0yWIAd6GB3Igl0ZgVp0lkvo2g5wU4jM8AUqwnjne166vU3GgNd2GrgN7/tL45XA5BAEB85c8pevNjcmtRJemcPqHSlgEKq+88gr+9a9/4eTJk7jiiiuwZMkSDBgwoEXGootUoE9yOzzz2V7cldMNCVolFny+P2CAcf9/t+PNv/bFrHX+ia3zN+w/+699AbIICR6os3eNd2Kip507AOQVlYXcYyevqMyvh0t9D0mNQoZ3JvZD/tFKLP7iANI7x/j1OtEopPh0Wg7mfObbWTbnbLM0Ty5ER23o+nlphEQsKX52bDqW5RUHTPqdt34veifH4bsDp8XXNxWVww3gb4Nql3RCNdXz7jQLAEfOWNCtfaTfufX9boLJ9QrOluYVY+mk/pBKJAGnQoH6OxUHWtNtzDpwYqwaWUmxeOoT/+Z8np/nj04PeT0iosYIl3+otHig8v777+PRRx/F66+/joEDB+LFF1/E0KFDcfDgQcTHx1/08cRoFIhRy/HdgdPI7ByL7QHKfD0/35DeAVU2Z8A8CovdhbtWbMPqe6+EUhaBvsmBExPr9hZ5c+NhvHxHFgDBt9W+QYfJOV0x7b18n037ZgwLvb9N7VicPoHJ36/t7lcVZLG74HS78eTw2gZvVVYnqmxOCIIAqUSC52+5AkpZBNSK0MtY3p1wQyWh1l0m8thcVC7eU31N9bw7zSplEQF3NK4vgOig9e+Rk2vQi79rAOjXJQ5d22nEf11U1thhc7ihlJ+7dqigKtiabmPXgS0OV+j8JUfofZ+IiFqjFg9U/v3vf+Oee+7B5MmTAQCvv/46NmzYgKVLl2LGjBktMqaqszvjZnSKCVnmO/3GNFhswR8OFrsLNXYX5FJg7pheft1jPQ9c78oNi92Fae/VBiH/HJaGCosDUokEPx8uF4MUz3n5JRVIjFHhqu66Bi3beDjd/gkpOQYdIiQSHK2w4K4VtfsBLdtc7Ffh9MZf+oZcxjphPJf/0tCNG+tyugSxaVzdXZRj1LXN2h5YlY/nb7nC5x5v6Jngd61QAUS2QYfSKium35gGaYQENXYXYtRyaNVyVNuceO/ugX7Tnd4bAVZaHOLvPVhQFWpNt7HrwKH+W2vIcSKi1qhFAxW73Y7t27dj5syZ4msREREYMmQIfv755xYblycRtr4H7R8VNUjRh256ZbY5cdubv2B4egIWjs2A2e5CVY0D0Wo5ohRSzFm/z6982GJ3YVdJBW7omYAauwup8VHYVaezaa5Bh1mjeuGLPSdgdTgxb3QvzFq3t0FN1iKVvhsZejYgdLldaBepQK5BL+7aPL/OJopRShnueXdbg5axGrJxYyBWhwuzRvbC/PX7sKmozGcXZe8NDpWyCOSm6jHx6tpg74aeCX5BiSeAkAA+QZfnWlPfy0ef5Fi8cGtvsTV+Q3imRBd7BRqeoGrqtQYo5RGIVSvqXdNtzDpwTIBtCxpznIioNWrRQKWsrAwulwsJCb7/Ek5ISMCBAwf8zrfZbLDZzu27YzKZLsi44iIVyDHo6n3QxqjlcLrcQVvG5xr06BynxhcP5cJY48DY137y2bPmkT+l4v5ru8PmdPvtODwxOwW3v/kLLHYXnhuXgeEZHTGpTmAw5pXN6Jsci45aFbrqNbgiORaTsrtCq5bD7nTj58PlfqXJ2QYd1HIpPnsgG2arC1EqKUpNNvzfNwfRPT5afLAv21yMCW//gn/9ORNPjuiJY5W1Cb9WhwtZyYETVOvO3tSXY1J3psfzO7PYXXhg1S9YPC4Tf7+2O4w1Dr8Ge7kGPbq3j8Tzt1yBJ9cWwGJ34fuDpX47MFvsLry35QieGtETEgnE0m7Ptfokx4qbDDZFcyScNXQdOEGrDDpzlpuqR4I2dBk8EVFr1OJLP42xcOFCzJkz54J/ToJWhWfHZmBzUVnIB21SnBo2twvzx2T49VbxNEArOm2GLlIOrUqGyztEo8zrnIKjRozMTMTw9I6YnJ0CjUIKt1vAT14BRrZBh/bRKmgUtQ3Z6s6Y3H9dKvTRCnyz76RY6hutlKLSLfjtL+OpDsk/UoHH15xrMJZr0GPqdQZMWfGrmP8ya0QPzBrZs3YZTAJ000fC6nSjxu7E/NHpePrT0Em3wLkk1LpbD+QYdFgwNgPz1+/z+Z3mpuoxc1gaSk02zB2dDqlEgjiNHK//+JvfZy0Ym45kXe1s1tzR6bA7d+ONHw8js1Os3x41pVU2xKrl6BCrRqxGgYpqO6JVcozM6Ig4r00Gm+piJZx5ZnDq7sGRm6rHc+xtQkRtlEQQ6uugceHY7XZoNBp89NFHGDNmjPj6xIkTUVlZiU8++cTn/EAzKklJSTAajdBqtc0+vlKTFdU2p99DOTdVj/lj0vHaD0X4dNcJvHFnX3SKVcPqdKPK6kCUSobTVTZIJRK8ufE3bC+pxGsT+uB4ZQ3itSrxAWqssaNfcjv8UlyObu2j4BYE6CIVcLgFnDHbEa2WwekSYLQ4cNpsw5Up7WBx1G48qFFKoZZLUWa24f6VO8SZmmxDbSv6WI0MB06aER+t9Hlg53TX4YTJCrVCCrPVBa1aBrVcCpfbDacbMFtrNzWMVkhhd7sgi5Ci2u4SZws0CimUABwAqu0umM7uNhypkGLu+n343/5S8fc06OwDVBIhQUW1HSarE1qVTAwOPFuIe89EAPB7zep0B3y/N8+1qm0OxKgVsLvcqLY522Tvj0C/t7Z0f0TU9plMJsTExDTo+d2igQoADBw4EAMGDMCSJUsAAG63G8nJyZg2bVq9ybSNudHzccpkDfmgrbY5oFUr8PQne3ySIof0iMfskT1htrtQbXOgXaQSDpcbxyprIAi1yw9f7zmJ/5zN6/A8eLQqGSIkElTWOMTXYtRyRCqkMNY4xMBBq5YjUi6F1emGyeqARiGDBLW9YLSq2mUps+dclVwc97EKC0xWp8/ndYrTBLz3PyostRVAZ8+NVsnQOci5fIASEVFDtKpA5f3338fEiRPxxhtvYMCAAXjxxRfxwQcf4MCBA365K3VdrECloRr6oOYDnYiILmWNeX63eI7KbbfdhtOnT+Ppp5/GyZMn0bt3b3z55Zf1BinhqKG5CuHSRIeIiCjctfiMyvkItxkVIiIiql9jnt+h62+JiIiIWhADFSIiIgpbDFSIiIgobDFQISIiorDFQIWIiIjCFgMVIiIiClsMVIiIiChsMVAhIiKisMVAhYiIiMJWi7fQPx+epromk6mFR0JEREQN5XluN6Q5fqsOVKqqqgAASUlJLTwSIiIiaqyqqirExMSEPKdV7/Xjdrtx/PhxREdHQyKRNOu1TSYTkpKScPTo0Ta5jxDvr3Vry/fXlu8N4P21dry/5iEIAqqqqpCYmIiIiNBZKK16RiUiIgKdO3e+oJ+h1Wrb5H+MHry/1q0t319bvjeA99fa8f7OX30zKR5MpiUiIqKwxUCFiIiIwhYDlSCUSiVmz54NpVLZ0kO5IHh/rVtbvr+2fG8A76+14/1dfK06mZaIiIjaNs6oEBERUdhioEJERERhi4EKERERhS0GKgG88sor6Nq1K1QqFQYOHIitW7de9DFs3LgRo0aNQmJiIiQSCdatW+dzXBAEPP300+jYsSPUajWGDBmCwsJCn3POnDmDCRMmQKvVIjY2FnfddRfMZrPPObt370Zubi5UKhWSkpLw3HPP+Y3lww8/RFpaGlQqFTIyMvD55583eizeFi5ciP79+yM6Ohrx8fEYM2YMDh486HOO1WrF1KlTodPpEBUVhXHjxuHUqVM+55SUlGDEiBHQaDSIj4/H448/DqfT6XPODz/8gD59+kCpVMJgMGD58uV+46nv+27IWLy99tpryMzMFPsQXHXVVfjiiy/axL0FsmjRIkgkEjz88MNt4h6feeYZSCQSnz9paWlt4t48jh07hjvvvBM6nQ5qtRoZGRnYtm2beLw1//3StWtXv+9PIpFg6tSpDf6dhfP353K5MGvWLKSkpECtVqN79+6YN2+eTyv61vz9BSSQj9WrVwsKhUJYunSpsHfvXuGee+4RYmNjhVOnTl3UcXz++efCk08+KXz88ccCAGHt2rU+xxctWiTExMQI69atE3bt2iXcdNNNQkpKilBTUyOec+ONNwpXXHGF8MsvvwibNm0SDAaDMH78ePG40WgUEhIShAkTJgh79uwRVq1aJajVauGNN94Qz9m8ebMglUqF5557Tti3b5/w1FNPCXK5XCgoKGjUWLwNHTpUWLZsmbBnzx5h586dwvDhw4Xk5GTBbDaL5/z9738XkpKShG+//VbYtm2bcOWVVwpXX321eNzpdArp6enCkCFDhPz8fOHzzz8X9Hq9MHPmTPGcw4cPCxqNRnj00UeFffv2CUuWLBGkUqnw5Zdfiuc05Puubyx1ffrpp8KGDRuEQ4cOCQcPHhSeeOIJQS6XC3v27Gn191bX1q1bha5duwqZmZnCQw891ODrhvM9zp49W+jVq5dw4sQJ8c/p06fbxL0JgiCcOXNG6NKlizBp0iRhy5YtwuHDh4WvvvpKKCoqEs9pzX+/lJaW+nx333zzjQBA+P7779vE97dgwQJBp9MJ69evF4qLi4UPP/xQiIqKEv7zn/+0ie8vEAYqdQwYMECYOnWq+LPL5RISExOFhQsXttiY6gYqbrdb6NChg/Cvf/1LfK2yslJQKpXCqlWrBEEQhH379gkAhF9//VU854svvhAkEolw7NgxQRAE4dVXXxXi4uIEm80mnjN9+nTh8ssvF3++9dZbhREjRviMZ+DAgcLf/va3Bo+lPqWlpQIA4ccffxTfL5fLhQ8//FA8Z//+/QIA4eeffxYEoTaQi4iIEE6ePCme89prrwlarVa8n3/+859Cr169fD7rtttuE4YOHSr+XN/33ZCxNERcXJzw9ttvt6l7q6qqElJTU4VvvvlGuOaaa8RApbXf4+zZs4Urrrgi4LHWfm+CUPv/4zk5OUGPt7W/Xx566CGhe/fugtvtbhPf34gRI4QpU6b4vHbzzTcLEyZMEASh7X1/giAIXPrxYrfbsX37dgwZMkR8LSIiAkOGDMHPP//cgiPzVVxcjJMnT/qMMyYmBgMHDhTH+fPPPyM2Nhb9+vUTzxkyZAgiIiKwZcsW8ZxBgwZBoVCI5wwdOhQHDx5ERUWFeI7353jO8XxOQ8ZSH6PRCABo164dAGD79u1wOBw+10xLS0NycrLP/WVkZCAhIcFnXCaTCXv37m3Q2BvyfTdkLKG4XC6sXr0a1dXVuOqqq9rUvU2dOhUjRozwG0dbuMfCwkIkJiaiW7dumDBhAkpKStrMvX366afo168fbrnlFsTHxyMrKwtvvfWWeLwt/f1it9vx3//+F1OmTIFEImkT39/VV1+Nb7/9FocOHQIA7Nq1C3l5eRg2bFiDf2et5fvzYKDipaysDC6Xy+c/UABISEjAyZMnW2hU/jxjCTXOkydPIj4+3ue4TCZDu3btfM4JdA3vzwh2jvfx+sYSitvtxsMPP4zs7Gykp6eL11QoFIiNjQ35uU0du8lkQk1NTYO+74aMJZCCggJERUVBqVTi73//O9auXYuePXu2iXsDgNWrV2PHjh1YuHCh37HWfo8DBw7E8uXL8eWXX+K1115DcXExcnNzUVVV1ervDQAOHz6M1157Dampqfjqq69w33334cEHH8SKFSt8xtgW/n5Zt24dKisrMWnSJPF6rf37mzFjBm6//XakpaVBLpcjKysLDz/8MCZMmOAzxrbw/Ylja/CZRBfA1KlTsWfPHuTl5bX0UJrV5Zdfjp07d8JoNOKjjz7CxIkT8eOPP7b0sJrF0aNH8dBDD+Gbb76BSqVq6eE0O8+/TAEgMzMTAwcORJcuXfDBBx9ArVa34Miah9vtRr9+/fDss88CALKysrBnzx68/vrrmDhxYguPrnm98847GDZsGBITE1t6KM3mgw8+wMqVK/Hee++hV69e2LlzJx5++GEkJia2ue/PgzMqXvR6PaRSqV/W9alTp9ChQ4cWGpU/z1hCjbNDhw4oLS31Oe50OnHmzBmfcwJdw/szgp3jfby+sQQzbdo0rF+/Ht9//73PLtgdOnSA3W5HZWVlyM9t6ti1Wi3UanWDvu+GjCUQhUIBg8GAvn37YuHChbjiiivwn//8p03c2/bt21FaWoo+ffpAJpNBJpPhxx9/xEsvvQSZTIaEhIRWf4/eYmNjcdlll6GoqKhNfH8dO3ZEz549fV7r0aOHuLzVVv5+OXLkCP73v//h7rvvFl9rC9/f448/Ls6qZGRk4C9/+QseeeQRcXazrXx/3hioeFEoFOjbty++/fZb8TW3241vv/0WV111VQuOzFdKSgo6dOjgM06TyYQtW7aI47zqqqtQWVmJ7du3i+d89913cLvdGDhwoHjOxo0b4XA4xHO++eYbXH755YiLixPP8f4czzmez2nIWOoSBAHTpk3D2rVr8d133yElJcXneN++fSGXy32uefDgQZSUlPjcX0FBgc//s33zzTfQarXiX8L1jb0h33dDxtIQbrcbNputTdzb9ddfj4KCAuzcuVP8069fP0yYMEH83639Hr2ZzWb89ttv6NixY5v4/rKzs/3aARw6dAhdunQB0Pr/fvFYtmwZ4uPjMWLECPG1tvD9WSwWRET4PrqlUincbjeAtvP9+Whw2u0lYvXq1YJSqRSWL18u7Nu3T7j33nuF2NhYnwzwi6GqqkrIz88X8vPzBQDCv//9byE/P184cuSIIAi1JV+xsbHCJ598IuzevVsYPXp0wPKzrKwsYcuWLUJeXp6QmprqU35WWVkpJCQkCH/5y1+EPXv2CKtXrxY0Go1f+ZlMJhOef/55Yf/+/cLs2bMDlp/VNxZv9913nxATEyP88MMPPmWEFotFPOfvf/+7kJycLHz33XfCtm3bhKuuukq46qqrxOOeEsIbbrhB2Llzp/Dll18K7du3D1hC+Pjjjwv79+8XXnnllYAlhPV93/WNpa4ZM2YIP/74o1BcXCzs3r1bmDFjhiCRSISvv/661d9bMN5VP639Hh977DHhhx9+EIqLi4XNmzcLQ4YMEfR6vVBaWtrq700QakvKZTKZsGDBAqGwsFBYuXKloNFohP/+97/iOa357xdBqK2wSU5OFqZPn+53rLV/fxMnThQ6deoklid//PHHgl6vF/75z3+2me+vLgYqASxZskRITk4WFAqFMGDAAOGXX3656GP4/vvvBQB+fyZOnCgIQm3Z16xZs4SEhARBqVQK119/vXDw4EGfa5SXlwvjx48XoqKiBK1WK0yePFmoqqryOWfXrl1CTk6OoFQqhU6dOgmLFi3yG8sHH3wgXHbZZYJCoRB69eolbNiwwed4Q8biLdB9ARCWLVsmnlNTUyPcf//9QlxcnKDRaISxY8cKJ06c8LnO77//LgwbNkxQq9WCXq8XHnvsMcHhcPj9Hnv37i0oFAqhW7duPp/hUd/33ZCxeJsyZYrQpUsXQaFQCO3btxeuv/56MUhp7fcWTN1ApTXf42233SZ07NhRUCgUQqdOnYTbbrvNp8dIa743j88++0xIT08XlEqlkJaWJrz55ps+x1vz3y+CIAhfffWVACDgea39+zOZTMJDDz0kJCcnCyqVSujWrZvw5JNP+pQRt/bvry7unkxERERhizkqREREFLYYqBAREVHYYqBCREREYYuBChEREYUtBipEREQUthioEBERUdhioEJERERhi4EKERERhS0GKkTUZkyaNAljxoxp6WEQUTNioEJ0CQv0YP/oo4+gUqnwwgsvXPTxSCQS8U9kZCRSU1MxadIkn83TQvnPf/6D5cuXX9hBEtFFxUCFiERvv/02JkyYgNdeew2PPfZYi4xh2bJlOHHiBPbu3YtXXnkFZrMZAwcOxLvvvhv0PS6XC263GzExMYiNjb14gyWiC46BChEBAJ577jk88MADWL16NSZPngwAuPbaa/HAAw/g4YcfRlxcHBISEvDWW2+huroakydPRnR0NAwGA7744gvxOhUVFZgwYQLat28PtVqN1NRULFu2rMHjiI2NRYcOHdC1a1fccMMN+OijjzBhwgRMmzYNFRUVAIDly5cjNjYWn376KXr27AmlUomSkhKfGaI333wTiYmJcLvdPtcfPXo0pkyZIv78ySefoE+fPlCpVOjWrRvmzJkDp9MpHpdIJHj77bcxduxYaDQapKam4tNPP23075eImoaBChFh+vTpmDdvHtavX4+xY8f6HFuxYgX0ej22bt2KBx54APfddx9uueUWXH311dixYwduuOEG/OUvf4HFYgEAzJo1C/v27cMXX3yB/fv347XXXoNerz+v8T3yyCOoqqrCN998I75msViwePFivP3229i7dy/i4+N93nPLLbegvLwc33//vfjamTNn8OWXX2LChAkAgE2bNuGvf/0rHnroIezbtw9vvPEGli9fjgULFvhca86cObj11luxe/duDB8+HBMmTMCZM2fO656IqIEatdcyEbUpEydOFBQKhQBA+Pbbb/2OX3PNNUJOTo74s9PpFCIjI4W//OUv4msnTpwQAAg///yzIAiCMGrUKGHy5MlNGg8AYe3atX6v19TUCACExYsXC4IgCMuWLRMACDt37vS7n9GjR4s/jx49WpgyZYr48xtvvCEkJiYKLpdLEARBuP7664Vnn33W5xr/7//9P6Fjx44+Y3rqqafEn81mswBA+OKLL5p0j0TUOJxRIbrEZWZmomvXrpg9ezbMZnPA4x5SqRQ6nQ4ZGRniawkJCQCA0tJSAMB9992H1atXo3fv3vjnP/+Jn3766bzHKAgCgNplGA+FQuEztkAmTJiANWvWwGazAQBWrlyJ22+/HRERtX/17dq1C3PnzkVUVJT455577sGJEyfEGSLA93cQGRkJrVYr3i8RXVgMVIgucZ06dcIPP/yAY8eO4cYbb0RVVZXPcblc7vOzRCLxec0TPHhyQYYNG4YjR47gkUcewfHjx3H99dfjH//4x3mNcf/+/QCAlJQU8TW1Wu0TuAQyatQoCIKADRs24OjRo9i0aZO47AMAZrMZc+bMwc6dO8U/BQUFKCwshEqlEs8L9Duom/tCRBeGrKUHQEQtr0uXLvjxxx9x3XXX4cYbb8SXX36J6OjoJl+vffv2mDhxIiZOnIjc3Fw8/vjjeP7555t8vRdffBFarRZDhgxp1PtUKhVuvvlmrFy5EkVFRbj88svRp08f8XifPn1w8OBBGAyGJo+NiC4sBipEBABISkrCDz/8gOuuuw5Dhw7Fl19+2aTrPP300+jbty969eoFm82G9evXo0ePHg1+f2VlJU6ePAmbzYZDhw7hjTfewLp16/Duu+82qfR4woQJGDlyJPbu3Ys777zTb6wjR45EcnIy/vznPyMiIgK7du3Cnj17MH/+/EZ/FhE1PwYqRCTq3LmzT7Diye1oDIVCgZkzZ+L333+HWq1Gbm4uVq9e3eD3e0qjVSoVOnXqhJycHGzdutVnJqQxBg8ejHbt2uHgwYO44447fI4NHToU69evx9y5c7F48WLI5XKkpaXh7rvvbtJnEVHzkwieLDUiIiKiMMNkWiIiIgpbDFSI6KJ49tlnfcqAvf8MGzaspYdHRGGKSz9EdFGcOXMmaDdXtVqNTp06XeQREVFrwECFiIiIwhaXfoiIiChsMVAhIiKisMVAhYiIiMIWAxUiIiIKWwxUiIiIKGwxUCEiIqKwxUCFiIiIwhYDFSIiIgpb/x/UzHNqkBc+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11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7" y="2367655"/>
            <a:ext cx="1847093" cy="2200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19" y="2433558"/>
            <a:ext cx="2406844" cy="2283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21" y="2367655"/>
            <a:ext cx="2098921" cy="2797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51" y="2367655"/>
            <a:ext cx="2427032" cy="24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00150"/>
            <a:ext cx="8054340" cy="3897221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8450" indent="-285750">
              <a:spcBef>
                <a:spcPts val="570"/>
              </a:spcBef>
              <a:buFont typeface="Wingdings" panose="05000000000000000000" pitchFamily="2" charset="2"/>
              <a:buChar char="q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Interpretation</a:t>
            </a:r>
            <a:endParaRPr lang="en-US" b="1" u="sng" dirty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spc="-10" dirty="0" smtClean="0">
                <a:latin typeface="Times New Roman"/>
                <a:cs typeface="Times New Roman"/>
              </a:rPr>
              <a:t>From the above bivariate analysis we can understand that as more </a:t>
            </a:r>
            <a:r>
              <a:rPr lang="en-IN" spc="-10" dirty="0" err="1" smtClean="0">
                <a:latin typeface="Times New Roman"/>
                <a:cs typeface="Times New Roman"/>
              </a:rPr>
              <a:t>kms</a:t>
            </a:r>
            <a:r>
              <a:rPr lang="en-IN" spc="-10" dirty="0" smtClean="0">
                <a:latin typeface="Times New Roman"/>
                <a:cs typeface="Times New Roman"/>
              </a:rPr>
              <a:t> driven by cars the selling piece is tend to decrease.</a:t>
            </a: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spc="-10" dirty="0" smtClean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dirty="0" smtClean="0">
                <a:latin typeface="Times New Roman"/>
                <a:cs typeface="Times New Roman"/>
              </a:rPr>
              <a:t>The diesel type cars has highest </a:t>
            </a:r>
            <a:r>
              <a:rPr lang="en-IN" dirty="0">
                <a:latin typeface="Times New Roman"/>
                <a:cs typeface="Times New Roman"/>
              </a:rPr>
              <a:t>s</a:t>
            </a:r>
            <a:r>
              <a:rPr lang="en-IN" dirty="0" smtClean="0">
                <a:latin typeface="Times New Roman"/>
                <a:cs typeface="Times New Roman"/>
              </a:rPr>
              <a:t>elling price followed by petrol, CNG and LPG being the least.</a:t>
            </a: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dirty="0" smtClean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dirty="0" smtClean="0">
                <a:latin typeface="Times New Roman"/>
                <a:cs typeface="Times New Roman"/>
              </a:rPr>
              <a:t>The test car type is highest selling price followed by 1</a:t>
            </a:r>
            <a:r>
              <a:rPr lang="en-IN" baseline="30000" dirty="0" smtClean="0">
                <a:latin typeface="Times New Roman"/>
                <a:cs typeface="Times New Roman"/>
              </a:rPr>
              <a:t>st</a:t>
            </a:r>
            <a:r>
              <a:rPr lang="en-IN" dirty="0" smtClean="0">
                <a:latin typeface="Times New Roman"/>
                <a:cs typeface="Times New Roman"/>
              </a:rPr>
              <a:t> owner, 2</a:t>
            </a:r>
            <a:r>
              <a:rPr lang="en-IN" baseline="30000" dirty="0" smtClean="0">
                <a:latin typeface="Times New Roman"/>
                <a:cs typeface="Times New Roman"/>
              </a:rPr>
              <a:t>nd</a:t>
            </a:r>
            <a:r>
              <a:rPr lang="en-IN" dirty="0" smtClean="0">
                <a:latin typeface="Times New Roman"/>
                <a:cs typeface="Times New Roman"/>
              </a:rPr>
              <a:t> owner, 3</a:t>
            </a:r>
            <a:r>
              <a:rPr lang="en-IN" baseline="30000" dirty="0" smtClean="0">
                <a:latin typeface="Times New Roman"/>
                <a:cs typeface="Times New Roman"/>
              </a:rPr>
              <a:t>rd</a:t>
            </a:r>
            <a:r>
              <a:rPr lang="en-IN" dirty="0" smtClean="0">
                <a:latin typeface="Times New Roman"/>
                <a:cs typeface="Times New Roman"/>
              </a:rPr>
              <a:t> owner and 4</a:t>
            </a:r>
            <a:r>
              <a:rPr lang="en-IN" baseline="30000" dirty="0" smtClean="0">
                <a:latin typeface="Times New Roman"/>
                <a:cs typeface="Times New Roman"/>
              </a:rPr>
              <a:t>th</a:t>
            </a:r>
            <a:r>
              <a:rPr lang="en-IN" dirty="0" smtClean="0">
                <a:latin typeface="Times New Roman"/>
                <a:cs typeface="Times New Roman"/>
              </a:rPr>
              <a:t> owner being the least.</a:t>
            </a: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endParaRPr lang="en-IN" dirty="0" smtClean="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919"/>
              </a:spcBef>
              <a:buSzPct val="12857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IN" dirty="0" smtClean="0">
                <a:latin typeface="Times New Roman"/>
                <a:cs typeface="Times New Roman"/>
              </a:rPr>
              <a:t>Automatic cars have highest selling price followed by manual.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395255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5" dirty="0" smtClean="0"/>
              <a:t>Correlation Checking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00150"/>
            <a:ext cx="8054340" cy="41177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lang="en-US" sz="15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Correlation checking, we get –</a:t>
            </a:r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endParaRPr lang="en-US" sz="155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240"/>
              </a:spcBef>
              <a:buSzPct val="128571"/>
              <a:tabLst>
                <a:tab pos="355600" algn="l"/>
                <a:tab pos="356235" algn="l"/>
              </a:tabLst>
            </a:pPr>
            <a:r>
              <a:rPr lang="en-US" sz="15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a&gt; </a:t>
            </a:r>
            <a:r>
              <a:rPr lang="en-IN" dirty="0" err="1" smtClean="0"/>
              <a:t>Kms</a:t>
            </a:r>
            <a:r>
              <a:rPr lang="en-IN" dirty="0" smtClean="0"/>
              <a:t> Driven and Selling Price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-.19</a:t>
            </a:r>
          </a:p>
          <a:p>
            <a:pPr marL="12700">
              <a:spcBef>
                <a:spcPts val="240"/>
              </a:spcBef>
              <a:buSzPct val="128571"/>
              <a:tabLst>
                <a:tab pos="355600" algn="l"/>
                <a:tab pos="356235" algn="l"/>
              </a:tabLst>
            </a:pPr>
            <a:endParaRPr lang="en-IN" dirty="0" smtClean="0"/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lang="en-IN" dirty="0"/>
              <a:t> </a:t>
            </a:r>
            <a:r>
              <a:rPr lang="en-IN" dirty="0" smtClean="0"/>
              <a:t> Which implies a negative correlation between </a:t>
            </a:r>
            <a:r>
              <a:rPr lang="en-IN" dirty="0" err="1" smtClean="0"/>
              <a:t>Kms</a:t>
            </a:r>
            <a:r>
              <a:rPr lang="en-IN" dirty="0" smtClean="0"/>
              <a:t> driven and selling price means as with more </a:t>
            </a:r>
            <a:r>
              <a:rPr lang="en-IN" dirty="0" err="1" smtClean="0"/>
              <a:t>kms</a:t>
            </a:r>
            <a:r>
              <a:rPr lang="en-IN" dirty="0" smtClean="0"/>
              <a:t> driven the selling price is tend to decrease.</a:t>
            </a:r>
          </a:p>
          <a:p>
            <a:pPr marL="12700">
              <a:spcBef>
                <a:spcPts val="240"/>
              </a:spcBef>
              <a:buSzPct val="128571"/>
              <a:tabLst>
                <a:tab pos="355600" algn="l"/>
                <a:tab pos="356235" algn="l"/>
              </a:tabLst>
            </a:pPr>
            <a:r>
              <a:rPr lang="en-IN" dirty="0" smtClean="0"/>
              <a:t> </a:t>
            </a:r>
          </a:p>
          <a:p>
            <a:pPr marL="12700">
              <a:spcBef>
                <a:spcPts val="240"/>
              </a:spcBef>
              <a:buSzPct val="128571"/>
              <a:tabLst>
                <a:tab pos="355600" algn="l"/>
                <a:tab pos="356235" algn="l"/>
              </a:tabLst>
            </a:pPr>
            <a:r>
              <a:rPr lang="en-IN" dirty="0"/>
              <a:t> </a:t>
            </a:r>
            <a:r>
              <a:rPr lang="en-IN" dirty="0" smtClean="0"/>
              <a:t>                            b&gt; Year and Selling Price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 -.41</a:t>
            </a:r>
          </a:p>
          <a:p>
            <a:pPr marL="12700">
              <a:spcBef>
                <a:spcPts val="240"/>
              </a:spcBef>
              <a:buSzPct val="128571"/>
              <a:tabLst>
                <a:tab pos="355600" algn="l"/>
                <a:tab pos="356235" algn="l"/>
              </a:tabLst>
            </a:pPr>
            <a:endParaRPr lang="en-IN" dirty="0"/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lang="en-IN" dirty="0"/>
              <a:t>Which implies a negative correlation between </a:t>
            </a:r>
            <a:r>
              <a:rPr lang="en-IN" dirty="0" smtClean="0"/>
              <a:t>year and </a:t>
            </a:r>
            <a:r>
              <a:rPr lang="en-IN" dirty="0"/>
              <a:t>selling price means as with more </a:t>
            </a:r>
            <a:r>
              <a:rPr lang="en-IN" dirty="0" smtClean="0"/>
              <a:t>no of year the </a:t>
            </a:r>
            <a:r>
              <a:rPr lang="en-IN" dirty="0"/>
              <a:t>selling </a:t>
            </a:r>
            <a:r>
              <a:rPr lang="en-IN" dirty="0" smtClean="0"/>
              <a:t>price of the car </a:t>
            </a:r>
            <a:r>
              <a:rPr lang="en-IN" dirty="0"/>
              <a:t>is tend to decrease.</a:t>
            </a:r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endParaRPr lang="en-IN" dirty="0" smtClean="0"/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endParaRPr lang="en-IN" dirty="0"/>
          </a:p>
          <a:p>
            <a:pPr marL="356235" indent="-343535">
              <a:spcBef>
                <a:spcPts val="240"/>
              </a:spcBef>
              <a:buSzPct val="128571"/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endParaRPr lang="en-US" sz="155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4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58" y="418415"/>
            <a:ext cx="578135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5" dirty="0" smtClean="0"/>
              <a:t>Data Preparation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60058" y="1200150"/>
            <a:ext cx="8607742" cy="4580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550" b="1" u="sng" spc="-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Dummy Variable Creation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550" b="1" u="sng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 smtClean="0">
                <a:latin typeface="Times New Roman"/>
                <a:cs typeface="Times New Roman"/>
              </a:rPr>
              <a:t>1) </a:t>
            </a:r>
            <a:r>
              <a:rPr lang="en-US" sz="1250" u="sng" dirty="0">
                <a:latin typeface="Times New Roman"/>
                <a:cs typeface="Times New Roman"/>
              </a:rPr>
              <a:t>Convert Categorical to numerical columns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 smtClean="0">
                <a:latin typeface="Times New Roman"/>
                <a:cs typeface="Times New Roman"/>
              </a:rPr>
              <a:t>                                             - We use One hot encoder to convert Categorical column to numerical column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>
                <a:latin typeface="Times New Roman"/>
                <a:cs typeface="Times New Roman"/>
              </a:rPr>
              <a:t>2) </a:t>
            </a:r>
            <a:r>
              <a:rPr lang="en-IN" sz="1250" u="sng" dirty="0" smtClean="0">
                <a:latin typeface="Times New Roman"/>
                <a:cs typeface="Times New Roman"/>
              </a:rPr>
              <a:t>Using of String Indexer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 smtClean="0">
                <a:latin typeface="Times New Roman"/>
                <a:cs typeface="Times New Roman"/>
              </a:rPr>
              <a:t>                                             </a:t>
            </a:r>
            <a:r>
              <a:rPr lang="en-US" sz="1250" dirty="0">
                <a:latin typeface="Times New Roman"/>
                <a:cs typeface="Times New Roman"/>
              </a:rPr>
              <a:t>- This class is used to encode categorical variables, such as the "</a:t>
            </a:r>
            <a:r>
              <a:rPr lang="en-US" sz="1250" dirty="0" err="1">
                <a:latin typeface="Times New Roman"/>
                <a:cs typeface="Times New Roman"/>
              </a:rPr>
              <a:t>Seller_Type</a:t>
            </a:r>
            <a:r>
              <a:rPr lang="en-US" sz="1250" dirty="0">
                <a:latin typeface="Times New Roman"/>
                <a:cs typeface="Times New Roman"/>
              </a:rPr>
              <a:t>" column in </a:t>
            </a:r>
            <a:r>
              <a:rPr lang="en-US" sz="1250" dirty="0" smtClean="0">
                <a:latin typeface="Times New Roman"/>
                <a:cs typeface="Times New Roman"/>
              </a:rPr>
              <a:t>the dataset.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 smtClean="0">
                <a:latin typeface="Times New Roman"/>
                <a:cs typeface="Times New Roman"/>
              </a:rPr>
              <a:t>    After </a:t>
            </a:r>
            <a:r>
              <a:rPr lang="en-US" sz="1250" dirty="0">
                <a:latin typeface="Times New Roman"/>
                <a:cs typeface="Times New Roman"/>
              </a:rPr>
              <a:t>these operations, the </a:t>
            </a:r>
            <a:r>
              <a:rPr lang="en-US" sz="1250" dirty="0" err="1" smtClean="0">
                <a:latin typeface="Times New Roman"/>
                <a:cs typeface="Times New Roman"/>
              </a:rPr>
              <a:t>new_data</a:t>
            </a:r>
            <a:r>
              <a:rPr lang="en-US" sz="1250" dirty="0" smtClean="0">
                <a:latin typeface="Times New Roman"/>
                <a:cs typeface="Times New Roman"/>
              </a:rPr>
              <a:t> </a:t>
            </a:r>
            <a:r>
              <a:rPr lang="en-US" sz="1250" dirty="0" err="1">
                <a:latin typeface="Times New Roman"/>
                <a:cs typeface="Times New Roman"/>
              </a:rPr>
              <a:t>DataFrame</a:t>
            </a:r>
            <a:r>
              <a:rPr lang="en-US" sz="1250" dirty="0">
                <a:latin typeface="Times New Roman"/>
                <a:cs typeface="Times New Roman"/>
              </a:rPr>
              <a:t> will contain an additional column called "</a:t>
            </a:r>
            <a:r>
              <a:rPr lang="en-US" sz="1250" dirty="0" err="1">
                <a:latin typeface="Times New Roman"/>
                <a:cs typeface="Times New Roman"/>
              </a:rPr>
              <a:t>seller_type_indexer</a:t>
            </a:r>
            <a:r>
              <a:rPr lang="en-US" sz="1250" dirty="0">
                <a:latin typeface="Times New Roman"/>
                <a:cs typeface="Times New Roman"/>
              </a:rPr>
              <a:t>" that contains the indexed values representing the original categorical values from the "</a:t>
            </a:r>
            <a:r>
              <a:rPr lang="en-US" sz="1250" dirty="0" err="1">
                <a:latin typeface="Times New Roman"/>
                <a:cs typeface="Times New Roman"/>
              </a:rPr>
              <a:t>Seller_Type</a:t>
            </a:r>
            <a:r>
              <a:rPr lang="en-US" sz="1250" dirty="0">
                <a:latin typeface="Times New Roman"/>
                <a:cs typeface="Times New Roman"/>
              </a:rPr>
              <a:t>" column</a:t>
            </a:r>
            <a:r>
              <a:rPr lang="en-US" sz="1250" dirty="0" smtClean="0">
                <a:latin typeface="Times New Roman"/>
                <a:cs typeface="Times New Roman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spcBef>
                <a:spcPts val="100"/>
              </a:spcBef>
            </a:pPr>
            <a:r>
              <a:rPr lang="en-US" sz="1250" dirty="0">
                <a:latin typeface="Times New Roman"/>
                <a:cs typeface="Times New Roman"/>
              </a:rPr>
              <a:t>2) </a:t>
            </a:r>
            <a:r>
              <a:rPr lang="en-IN" sz="1250" u="sng" dirty="0" smtClean="0">
                <a:latin typeface="Times New Roman"/>
                <a:cs typeface="Times New Roman"/>
              </a:rPr>
              <a:t>Dropping unnecessary columns</a:t>
            </a:r>
            <a:endParaRPr lang="en-IN" sz="1250" dirty="0" smtClean="0">
              <a:latin typeface="Times New Roman"/>
              <a:cs typeface="Times New Roman"/>
            </a:endParaRPr>
          </a:p>
          <a:p>
            <a:pPr marL="12700" algn="just">
              <a:spcBef>
                <a:spcPts val="100"/>
              </a:spcBef>
            </a:pPr>
            <a:r>
              <a:rPr lang="en-IN" sz="1250" dirty="0">
                <a:latin typeface="Times New Roman"/>
                <a:cs typeface="Times New Roman"/>
              </a:rPr>
              <a:t> </a:t>
            </a:r>
            <a:r>
              <a:rPr lang="en-IN" sz="1250" dirty="0" smtClean="0">
                <a:latin typeface="Times New Roman"/>
                <a:cs typeface="Times New Roman"/>
              </a:rPr>
              <a:t>                                            - Next we drop unnecessary categorical columns as we already make indexer and vector columns for each categorical columns.</a:t>
            </a:r>
            <a:endParaRPr lang="en-IN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50" dirty="0" smtClean="0">
                <a:latin typeface="Times New Roman"/>
                <a:cs typeface="Times New Roman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875315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dirty="0" smtClean="0"/>
              <a:t>Pipeline Creation and Normalizing the data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123950"/>
            <a:ext cx="8458200" cy="3994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" indent="-285750">
              <a:lnSpc>
                <a:spcPct val="11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Pipeline Stages</a:t>
            </a:r>
          </a:p>
          <a:p>
            <a:pPr marL="114300">
              <a:lnSpc>
                <a:spcPct val="115000"/>
              </a:lnSpc>
              <a:buSzPts val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</a:t>
            </a:r>
            <a:r>
              <a:rPr lang="en-US" dirty="0"/>
              <a:t>defines a pipeline with two stages: a type indexer and a type </a:t>
            </a:r>
            <a:r>
              <a:rPr lang="en-US" dirty="0" smtClean="0"/>
              <a:t>encoder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>
              <a:lnSpc>
                <a:spcPct val="115000"/>
              </a:lnSpc>
              <a:buSzPts val="1800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Type_indexer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ype_encoder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are used to preprocess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marL="114300">
              <a:lnSpc>
                <a:spcPct val="115000"/>
              </a:lnSpc>
              <a:buSzPts val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dataset.  </a:t>
            </a:r>
          </a:p>
          <a:p>
            <a:pPr marL="114300">
              <a:lnSpc>
                <a:spcPct val="115000"/>
              </a:lnSpc>
              <a:buSzPts val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Finally, the fit() method is called on the pipeline object with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new_data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>
              <a:lnSpc>
                <a:spcPct val="115000"/>
              </a:lnSpc>
              <a:buSzPts val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dataset as input. This trains the pipeline on the data and returns a fitted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  <a:p>
            <a:pPr marL="114300">
              <a:lnSpc>
                <a:spcPct val="115000"/>
              </a:lnSpc>
              <a:buSzPts val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pipeline_model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can be used to transform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114300">
              <a:lnSpc>
                <a:spcPct val="115000"/>
              </a:lnSpc>
              <a:buSzPts val="1800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lnSpc>
                <a:spcPct val="115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</a:t>
            </a:r>
          </a:p>
          <a:p>
            <a:pPr marL="114300">
              <a:lnSpc>
                <a:spcPct val="115000"/>
              </a:lnSpc>
              <a:buSzPts val="1800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Scale the features in the same range we use standard scaler which scales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</a:t>
            </a:r>
          </a:p>
          <a:p>
            <a:pPr marL="114300">
              <a:lnSpc>
                <a:spcPct val="115000"/>
              </a:lnSpc>
              <a:buSzPts val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0 to 1 range.</a:t>
            </a:r>
          </a:p>
          <a:p>
            <a:pPr marL="114300">
              <a:lnSpc>
                <a:spcPct val="115000"/>
              </a:lnSpc>
              <a:buSzPts val="1800"/>
            </a:pPr>
            <a:endParaRPr lang="en-US" sz="1400" dirty="0"/>
          </a:p>
          <a:p>
            <a:pPr marL="857250" lvl="1" indent="-285750">
              <a:lnSpc>
                <a:spcPct val="115000"/>
              </a:lnSpc>
              <a:buSzPts val="1800"/>
              <a:buFont typeface="Courier New" panose="02070309020205020404" pitchFamily="49" charset="0"/>
              <a:buChar char="o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8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199208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27938"/>
            <a:ext cx="578135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5" dirty="0" smtClean="0"/>
              <a:t>Model Building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5" dirty="0"/>
              <a:t>9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33401" y="1200150"/>
            <a:ext cx="8229600" cy="3070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45"/>
              </a:spcBef>
              <a:buFont typeface="Wingdings" panose="05000000000000000000" pitchFamily="2" charset="2"/>
              <a:buChar char="q"/>
              <a:tabLst>
                <a:tab pos="355600" algn="l"/>
                <a:tab pos="356235" algn="l"/>
              </a:tabLs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  <a:r>
              <a:rPr lang="en-US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235" indent="-343535" algn="just">
              <a:lnSpc>
                <a:spcPct val="100000"/>
              </a:lnSpc>
              <a:spcBef>
                <a:spcPts val="114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splitting a dataset (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scaled_df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training and test datasets using the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randomSplit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6235" indent="-343535" algn="just">
              <a:lnSpc>
                <a:spcPct val="100000"/>
              </a:lnSpc>
              <a:spcBef>
                <a:spcPts val="114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two arguments: weights and seed. The weights argument specifies the relative sizes of the resulting datasets, while the seed argument is an optional parameter used to specify a seed value for reproducibility.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235" indent="-34353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dataset should have 70% of the data, and the test dataset should have 30% of the data. The seed argument is set to 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1234.</a:t>
            </a:r>
          </a:p>
          <a:p>
            <a:pPr marL="356235" indent="-34353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Count: </a:t>
            </a:r>
            <a:r>
              <a:rPr lang="en-US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3098 and the Test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Count: </a:t>
            </a:r>
            <a:r>
              <a:rPr lang="en-US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1236.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6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730</Words>
  <Application>Microsoft Office PowerPoint</Application>
  <PresentationFormat>On-screen Show (16:9)</PresentationFormat>
  <Paragraphs>100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Microsoft PhagsPa</vt:lpstr>
      <vt:lpstr>Times New Roman</vt:lpstr>
      <vt:lpstr>Wingdings</vt:lpstr>
      <vt:lpstr>Office Theme</vt:lpstr>
      <vt:lpstr>Predicting Car Price By using Various Predictors in MongoDB with help of Spark program.</vt:lpstr>
      <vt:lpstr>Presentation Topics</vt:lpstr>
      <vt:lpstr>Business Problem</vt:lpstr>
      <vt:lpstr>EDA</vt:lpstr>
      <vt:lpstr>PowerPoint Presentation</vt:lpstr>
      <vt:lpstr>Correlation Checking</vt:lpstr>
      <vt:lpstr>Data Preparation</vt:lpstr>
      <vt:lpstr>Pipeline Creation and Normalizing the data</vt:lpstr>
      <vt:lpstr>Model Building</vt:lpstr>
      <vt:lpstr>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fraudulent UPI ID while doing UPI transaction.</dc:title>
  <dc:creator>ANGSHUMAN PANDEY</dc:creator>
  <cp:lastModifiedBy>ANGSHUMAN PANDEY</cp:lastModifiedBy>
  <cp:revision>33</cp:revision>
  <dcterms:created xsi:type="dcterms:W3CDTF">2023-04-30T18:15:29Z</dcterms:created>
  <dcterms:modified xsi:type="dcterms:W3CDTF">2023-07-05T16:16:36Z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2023-04-09T00:00:00Z</vt:filetime>
  </property>
  <property fmtid="{D5CDD505-2E9C-101B-9397-08002B2CF9AE}" pid="3" name="LastSaved">
    <vt:filetime>2023-04-30T00:00:00Z</vt:filetime>
  </property>
</Properties>
</file>