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8" r:id="rId6"/>
    <p:sldId id="269" r:id="rId7"/>
    <p:sldId id="270" r:id="rId8"/>
    <p:sldId id="266" r:id="rId9"/>
    <p:sldId id="264" r:id="rId10"/>
    <p:sldId id="261" r:id="rId11"/>
    <p:sldId id="263" r:id="rId12"/>
    <p:sldId id="260" r:id="rId13"/>
    <p:sldId id="267" r:id="rId14"/>
    <p:sldId id="281"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558BC-81FF-C34C-A90E-74AF9BEFD11B}" type="datetimeFigureOut">
              <a:rPr lang="en-US" smtClean="0"/>
              <a:t>4/7/21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C258C-D790-7945-8FD1-1C37536B4811}" type="slidenum">
              <a:rPr lang="en-US" smtClean="0"/>
              <a:t>‹#›</a:t>
            </a:fld>
            <a:endParaRPr lang="en-US"/>
          </a:p>
        </p:txBody>
      </p:sp>
    </p:spTree>
    <p:extLst>
      <p:ext uri="{BB962C8B-B14F-4D97-AF65-F5344CB8AC3E}">
        <p14:creationId xmlns:p14="http://schemas.microsoft.com/office/powerpoint/2010/main" val="3160744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BA9438-D96A-BA45-8B06-D61A1B023C9A}" type="slidenum">
              <a:rPr lang="en-US" smtClean="0"/>
              <a:t>2</a:t>
            </a:fld>
            <a:endParaRPr lang="en-US"/>
          </a:p>
        </p:txBody>
      </p:sp>
    </p:spTree>
    <p:extLst>
      <p:ext uri="{BB962C8B-B14F-4D97-AF65-F5344CB8AC3E}">
        <p14:creationId xmlns:p14="http://schemas.microsoft.com/office/powerpoint/2010/main" val="126550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BA9438-D96A-BA45-8B06-D61A1B023C9A}" type="slidenum">
              <a:rPr lang="en-US" smtClean="0"/>
              <a:t>7</a:t>
            </a:fld>
            <a:endParaRPr lang="en-US"/>
          </a:p>
        </p:txBody>
      </p:sp>
    </p:spTree>
    <p:extLst>
      <p:ext uri="{BB962C8B-B14F-4D97-AF65-F5344CB8AC3E}">
        <p14:creationId xmlns:p14="http://schemas.microsoft.com/office/powerpoint/2010/main" val="357847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BA9438-D96A-BA45-8B06-D61A1B023C9A}" type="slidenum">
              <a:rPr lang="en-US" smtClean="0"/>
              <a:t>8</a:t>
            </a:fld>
            <a:endParaRPr lang="en-US"/>
          </a:p>
        </p:txBody>
      </p:sp>
    </p:spTree>
    <p:extLst>
      <p:ext uri="{BB962C8B-B14F-4D97-AF65-F5344CB8AC3E}">
        <p14:creationId xmlns:p14="http://schemas.microsoft.com/office/powerpoint/2010/main" val="3289978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BA9438-D96A-BA45-8B06-D61A1B023C9A}" type="slidenum">
              <a:rPr lang="en-US" smtClean="0"/>
              <a:t>9</a:t>
            </a:fld>
            <a:endParaRPr lang="en-US"/>
          </a:p>
        </p:txBody>
      </p:sp>
    </p:spTree>
    <p:extLst>
      <p:ext uri="{BB962C8B-B14F-4D97-AF65-F5344CB8AC3E}">
        <p14:creationId xmlns:p14="http://schemas.microsoft.com/office/powerpoint/2010/main" val="2805240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60F3-879E-F842-BDD2-357B52D884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6EE154-38AD-AB44-BCB3-C4759A0244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39F734-AC2D-294E-8403-A7F4B70C5C8D}"/>
              </a:ext>
            </a:extLst>
          </p:cNvPr>
          <p:cNvSpPr>
            <a:spLocks noGrp="1"/>
          </p:cNvSpPr>
          <p:nvPr>
            <p:ph type="dt" sz="half" idx="10"/>
          </p:nvPr>
        </p:nvSpPr>
        <p:spPr/>
        <p:txBody>
          <a:bodyPr/>
          <a:lstStyle/>
          <a:p>
            <a:fld id="{0F2B94FF-2F7C-CB4F-8537-C6967C37D9C7}" type="datetimeFigureOut">
              <a:rPr lang="en-US" smtClean="0"/>
              <a:t>4/7/21</a:t>
            </a:fld>
            <a:endParaRPr lang="en-US"/>
          </a:p>
        </p:txBody>
      </p:sp>
      <p:sp>
        <p:nvSpPr>
          <p:cNvPr id="5" name="Footer Placeholder 4">
            <a:extLst>
              <a:ext uri="{FF2B5EF4-FFF2-40B4-BE49-F238E27FC236}">
                <a16:creationId xmlns:a16="http://schemas.microsoft.com/office/drawing/2014/main" id="{9B36658B-4221-7341-835C-70B99481C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D1180-ED8A-1644-B0F7-DC38AE00D6B0}"/>
              </a:ext>
            </a:extLst>
          </p:cNvPr>
          <p:cNvSpPr>
            <a:spLocks noGrp="1"/>
          </p:cNvSpPr>
          <p:nvPr>
            <p:ph type="sldNum" sz="quarter" idx="12"/>
          </p:nvPr>
        </p:nvSpPr>
        <p:spPr/>
        <p:txBody>
          <a:bodyPr/>
          <a:lstStyle/>
          <a:p>
            <a:fld id="{20FDE243-A25B-DA4D-99D1-DFD97C889107}" type="slidenum">
              <a:rPr lang="en-US" smtClean="0"/>
              <a:t>‹#›</a:t>
            </a:fld>
            <a:endParaRPr lang="en-US"/>
          </a:p>
        </p:txBody>
      </p:sp>
    </p:spTree>
    <p:extLst>
      <p:ext uri="{BB962C8B-B14F-4D97-AF65-F5344CB8AC3E}">
        <p14:creationId xmlns:p14="http://schemas.microsoft.com/office/powerpoint/2010/main" val="220881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CED8-4569-5243-A219-233A5ED996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F09A46-2D83-EA41-997A-025403549F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F85B0-23DB-AE4E-9333-DCEC05D8167E}"/>
              </a:ext>
            </a:extLst>
          </p:cNvPr>
          <p:cNvSpPr>
            <a:spLocks noGrp="1"/>
          </p:cNvSpPr>
          <p:nvPr>
            <p:ph type="dt" sz="half" idx="10"/>
          </p:nvPr>
        </p:nvSpPr>
        <p:spPr/>
        <p:txBody>
          <a:bodyPr/>
          <a:lstStyle/>
          <a:p>
            <a:fld id="{0F2B94FF-2F7C-CB4F-8537-C6967C37D9C7}" type="datetimeFigureOut">
              <a:rPr lang="en-US" smtClean="0"/>
              <a:t>4/7/21</a:t>
            </a:fld>
            <a:endParaRPr lang="en-US"/>
          </a:p>
        </p:txBody>
      </p:sp>
      <p:sp>
        <p:nvSpPr>
          <p:cNvPr id="5" name="Footer Placeholder 4">
            <a:extLst>
              <a:ext uri="{FF2B5EF4-FFF2-40B4-BE49-F238E27FC236}">
                <a16:creationId xmlns:a16="http://schemas.microsoft.com/office/drawing/2014/main" id="{322F9DD3-AE38-EB41-A8E7-B7B6B37CD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77D7B-531A-9A4F-8EB2-E3D111512288}"/>
              </a:ext>
            </a:extLst>
          </p:cNvPr>
          <p:cNvSpPr>
            <a:spLocks noGrp="1"/>
          </p:cNvSpPr>
          <p:nvPr>
            <p:ph type="sldNum" sz="quarter" idx="12"/>
          </p:nvPr>
        </p:nvSpPr>
        <p:spPr/>
        <p:txBody>
          <a:bodyPr/>
          <a:lstStyle/>
          <a:p>
            <a:fld id="{20FDE243-A25B-DA4D-99D1-DFD97C889107}" type="slidenum">
              <a:rPr lang="en-US" smtClean="0"/>
              <a:t>‹#›</a:t>
            </a:fld>
            <a:endParaRPr lang="en-US"/>
          </a:p>
        </p:txBody>
      </p:sp>
    </p:spTree>
    <p:extLst>
      <p:ext uri="{BB962C8B-B14F-4D97-AF65-F5344CB8AC3E}">
        <p14:creationId xmlns:p14="http://schemas.microsoft.com/office/powerpoint/2010/main" val="2871605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479351-2327-0340-B623-168D89C0B0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49B8DD-8C3F-F344-A5F1-4C334A60EA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DE684-0467-7444-A60D-29241AEF63DF}"/>
              </a:ext>
            </a:extLst>
          </p:cNvPr>
          <p:cNvSpPr>
            <a:spLocks noGrp="1"/>
          </p:cNvSpPr>
          <p:nvPr>
            <p:ph type="dt" sz="half" idx="10"/>
          </p:nvPr>
        </p:nvSpPr>
        <p:spPr/>
        <p:txBody>
          <a:bodyPr/>
          <a:lstStyle/>
          <a:p>
            <a:fld id="{0F2B94FF-2F7C-CB4F-8537-C6967C37D9C7}" type="datetimeFigureOut">
              <a:rPr lang="en-US" smtClean="0"/>
              <a:t>4/7/21</a:t>
            </a:fld>
            <a:endParaRPr lang="en-US"/>
          </a:p>
        </p:txBody>
      </p:sp>
      <p:sp>
        <p:nvSpPr>
          <p:cNvPr id="5" name="Footer Placeholder 4">
            <a:extLst>
              <a:ext uri="{FF2B5EF4-FFF2-40B4-BE49-F238E27FC236}">
                <a16:creationId xmlns:a16="http://schemas.microsoft.com/office/drawing/2014/main" id="{D905C0A0-1337-4B4D-A59E-C2661A62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14D06-2538-444C-AED6-9498765FFBD7}"/>
              </a:ext>
            </a:extLst>
          </p:cNvPr>
          <p:cNvSpPr>
            <a:spLocks noGrp="1"/>
          </p:cNvSpPr>
          <p:nvPr>
            <p:ph type="sldNum" sz="quarter" idx="12"/>
          </p:nvPr>
        </p:nvSpPr>
        <p:spPr/>
        <p:txBody>
          <a:bodyPr/>
          <a:lstStyle/>
          <a:p>
            <a:fld id="{20FDE243-A25B-DA4D-99D1-DFD97C889107}" type="slidenum">
              <a:rPr lang="en-US" smtClean="0"/>
              <a:t>‹#›</a:t>
            </a:fld>
            <a:endParaRPr lang="en-US"/>
          </a:p>
        </p:txBody>
      </p:sp>
    </p:spTree>
    <p:extLst>
      <p:ext uri="{BB962C8B-B14F-4D97-AF65-F5344CB8AC3E}">
        <p14:creationId xmlns:p14="http://schemas.microsoft.com/office/powerpoint/2010/main" val="3032535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39AC-942E-C04E-B68C-72FDB2393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A0EF7-3CB4-1F47-89C2-3BCDF38CB1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EE778-6BC5-B243-86C8-081DC973FF1C}"/>
              </a:ext>
            </a:extLst>
          </p:cNvPr>
          <p:cNvSpPr>
            <a:spLocks noGrp="1"/>
          </p:cNvSpPr>
          <p:nvPr>
            <p:ph type="dt" sz="half" idx="10"/>
          </p:nvPr>
        </p:nvSpPr>
        <p:spPr/>
        <p:txBody>
          <a:bodyPr/>
          <a:lstStyle/>
          <a:p>
            <a:fld id="{0F2B94FF-2F7C-CB4F-8537-C6967C37D9C7}" type="datetimeFigureOut">
              <a:rPr lang="en-US" smtClean="0"/>
              <a:t>4/7/21</a:t>
            </a:fld>
            <a:endParaRPr lang="en-US"/>
          </a:p>
        </p:txBody>
      </p:sp>
      <p:sp>
        <p:nvSpPr>
          <p:cNvPr id="5" name="Footer Placeholder 4">
            <a:extLst>
              <a:ext uri="{FF2B5EF4-FFF2-40B4-BE49-F238E27FC236}">
                <a16:creationId xmlns:a16="http://schemas.microsoft.com/office/drawing/2014/main" id="{8F51AD1A-6629-9E45-A81F-7783E2F85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ACB06-FBFC-D846-A6FF-69B7F4D9D2E8}"/>
              </a:ext>
            </a:extLst>
          </p:cNvPr>
          <p:cNvSpPr>
            <a:spLocks noGrp="1"/>
          </p:cNvSpPr>
          <p:nvPr>
            <p:ph type="sldNum" sz="quarter" idx="12"/>
          </p:nvPr>
        </p:nvSpPr>
        <p:spPr/>
        <p:txBody>
          <a:bodyPr/>
          <a:lstStyle/>
          <a:p>
            <a:fld id="{20FDE243-A25B-DA4D-99D1-DFD97C889107}" type="slidenum">
              <a:rPr lang="en-US" smtClean="0"/>
              <a:t>‹#›</a:t>
            </a:fld>
            <a:endParaRPr lang="en-US"/>
          </a:p>
        </p:txBody>
      </p:sp>
    </p:spTree>
    <p:extLst>
      <p:ext uri="{BB962C8B-B14F-4D97-AF65-F5344CB8AC3E}">
        <p14:creationId xmlns:p14="http://schemas.microsoft.com/office/powerpoint/2010/main" val="164973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55ED-0A41-9448-9F13-716C7C5884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202767-11C5-6749-A560-D8597B5C2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2B2380-A856-974F-9F4D-A7A1C3D2CB58}"/>
              </a:ext>
            </a:extLst>
          </p:cNvPr>
          <p:cNvSpPr>
            <a:spLocks noGrp="1"/>
          </p:cNvSpPr>
          <p:nvPr>
            <p:ph type="dt" sz="half" idx="10"/>
          </p:nvPr>
        </p:nvSpPr>
        <p:spPr/>
        <p:txBody>
          <a:bodyPr/>
          <a:lstStyle/>
          <a:p>
            <a:fld id="{0F2B94FF-2F7C-CB4F-8537-C6967C37D9C7}" type="datetimeFigureOut">
              <a:rPr lang="en-US" smtClean="0"/>
              <a:t>4/7/21</a:t>
            </a:fld>
            <a:endParaRPr lang="en-US"/>
          </a:p>
        </p:txBody>
      </p:sp>
      <p:sp>
        <p:nvSpPr>
          <p:cNvPr id="5" name="Footer Placeholder 4">
            <a:extLst>
              <a:ext uri="{FF2B5EF4-FFF2-40B4-BE49-F238E27FC236}">
                <a16:creationId xmlns:a16="http://schemas.microsoft.com/office/drawing/2014/main" id="{3F5FF373-4A0A-374D-B747-5F84BE647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A8C7A-DB85-1C4F-881B-321147A69E18}"/>
              </a:ext>
            </a:extLst>
          </p:cNvPr>
          <p:cNvSpPr>
            <a:spLocks noGrp="1"/>
          </p:cNvSpPr>
          <p:nvPr>
            <p:ph type="sldNum" sz="quarter" idx="12"/>
          </p:nvPr>
        </p:nvSpPr>
        <p:spPr/>
        <p:txBody>
          <a:bodyPr/>
          <a:lstStyle/>
          <a:p>
            <a:fld id="{20FDE243-A25B-DA4D-99D1-DFD97C889107}" type="slidenum">
              <a:rPr lang="en-US" smtClean="0"/>
              <a:t>‹#›</a:t>
            </a:fld>
            <a:endParaRPr lang="en-US"/>
          </a:p>
        </p:txBody>
      </p:sp>
    </p:spTree>
    <p:extLst>
      <p:ext uri="{BB962C8B-B14F-4D97-AF65-F5344CB8AC3E}">
        <p14:creationId xmlns:p14="http://schemas.microsoft.com/office/powerpoint/2010/main" val="251006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02E3-F384-064D-8E15-38A491396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ED817-41E6-B942-8CEE-C261E02EA6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A82BBF-3CD3-BA4E-8378-5523051B39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9185AC-8F21-074E-AF19-BE3B3D11D5AF}"/>
              </a:ext>
            </a:extLst>
          </p:cNvPr>
          <p:cNvSpPr>
            <a:spLocks noGrp="1"/>
          </p:cNvSpPr>
          <p:nvPr>
            <p:ph type="dt" sz="half" idx="10"/>
          </p:nvPr>
        </p:nvSpPr>
        <p:spPr/>
        <p:txBody>
          <a:bodyPr/>
          <a:lstStyle/>
          <a:p>
            <a:fld id="{0F2B94FF-2F7C-CB4F-8537-C6967C37D9C7}" type="datetimeFigureOut">
              <a:rPr lang="en-US" smtClean="0"/>
              <a:t>4/7/21</a:t>
            </a:fld>
            <a:endParaRPr lang="en-US"/>
          </a:p>
        </p:txBody>
      </p:sp>
      <p:sp>
        <p:nvSpPr>
          <p:cNvPr id="6" name="Footer Placeholder 5">
            <a:extLst>
              <a:ext uri="{FF2B5EF4-FFF2-40B4-BE49-F238E27FC236}">
                <a16:creationId xmlns:a16="http://schemas.microsoft.com/office/drawing/2014/main" id="{819DBA66-F5C0-6441-82A5-9AF8E099B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BAC2A-C159-7949-85B9-7674D574088F}"/>
              </a:ext>
            </a:extLst>
          </p:cNvPr>
          <p:cNvSpPr>
            <a:spLocks noGrp="1"/>
          </p:cNvSpPr>
          <p:nvPr>
            <p:ph type="sldNum" sz="quarter" idx="12"/>
          </p:nvPr>
        </p:nvSpPr>
        <p:spPr/>
        <p:txBody>
          <a:bodyPr/>
          <a:lstStyle/>
          <a:p>
            <a:fld id="{20FDE243-A25B-DA4D-99D1-DFD97C889107}" type="slidenum">
              <a:rPr lang="en-US" smtClean="0"/>
              <a:t>‹#›</a:t>
            </a:fld>
            <a:endParaRPr lang="en-US"/>
          </a:p>
        </p:txBody>
      </p:sp>
    </p:spTree>
    <p:extLst>
      <p:ext uri="{BB962C8B-B14F-4D97-AF65-F5344CB8AC3E}">
        <p14:creationId xmlns:p14="http://schemas.microsoft.com/office/powerpoint/2010/main" val="177320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E275-A0E8-5A45-989D-9ABE9597E5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6573E1-26E4-DB40-8E82-1B314B3D6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EEEF57-A3DA-E743-9E6E-9B1D75D7FD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8E4226-5340-5841-B562-614721D671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B5BA5D-665F-774A-B7DA-7307C38ED1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C64E15-9E52-0347-BBD5-1007F4615C24}"/>
              </a:ext>
            </a:extLst>
          </p:cNvPr>
          <p:cNvSpPr>
            <a:spLocks noGrp="1"/>
          </p:cNvSpPr>
          <p:nvPr>
            <p:ph type="dt" sz="half" idx="10"/>
          </p:nvPr>
        </p:nvSpPr>
        <p:spPr/>
        <p:txBody>
          <a:bodyPr/>
          <a:lstStyle/>
          <a:p>
            <a:fld id="{0F2B94FF-2F7C-CB4F-8537-C6967C37D9C7}" type="datetimeFigureOut">
              <a:rPr lang="en-US" smtClean="0"/>
              <a:t>4/7/21</a:t>
            </a:fld>
            <a:endParaRPr lang="en-US"/>
          </a:p>
        </p:txBody>
      </p:sp>
      <p:sp>
        <p:nvSpPr>
          <p:cNvPr id="8" name="Footer Placeholder 7">
            <a:extLst>
              <a:ext uri="{FF2B5EF4-FFF2-40B4-BE49-F238E27FC236}">
                <a16:creationId xmlns:a16="http://schemas.microsoft.com/office/drawing/2014/main" id="{BD63D9F5-D8D7-4146-ADAD-D7BEF9A084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41B41B-2B7B-B84C-BED9-3F8DF8DE016A}"/>
              </a:ext>
            </a:extLst>
          </p:cNvPr>
          <p:cNvSpPr>
            <a:spLocks noGrp="1"/>
          </p:cNvSpPr>
          <p:nvPr>
            <p:ph type="sldNum" sz="quarter" idx="12"/>
          </p:nvPr>
        </p:nvSpPr>
        <p:spPr/>
        <p:txBody>
          <a:bodyPr/>
          <a:lstStyle/>
          <a:p>
            <a:fld id="{20FDE243-A25B-DA4D-99D1-DFD97C889107}" type="slidenum">
              <a:rPr lang="en-US" smtClean="0"/>
              <a:t>‹#›</a:t>
            </a:fld>
            <a:endParaRPr lang="en-US"/>
          </a:p>
        </p:txBody>
      </p:sp>
    </p:spTree>
    <p:extLst>
      <p:ext uri="{BB962C8B-B14F-4D97-AF65-F5344CB8AC3E}">
        <p14:creationId xmlns:p14="http://schemas.microsoft.com/office/powerpoint/2010/main" val="420376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2356-A2B5-EE40-8D84-0D9E7ED7A7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D4650F-7F1A-EF40-94E9-21F7A6AFFFCC}"/>
              </a:ext>
            </a:extLst>
          </p:cNvPr>
          <p:cNvSpPr>
            <a:spLocks noGrp="1"/>
          </p:cNvSpPr>
          <p:nvPr>
            <p:ph type="dt" sz="half" idx="10"/>
          </p:nvPr>
        </p:nvSpPr>
        <p:spPr/>
        <p:txBody>
          <a:bodyPr/>
          <a:lstStyle/>
          <a:p>
            <a:fld id="{0F2B94FF-2F7C-CB4F-8537-C6967C37D9C7}" type="datetimeFigureOut">
              <a:rPr lang="en-US" smtClean="0"/>
              <a:t>4/7/21</a:t>
            </a:fld>
            <a:endParaRPr lang="en-US"/>
          </a:p>
        </p:txBody>
      </p:sp>
      <p:sp>
        <p:nvSpPr>
          <p:cNvPr id="4" name="Footer Placeholder 3">
            <a:extLst>
              <a:ext uri="{FF2B5EF4-FFF2-40B4-BE49-F238E27FC236}">
                <a16:creationId xmlns:a16="http://schemas.microsoft.com/office/drawing/2014/main" id="{807A7BFF-C7B1-FE46-9BA5-7334B855B0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48E769-917C-8945-9C12-513A6AE694D2}"/>
              </a:ext>
            </a:extLst>
          </p:cNvPr>
          <p:cNvSpPr>
            <a:spLocks noGrp="1"/>
          </p:cNvSpPr>
          <p:nvPr>
            <p:ph type="sldNum" sz="quarter" idx="12"/>
          </p:nvPr>
        </p:nvSpPr>
        <p:spPr/>
        <p:txBody>
          <a:bodyPr/>
          <a:lstStyle/>
          <a:p>
            <a:fld id="{20FDE243-A25B-DA4D-99D1-DFD97C889107}" type="slidenum">
              <a:rPr lang="en-US" smtClean="0"/>
              <a:t>‹#›</a:t>
            </a:fld>
            <a:endParaRPr lang="en-US"/>
          </a:p>
        </p:txBody>
      </p:sp>
    </p:spTree>
    <p:extLst>
      <p:ext uri="{BB962C8B-B14F-4D97-AF65-F5344CB8AC3E}">
        <p14:creationId xmlns:p14="http://schemas.microsoft.com/office/powerpoint/2010/main" val="251757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EFADB-6E82-214C-874E-E65E08119E0F}"/>
              </a:ext>
            </a:extLst>
          </p:cNvPr>
          <p:cNvSpPr>
            <a:spLocks noGrp="1"/>
          </p:cNvSpPr>
          <p:nvPr>
            <p:ph type="dt" sz="half" idx="10"/>
          </p:nvPr>
        </p:nvSpPr>
        <p:spPr/>
        <p:txBody>
          <a:bodyPr/>
          <a:lstStyle/>
          <a:p>
            <a:fld id="{0F2B94FF-2F7C-CB4F-8537-C6967C37D9C7}" type="datetimeFigureOut">
              <a:rPr lang="en-US" smtClean="0"/>
              <a:t>4/7/21</a:t>
            </a:fld>
            <a:endParaRPr lang="en-US"/>
          </a:p>
        </p:txBody>
      </p:sp>
      <p:sp>
        <p:nvSpPr>
          <p:cNvPr id="3" name="Footer Placeholder 2">
            <a:extLst>
              <a:ext uri="{FF2B5EF4-FFF2-40B4-BE49-F238E27FC236}">
                <a16:creationId xmlns:a16="http://schemas.microsoft.com/office/drawing/2014/main" id="{C0FD977D-B8ED-D947-9131-488896429C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D3A7BA-E825-B84F-A759-EEB9F01641DB}"/>
              </a:ext>
            </a:extLst>
          </p:cNvPr>
          <p:cNvSpPr>
            <a:spLocks noGrp="1"/>
          </p:cNvSpPr>
          <p:nvPr>
            <p:ph type="sldNum" sz="quarter" idx="12"/>
          </p:nvPr>
        </p:nvSpPr>
        <p:spPr/>
        <p:txBody>
          <a:bodyPr/>
          <a:lstStyle/>
          <a:p>
            <a:fld id="{20FDE243-A25B-DA4D-99D1-DFD97C889107}" type="slidenum">
              <a:rPr lang="en-US" smtClean="0"/>
              <a:t>‹#›</a:t>
            </a:fld>
            <a:endParaRPr lang="en-US"/>
          </a:p>
        </p:txBody>
      </p:sp>
    </p:spTree>
    <p:extLst>
      <p:ext uri="{BB962C8B-B14F-4D97-AF65-F5344CB8AC3E}">
        <p14:creationId xmlns:p14="http://schemas.microsoft.com/office/powerpoint/2010/main" val="29118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4D85-2F60-8249-A781-58C2F7189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062BEA-5E27-FF47-8910-C6177C9A1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A17DAC-3D61-A241-BD6B-F5424A1A2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21EA23-1F69-8F47-94AA-6208BB0D3BC2}"/>
              </a:ext>
            </a:extLst>
          </p:cNvPr>
          <p:cNvSpPr>
            <a:spLocks noGrp="1"/>
          </p:cNvSpPr>
          <p:nvPr>
            <p:ph type="dt" sz="half" idx="10"/>
          </p:nvPr>
        </p:nvSpPr>
        <p:spPr/>
        <p:txBody>
          <a:bodyPr/>
          <a:lstStyle/>
          <a:p>
            <a:fld id="{0F2B94FF-2F7C-CB4F-8537-C6967C37D9C7}" type="datetimeFigureOut">
              <a:rPr lang="en-US" smtClean="0"/>
              <a:t>4/7/21</a:t>
            </a:fld>
            <a:endParaRPr lang="en-US"/>
          </a:p>
        </p:txBody>
      </p:sp>
      <p:sp>
        <p:nvSpPr>
          <p:cNvPr id="6" name="Footer Placeholder 5">
            <a:extLst>
              <a:ext uri="{FF2B5EF4-FFF2-40B4-BE49-F238E27FC236}">
                <a16:creationId xmlns:a16="http://schemas.microsoft.com/office/drawing/2014/main" id="{59D82E86-1A57-5C4C-AD8D-CDB287DED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31CF9-8F50-E547-888A-49C557AA1D72}"/>
              </a:ext>
            </a:extLst>
          </p:cNvPr>
          <p:cNvSpPr>
            <a:spLocks noGrp="1"/>
          </p:cNvSpPr>
          <p:nvPr>
            <p:ph type="sldNum" sz="quarter" idx="12"/>
          </p:nvPr>
        </p:nvSpPr>
        <p:spPr/>
        <p:txBody>
          <a:bodyPr/>
          <a:lstStyle/>
          <a:p>
            <a:fld id="{20FDE243-A25B-DA4D-99D1-DFD97C889107}" type="slidenum">
              <a:rPr lang="en-US" smtClean="0"/>
              <a:t>‹#›</a:t>
            </a:fld>
            <a:endParaRPr lang="en-US"/>
          </a:p>
        </p:txBody>
      </p:sp>
    </p:spTree>
    <p:extLst>
      <p:ext uri="{BB962C8B-B14F-4D97-AF65-F5344CB8AC3E}">
        <p14:creationId xmlns:p14="http://schemas.microsoft.com/office/powerpoint/2010/main" val="78207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DA81-27C8-A24A-83E8-702A4231C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A28A9C-B67F-F24E-874E-D6FD8AA4E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65F079-EDE5-4F4A-BE3A-8A5B568CC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071820-DAAA-A84D-8243-86BD302AB617}"/>
              </a:ext>
            </a:extLst>
          </p:cNvPr>
          <p:cNvSpPr>
            <a:spLocks noGrp="1"/>
          </p:cNvSpPr>
          <p:nvPr>
            <p:ph type="dt" sz="half" idx="10"/>
          </p:nvPr>
        </p:nvSpPr>
        <p:spPr/>
        <p:txBody>
          <a:bodyPr/>
          <a:lstStyle/>
          <a:p>
            <a:fld id="{0F2B94FF-2F7C-CB4F-8537-C6967C37D9C7}" type="datetimeFigureOut">
              <a:rPr lang="en-US" smtClean="0"/>
              <a:t>4/7/21</a:t>
            </a:fld>
            <a:endParaRPr lang="en-US"/>
          </a:p>
        </p:txBody>
      </p:sp>
      <p:sp>
        <p:nvSpPr>
          <p:cNvPr id="6" name="Footer Placeholder 5">
            <a:extLst>
              <a:ext uri="{FF2B5EF4-FFF2-40B4-BE49-F238E27FC236}">
                <a16:creationId xmlns:a16="http://schemas.microsoft.com/office/drawing/2014/main" id="{0BE31F39-ED39-7541-928C-BAC97D19C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1FAAB-B9D7-9D4B-A97E-1AA2F7F86A56}"/>
              </a:ext>
            </a:extLst>
          </p:cNvPr>
          <p:cNvSpPr>
            <a:spLocks noGrp="1"/>
          </p:cNvSpPr>
          <p:nvPr>
            <p:ph type="sldNum" sz="quarter" idx="12"/>
          </p:nvPr>
        </p:nvSpPr>
        <p:spPr/>
        <p:txBody>
          <a:bodyPr/>
          <a:lstStyle/>
          <a:p>
            <a:fld id="{20FDE243-A25B-DA4D-99D1-DFD97C889107}" type="slidenum">
              <a:rPr lang="en-US" smtClean="0"/>
              <a:t>‹#›</a:t>
            </a:fld>
            <a:endParaRPr lang="en-US"/>
          </a:p>
        </p:txBody>
      </p:sp>
    </p:spTree>
    <p:extLst>
      <p:ext uri="{BB962C8B-B14F-4D97-AF65-F5344CB8AC3E}">
        <p14:creationId xmlns:p14="http://schemas.microsoft.com/office/powerpoint/2010/main" val="398572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91A02A-86FD-EA47-A462-E3CB93431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58C2C0-734A-674F-9782-1BAF2A0E39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881F1-C88E-AF4F-A8ED-EAE1C9F0B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B94FF-2F7C-CB4F-8537-C6967C37D9C7}" type="datetimeFigureOut">
              <a:rPr lang="en-US" smtClean="0"/>
              <a:t>4/7/21</a:t>
            </a:fld>
            <a:endParaRPr lang="en-US"/>
          </a:p>
        </p:txBody>
      </p:sp>
      <p:sp>
        <p:nvSpPr>
          <p:cNvPr id="5" name="Footer Placeholder 4">
            <a:extLst>
              <a:ext uri="{FF2B5EF4-FFF2-40B4-BE49-F238E27FC236}">
                <a16:creationId xmlns:a16="http://schemas.microsoft.com/office/drawing/2014/main" id="{44E1B217-B6CE-C14F-84F9-2EE46005F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11D591-C0A1-A84A-B21D-996DA58080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DE243-A25B-DA4D-99D1-DFD97C889107}" type="slidenum">
              <a:rPr lang="en-US" smtClean="0"/>
              <a:t>‹#›</a:t>
            </a:fld>
            <a:endParaRPr lang="en-US"/>
          </a:p>
        </p:txBody>
      </p:sp>
    </p:spTree>
    <p:extLst>
      <p:ext uri="{BB962C8B-B14F-4D97-AF65-F5344CB8AC3E}">
        <p14:creationId xmlns:p14="http://schemas.microsoft.com/office/powerpoint/2010/main" val="2527730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9.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CFD1-BAAD-5847-A078-CDADE4C19951}"/>
              </a:ext>
            </a:extLst>
          </p:cNvPr>
          <p:cNvSpPr>
            <a:spLocks noGrp="1"/>
          </p:cNvSpPr>
          <p:nvPr>
            <p:ph type="ctrTitle"/>
          </p:nvPr>
        </p:nvSpPr>
        <p:spPr/>
        <p:txBody>
          <a:bodyPr/>
          <a:lstStyle/>
          <a:p>
            <a:r>
              <a:rPr lang="en-US" dirty="0"/>
              <a:t>Analysis of Cage-</a:t>
            </a:r>
            <a:r>
              <a:rPr lang="en-US" dirty="0" err="1"/>
              <a:t>seq</a:t>
            </a:r>
            <a:r>
              <a:rPr lang="en-US" dirty="0"/>
              <a:t> promoters – G4</a:t>
            </a:r>
          </a:p>
        </p:txBody>
      </p:sp>
      <p:sp>
        <p:nvSpPr>
          <p:cNvPr id="3" name="Subtitle 2">
            <a:extLst>
              <a:ext uri="{FF2B5EF4-FFF2-40B4-BE49-F238E27FC236}">
                <a16:creationId xmlns:a16="http://schemas.microsoft.com/office/drawing/2014/main" id="{5FC28465-23C0-964E-84AA-71E885F324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525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4C7FAF5-9F7A-7243-8CEB-839204B9111F}"/>
              </a:ext>
            </a:extLst>
          </p:cNvPr>
          <p:cNvCxnSpPr/>
          <p:nvPr/>
        </p:nvCxnSpPr>
        <p:spPr>
          <a:xfrm>
            <a:off x="501805" y="3378820"/>
            <a:ext cx="9478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C8CB490-74B2-394B-83F4-E1B9D22942FB}"/>
              </a:ext>
            </a:extLst>
          </p:cNvPr>
          <p:cNvCxnSpPr>
            <a:cxnSpLocks/>
          </p:cNvCxnSpPr>
          <p:nvPr/>
        </p:nvCxnSpPr>
        <p:spPr>
          <a:xfrm flipV="1">
            <a:off x="6096001" y="2652648"/>
            <a:ext cx="0" cy="43624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85DC871-6945-D444-8669-0056D9A7AE2C}"/>
              </a:ext>
            </a:extLst>
          </p:cNvPr>
          <p:cNvSpPr>
            <a:spLocks noGrp="1"/>
          </p:cNvSpPr>
          <p:nvPr>
            <p:ph type="title"/>
          </p:nvPr>
        </p:nvSpPr>
        <p:spPr/>
        <p:txBody>
          <a:bodyPr/>
          <a:lstStyle/>
          <a:p>
            <a:r>
              <a:rPr lang="en-US" dirty="0"/>
              <a:t>distance between CAGE cluster (promoter) and G4</a:t>
            </a:r>
          </a:p>
        </p:txBody>
      </p:sp>
      <p:sp>
        <p:nvSpPr>
          <p:cNvPr id="4" name="Rectangle 3">
            <a:extLst>
              <a:ext uri="{FF2B5EF4-FFF2-40B4-BE49-F238E27FC236}">
                <a16:creationId xmlns:a16="http://schemas.microsoft.com/office/drawing/2014/main" id="{25EE8C3C-E50E-1A4B-A6F7-268AF8377109}"/>
              </a:ext>
            </a:extLst>
          </p:cNvPr>
          <p:cNvSpPr/>
          <p:nvPr/>
        </p:nvSpPr>
        <p:spPr>
          <a:xfrm>
            <a:off x="1706137" y="3088888"/>
            <a:ext cx="2230243" cy="55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BG4</a:t>
            </a:r>
          </a:p>
        </p:txBody>
      </p:sp>
      <p:sp>
        <p:nvSpPr>
          <p:cNvPr id="5" name="Rectangle 4">
            <a:extLst>
              <a:ext uri="{FF2B5EF4-FFF2-40B4-BE49-F238E27FC236}">
                <a16:creationId xmlns:a16="http://schemas.microsoft.com/office/drawing/2014/main" id="{E35A3C1E-3B7B-0543-A757-9A339EB68351}"/>
              </a:ext>
            </a:extLst>
          </p:cNvPr>
          <p:cNvSpPr/>
          <p:nvPr/>
        </p:nvSpPr>
        <p:spPr>
          <a:xfrm>
            <a:off x="6096001" y="3088888"/>
            <a:ext cx="104078" cy="55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E4E9EF06-3264-0F44-BE27-ADE4BBA1DEB2}"/>
              </a:ext>
            </a:extLst>
          </p:cNvPr>
          <p:cNvCxnSpPr/>
          <p:nvPr/>
        </p:nvCxnSpPr>
        <p:spPr>
          <a:xfrm>
            <a:off x="6096001" y="2652648"/>
            <a:ext cx="790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5CBAEB6-0E39-0146-919E-E4F79B627FA0}"/>
              </a:ext>
            </a:extLst>
          </p:cNvPr>
          <p:cNvSpPr txBox="1"/>
          <p:nvPr/>
        </p:nvSpPr>
        <p:spPr>
          <a:xfrm>
            <a:off x="5894381" y="3713356"/>
            <a:ext cx="507318" cy="369332"/>
          </a:xfrm>
          <a:prstGeom prst="rect">
            <a:avLst/>
          </a:prstGeom>
          <a:noFill/>
        </p:spPr>
        <p:txBody>
          <a:bodyPr wrap="none" rtlCol="0">
            <a:spAutoFit/>
          </a:bodyPr>
          <a:lstStyle/>
          <a:p>
            <a:r>
              <a:rPr lang="en-US" dirty="0"/>
              <a:t>TSS</a:t>
            </a:r>
          </a:p>
        </p:txBody>
      </p:sp>
      <p:cxnSp>
        <p:nvCxnSpPr>
          <p:cNvPr id="19" name="Straight Connector 18">
            <a:extLst>
              <a:ext uri="{FF2B5EF4-FFF2-40B4-BE49-F238E27FC236}">
                <a16:creationId xmlns:a16="http://schemas.microsoft.com/office/drawing/2014/main" id="{9BA8C9B9-03EE-8149-A57C-E51D10DF9527}"/>
              </a:ext>
            </a:extLst>
          </p:cNvPr>
          <p:cNvCxnSpPr/>
          <p:nvPr/>
        </p:nvCxnSpPr>
        <p:spPr>
          <a:xfrm>
            <a:off x="2821258" y="2870768"/>
            <a:ext cx="0" cy="10272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88A4FD7-1521-EC4E-878C-F770C20E63BF}"/>
              </a:ext>
            </a:extLst>
          </p:cNvPr>
          <p:cNvCxnSpPr/>
          <p:nvPr/>
        </p:nvCxnSpPr>
        <p:spPr>
          <a:xfrm>
            <a:off x="2821258" y="4257675"/>
            <a:ext cx="327474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8327C4-73CF-BB44-90F5-4BAAA408C3B1}"/>
              </a:ext>
            </a:extLst>
          </p:cNvPr>
          <p:cNvSpPr txBox="1"/>
          <p:nvPr/>
        </p:nvSpPr>
        <p:spPr>
          <a:xfrm>
            <a:off x="4305382" y="3920326"/>
            <a:ext cx="306494" cy="369332"/>
          </a:xfrm>
          <a:prstGeom prst="rect">
            <a:avLst/>
          </a:prstGeom>
          <a:noFill/>
        </p:spPr>
        <p:txBody>
          <a:bodyPr wrap="none" rtlCol="0">
            <a:spAutoFit/>
          </a:bodyPr>
          <a:lstStyle/>
          <a:p>
            <a:r>
              <a:rPr lang="en-US" dirty="0"/>
              <a:t>d</a:t>
            </a:r>
          </a:p>
        </p:txBody>
      </p:sp>
    </p:spTree>
    <p:extLst>
      <p:ext uri="{BB962C8B-B14F-4D97-AF65-F5344CB8AC3E}">
        <p14:creationId xmlns:p14="http://schemas.microsoft.com/office/powerpoint/2010/main" val="401648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4C7FAF5-9F7A-7243-8CEB-839204B9111F}"/>
              </a:ext>
            </a:extLst>
          </p:cNvPr>
          <p:cNvCxnSpPr/>
          <p:nvPr/>
        </p:nvCxnSpPr>
        <p:spPr>
          <a:xfrm>
            <a:off x="387505" y="4936157"/>
            <a:ext cx="9478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C8CB490-74B2-394B-83F4-E1B9D22942FB}"/>
              </a:ext>
            </a:extLst>
          </p:cNvPr>
          <p:cNvCxnSpPr>
            <a:cxnSpLocks/>
          </p:cNvCxnSpPr>
          <p:nvPr/>
        </p:nvCxnSpPr>
        <p:spPr>
          <a:xfrm flipV="1">
            <a:off x="5981701" y="4209985"/>
            <a:ext cx="0" cy="43624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85DC871-6945-D444-8669-0056D9A7AE2C}"/>
              </a:ext>
            </a:extLst>
          </p:cNvPr>
          <p:cNvSpPr>
            <a:spLocks noGrp="1"/>
          </p:cNvSpPr>
          <p:nvPr>
            <p:ph type="title"/>
          </p:nvPr>
        </p:nvSpPr>
        <p:spPr/>
        <p:txBody>
          <a:bodyPr/>
          <a:lstStyle/>
          <a:p>
            <a:r>
              <a:rPr lang="en-US" dirty="0"/>
              <a:t>distance between CAGE cluster (promoter) and G4</a:t>
            </a:r>
          </a:p>
        </p:txBody>
      </p:sp>
      <p:sp>
        <p:nvSpPr>
          <p:cNvPr id="4" name="Rectangle 3">
            <a:extLst>
              <a:ext uri="{FF2B5EF4-FFF2-40B4-BE49-F238E27FC236}">
                <a16:creationId xmlns:a16="http://schemas.microsoft.com/office/drawing/2014/main" id="{25EE8C3C-E50E-1A4B-A6F7-268AF8377109}"/>
              </a:ext>
            </a:extLst>
          </p:cNvPr>
          <p:cNvSpPr/>
          <p:nvPr/>
        </p:nvSpPr>
        <p:spPr>
          <a:xfrm>
            <a:off x="1591837" y="4646225"/>
            <a:ext cx="2230243" cy="55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BG4</a:t>
            </a:r>
          </a:p>
        </p:txBody>
      </p:sp>
      <p:sp>
        <p:nvSpPr>
          <p:cNvPr id="5" name="Rectangle 4">
            <a:extLst>
              <a:ext uri="{FF2B5EF4-FFF2-40B4-BE49-F238E27FC236}">
                <a16:creationId xmlns:a16="http://schemas.microsoft.com/office/drawing/2014/main" id="{E35A3C1E-3B7B-0543-A757-9A339EB68351}"/>
              </a:ext>
            </a:extLst>
          </p:cNvPr>
          <p:cNvSpPr/>
          <p:nvPr/>
        </p:nvSpPr>
        <p:spPr>
          <a:xfrm>
            <a:off x="5981701" y="4646225"/>
            <a:ext cx="461962" cy="55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E4E9EF06-3264-0F44-BE27-ADE4BBA1DEB2}"/>
              </a:ext>
            </a:extLst>
          </p:cNvPr>
          <p:cNvCxnSpPr/>
          <p:nvPr/>
        </p:nvCxnSpPr>
        <p:spPr>
          <a:xfrm>
            <a:off x="5981701" y="4209985"/>
            <a:ext cx="790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5CBAEB6-0E39-0146-919E-E4F79B627FA0}"/>
              </a:ext>
            </a:extLst>
          </p:cNvPr>
          <p:cNvSpPr txBox="1"/>
          <p:nvPr/>
        </p:nvSpPr>
        <p:spPr>
          <a:xfrm>
            <a:off x="5780081" y="5270693"/>
            <a:ext cx="507318" cy="369332"/>
          </a:xfrm>
          <a:prstGeom prst="rect">
            <a:avLst/>
          </a:prstGeom>
          <a:noFill/>
        </p:spPr>
        <p:txBody>
          <a:bodyPr wrap="none" rtlCol="0">
            <a:spAutoFit/>
          </a:bodyPr>
          <a:lstStyle/>
          <a:p>
            <a:r>
              <a:rPr lang="en-US" dirty="0"/>
              <a:t>TSS</a:t>
            </a:r>
          </a:p>
        </p:txBody>
      </p:sp>
      <p:cxnSp>
        <p:nvCxnSpPr>
          <p:cNvPr id="19" name="Straight Connector 18">
            <a:extLst>
              <a:ext uri="{FF2B5EF4-FFF2-40B4-BE49-F238E27FC236}">
                <a16:creationId xmlns:a16="http://schemas.microsoft.com/office/drawing/2014/main" id="{9BA8C9B9-03EE-8149-A57C-E51D10DF9527}"/>
              </a:ext>
            </a:extLst>
          </p:cNvPr>
          <p:cNvCxnSpPr/>
          <p:nvPr/>
        </p:nvCxnSpPr>
        <p:spPr>
          <a:xfrm>
            <a:off x="2706958" y="4428105"/>
            <a:ext cx="0" cy="10272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88A4FD7-1521-EC4E-878C-F770C20E63BF}"/>
              </a:ext>
            </a:extLst>
          </p:cNvPr>
          <p:cNvCxnSpPr/>
          <p:nvPr/>
        </p:nvCxnSpPr>
        <p:spPr>
          <a:xfrm>
            <a:off x="2706958" y="5815012"/>
            <a:ext cx="327474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8327C4-73CF-BB44-90F5-4BAAA408C3B1}"/>
              </a:ext>
            </a:extLst>
          </p:cNvPr>
          <p:cNvSpPr txBox="1"/>
          <p:nvPr/>
        </p:nvSpPr>
        <p:spPr>
          <a:xfrm>
            <a:off x="4191082" y="5477663"/>
            <a:ext cx="306494" cy="369332"/>
          </a:xfrm>
          <a:prstGeom prst="rect">
            <a:avLst/>
          </a:prstGeom>
          <a:noFill/>
        </p:spPr>
        <p:txBody>
          <a:bodyPr wrap="none" rtlCol="0">
            <a:spAutoFit/>
          </a:bodyPr>
          <a:lstStyle/>
          <a:p>
            <a:r>
              <a:rPr lang="en-US" dirty="0"/>
              <a:t>d</a:t>
            </a:r>
          </a:p>
        </p:txBody>
      </p:sp>
      <p:cxnSp>
        <p:nvCxnSpPr>
          <p:cNvPr id="12" name="Straight Connector 11">
            <a:extLst>
              <a:ext uri="{FF2B5EF4-FFF2-40B4-BE49-F238E27FC236}">
                <a16:creationId xmlns:a16="http://schemas.microsoft.com/office/drawing/2014/main" id="{24920BD0-7875-204A-AA7A-01F2610C2A6D}"/>
              </a:ext>
            </a:extLst>
          </p:cNvPr>
          <p:cNvCxnSpPr/>
          <p:nvPr/>
        </p:nvCxnSpPr>
        <p:spPr>
          <a:xfrm>
            <a:off x="387505" y="2906041"/>
            <a:ext cx="9478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7A30DC0-7625-4C42-82DE-35CA458083DB}"/>
              </a:ext>
            </a:extLst>
          </p:cNvPr>
          <p:cNvCxnSpPr>
            <a:cxnSpLocks/>
          </p:cNvCxnSpPr>
          <p:nvPr/>
        </p:nvCxnSpPr>
        <p:spPr>
          <a:xfrm flipV="1">
            <a:off x="5981701" y="2179869"/>
            <a:ext cx="0" cy="43624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F84B86C-EF67-EB4B-8948-3FA23064CF48}"/>
              </a:ext>
            </a:extLst>
          </p:cNvPr>
          <p:cNvSpPr/>
          <p:nvPr/>
        </p:nvSpPr>
        <p:spPr>
          <a:xfrm>
            <a:off x="1591837" y="2616109"/>
            <a:ext cx="2230243" cy="55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BG4</a:t>
            </a:r>
          </a:p>
        </p:txBody>
      </p:sp>
      <p:sp>
        <p:nvSpPr>
          <p:cNvPr id="15" name="Rectangle 14">
            <a:extLst>
              <a:ext uri="{FF2B5EF4-FFF2-40B4-BE49-F238E27FC236}">
                <a16:creationId xmlns:a16="http://schemas.microsoft.com/office/drawing/2014/main" id="{3813817A-CC87-EA48-8159-94620C38818B}"/>
              </a:ext>
            </a:extLst>
          </p:cNvPr>
          <p:cNvSpPr/>
          <p:nvPr/>
        </p:nvSpPr>
        <p:spPr>
          <a:xfrm>
            <a:off x="5981701" y="2616109"/>
            <a:ext cx="104078" cy="55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7DC0EFD5-DC10-F440-948B-5173E0F84521}"/>
              </a:ext>
            </a:extLst>
          </p:cNvPr>
          <p:cNvCxnSpPr/>
          <p:nvPr/>
        </p:nvCxnSpPr>
        <p:spPr>
          <a:xfrm>
            <a:off x="5981701" y="2179869"/>
            <a:ext cx="790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735256A-44B9-8346-B448-2535ECD2158C}"/>
              </a:ext>
            </a:extLst>
          </p:cNvPr>
          <p:cNvSpPr txBox="1"/>
          <p:nvPr/>
        </p:nvSpPr>
        <p:spPr>
          <a:xfrm>
            <a:off x="5780081" y="3240577"/>
            <a:ext cx="507318" cy="369332"/>
          </a:xfrm>
          <a:prstGeom prst="rect">
            <a:avLst/>
          </a:prstGeom>
          <a:noFill/>
        </p:spPr>
        <p:txBody>
          <a:bodyPr wrap="none" rtlCol="0">
            <a:spAutoFit/>
          </a:bodyPr>
          <a:lstStyle/>
          <a:p>
            <a:r>
              <a:rPr lang="en-US" dirty="0"/>
              <a:t>TSS</a:t>
            </a:r>
          </a:p>
        </p:txBody>
      </p:sp>
      <p:cxnSp>
        <p:nvCxnSpPr>
          <p:cNvPr id="23" name="Straight Connector 22">
            <a:extLst>
              <a:ext uri="{FF2B5EF4-FFF2-40B4-BE49-F238E27FC236}">
                <a16:creationId xmlns:a16="http://schemas.microsoft.com/office/drawing/2014/main" id="{C00179B6-7B53-5947-B760-4EC6880ACD9F}"/>
              </a:ext>
            </a:extLst>
          </p:cNvPr>
          <p:cNvCxnSpPr/>
          <p:nvPr/>
        </p:nvCxnSpPr>
        <p:spPr>
          <a:xfrm>
            <a:off x="2706958" y="2397989"/>
            <a:ext cx="0" cy="10272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1C222D3-F637-7E4D-8226-60BCB89C534A}"/>
              </a:ext>
            </a:extLst>
          </p:cNvPr>
          <p:cNvCxnSpPr/>
          <p:nvPr/>
        </p:nvCxnSpPr>
        <p:spPr>
          <a:xfrm>
            <a:off x="2706958" y="3784896"/>
            <a:ext cx="327474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335980C-0242-0D44-B103-9CFA89A7D7E5}"/>
              </a:ext>
            </a:extLst>
          </p:cNvPr>
          <p:cNvSpPr txBox="1"/>
          <p:nvPr/>
        </p:nvSpPr>
        <p:spPr>
          <a:xfrm>
            <a:off x="4191082" y="3447547"/>
            <a:ext cx="306494" cy="369332"/>
          </a:xfrm>
          <a:prstGeom prst="rect">
            <a:avLst/>
          </a:prstGeom>
          <a:noFill/>
        </p:spPr>
        <p:txBody>
          <a:bodyPr wrap="none" rtlCol="0">
            <a:spAutoFit/>
          </a:bodyPr>
          <a:lstStyle/>
          <a:p>
            <a:r>
              <a:rPr lang="en-US" dirty="0"/>
              <a:t>d</a:t>
            </a:r>
          </a:p>
        </p:txBody>
      </p:sp>
      <p:sp>
        <p:nvSpPr>
          <p:cNvPr id="3" name="TextBox 2">
            <a:extLst>
              <a:ext uri="{FF2B5EF4-FFF2-40B4-BE49-F238E27FC236}">
                <a16:creationId xmlns:a16="http://schemas.microsoft.com/office/drawing/2014/main" id="{2993E8FF-B5FF-C448-A584-EDB23B5B2B02}"/>
              </a:ext>
            </a:extLst>
          </p:cNvPr>
          <p:cNvSpPr txBox="1"/>
          <p:nvPr/>
        </p:nvSpPr>
        <p:spPr>
          <a:xfrm>
            <a:off x="6033740" y="1768319"/>
            <a:ext cx="1973810" cy="369332"/>
          </a:xfrm>
          <a:prstGeom prst="rect">
            <a:avLst/>
          </a:prstGeom>
          <a:noFill/>
        </p:spPr>
        <p:txBody>
          <a:bodyPr wrap="none" rtlCol="0">
            <a:spAutoFit/>
          </a:bodyPr>
          <a:lstStyle/>
          <a:p>
            <a:r>
              <a:rPr lang="en-US" dirty="0"/>
              <a:t>narrow (IQR &lt; 4bp)</a:t>
            </a:r>
          </a:p>
        </p:txBody>
      </p:sp>
      <p:sp>
        <p:nvSpPr>
          <p:cNvPr id="26" name="TextBox 25">
            <a:extLst>
              <a:ext uri="{FF2B5EF4-FFF2-40B4-BE49-F238E27FC236}">
                <a16:creationId xmlns:a16="http://schemas.microsoft.com/office/drawing/2014/main" id="{69123514-2313-D848-87DE-D12E0A394B8B}"/>
              </a:ext>
            </a:extLst>
          </p:cNvPr>
          <p:cNvSpPr txBox="1"/>
          <p:nvPr/>
        </p:nvSpPr>
        <p:spPr>
          <a:xfrm>
            <a:off x="6102888" y="3850331"/>
            <a:ext cx="1851276" cy="369332"/>
          </a:xfrm>
          <a:prstGeom prst="rect">
            <a:avLst/>
          </a:prstGeom>
          <a:noFill/>
        </p:spPr>
        <p:txBody>
          <a:bodyPr wrap="none" rtlCol="0">
            <a:spAutoFit/>
          </a:bodyPr>
          <a:lstStyle/>
          <a:p>
            <a:r>
              <a:rPr lang="en-US" dirty="0"/>
              <a:t>broad (IQR &gt; 4bp)</a:t>
            </a:r>
          </a:p>
        </p:txBody>
      </p:sp>
    </p:spTree>
    <p:extLst>
      <p:ext uri="{BB962C8B-B14F-4D97-AF65-F5344CB8AC3E}">
        <p14:creationId xmlns:p14="http://schemas.microsoft.com/office/powerpoint/2010/main" val="370592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DC78D-462F-4D4D-8DDB-766290280CAE}"/>
              </a:ext>
            </a:extLst>
          </p:cNvPr>
          <p:cNvSpPr/>
          <p:nvPr/>
        </p:nvSpPr>
        <p:spPr>
          <a:xfrm>
            <a:off x="219309" y="137531"/>
            <a:ext cx="2977375" cy="970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characterizing of tags by tags cluster shape (broad, narrow)</a:t>
            </a:r>
          </a:p>
        </p:txBody>
      </p:sp>
      <p:pic>
        <p:nvPicPr>
          <p:cNvPr id="6" name="Picture 5">
            <a:extLst>
              <a:ext uri="{FF2B5EF4-FFF2-40B4-BE49-F238E27FC236}">
                <a16:creationId xmlns:a16="http://schemas.microsoft.com/office/drawing/2014/main" id="{E6E815F4-4F06-EA4C-AA47-65762C2F174D}"/>
              </a:ext>
            </a:extLst>
          </p:cNvPr>
          <p:cNvPicPr>
            <a:picLocks noChangeAspect="1"/>
          </p:cNvPicPr>
          <p:nvPr/>
        </p:nvPicPr>
        <p:blipFill>
          <a:blip/>
          <a:stretch>
            <a:fillRect/>
          </a:stretch>
        </p:blipFill>
        <p:spPr>
          <a:xfrm>
            <a:off x="219309" y="1282197"/>
            <a:ext cx="5753100" cy="2374900"/>
          </a:xfrm>
          <a:prstGeom prst="rect">
            <a:avLst/>
          </a:prstGeom>
        </p:spPr>
      </p:pic>
      <p:pic>
        <p:nvPicPr>
          <p:cNvPr id="10" name="Picture 9">
            <a:extLst>
              <a:ext uri="{FF2B5EF4-FFF2-40B4-BE49-F238E27FC236}">
                <a16:creationId xmlns:a16="http://schemas.microsoft.com/office/drawing/2014/main" id="{0195757C-CAD9-5940-8419-5707FB65C790}"/>
              </a:ext>
            </a:extLst>
          </p:cNvPr>
          <p:cNvPicPr>
            <a:picLocks noChangeAspect="1"/>
          </p:cNvPicPr>
          <p:nvPr/>
        </p:nvPicPr>
        <p:blipFill>
          <a:blip/>
          <a:stretch>
            <a:fillRect/>
          </a:stretch>
        </p:blipFill>
        <p:spPr>
          <a:xfrm>
            <a:off x="5972409" y="1423599"/>
            <a:ext cx="3136900" cy="596900"/>
          </a:xfrm>
          <a:prstGeom prst="rect">
            <a:avLst/>
          </a:prstGeom>
        </p:spPr>
      </p:pic>
      <p:sp>
        <p:nvSpPr>
          <p:cNvPr id="11" name="TextBox 10">
            <a:extLst>
              <a:ext uri="{FF2B5EF4-FFF2-40B4-BE49-F238E27FC236}">
                <a16:creationId xmlns:a16="http://schemas.microsoft.com/office/drawing/2014/main" id="{BF5D54D0-E228-2C41-AC94-161A1291A53B}"/>
              </a:ext>
            </a:extLst>
          </p:cNvPr>
          <p:cNvSpPr txBox="1"/>
          <p:nvPr/>
        </p:nvSpPr>
        <p:spPr>
          <a:xfrm>
            <a:off x="6320140" y="1977235"/>
            <a:ext cx="2441438" cy="369332"/>
          </a:xfrm>
          <a:prstGeom prst="rect">
            <a:avLst/>
          </a:prstGeom>
          <a:noFill/>
        </p:spPr>
        <p:txBody>
          <a:bodyPr wrap="none" rtlCol="0">
            <a:spAutoFit/>
          </a:bodyPr>
          <a:lstStyle/>
          <a:p>
            <a:r>
              <a:rPr lang="en-US" dirty="0"/>
              <a:t>Casella and Berger 2002</a:t>
            </a:r>
          </a:p>
        </p:txBody>
      </p:sp>
    </p:spTree>
    <p:extLst>
      <p:ext uri="{BB962C8B-B14F-4D97-AF65-F5344CB8AC3E}">
        <p14:creationId xmlns:p14="http://schemas.microsoft.com/office/powerpoint/2010/main" val="31769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7CCC-99A7-5347-898E-FDB29CD42387}"/>
              </a:ext>
            </a:extLst>
          </p:cNvPr>
          <p:cNvSpPr>
            <a:spLocks noGrp="1"/>
          </p:cNvSpPr>
          <p:nvPr>
            <p:ph type="title"/>
          </p:nvPr>
        </p:nvSpPr>
        <p:spPr/>
        <p:txBody>
          <a:bodyPr/>
          <a:lstStyle/>
          <a:p>
            <a:r>
              <a:rPr lang="en-US" dirty="0"/>
              <a:t>Restrict analysis to G4-TSS in the range of 5kb</a:t>
            </a:r>
          </a:p>
        </p:txBody>
      </p:sp>
      <p:sp>
        <p:nvSpPr>
          <p:cNvPr id="3" name="Content Placeholder 2">
            <a:extLst>
              <a:ext uri="{FF2B5EF4-FFF2-40B4-BE49-F238E27FC236}">
                <a16:creationId xmlns:a16="http://schemas.microsoft.com/office/drawing/2014/main" id="{ECEFBE33-4D8E-374E-BC9B-0C8B9B04BF31}"/>
              </a:ext>
            </a:extLst>
          </p:cNvPr>
          <p:cNvSpPr>
            <a:spLocks noGrp="1"/>
          </p:cNvSpPr>
          <p:nvPr>
            <p:ph idx="1"/>
          </p:nvPr>
        </p:nvSpPr>
        <p:spPr/>
        <p:txBody>
          <a:bodyPr>
            <a:normAutofit lnSpcReduction="10000"/>
          </a:bodyPr>
          <a:lstStyle/>
          <a:p>
            <a:r>
              <a:rPr lang="en-US" dirty="0"/>
              <a:t>pipeline integrate various level of information and select events where G4 regions are in 5kb range to TSS. </a:t>
            </a:r>
          </a:p>
          <a:p>
            <a:endParaRPr lang="en-US" dirty="0"/>
          </a:p>
          <a:p>
            <a:r>
              <a:rPr lang="en-US" dirty="0"/>
              <a:t>For those selected cases, I looked at the relative distance (upstream or downstream)</a:t>
            </a:r>
          </a:p>
          <a:p>
            <a:pPr lvl="1"/>
            <a:r>
              <a:rPr lang="en-US" dirty="0"/>
              <a:t>frequency of distances --&gt; fit density of distances </a:t>
            </a:r>
            <a:r>
              <a:rPr lang="en-US" dirty="0">
                <a:sym typeface="Wingdings" pitchFamily="2" charset="2"/>
              </a:rPr>
              <a:t> identify local maxima in a range of +-200bp around TSS.</a:t>
            </a:r>
          </a:p>
          <a:p>
            <a:pPr lvl="1"/>
            <a:r>
              <a:rPr lang="en-US" dirty="0">
                <a:sym typeface="Wingdings" pitchFamily="2" charset="2"/>
              </a:rPr>
              <a:t>interpretation of local maxima: distance between the event (center of BG4 regions) and TSS</a:t>
            </a:r>
            <a:endParaRPr lang="en-US" dirty="0"/>
          </a:p>
          <a:p>
            <a:r>
              <a:rPr lang="en-US" dirty="0"/>
              <a:t>For the selected cases, I build a contingency table of events:</a:t>
            </a:r>
          </a:p>
          <a:p>
            <a:pPr lvl="1"/>
            <a:r>
              <a:rPr lang="en-US" dirty="0"/>
              <a:t>occurrences stratified by promoter types (</a:t>
            </a:r>
          </a:p>
        </p:txBody>
      </p:sp>
    </p:spTree>
    <p:extLst>
      <p:ext uri="{BB962C8B-B14F-4D97-AF65-F5344CB8AC3E}">
        <p14:creationId xmlns:p14="http://schemas.microsoft.com/office/powerpoint/2010/main" val="175734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6381-E664-FB43-9A89-371B5E48016F}"/>
              </a:ext>
            </a:extLst>
          </p:cNvPr>
          <p:cNvSpPr>
            <a:spLocks noGrp="1"/>
          </p:cNvSpPr>
          <p:nvPr>
            <p:ph type="title"/>
          </p:nvPr>
        </p:nvSpPr>
        <p:spPr/>
        <p:txBody>
          <a:bodyPr/>
          <a:lstStyle/>
          <a:p>
            <a:r>
              <a:rPr lang="en-US" dirty="0"/>
              <a:t>TC width by cell type</a:t>
            </a:r>
          </a:p>
        </p:txBody>
      </p:sp>
      <p:pic>
        <p:nvPicPr>
          <p:cNvPr id="5" name="Content Placeholder 4">
            <a:extLst>
              <a:ext uri="{FF2B5EF4-FFF2-40B4-BE49-F238E27FC236}">
                <a16:creationId xmlns:a16="http://schemas.microsoft.com/office/drawing/2014/main" id="{524825CC-B5B0-AF4D-BE69-3EC0DBA16305}"/>
              </a:ext>
            </a:extLst>
          </p:cNvPr>
          <p:cNvPicPr>
            <a:picLocks noGrp="1" noChangeAspect="1"/>
          </p:cNvPicPr>
          <p:nvPr>
            <p:ph idx="1"/>
          </p:nvPr>
        </p:nvPicPr>
        <p:blipFill>
          <a:blip r:embed="rId2"/>
          <a:stretch>
            <a:fillRect/>
          </a:stretch>
        </p:blipFill>
        <p:spPr>
          <a:xfrm>
            <a:off x="417763" y="1881381"/>
            <a:ext cx="5431421" cy="3960000"/>
          </a:xfrm>
        </p:spPr>
      </p:pic>
      <p:pic>
        <p:nvPicPr>
          <p:cNvPr id="7" name="Picture 6">
            <a:extLst>
              <a:ext uri="{FF2B5EF4-FFF2-40B4-BE49-F238E27FC236}">
                <a16:creationId xmlns:a16="http://schemas.microsoft.com/office/drawing/2014/main" id="{BC5AE857-2B70-AE46-A778-9A39738569C4}"/>
              </a:ext>
            </a:extLst>
          </p:cNvPr>
          <p:cNvPicPr>
            <a:picLocks noChangeAspect="1"/>
          </p:cNvPicPr>
          <p:nvPr/>
        </p:nvPicPr>
        <p:blipFill>
          <a:blip r:embed="rId3"/>
          <a:stretch>
            <a:fillRect/>
          </a:stretch>
        </p:blipFill>
        <p:spPr>
          <a:xfrm>
            <a:off x="6430537" y="1881381"/>
            <a:ext cx="5431421" cy="3960000"/>
          </a:xfrm>
          <a:prstGeom prst="rect">
            <a:avLst/>
          </a:prstGeom>
        </p:spPr>
      </p:pic>
    </p:spTree>
    <p:extLst>
      <p:ext uri="{BB962C8B-B14F-4D97-AF65-F5344CB8AC3E}">
        <p14:creationId xmlns:p14="http://schemas.microsoft.com/office/powerpoint/2010/main" val="172241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F7BF-BE4C-8D43-8DD5-8E01959270B5}"/>
              </a:ext>
            </a:extLst>
          </p:cNvPr>
          <p:cNvSpPr>
            <a:spLocks noGrp="1"/>
          </p:cNvSpPr>
          <p:nvPr>
            <p:ph type="title"/>
          </p:nvPr>
        </p:nvSpPr>
        <p:spPr/>
        <p:txBody>
          <a:bodyPr/>
          <a:lstStyle/>
          <a:p>
            <a:r>
              <a:rPr lang="en-US" dirty="0"/>
              <a:t>distance K562 – rep1</a:t>
            </a:r>
          </a:p>
        </p:txBody>
      </p:sp>
      <p:pic>
        <p:nvPicPr>
          <p:cNvPr id="5" name="Picture 4">
            <a:extLst>
              <a:ext uri="{FF2B5EF4-FFF2-40B4-BE49-F238E27FC236}">
                <a16:creationId xmlns:a16="http://schemas.microsoft.com/office/drawing/2014/main" id="{D850B908-6D8B-AF42-AB76-324D43645094}"/>
              </a:ext>
            </a:extLst>
          </p:cNvPr>
          <p:cNvPicPr>
            <a:picLocks noChangeAspect="1"/>
          </p:cNvPicPr>
          <p:nvPr/>
        </p:nvPicPr>
        <p:blipFill>
          <a:blip r:embed="rId2"/>
          <a:stretch>
            <a:fillRect/>
          </a:stretch>
        </p:blipFill>
        <p:spPr>
          <a:xfrm>
            <a:off x="838200" y="2810107"/>
            <a:ext cx="4218998" cy="3076033"/>
          </a:xfrm>
          <a:prstGeom prst="rect">
            <a:avLst/>
          </a:prstGeom>
        </p:spPr>
      </p:pic>
      <p:pic>
        <p:nvPicPr>
          <p:cNvPr id="7" name="Picture 6">
            <a:extLst>
              <a:ext uri="{FF2B5EF4-FFF2-40B4-BE49-F238E27FC236}">
                <a16:creationId xmlns:a16="http://schemas.microsoft.com/office/drawing/2014/main" id="{C5F24632-B75E-484C-B796-99A65E1F067D}"/>
              </a:ext>
            </a:extLst>
          </p:cNvPr>
          <p:cNvPicPr>
            <a:picLocks noChangeAspect="1"/>
          </p:cNvPicPr>
          <p:nvPr/>
        </p:nvPicPr>
        <p:blipFill>
          <a:blip r:embed="rId3"/>
          <a:stretch>
            <a:fillRect/>
          </a:stretch>
        </p:blipFill>
        <p:spPr>
          <a:xfrm>
            <a:off x="6484435" y="134309"/>
            <a:ext cx="4269368" cy="3112757"/>
          </a:xfrm>
          <a:prstGeom prst="rect">
            <a:avLst/>
          </a:prstGeom>
        </p:spPr>
      </p:pic>
      <p:pic>
        <p:nvPicPr>
          <p:cNvPr id="9" name="Picture 8">
            <a:extLst>
              <a:ext uri="{FF2B5EF4-FFF2-40B4-BE49-F238E27FC236}">
                <a16:creationId xmlns:a16="http://schemas.microsoft.com/office/drawing/2014/main" id="{32B4BA92-63DF-EC4D-AE7D-7DA4303DD7F4}"/>
              </a:ext>
            </a:extLst>
          </p:cNvPr>
          <p:cNvPicPr>
            <a:picLocks noChangeAspect="1"/>
          </p:cNvPicPr>
          <p:nvPr/>
        </p:nvPicPr>
        <p:blipFill>
          <a:blip r:embed="rId4"/>
          <a:stretch>
            <a:fillRect/>
          </a:stretch>
        </p:blipFill>
        <p:spPr>
          <a:xfrm>
            <a:off x="6540191" y="3477882"/>
            <a:ext cx="4213612" cy="3072106"/>
          </a:xfrm>
          <a:prstGeom prst="rect">
            <a:avLst/>
          </a:prstGeom>
        </p:spPr>
      </p:pic>
      <p:sp>
        <p:nvSpPr>
          <p:cNvPr id="10" name="TextBox 9">
            <a:extLst>
              <a:ext uri="{FF2B5EF4-FFF2-40B4-BE49-F238E27FC236}">
                <a16:creationId xmlns:a16="http://schemas.microsoft.com/office/drawing/2014/main" id="{3DB54D7D-0A84-044C-893C-7D435B40BC34}"/>
              </a:ext>
            </a:extLst>
          </p:cNvPr>
          <p:cNvSpPr txBox="1"/>
          <p:nvPr/>
        </p:nvSpPr>
        <p:spPr>
          <a:xfrm>
            <a:off x="892098" y="2497873"/>
            <a:ext cx="690767" cy="369332"/>
          </a:xfrm>
          <a:prstGeom prst="rect">
            <a:avLst/>
          </a:prstGeom>
          <a:noFill/>
        </p:spPr>
        <p:txBody>
          <a:bodyPr wrap="none" rtlCol="0">
            <a:spAutoFit/>
          </a:bodyPr>
          <a:lstStyle/>
          <a:p>
            <a:r>
              <a:rPr lang="en-US" dirty="0"/>
              <a:t>all CT</a:t>
            </a:r>
          </a:p>
        </p:txBody>
      </p:sp>
      <p:sp>
        <p:nvSpPr>
          <p:cNvPr id="11" name="TextBox 10">
            <a:extLst>
              <a:ext uri="{FF2B5EF4-FFF2-40B4-BE49-F238E27FC236}">
                <a16:creationId xmlns:a16="http://schemas.microsoft.com/office/drawing/2014/main" id="{A572FBC7-E370-C34A-A86F-12BDBC6F8298}"/>
              </a:ext>
            </a:extLst>
          </p:cNvPr>
          <p:cNvSpPr txBox="1"/>
          <p:nvPr/>
        </p:nvSpPr>
        <p:spPr>
          <a:xfrm>
            <a:off x="10883590" y="2375210"/>
            <a:ext cx="886974" cy="369332"/>
          </a:xfrm>
          <a:prstGeom prst="rect">
            <a:avLst/>
          </a:prstGeom>
          <a:noFill/>
        </p:spPr>
        <p:txBody>
          <a:bodyPr wrap="none" rtlCol="0">
            <a:spAutoFit/>
          </a:bodyPr>
          <a:lstStyle/>
          <a:p>
            <a:r>
              <a:rPr lang="en-US" dirty="0"/>
              <a:t>Narrow</a:t>
            </a:r>
          </a:p>
        </p:txBody>
      </p:sp>
      <p:sp>
        <p:nvSpPr>
          <p:cNvPr id="12" name="TextBox 11">
            <a:extLst>
              <a:ext uri="{FF2B5EF4-FFF2-40B4-BE49-F238E27FC236}">
                <a16:creationId xmlns:a16="http://schemas.microsoft.com/office/drawing/2014/main" id="{5B85BC25-A493-B340-A63B-60A4CB261261}"/>
              </a:ext>
            </a:extLst>
          </p:cNvPr>
          <p:cNvSpPr txBox="1"/>
          <p:nvPr/>
        </p:nvSpPr>
        <p:spPr>
          <a:xfrm>
            <a:off x="10883590" y="5516808"/>
            <a:ext cx="740395" cy="369332"/>
          </a:xfrm>
          <a:prstGeom prst="rect">
            <a:avLst/>
          </a:prstGeom>
          <a:noFill/>
        </p:spPr>
        <p:txBody>
          <a:bodyPr wrap="none" rtlCol="0">
            <a:spAutoFit/>
          </a:bodyPr>
          <a:lstStyle/>
          <a:p>
            <a:r>
              <a:rPr lang="en-US" dirty="0"/>
              <a:t>Broad</a:t>
            </a:r>
          </a:p>
        </p:txBody>
      </p:sp>
    </p:spTree>
    <p:extLst>
      <p:ext uri="{BB962C8B-B14F-4D97-AF65-F5344CB8AC3E}">
        <p14:creationId xmlns:p14="http://schemas.microsoft.com/office/powerpoint/2010/main" val="842675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11A5-9547-6046-AA43-D69D1DADECA9}"/>
              </a:ext>
            </a:extLst>
          </p:cNvPr>
          <p:cNvSpPr>
            <a:spLocks noGrp="1"/>
          </p:cNvSpPr>
          <p:nvPr>
            <p:ph type="title"/>
          </p:nvPr>
        </p:nvSpPr>
        <p:spPr/>
        <p:txBody>
          <a:bodyPr/>
          <a:lstStyle/>
          <a:p>
            <a:r>
              <a:rPr lang="en-US" dirty="0"/>
              <a:t>K562 – rep1</a:t>
            </a:r>
          </a:p>
        </p:txBody>
      </p:sp>
      <p:pic>
        <p:nvPicPr>
          <p:cNvPr id="5" name="Picture 4">
            <a:extLst>
              <a:ext uri="{FF2B5EF4-FFF2-40B4-BE49-F238E27FC236}">
                <a16:creationId xmlns:a16="http://schemas.microsoft.com/office/drawing/2014/main" id="{7749A23F-2D5F-5547-BC76-4D97C6B6D6E5}"/>
              </a:ext>
            </a:extLst>
          </p:cNvPr>
          <p:cNvPicPr>
            <a:picLocks noChangeAspect="1"/>
          </p:cNvPicPr>
          <p:nvPr/>
        </p:nvPicPr>
        <p:blipFill>
          <a:blip r:embed="rId2"/>
          <a:stretch>
            <a:fillRect/>
          </a:stretch>
        </p:blipFill>
        <p:spPr>
          <a:xfrm>
            <a:off x="3723858" y="-1848"/>
            <a:ext cx="7629941" cy="6600505"/>
          </a:xfrm>
          <a:prstGeom prst="rect">
            <a:avLst/>
          </a:prstGeom>
        </p:spPr>
      </p:pic>
    </p:spTree>
    <p:extLst>
      <p:ext uri="{BB962C8B-B14F-4D97-AF65-F5344CB8AC3E}">
        <p14:creationId xmlns:p14="http://schemas.microsoft.com/office/powerpoint/2010/main" val="2412604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F7BF-BE4C-8D43-8DD5-8E01959270B5}"/>
              </a:ext>
            </a:extLst>
          </p:cNvPr>
          <p:cNvSpPr>
            <a:spLocks noGrp="1"/>
          </p:cNvSpPr>
          <p:nvPr>
            <p:ph type="title"/>
          </p:nvPr>
        </p:nvSpPr>
        <p:spPr/>
        <p:txBody>
          <a:bodyPr/>
          <a:lstStyle/>
          <a:p>
            <a:r>
              <a:rPr lang="en-US" dirty="0"/>
              <a:t>distance K562 – rep2</a:t>
            </a:r>
          </a:p>
        </p:txBody>
      </p:sp>
      <p:pic>
        <p:nvPicPr>
          <p:cNvPr id="5" name="Picture 4">
            <a:extLst>
              <a:ext uri="{FF2B5EF4-FFF2-40B4-BE49-F238E27FC236}">
                <a16:creationId xmlns:a16="http://schemas.microsoft.com/office/drawing/2014/main" id="{D850B908-6D8B-AF42-AB76-324D43645094}"/>
              </a:ext>
            </a:extLst>
          </p:cNvPr>
          <p:cNvPicPr>
            <a:picLocks noChangeAspect="1"/>
          </p:cNvPicPr>
          <p:nvPr/>
        </p:nvPicPr>
        <p:blipFill>
          <a:blip r:embed="rId2"/>
          <a:stretch>
            <a:fillRect/>
          </a:stretch>
        </p:blipFill>
        <p:spPr>
          <a:xfrm>
            <a:off x="838201" y="2810107"/>
            <a:ext cx="0" cy="0"/>
          </a:xfrm>
          <a:prstGeom prst="rect">
            <a:avLst/>
          </a:prstGeom>
        </p:spPr>
      </p:pic>
      <p:pic>
        <p:nvPicPr>
          <p:cNvPr id="7" name="Picture 6">
            <a:extLst>
              <a:ext uri="{FF2B5EF4-FFF2-40B4-BE49-F238E27FC236}">
                <a16:creationId xmlns:a16="http://schemas.microsoft.com/office/drawing/2014/main" id="{C5F24632-B75E-484C-B796-99A65E1F067D}"/>
              </a:ext>
            </a:extLst>
          </p:cNvPr>
          <p:cNvPicPr>
            <a:picLocks noChangeAspect="1"/>
          </p:cNvPicPr>
          <p:nvPr/>
        </p:nvPicPr>
        <p:blipFill>
          <a:blip r:embed="rId3"/>
          <a:stretch>
            <a:fillRect/>
          </a:stretch>
        </p:blipFill>
        <p:spPr>
          <a:xfrm>
            <a:off x="6484436" y="134309"/>
            <a:ext cx="0" cy="0"/>
          </a:xfrm>
          <a:prstGeom prst="rect">
            <a:avLst/>
          </a:prstGeom>
        </p:spPr>
      </p:pic>
      <p:pic>
        <p:nvPicPr>
          <p:cNvPr id="9" name="Picture 8">
            <a:extLst>
              <a:ext uri="{FF2B5EF4-FFF2-40B4-BE49-F238E27FC236}">
                <a16:creationId xmlns:a16="http://schemas.microsoft.com/office/drawing/2014/main" id="{32B4BA92-63DF-EC4D-AE7D-7DA4303DD7F4}"/>
              </a:ext>
            </a:extLst>
          </p:cNvPr>
          <p:cNvPicPr>
            <a:picLocks noChangeAspect="1"/>
          </p:cNvPicPr>
          <p:nvPr/>
        </p:nvPicPr>
        <p:blipFill>
          <a:blip r:embed="rId4"/>
          <a:stretch>
            <a:fillRect/>
          </a:stretch>
        </p:blipFill>
        <p:spPr>
          <a:xfrm>
            <a:off x="6540192" y="3477882"/>
            <a:ext cx="0" cy="0"/>
          </a:xfrm>
          <a:prstGeom prst="rect">
            <a:avLst/>
          </a:prstGeom>
        </p:spPr>
      </p:pic>
      <p:sp>
        <p:nvSpPr>
          <p:cNvPr id="10" name="TextBox 9">
            <a:extLst>
              <a:ext uri="{FF2B5EF4-FFF2-40B4-BE49-F238E27FC236}">
                <a16:creationId xmlns:a16="http://schemas.microsoft.com/office/drawing/2014/main" id="{3DB54D7D-0A84-044C-893C-7D435B40BC34}"/>
              </a:ext>
            </a:extLst>
          </p:cNvPr>
          <p:cNvSpPr txBox="1"/>
          <p:nvPr/>
        </p:nvSpPr>
        <p:spPr>
          <a:xfrm>
            <a:off x="892098" y="2497873"/>
            <a:ext cx="690767" cy="369332"/>
          </a:xfrm>
          <a:prstGeom prst="rect">
            <a:avLst/>
          </a:prstGeom>
          <a:noFill/>
        </p:spPr>
        <p:txBody>
          <a:bodyPr wrap="none" rtlCol="0">
            <a:spAutoFit/>
          </a:bodyPr>
          <a:lstStyle/>
          <a:p>
            <a:r>
              <a:rPr lang="en-US" dirty="0"/>
              <a:t>all CT</a:t>
            </a:r>
          </a:p>
        </p:txBody>
      </p:sp>
      <p:sp>
        <p:nvSpPr>
          <p:cNvPr id="11" name="TextBox 10">
            <a:extLst>
              <a:ext uri="{FF2B5EF4-FFF2-40B4-BE49-F238E27FC236}">
                <a16:creationId xmlns:a16="http://schemas.microsoft.com/office/drawing/2014/main" id="{A572FBC7-E370-C34A-A86F-12BDBC6F8298}"/>
              </a:ext>
            </a:extLst>
          </p:cNvPr>
          <p:cNvSpPr txBox="1"/>
          <p:nvPr/>
        </p:nvSpPr>
        <p:spPr>
          <a:xfrm>
            <a:off x="10883590" y="2375210"/>
            <a:ext cx="886974" cy="369332"/>
          </a:xfrm>
          <a:prstGeom prst="rect">
            <a:avLst/>
          </a:prstGeom>
          <a:noFill/>
        </p:spPr>
        <p:txBody>
          <a:bodyPr wrap="none" rtlCol="0">
            <a:spAutoFit/>
          </a:bodyPr>
          <a:lstStyle/>
          <a:p>
            <a:r>
              <a:rPr lang="en-US" dirty="0"/>
              <a:t>Narrow</a:t>
            </a:r>
          </a:p>
        </p:txBody>
      </p:sp>
      <p:sp>
        <p:nvSpPr>
          <p:cNvPr id="12" name="TextBox 11">
            <a:extLst>
              <a:ext uri="{FF2B5EF4-FFF2-40B4-BE49-F238E27FC236}">
                <a16:creationId xmlns:a16="http://schemas.microsoft.com/office/drawing/2014/main" id="{5B85BC25-A493-B340-A63B-60A4CB261261}"/>
              </a:ext>
            </a:extLst>
          </p:cNvPr>
          <p:cNvSpPr txBox="1"/>
          <p:nvPr/>
        </p:nvSpPr>
        <p:spPr>
          <a:xfrm>
            <a:off x="10883590" y="5516808"/>
            <a:ext cx="740395" cy="369332"/>
          </a:xfrm>
          <a:prstGeom prst="rect">
            <a:avLst/>
          </a:prstGeom>
          <a:noFill/>
        </p:spPr>
        <p:txBody>
          <a:bodyPr wrap="none" rtlCol="0">
            <a:spAutoFit/>
          </a:bodyPr>
          <a:lstStyle/>
          <a:p>
            <a:r>
              <a:rPr lang="en-US" dirty="0"/>
              <a:t>Broad</a:t>
            </a:r>
          </a:p>
        </p:txBody>
      </p:sp>
      <p:pic>
        <p:nvPicPr>
          <p:cNvPr id="4" name="Picture 3">
            <a:extLst>
              <a:ext uri="{FF2B5EF4-FFF2-40B4-BE49-F238E27FC236}">
                <a16:creationId xmlns:a16="http://schemas.microsoft.com/office/drawing/2014/main" id="{743388CB-798B-3A40-8BA7-684E5890825B}"/>
              </a:ext>
            </a:extLst>
          </p:cNvPr>
          <p:cNvPicPr>
            <a:picLocks noChangeAspect="1"/>
          </p:cNvPicPr>
          <p:nvPr/>
        </p:nvPicPr>
        <p:blipFill>
          <a:blip r:embed="rId5"/>
          <a:stretch>
            <a:fillRect/>
          </a:stretch>
        </p:blipFill>
        <p:spPr>
          <a:xfrm>
            <a:off x="838200" y="2867205"/>
            <a:ext cx="4443890" cy="3240000"/>
          </a:xfrm>
          <a:prstGeom prst="rect">
            <a:avLst/>
          </a:prstGeom>
        </p:spPr>
      </p:pic>
      <p:pic>
        <p:nvPicPr>
          <p:cNvPr id="8" name="Picture 7">
            <a:extLst>
              <a:ext uri="{FF2B5EF4-FFF2-40B4-BE49-F238E27FC236}">
                <a16:creationId xmlns:a16="http://schemas.microsoft.com/office/drawing/2014/main" id="{C3CB9CA1-1225-7F44-9BC4-9D293CE7A1A2}"/>
              </a:ext>
            </a:extLst>
          </p:cNvPr>
          <p:cNvPicPr>
            <a:picLocks noChangeAspect="1"/>
          </p:cNvPicPr>
          <p:nvPr/>
        </p:nvPicPr>
        <p:blipFill>
          <a:blip r:embed="rId6"/>
          <a:stretch>
            <a:fillRect/>
          </a:stretch>
        </p:blipFill>
        <p:spPr>
          <a:xfrm>
            <a:off x="6439700" y="394372"/>
            <a:ext cx="4443890" cy="3240000"/>
          </a:xfrm>
          <a:prstGeom prst="rect">
            <a:avLst/>
          </a:prstGeom>
        </p:spPr>
      </p:pic>
      <p:pic>
        <p:nvPicPr>
          <p:cNvPr id="14" name="Picture 13">
            <a:extLst>
              <a:ext uri="{FF2B5EF4-FFF2-40B4-BE49-F238E27FC236}">
                <a16:creationId xmlns:a16="http://schemas.microsoft.com/office/drawing/2014/main" id="{BCCCF484-E5CA-2E4A-9507-9C5BABBC6BE5}"/>
              </a:ext>
            </a:extLst>
          </p:cNvPr>
          <p:cNvPicPr>
            <a:picLocks noChangeAspect="1"/>
          </p:cNvPicPr>
          <p:nvPr/>
        </p:nvPicPr>
        <p:blipFill>
          <a:blip r:embed="rId7"/>
          <a:stretch>
            <a:fillRect/>
          </a:stretch>
        </p:blipFill>
        <p:spPr>
          <a:xfrm>
            <a:off x="6439700" y="3618000"/>
            <a:ext cx="4443890" cy="3240000"/>
          </a:xfrm>
          <a:prstGeom prst="rect">
            <a:avLst/>
          </a:prstGeom>
        </p:spPr>
      </p:pic>
    </p:spTree>
    <p:extLst>
      <p:ext uri="{BB962C8B-B14F-4D97-AF65-F5344CB8AC3E}">
        <p14:creationId xmlns:p14="http://schemas.microsoft.com/office/powerpoint/2010/main" val="738283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11A5-9547-6046-AA43-D69D1DADECA9}"/>
              </a:ext>
            </a:extLst>
          </p:cNvPr>
          <p:cNvSpPr>
            <a:spLocks noGrp="1"/>
          </p:cNvSpPr>
          <p:nvPr>
            <p:ph type="title"/>
          </p:nvPr>
        </p:nvSpPr>
        <p:spPr/>
        <p:txBody>
          <a:bodyPr/>
          <a:lstStyle/>
          <a:p>
            <a:r>
              <a:rPr lang="en-US" dirty="0"/>
              <a:t>K562 – rep2</a:t>
            </a:r>
          </a:p>
        </p:txBody>
      </p:sp>
      <p:pic>
        <p:nvPicPr>
          <p:cNvPr id="6" name="Picture 5">
            <a:extLst>
              <a:ext uri="{FF2B5EF4-FFF2-40B4-BE49-F238E27FC236}">
                <a16:creationId xmlns:a16="http://schemas.microsoft.com/office/drawing/2014/main" id="{2B7D05E5-6422-BA46-A58A-BD7C2653EE1F}"/>
              </a:ext>
            </a:extLst>
          </p:cNvPr>
          <p:cNvPicPr>
            <a:picLocks noChangeAspect="1"/>
          </p:cNvPicPr>
          <p:nvPr/>
        </p:nvPicPr>
        <p:blipFill>
          <a:blip r:embed="rId2"/>
          <a:stretch>
            <a:fillRect/>
          </a:stretch>
        </p:blipFill>
        <p:spPr>
          <a:xfrm>
            <a:off x="4002411" y="0"/>
            <a:ext cx="7487938" cy="6858000"/>
          </a:xfrm>
          <a:prstGeom prst="rect">
            <a:avLst/>
          </a:prstGeom>
        </p:spPr>
      </p:pic>
    </p:spTree>
    <p:extLst>
      <p:ext uri="{BB962C8B-B14F-4D97-AF65-F5344CB8AC3E}">
        <p14:creationId xmlns:p14="http://schemas.microsoft.com/office/powerpoint/2010/main" val="3619244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F7BF-BE4C-8D43-8DD5-8E01959270B5}"/>
              </a:ext>
            </a:extLst>
          </p:cNvPr>
          <p:cNvSpPr>
            <a:spLocks noGrp="1"/>
          </p:cNvSpPr>
          <p:nvPr>
            <p:ph type="title"/>
          </p:nvPr>
        </p:nvSpPr>
        <p:spPr/>
        <p:txBody>
          <a:bodyPr/>
          <a:lstStyle/>
          <a:p>
            <a:r>
              <a:rPr lang="en-US" dirty="0"/>
              <a:t>distance K562 – rep3</a:t>
            </a:r>
          </a:p>
        </p:txBody>
      </p:sp>
      <p:sp>
        <p:nvSpPr>
          <p:cNvPr id="10" name="TextBox 9">
            <a:extLst>
              <a:ext uri="{FF2B5EF4-FFF2-40B4-BE49-F238E27FC236}">
                <a16:creationId xmlns:a16="http://schemas.microsoft.com/office/drawing/2014/main" id="{3DB54D7D-0A84-044C-893C-7D435B40BC34}"/>
              </a:ext>
            </a:extLst>
          </p:cNvPr>
          <p:cNvSpPr txBox="1"/>
          <p:nvPr/>
        </p:nvSpPr>
        <p:spPr>
          <a:xfrm>
            <a:off x="892098" y="2497873"/>
            <a:ext cx="690767" cy="369332"/>
          </a:xfrm>
          <a:prstGeom prst="rect">
            <a:avLst/>
          </a:prstGeom>
          <a:noFill/>
        </p:spPr>
        <p:txBody>
          <a:bodyPr wrap="none" rtlCol="0">
            <a:spAutoFit/>
          </a:bodyPr>
          <a:lstStyle/>
          <a:p>
            <a:r>
              <a:rPr lang="en-US" dirty="0"/>
              <a:t>all CT</a:t>
            </a:r>
          </a:p>
        </p:txBody>
      </p:sp>
      <p:sp>
        <p:nvSpPr>
          <p:cNvPr id="11" name="TextBox 10">
            <a:extLst>
              <a:ext uri="{FF2B5EF4-FFF2-40B4-BE49-F238E27FC236}">
                <a16:creationId xmlns:a16="http://schemas.microsoft.com/office/drawing/2014/main" id="{A572FBC7-E370-C34A-A86F-12BDBC6F8298}"/>
              </a:ext>
            </a:extLst>
          </p:cNvPr>
          <p:cNvSpPr txBox="1"/>
          <p:nvPr/>
        </p:nvSpPr>
        <p:spPr>
          <a:xfrm>
            <a:off x="10883590" y="2375210"/>
            <a:ext cx="886974" cy="369332"/>
          </a:xfrm>
          <a:prstGeom prst="rect">
            <a:avLst/>
          </a:prstGeom>
          <a:noFill/>
        </p:spPr>
        <p:txBody>
          <a:bodyPr wrap="none" rtlCol="0">
            <a:spAutoFit/>
          </a:bodyPr>
          <a:lstStyle/>
          <a:p>
            <a:r>
              <a:rPr lang="en-US" dirty="0"/>
              <a:t>Narrow</a:t>
            </a:r>
          </a:p>
        </p:txBody>
      </p:sp>
      <p:sp>
        <p:nvSpPr>
          <p:cNvPr id="12" name="TextBox 11">
            <a:extLst>
              <a:ext uri="{FF2B5EF4-FFF2-40B4-BE49-F238E27FC236}">
                <a16:creationId xmlns:a16="http://schemas.microsoft.com/office/drawing/2014/main" id="{5B85BC25-A493-B340-A63B-60A4CB261261}"/>
              </a:ext>
            </a:extLst>
          </p:cNvPr>
          <p:cNvSpPr txBox="1"/>
          <p:nvPr/>
        </p:nvSpPr>
        <p:spPr>
          <a:xfrm>
            <a:off x="10883590" y="5516808"/>
            <a:ext cx="740395" cy="369332"/>
          </a:xfrm>
          <a:prstGeom prst="rect">
            <a:avLst/>
          </a:prstGeom>
          <a:noFill/>
        </p:spPr>
        <p:txBody>
          <a:bodyPr wrap="none" rtlCol="0">
            <a:spAutoFit/>
          </a:bodyPr>
          <a:lstStyle/>
          <a:p>
            <a:r>
              <a:rPr lang="en-US" dirty="0"/>
              <a:t>Broad</a:t>
            </a:r>
          </a:p>
        </p:txBody>
      </p:sp>
      <p:pic>
        <p:nvPicPr>
          <p:cNvPr id="4" name="Picture 3">
            <a:extLst>
              <a:ext uri="{FF2B5EF4-FFF2-40B4-BE49-F238E27FC236}">
                <a16:creationId xmlns:a16="http://schemas.microsoft.com/office/drawing/2014/main" id="{40BB5AB0-108D-094C-BB1F-3823AE891C4A}"/>
              </a:ext>
            </a:extLst>
          </p:cNvPr>
          <p:cNvPicPr>
            <a:picLocks noChangeAspect="1"/>
          </p:cNvPicPr>
          <p:nvPr/>
        </p:nvPicPr>
        <p:blipFill>
          <a:blip r:embed="rId2"/>
          <a:stretch>
            <a:fillRect/>
          </a:stretch>
        </p:blipFill>
        <p:spPr>
          <a:xfrm>
            <a:off x="838200" y="3068289"/>
            <a:ext cx="4443890" cy="3240000"/>
          </a:xfrm>
          <a:prstGeom prst="rect">
            <a:avLst/>
          </a:prstGeom>
        </p:spPr>
      </p:pic>
      <p:pic>
        <p:nvPicPr>
          <p:cNvPr id="8" name="Picture 7">
            <a:extLst>
              <a:ext uri="{FF2B5EF4-FFF2-40B4-BE49-F238E27FC236}">
                <a16:creationId xmlns:a16="http://schemas.microsoft.com/office/drawing/2014/main" id="{FD088027-C3DD-E643-BC17-AD50016843EB}"/>
              </a:ext>
            </a:extLst>
          </p:cNvPr>
          <p:cNvPicPr>
            <a:picLocks noChangeAspect="1"/>
          </p:cNvPicPr>
          <p:nvPr/>
        </p:nvPicPr>
        <p:blipFill>
          <a:blip r:embed="rId3"/>
          <a:stretch>
            <a:fillRect/>
          </a:stretch>
        </p:blipFill>
        <p:spPr>
          <a:xfrm>
            <a:off x="6439700" y="334929"/>
            <a:ext cx="4443890" cy="3240000"/>
          </a:xfrm>
          <a:prstGeom prst="rect">
            <a:avLst/>
          </a:prstGeom>
        </p:spPr>
      </p:pic>
      <p:pic>
        <p:nvPicPr>
          <p:cNvPr id="14" name="Picture 13">
            <a:extLst>
              <a:ext uri="{FF2B5EF4-FFF2-40B4-BE49-F238E27FC236}">
                <a16:creationId xmlns:a16="http://schemas.microsoft.com/office/drawing/2014/main" id="{AA65E5C2-7656-704D-8FB8-49B862535B1A}"/>
              </a:ext>
            </a:extLst>
          </p:cNvPr>
          <p:cNvPicPr>
            <a:picLocks noChangeAspect="1"/>
          </p:cNvPicPr>
          <p:nvPr/>
        </p:nvPicPr>
        <p:blipFill>
          <a:blip r:embed="rId4"/>
          <a:stretch>
            <a:fillRect/>
          </a:stretch>
        </p:blipFill>
        <p:spPr>
          <a:xfrm>
            <a:off x="6439700" y="3605125"/>
            <a:ext cx="4443890" cy="3240000"/>
          </a:xfrm>
          <a:prstGeom prst="rect">
            <a:avLst/>
          </a:prstGeom>
        </p:spPr>
      </p:pic>
    </p:spTree>
    <p:extLst>
      <p:ext uri="{BB962C8B-B14F-4D97-AF65-F5344CB8AC3E}">
        <p14:creationId xmlns:p14="http://schemas.microsoft.com/office/powerpoint/2010/main" val="37167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6E1A-D6F6-4146-8069-8009906E6B6E}"/>
              </a:ext>
            </a:extLst>
          </p:cNvPr>
          <p:cNvSpPr>
            <a:spLocks noGrp="1"/>
          </p:cNvSpPr>
          <p:nvPr>
            <p:ph type="title"/>
          </p:nvPr>
        </p:nvSpPr>
        <p:spPr/>
        <p:txBody>
          <a:bodyPr/>
          <a:lstStyle/>
          <a:p>
            <a:r>
              <a:rPr lang="en-US" dirty="0"/>
              <a:t>Observations and rationale</a:t>
            </a:r>
          </a:p>
        </p:txBody>
      </p:sp>
      <p:sp>
        <p:nvSpPr>
          <p:cNvPr id="3" name="Content Placeholder 2">
            <a:extLst>
              <a:ext uri="{FF2B5EF4-FFF2-40B4-BE49-F238E27FC236}">
                <a16:creationId xmlns:a16="http://schemas.microsoft.com/office/drawing/2014/main" id="{0E6BE721-24BF-BB44-AF3B-B8F84E36D21F}"/>
              </a:ext>
            </a:extLst>
          </p:cNvPr>
          <p:cNvSpPr>
            <a:spLocks noGrp="1"/>
          </p:cNvSpPr>
          <p:nvPr>
            <p:ph idx="1"/>
          </p:nvPr>
        </p:nvSpPr>
        <p:spPr/>
        <p:txBody>
          <a:bodyPr>
            <a:normAutofit fontScale="92500" lnSpcReduction="20000"/>
          </a:bodyPr>
          <a:lstStyle/>
          <a:p>
            <a:r>
              <a:rPr lang="en-US" dirty="0" err="1"/>
              <a:t>Yuqi</a:t>
            </a:r>
            <a:r>
              <a:rPr lang="en-US" dirty="0"/>
              <a:t> has observed consistent co-</a:t>
            </a:r>
            <a:r>
              <a:rPr lang="en-US" dirty="0" err="1"/>
              <a:t>occurance</a:t>
            </a:r>
            <a:r>
              <a:rPr lang="en-US" dirty="0"/>
              <a:t> of Cage signal in proximity of G4 positive promoters.</a:t>
            </a:r>
          </a:p>
          <a:p>
            <a:r>
              <a:rPr lang="en-US" dirty="0"/>
              <a:t>with visual exploration, </a:t>
            </a:r>
            <a:r>
              <a:rPr lang="en-US" dirty="0" err="1"/>
              <a:t>Yuqi</a:t>
            </a:r>
            <a:r>
              <a:rPr lang="en-US" dirty="0"/>
              <a:t> observed that G4 might have a regular pattern of </a:t>
            </a:r>
            <a:r>
              <a:rPr lang="en-US" dirty="0" err="1"/>
              <a:t>spacial</a:t>
            </a:r>
            <a:r>
              <a:rPr lang="en-US" dirty="0"/>
              <a:t> co-localization in respect to cage. </a:t>
            </a:r>
          </a:p>
          <a:p>
            <a:endParaRPr lang="en-US" dirty="0"/>
          </a:p>
          <a:p>
            <a:r>
              <a:rPr lang="en-US" dirty="0"/>
              <a:t>Question and rationale:</a:t>
            </a:r>
          </a:p>
          <a:p>
            <a:pPr lvl="1"/>
            <a:r>
              <a:rPr lang="en-US" dirty="0"/>
              <a:t>do we observe a regular relative distribution of Cage-</a:t>
            </a:r>
            <a:r>
              <a:rPr lang="en-US" dirty="0" err="1"/>
              <a:t>seq</a:t>
            </a:r>
            <a:r>
              <a:rPr lang="en-US" dirty="0"/>
              <a:t> signal and G4s?</a:t>
            </a:r>
          </a:p>
          <a:p>
            <a:pPr lvl="1"/>
            <a:r>
              <a:rPr lang="en-US" dirty="0"/>
              <a:t>do different categories of promoters show different trends?</a:t>
            </a:r>
          </a:p>
          <a:p>
            <a:pPr lvl="1"/>
            <a:r>
              <a:rPr lang="en-US" dirty="0"/>
              <a:t>is there a </a:t>
            </a:r>
            <a:r>
              <a:rPr lang="en-US" dirty="0" err="1"/>
              <a:t>perioditity</a:t>
            </a:r>
            <a:r>
              <a:rPr lang="en-US" dirty="0"/>
              <a:t> in how the two phenomena are observed?</a:t>
            </a:r>
          </a:p>
          <a:p>
            <a:r>
              <a:rPr lang="en-US" dirty="0"/>
              <a:t>Systems</a:t>
            </a:r>
          </a:p>
          <a:p>
            <a:pPr lvl="1"/>
            <a:r>
              <a:rPr lang="en-US" dirty="0"/>
              <a:t>K562, Hek293 cells – Bg4 maps G4-Chip-seq </a:t>
            </a:r>
            <a:r>
              <a:rPr lang="en-US" dirty="0" err="1"/>
              <a:t>yuqi</a:t>
            </a:r>
            <a:r>
              <a:rPr lang="en-US" dirty="0"/>
              <a:t>, </a:t>
            </a:r>
            <a:r>
              <a:rPr lang="en-US" dirty="0" err="1"/>
              <a:t>jochen</a:t>
            </a:r>
            <a:r>
              <a:rPr lang="en-US" dirty="0"/>
              <a:t>, </a:t>
            </a:r>
            <a:r>
              <a:rPr lang="en-US" dirty="0" err="1"/>
              <a:t>karen</a:t>
            </a:r>
            <a:endParaRPr lang="en-US" dirty="0"/>
          </a:p>
          <a:p>
            <a:pPr lvl="1"/>
            <a:r>
              <a:rPr lang="en-US" dirty="0"/>
              <a:t>K562, Hek293 cells – Bg4 maps G4-CT-seq </a:t>
            </a:r>
            <a:r>
              <a:rPr lang="en-US" dirty="0" err="1"/>
              <a:t>winnie</a:t>
            </a:r>
            <a:endParaRPr lang="en-US" dirty="0"/>
          </a:p>
          <a:p>
            <a:pPr lvl="1"/>
            <a:endParaRPr lang="en-US" dirty="0"/>
          </a:p>
          <a:p>
            <a:pPr lvl="1"/>
            <a:endParaRPr lang="en-US" dirty="0"/>
          </a:p>
        </p:txBody>
      </p:sp>
    </p:spTree>
    <p:extLst>
      <p:ext uri="{BB962C8B-B14F-4D97-AF65-F5344CB8AC3E}">
        <p14:creationId xmlns:p14="http://schemas.microsoft.com/office/powerpoint/2010/main" val="2184572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11A5-9547-6046-AA43-D69D1DADECA9}"/>
              </a:ext>
            </a:extLst>
          </p:cNvPr>
          <p:cNvSpPr>
            <a:spLocks noGrp="1"/>
          </p:cNvSpPr>
          <p:nvPr>
            <p:ph type="title"/>
          </p:nvPr>
        </p:nvSpPr>
        <p:spPr/>
        <p:txBody>
          <a:bodyPr/>
          <a:lstStyle/>
          <a:p>
            <a:r>
              <a:rPr lang="en-US" dirty="0"/>
              <a:t>K562 – rep3</a:t>
            </a:r>
          </a:p>
        </p:txBody>
      </p:sp>
      <p:pic>
        <p:nvPicPr>
          <p:cNvPr id="3" name="Picture 2">
            <a:extLst>
              <a:ext uri="{FF2B5EF4-FFF2-40B4-BE49-F238E27FC236}">
                <a16:creationId xmlns:a16="http://schemas.microsoft.com/office/drawing/2014/main" id="{15F53C6F-2E28-A549-841C-3D88384C224B}"/>
              </a:ext>
            </a:extLst>
          </p:cNvPr>
          <p:cNvPicPr>
            <a:picLocks noChangeAspect="1"/>
          </p:cNvPicPr>
          <p:nvPr/>
        </p:nvPicPr>
        <p:blipFill>
          <a:blip r:embed="rId2"/>
          <a:stretch>
            <a:fillRect/>
          </a:stretch>
        </p:blipFill>
        <p:spPr>
          <a:xfrm>
            <a:off x="4498070" y="0"/>
            <a:ext cx="6964971" cy="6858000"/>
          </a:xfrm>
          <a:prstGeom prst="rect">
            <a:avLst/>
          </a:prstGeom>
        </p:spPr>
      </p:pic>
    </p:spTree>
    <p:extLst>
      <p:ext uri="{BB962C8B-B14F-4D97-AF65-F5344CB8AC3E}">
        <p14:creationId xmlns:p14="http://schemas.microsoft.com/office/powerpoint/2010/main" val="3400820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F7BF-BE4C-8D43-8DD5-8E01959270B5}"/>
              </a:ext>
            </a:extLst>
          </p:cNvPr>
          <p:cNvSpPr>
            <a:spLocks noGrp="1"/>
          </p:cNvSpPr>
          <p:nvPr>
            <p:ph type="title"/>
          </p:nvPr>
        </p:nvSpPr>
        <p:spPr/>
        <p:txBody>
          <a:bodyPr/>
          <a:lstStyle/>
          <a:p>
            <a:r>
              <a:rPr lang="en-US" dirty="0"/>
              <a:t>distance K562 – rep4</a:t>
            </a:r>
          </a:p>
        </p:txBody>
      </p:sp>
      <p:pic>
        <p:nvPicPr>
          <p:cNvPr id="5" name="Picture 4">
            <a:extLst>
              <a:ext uri="{FF2B5EF4-FFF2-40B4-BE49-F238E27FC236}">
                <a16:creationId xmlns:a16="http://schemas.microsoft.com/office/drawing/2014/main" id="{D850B908-6D8B-AF42-AB76-324D43645094}"/>
              </a:ext>
            </a:extLst>
          </p:cNvPr>
          <p:cNvPicPr>
            <a:picLocks noChangeAspect="1"/>
          </p:cNvPicPr>
          <p:nvPr/>
        </p:nvPicPr>
        <p:blipFill>
          <a:blip r:embed="rId2"/>
          <a:stretch>
            <a:fillRect/>
          </a:stretch>
        </p:blipFill>
        <p:spPr>
          <a:xfrm>
            <a:off x="838200" y="2810107"/>
            <a:ext cx="4218998" cy="3076033"/>
          </a:xfrm>
          <a:prstGeom prst="rect">
            <a:avLst/>
          </a:prstGeom>
        </p:spPr>
      </p:pic>
      <p:pic>
        <p:nvPicPr>
          <p:cNvPr id="7" name="Picture 6">
            <a:extLst>
              <a:ext uri="{FF2B5EF4-FFF2-40B4-BE49-F238E27FC236}">
                <a16:creationId xmlns:a16="http://schemas.microsoft.com/office/drawing/2014/main" id="{C5F24632-B75E-484C-B796-99A65E1F067D}"/>
              </a:ext>
            </a:extLst>
          </p:cNvPr>
          <p:cNvPicPr>
            <a:picLocks noChangeAspect="1"/>
          </p:cNvPicPr>
          <p:nvPr/>
        </p:nvPicPr>
        <p:blipFill>
          <a:blip r:embed="rId3"/>
          <a:stretch>
            <a:fillRect/>
          </a:stretch>
        </p:blipFill>
        <p:spPr>
          <a:xfrm>
            <a:off x="6484435" y="134309"/>
            <a:ext cx="4269368" cy="3112757"/>
          </a:xfrm>
          <a:prstGeom prst="rect">
            <a:avLst/>
          </a:prstGeom>
        </p:spPr>
      </p:pic>
      <p:pic>
        <p:nvPicPr>
          <p:cNvPr id="9" name="Picture 8">
            <a:extLst>
              <a:ext uri="{FF2B5EF4-FFF2-40B4-BE49-F238E27FC236}">
                <a16:creationId xmlns:a16="http://schemas.microsoft.com/office/drawing/2014/main" id="{32B4BA92-63DF-EC4D-AE7D-7DA4303DD7F4}"/>
              </a:ext>
            </a:extLst>
          </p:cNvPr>
          <p:cNvPicPr>
            <a:picLocks noChangeAspect="1"/>
          </p:cNvPicPr>
          <p:nvPr/>
        </p:nvPicPr>
        <p:blipFill>
          <a:blip r:embed="rId4"/>
          <a:stretch>
            <a:fillRect/>
          </a:stretch>
        </p:blipFill>
        <p:spPr>
          <a:xfrm>
            <a:off x="6540191" y="3477882"/>
            <a:ext cx="4213612" cy="3072106"/>
          </a:xfrm>
          <a:prstGeom prst="rect">
            <a:avLst/>
          </a:prstGeom>
        </p:spPr>
      </p:pic>
      <p:sp>
        <p:nvSpPr>
          <p:cNvPr id="10" name="TextBox 9">
            <a:extLst>
              <a:ext uri="{FF2B5EF4-FFF2-40B4-BE49-F238E27FC236}">
                <a16:creationId xmlns:a16="http://schemas.microsoft.com/office/drawing/2014/main" id="{3DB54D7D-0A84-044C-893C-7D435B40BC34}"/>
              </a:ext>
            </a:extLst>
          </p:cNvPr>
          <p:cNvSpPr txBox="1"/>
          <p:nvPr/>
        </p:nvSpPr>
        <p:spPr>
          <a:xfrm>
            <a:off x="892098" y="2497873"/>
            <a:ext cx="690767" cy="369332"/>
          </a:xfrm>
          <a:prstGeom prst="rect">
            <a:avLst/>
          </a:prstGeom>
          <a:noFill/>
        </p:spPr>
        <p:txBody>
          <a:bodyPr wrap="none" rtlCol="0">
            <a:spAutoFit/>
          </a:bodyPr>
          <a:lstStyle/>
          <a:p>
            <a:r>
              <a:rPr lang="en-US" dirty="0"/>
              <a:t>all CT</a:t>
            </a:r>
          </a:p>
        </p:txBody>
      </p:sp>
      <p:sp>
        <p:nvSpPr>
          <p:cNvPr id="11" name="TextBox 10">
            <a:extLst>
              <a:ext uri="{FF2B5EF4-FFF2-40B4-BE49-F238E27FC236}">
                <a16:creationId xmlns:a16="http://schemas.microsoft.com/office/drawing/2014/main" id="{A572FBC7-E370-C34A-A86F-12BDBC6F8298}"/>
              </a:ext>
            </a:extLst>
          </p:cNvPr>
          <p:cNvSpPr txBox="1"/>
          <p:nvPr/>
        </p:nvSpPr>
        <p:spPr>
          <a:xfrm>
            <a:off x="10883590" y="2375210"/>
            <a:ext cx="886974" cy="369332"/>
          </a:xfrm>
          <a:prstGeom prst="rect">
            <a:avLst/>
          </a:prstGeom>
          <a:noFill/>
        </p:spPr>
        <p:txBody>
          <a:bodyPr wrap="none" rtlCol="0">
            <a:spAutoFit/>
          </a:bodyPr>
          <a:lstStyle/>
          <a:p>
            <a:r>
              <a:rPr lang="en-US" dirty="0"/>
              <a:t>Narrow</a:t>
            </a:r>
          </a:p>
        </p:txBody>
      </p:sp>
      <p:sp>
        <p:nvSpPr>
          <p:cNvPr id="12" name="TextBox 11">
            <a:extLst>
              <a:ext uri="{FF2B5EF4-FFF2-40B4-BE49-F238E27FC236}">
                <a16:creationId xmlns:a16="http://schemas.microsoft.com/office/drawing/2014/main" id="{5B85BC25-A493-B340-A63B-60A4CB261261}"/>
              </a:ext>
            </a:extLst>
          </p:cNvPr>
          <p:cNvSpPr txBox="1"/>
          <p:nvPr/>
        </p:nvSpPr>
        <p:spPr>
          <a:xfrm>
            <a:off x="10883590" y="5516808"/>
            <a:ext cx="740395" cy="369332"/>
          </a:xfrm>
          <a:prstGeom prst="rect">
            <a:avLst/>
          </a:prstGeom>
          <a:noFill/>
        </p:spPr>
        <p:txBody>
          <a:bodyPr wrap="none" rtlCol="0">
            <a:spAutoFit/>
          </a:bodyPr>
          <a:lstStyle/>
          <a:p>
            <a:r>
              <a:rPr lang="en-US" dirty="0"/>
              <a:t>Broad</a:t>
            </a:r>
          </a:p>
        </p:txBody>
      </p:sp>
    </p:spTree>
    <p:extLst>
      <p:ext uri="{BB962C8B-B14F-4D97-AF65-F5344CB8AC3E}">
        <p14:creationId xmlns:p14="http://schemas.microsoft.com/office/powerpoint/2010/main" val="2176126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11A5-9547-6046-AA43-D69D1DADECA9}"/>
              </a:ext>
            </a:extLst>
          </p:cNvPr>
          <p:cNvSpPr>
            <a:spLocks noGrp="1"/>
          </p:cNvSpPr>
          <p:nvPr>
            <p:ph type="title"/>
          </p:nvPr>
        </p:nvSpPr>
        <p:spPr/>
        <p:txBody>
          <a:bodyPr/>
          <a:lstStyle/>
          <a:p>
            <a:r>
              <a:rPr lang="en-US" dirty="0"/>
              <a:t>K562 – rep4</a:t>
            </a:r>
          </a:p>
        </p:txBody>
      </p:sp>
      <p:pic>
        <p:nvPicPr>
          <p:cNvPr id="5" name="Picture 4">
            <a:extLst>
              <a:ext uri="{FF2B5EF4-FFF2-40B4-BE49-F238E27FC236}">
                <a16:creationId xmlns:a16="http://schemas.microsoft.com/office/drawing/2014/main" id="{7749A23F-2D5F-5547-BC76-4D97C6B6D6E5}"/>
              </a:ext>
            </a:extLst>
          </p:cNvPr>
          <p:cNvPicPr>
            <a:picLocks noChangeAspect="1"/>
          </p:cNvPicPr>
          <p:nvPr/>
        </p:nvPicPr>
        <p:blipFill>
          <a:blip r:embed="rId2"/>
          <a:stretch>
            <a:fillRect/>
          </a:stretch>
        </p:blipFill>
        <p:spPr>
          <a:xfrm>
            <a:off x="3723858" y="-1848"/>
            <a:ext cx="7629941" cy="6600505"/>
          </a:xfrm>
          <a:prstGeom prst="rect">
            <a:avLst/>
          </a:prstGeom>
        </p:spPr>
      </p:pic>
    </p:spTree>
    <p:extLst>
      <p:ext uri="{BB962C8B-B14F-4D97-AF65-F5344CB8AC3E}">
        <p14:creationId xmlns:p14="http://schemas.microsoft.com/office/powerpoint/2010/main" val="242545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F7BF-BE4C-8D43-8DD5-8E01959270B5}"/>
              </a:ext>
            </a:extLst>
          </p:cNvPr>
          <p:cNvSpPr>
            <a:spLocks noGrp="1"/>
          </p:cNvSpPr>
          <p:nvPr>
            <p:ph type="title"/>
          </p:nvPr>
        </p:nvSpPr>
        <p:spPr/>
        <p:txBody>
          <a:bodyPr/>
          <a:lstStyle/>
          <a:p>
            <a:r>
              <a:rPr lang="en-US" dirty="0"/>
              <a:t>distance hek293</a:t>
            </a:r>
          </a:p>
        </p:txBody>
      </p:sp>
      <p:sp>
        <p:nvSpPr>
          <p:cNvPr id="10" name="TextBox 9">
            <a:extLst>
              <a:ext uri="{FF2B5EF4-FFF2-40B4-BE49-F238E27FC236}">
                <a16:creationId xmlns:a16="http://schemas.microsoft.com/office/drawing/2014/main" id="{3DB54D7D-0A84-044C-893C-7D435B40BC34}"/>
              </a:ext>
            </a:extLst>
          </p:cNvPr>
          <p:cNvSpPr txBox="1"/>
          <p:nvPr/>
        </p:nvSpPr>
        <p:spPr>
          <a:xfrm>
            <a:off x="892098" y="2497873"/>
            <a:ext cx="690767" cy="369332"/>
          </a:xfrm>
          <a:prstGeom prst="rect">
            <a:avLst/>
          </a:prstGeom>
          <a:noFill/>
        </p:spPr>
        <p:txBody>
          <a:bodyPr wrap="none" rtlCol="0">
            <a:spAutoFit/>
          </a:bodyPr>
          <a:lstStyle/>
          <a:p>
            <a:r>
              <a:rPr lang="en-US" dirty="0"/>
              <a:t>all CT</a:t>
            </a:r>
          </a:p>
        </p:txBody>
      </p:sp>
      <p:sp>
        <p:nvSpPr>
          <p:cNvPr id="11" name="TextBox 10">
            <a:extLst>
              <a:ext uri="{FF2B5EF4-FFF2-40B4-BE49-F238E27FC236}">
                <a16:creationId xmlns:a16="http://schemas.microsoft.com/office/drawing/2014/main" id="{A572FBC7-E370-C34A-A86F-12BDBC6F8298}"/>
              </a:ext>
            </a:extLst>
          </p:cNvPr>
          <p:cNvSpPr txBox="1"/>
          <p:nvPr/>
        </p:nvSpPr>
        <p:spPr>
          <a:xfrm>
            <a:off x="10883590" y="2375210"/>
            <a:ext cx="886974" cy="369332"/>
          </a:xfrm>
          <a:prstGeom prst="rect">
            <a:avLst/>
          </a:prstGeom>
          <a:noFill/>
        </p:spPr>
        <p:txBody>
          <a:bodyPr wrap="none" rtlCol="0">
            <a:spAutoFit/>
          </a:bodyPr>
          <a:lstStyle/>
          <a:p>
            <a:r>
              <a:rPr lang="en-US" dirty="0"/>
              <a:t>Narrow</a:t>
            </a:r>
          </a:p>
        </p:txBody>
      </p:sp>
      <p:sp>
        <p:nvSpPr>
          <p:cNvPr id="12" name="TextBox 11">
            <a:extLst>
              <a:ext uri="{FF2B5EF4-FFF2-40B4-BE49-F238E27FC236}">
                <a16:creationId xmlns:a16="http://schemas.microsoft.com/office/drawing/2014/main" id="{5B85BC25-A493-B340-A63B-60A4CB261261}"/>
              </a:ext>
            </a:extLst>
          </p:cNvPr>
          <p:cNvSpPr txBox="1"/>
          <p:nvPr/>
        </p:nvSpPr>
        <p:spPr>
          <a:xfrm>
            <a:off x="10883590" y="5516808"/>
            <a:ext cx="740395" cy="369332"/>
          </a:xfrm>
          <a:prstGeom prst="rect">
            <a:avLst/>
          </a:prstGeom>
          <a:noFill/>
        </p:spPr>
        <p:txBody>
          <a:bodyPr wrap="none" rtlCol="0">
            <a:spAutoFit/>
          </a:bodyPr>
          <a:lstStyle/>
          <a:p>
            <a:r>
              <a:rPr lang="en-US" dirty="0"/>
              <a:t>Broad</a:t>
            </a:r>
          </a:p>
        </p:txBody>
      </p:sp>
      <p:pic>
        <p:nvPicPr>
          <p:cNvPr id="4" name="Picture 3">
            <a:extLst>
              <a:ext uri="{FF2B5EF4-FFF2-40B4-BE49-F238E27FC236}">
                <a16:creationId xmlns:a16="http://schemas.microsoft.com/office/drawing/2014/main" id="{81EE1A81-085D-8343-B1EC-72B44804C328}"/>
              </a:ext>
            </a:extLst>
          </p:cNvPr>
          <p:cNvPicPr>
            <a:picLocks noChangeAspect="1"/>
          </p:cNvPicPr>
          <p:nvPr/>
        </p:nvPicPr>
        <p:blipFill>
          <a:blip r:embed="rId2"/>
          <a:stretch>
            <a:fillRect/>
          </a:stretch>
        </p:blipFill>
        <p:spPr>
          <a:xfrm>
            <a:off x="838200" y="2867205"/>
            <a:ext cx="4443890" cy="3240000"/>
          </a:xfrm>
          <a:prstGeom prst="rect">
            <a:avLst/>
          </a:prstGeom>
        </p:spPr>
      </p:pic>
      <p:pic>
        <p:nvPicPr>
          <p:cNvPr id="8" name="Picture 7">
            <a:extLst>
              <a:ext uri="{FF2B5EF4-FFF2-40B4-BE49-F238E27FC236}">
                <a16:creationId xmlns:a16="http://schemas.microsoft.com/office/drawing/2014/main" id="{147EDE6C-7026-E847-B72A-BA37BFFCDBE9}"/>
              </a:ext>
            </a:extLst>
          </p:cNvPr>
          <p:cNvPicPr>
            <a:picLocks noChangeAspect="1"/>
          </p:cNvPicPr>
          <p:nvPr/>
        </p:nvPicPr>
        <p:blipFill>
          <a:blip r:embed="rId3"/>
          <a:stretch>
            <a:fillRect/>
          </a:stretch>
        </p:blipFill>
        <p:spPr>
          <a:xfrm>
            <a:off x="6439700" y="363956"/>
            <a:ext cx="4443890" cy="3240000"/>
          </a:xfrm>
          <a:prstGeom prst="rect">
            <a:avLst/>
          </a:prstGeom>
        </p:spPr>
      </p:pic>
      <p:pic>
        <p:nvPicPr>
          <p:cNvPr id="14" name="Picture 13">
            <a:extLst>
              <a:ext uri="{FF2B5EF4-FFF2-40B4-BE49-F238E27FC236}">
                <a16:creationId xmlns:a16="http://schemas.microsoft.com/office/drawing/2014/main" id="{3D821640-BC03-0841-AC1D-72744110697F}"/>
              </a:ext>
            </a:extLst>
          </p:cNvPr>
          <p:cNvPicPr>
            <a:picLocks noChangeAspect="1"/>
          </p:cNvPicPr>
          <p:nvPr/>
        </p:nvPicPr>
        <p:blipFill>
          <a:blip r:embed="rId4"/>
          <a:stretch>
            <a:fillRect/>
          </a:stretch>
        </p:blipFill>
        <p:spPr>
          <a:xfrm>
            <a:off x="6439700" y="3618000"/>
            <a:ext cx="4443890" cy="3240000"/>
          </a:xfrm>
          <a:prstGeom prst="rect">
            <a:avLst/>
          </a:prstGeom>
        </p:spPr>
      </p:pic>
    </p:spTree>
    <p:extLst>
      <p:ext uri="{BB962C8B-B14F-4D97-AF65-F5344CB8AC3E}">
        <p14:creationId xmlns:p14="http://schemas.microsoft.com/office/powerpoint/2010/main" val="149435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11A5-9547-6046-AA43-D69D1DADECA9}"/>
              </a:ext>
            </a:extLst>
          </p:cNvPr>
          <p:cNvSpPr>
            <a:spLocks noGrp="1"/>
          </p:cNvSpPr>
          <p:nvPr>
            <p:ph type="title"/>
          </p:nvPr>
        </p:nvSpPr>
        <p:spPr/>
        <p:txBody>
          <a:bodyPr/>
          <a:lstStyle/>
          <a:p>
            <a:r>
              <a:rPr lang="en-US" dirty="0"/>
              <a:t>h3k293</a:t>
            </a:r>
          </a:p>
        </p:txBody>
      </p:sp>
      <p:pic>
        <p:nvPicPr>
          <p:cNvPr id="5" name="Picture 4">
            <a:extLst>
              <a:ext uri="{FF2B5EF4-FFF2-40B4-BE49-F238E27FC236}">
                <a16:creationId xmlns:a16="http://schemas.microsoft.com/office/drawing/2014/main" id="{7749A23F-2D5F-5547-BC76-4D97C6B6D6E5}"/>
              </a:ext>
            </a:extLst>
          </p:cNvPr>
          <p:cNvPicPr>
            <a:picLocks noChangeAspect="1"/>
          </p:cNvPicPr>
          <p:nvPr/>
        </p:nvPicPr>
        <p:blipFill>
          <a:blip r:embed="rId2"/>
          <a:stretch>
            <a:fillRect/>
          </a:stretch>
        </p:blipFill>
        <p:spPr>
          <a:xfrm>
            <a:off x="3723858" y="-1848"/>
            <a:ext cx="7629941" cy="6600505"/>
          </a:xfrm>
          <a:prstGeom prst="rect">
            <a:avLst/>
          </a:prstGeom>
        </p:spPr>
      </p:pic>
    </p:spTree>
    <p:extLst>
      <p:ext uri="{BB962C8B-B14F-4D97-AF65-F5344CB8AC3E}">
        <p14:creationId xmlns:p14="http://schemas.microsoft.com/office/powerpoint/2010/main" val="2904436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AD84-7316-CD45-B130-29E392ED37CF}"/>
              </a:ext>
            </a:extLst>
          </p:cNvPr>
          <p:cNvSpPr>
            <a:spLocks noGrp="1"/>
          </p:cNvSpPr>
          <p:nvPr>
            <p:ph type="title"/>
          </p:nvPr>
        </p:nvSpPr>
        <p:spPr/>
        <p:txBody>
          <a:bodyPr/>
          <a:lstStyle/>
          <a:p>
            <a:r>
              <a:rPr lang="en-US" dirty="0"/>
              <a:t>Distance to TSS (TC cage) and other observations</a:t>
            </a:r>
          </a:p>
        </p:txBody>
      </p:sp>
      <p:sp>
        <p:nvSpPr>
          <p:cNvPr id="3" name="Content Placeholder 2">
            <a:extLst>
              <a:ext uri="{FF2B5EF4-FFF2-40B4-BE49-F238E27FC236}">
                <a16:creationId xmlns:a16="http://schemas.microsoft.com/office/drawing/2014/main" id="{6C9A1257-6C60-3B43-BD7D-A17F37B32DBB}"/>
              </a:ext>
            </a:extLst>
          </p:cNvPr>
          <p:cNvSpPr>
            <a:spLocks noGrp="1"/>
          </p:cNvSpPr>
          <p:nvPr>
            <p:ph idx="1"/>
          </p:nvPr>
        </p:nvSpPr>
        <p:spPr/>
        <p:txBody>
          <a:bodyPr/>
          <a:lstStyle/>
          <a:p>
            <a:r>
              <a:rPr lang="en-US" dirty="0"/>
              <a:t>~&gt;70, &lt;80 </a:t>
            </a:r>
            <a:r>
              <a:rPr lang="en-US" dirty="0" err="1"/>
              <a:t>bp</a:t>
            </a:r>
            <a:r>
              <a:rPr lang="en-US" dirty="0"/>
              <a:t> upstream TC cage </a:t>
            </a:r>
          </a:p>
          <a:p>
            <a:r>
              <a:rPr lang="en-US" dirty="0"/>
              <a:t>when G4 is in the close proximity of the promoter, there is no other promoter element (elements like TATA box, </a:t>
            </a:r>
            <a:r>
              <a:rPr lang="en-US" dirty="0" err="1"/>
              <a:t>CCAATbox</a:t>
            </a:r>
            <a:r>
              <a:rPr lang="en-US" dirty="0"/>
              <a:t> , GC box box are depleted)</a:t>
            </a:r>
          </a:p>
          <a:p>
            <a:r>
              <a:rPr lang="en-US" dirty="0"/>
              <a:t>when G4 is in the close proximity of the promoter, </a:t>
            </a:r>
            <a:r>
              <a:rPr lang="en-US" dirty="0" err="1"/>
              <a:t>CpGs</a:t>
            </a:r>
            <a:r>
              <a:rPr lang="en-US" dirty="0"/>
              <a:t> are frequently observed</a:t>
            </a:r>
          </a:p>
          <a:p>
            <a:r>
              <a:rPr lang="en-US" dirty="0"/>
              <a:t>if G4 and CpG are present upstream TC cage, the expression level of the TS is not in the lower quartile but it is either in the interquartile range or above the upper quartile. </a:t>
            </a:r>
          </a:p>
          <a:p>
            <a:endParaRPr lang="en-US" dirty="0"/>
          </a:p>
        </p:txBody>
      </p:sp>
    </p:spTree>
    <p:extLst>
      <p:ext uri="{BB962C8B-B14F-4D97-AF65-F5344CB8AC3E}">
        <p14:creationId xmlns:p14="http://schemas.microsoft.com/office/powerpoint/2010/main" val="92847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DEB1-10F6-5040-B634-778832126095}"/>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A431E8BE-9156-7240-998F-453519B28374}"/>
              </a:ext>
            </a:extLst>
          </p:cNvPr>
          <p:cNvSpPr>
            <a:spLocks noGrp="1"/>
          </p:cNvSpPr>
          <p:nvPr>
            <p:ph idx="1"/>
          </p:nvPr>
        </p:nvSpPr>
        <p:spPr/>
        <p:txBody>
          <a:bodyPr>
            <a:normAutofit fontScale="92500" lnSpcReduction="10000"/>
          </a:bodyPr>
          <a:lstStyle/>
          <a:p>
            <a:r>
              <a:rPr lang="en-US" dirty="0"/>
              <a:t>use the outcome of </a:t>
            </a:r>
            <a:r>
              <a:rPr lang="en-US" dirty="0" err="1"/>
              <a:t>paraclu</a:t>
            </a:r>
            <a:r>
              <a:rPr lang="en-US" dirty="0"/>
              <a:t> clustering – for each of the individual cage experiment</a:t>
            </a:r>
          </a:p>
          <a:p>
            <a:r>
              <a:rPr lang="en-US" dirty="0"/>
              <a:t>rerun pipeline with </a:t>
            </a:r>
            <a:r>
              <a:rPr lang="en-US" dirty="0" err="1"/>
              <a:t>paraclu</a:t>
            </a:r>
            <a:r>
              <a:rPr lang="en-US" dirty="0"/>
              <a:t> outcome</a:t>
            </a:r>
          </a:p>
          <a:p>
            <a:endParaRPr lang="en-US" dirty="0"/>
          </a:p>
          <a:p>
            <a:r>
              <a:rPr lang="en-US" dirty="0"/>
              <a:t>relax TC clustering parameters in order to include also singletons</a:t>
            </a:r>
          </a:p>
          <a:p>
            <a:endParaRPr lang="en-US" dirty="0"/>
          </a:p>
          <a:p>
            <a:r>
              <a:rPr lang="en-US" dirty="0"/>
              <a:t>discuss with </a:t>
            </a:r>
            <a:r>
              <a:rPr lang="en-US" dirty="0" err="1"/>
              <a:t>Yuqi</a:t>
            </a:r>
            <a:endParaRPr lang="en-US" dirty="0"/>
          </a:p>
          <a:p>
            <a:endParaRPr lang="en-US" dirty="0"/>
          </a:p>
          <a:p>
            <a:r>
              <a:rPr lang="en-US" dirty="0"/>
              <a:t>print table with numbers about those promoters (promoters with</a:t>
            </a:r>
            <a:r>
              <a:rPr lang="en-US"/>
              <a:t>/without promoter elements)</a:t>
            </a:r>
            <a:endParaRPr lang="en-US" dirty="0"/>
          </a:p>
        </p:txBody>
      </p:sp>
    </p:spTree>
    <p:extLst>
      <p:ext uri="{BB962C8B-B14F-4D97-AF65-F5344CB8AC3E}">
        <p14:creationId xmlns:p14="http://schemas.microsoft.com/office/powerpoint/2010/main" val="1311690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3187-E508-6A4A-88C1-086144568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B176E1-5042-DF4C-BA71-FE7A97153059}"/>
              </a:ext>
            </a:extLst>
          </p:cNvPr>
          <p:cNvSpPr>
            <a:spLocks noGrp="1"/>
          </p:cNvSpPr>
          <p:nvPr>
            <p:ph idx="1"/>
          </p:nvPr>
        </p:nvSpPr>
        <p:spPr/>
        <p:txBody>
          <a:bodyPr/>
          <a:lstStyle/>
          <a:p>
            <a:r>
              <a:rPr lang="en-US" dirty="0"/>
              <a:t>http://</a:t>
            </a:r>
            <a:r>
              <a:rPr lang="en-US" dirty="0" err="1"/>
              <a:t>genesdev.cshlp.org</a:t>
            </a:r>
            <a:r>
              <a:rPr lang="en-US" dirty="0"/>
              <a:t>/content/5/11/1935.full.pdf</a:t>
            </a:r>
          </a:p>
        </p:txBody>
      </p:sp>
    </p:spTree>
    <p:extLst>
      <p:ext uri="{BB962C8B-B14F-4D97-AF65-F5344CB8AC3E}">
        <p14:creationId xmlns:p14="http://schemas.microsoft.com/office/powerpoint/2010/main" val="401067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5C66-0BF1-5448-A17A-90F3DA646613}"/>
              </a:ext>
            </a:extLst>
          </p:cNvPr>
          <p:cNvSpPr>
            <a:spLocks noGrp="1"/>
          </p:cNvSpPr>
          <p:nvPr>
            <p:ph type="title"/>
          </p:nvPr>
        </p:nvSpPr>
        <p:spPr>
          <a:xfrm>
            <a:off x="838200" y="365125"/>
            <a:ext cx="10515600" cy="1325563"/>
          </a:xfrm>
        </p:spPr>
        <p:txBody>
          <a:bodyPr/>
          <a:lstStyle/>
          <a:p>
            <a:r>
              <a:rPr lang="en-US" dirty="0"/>
              <a:t>CAGE-</a:t>
            </a:r>
            <a:r>
              <a:rPr lang="en-US" dirty="0" err="1"/>
              <a:t>seq</a:t>
            </a:r>
            <a:endParaRPr lang="en-US" dirty="0"/>
          </a:p>
        </p:txBody>
      </p:sp>
      <p:sp>
        <p:nvSpPr>
          <p:cNvPr id="4" name="Rectangle 3">
            <a:extLst>
              <a:ext uri="{FF2B5EF4-FFF2-40B4-BE49-F238E27FC236}">
                <a16:creationId xmlns:a16="http://schemas.microsoft.com/office/drawing/2014/main" id="{4FF000B0-DD7F-1145-BC34-EDAD1ADDB9D2}"/>
              </a:ext>
            </a:extLst>
          </p:cNvPr>
          <p:cNvSpPr/>
          <p:nvPr/>
        </p:nvSpPr>
        <p:spPr>
          <a:xfrm>
            <a:off x="1315844" y="1494263"/>
            <a:ext cx="8909824" cy="1728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cTSS</a:t>
            </a:r>
            <a:r>
              <a:rPr lang="en-US" dirty="0"/>
              <a:t> (TAG clusters)</a:t>
            </a:r>
          </a:p>
          <a:p>
            <a:pPr algn="ctr"/>
            <a:r>
              <a:rPr lang="en-US" dirty="0"/>
              <a:t>- </a:t>
            </a:r>
            <a:r>
              <a:rPr lang="en-US" dirty="0" err="1"/>
              <a:t>tpm</a:t>
            </a:r>
            <a:endParaRPr lang="en-US" dirty="0"/>
          </a:p>
          <a:p>
            <a:pPr algn="ctr"/>
            <a:r>
              <a:rPr lang="en-US" dirty="0"/>
              <a:t>-size -- classification in broad narrow</a:t>
            </a:r>
          </a:p>
          <a:p>
            <a:pPr algn="ctr"/>
            <a:r>
              <a:rPr lang="en-US" dirty="0">
                <a:sym typeface="Wingdings" pitchFamily="2" charset="2"/>
              </a:rPr>
              <a:t>distance to G4 analysis</a:t>
            </a:r>
            <a:endParaRPr lang="en-US" dirty="0"/>
          </a:p>
        </p:txBody>
      </p:sp>
      <p:sp>
        <p:nvSpPr>
          <p:cNvPr id="5" name="Rectangle 4">
            <a:extLst>
              <a:ext uri="{FF2B5EF4-FFF2-40B4-BE49-F238E27FC236}">
                <a16:creationId xmlns:a16="http://schemas.microsoft.com/office/drawing/2014/main" id="{EF13E9A8-B7D0-5346-91B8-FB56CF10AAA7}"/>
              </a:ext>
            </a:extLst>
          </p:cNvPr>
          <p:cNvSpPr/>
          <p:nvPr/>
        </p:nvSpPr>
        <p:spPr>
          <a:xfrm>
            <a:off x="1315844" y="3735659"/>
            <a:ext cx="8909824" cy="1672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sequence upstream</a:t>
            </a:r>
          </a:p>
        </p:txBody>
      </p:sp>
      <p:sp>
        <p:nvSpPr>
          <p:cNvPr id="6" name="TextBox 5">
            <a:extLst>
              <a:ext uri="{FF2B5EF4-FFF2-40B4-BE49-F238E27FC236}">
                <a16:creationId xmlns:a16="http://schemas.microsoft.com/office/drawing/2014/main" id="{790D956A-7E93-A545-B802-A1F5E6951D40}"/>
              </a:ext>
            </a:extLst>
          </p:cNvPr>
          <p:cNvSpPr txBox="1"/>
          <p:nvPr/>
        </p:nvSpPr>
        <p:spPr>
          <a:xfrm>
            <a:off x="8630525" y="1690688"/>
            <a:ext cx="875624" cy="646331"/>
          </a:xfrm>
          <a:prstGeom prst="rect">
            <a:avLst/>
          </a:prstGeom>
          <a:noFill/>
        </p:spPr>
        <p:txBody>
          <a:bodyPr wrap="none" rtlCol="0">
            <a:spAutoFit/>
          </a:bodyPr>
          <a:lstStyle/>
          <a:p>
            <a:r>
              <a:rPr lang="en-US" dirty="0" err="1"/>
              <a:t>disclu</a:t>
            </a:r>
            <a:endParaRPr lang="en-US" dirty="0"/>
          </a:p>
          <a:p>
            <a:r>
              <a:rPr lang="en-US" dirty="0" err="1"/>
              <a:t>paraclu</a:t>
            </a:r>
            <a:endParaRPr lang="en-US" dirty="0"/>
          </a:p>
        </p:txBody>
      </p:sp>
      <p:sp>
        <p:nvSpPr>
          <p:cNvPr id="7" name="TextBox 6">
            <a:extLst>
              <a:ext uri="{FF2B5EF4-FFF2-40B4-BE49-F238E27FC236}">
                <a16:creationId xmlns:a16="http://schemas.microsoft.com/office/drawing/2014/main" id="{67B80409-EAA7-F945-AE04-51021F4EE4CB}"/>
              </a:ext>
            </a:extLst>
          </p:cNvPr>
          <p:cNvSpPr txBox="1"/>
          <p:nvPr/>
        </p:nvSpPr>
        <p:spPr>
          <a:xfrm>
            <a:off x="3334215" y="5820937"/>
            <a:ext cx="3667222" cy="646331"/>
          </a:xfrm>
          <a:prstGeom prst="rect">
            <a:avLst/>
          </a:prstGeom>
          <a:noFill/>
        </p:spPr>
        <p:txBody>
          <a:bodyPr wrap="none" rtlCol="0">
            <a:spAutoFit/>
          </a:bodyPr>
          <a:lstStyle/>
          <a:p>
            <a:r>
              <a:rPr lang="en-US" dirty="0"/>
              <a:t>TATA in 50bp</a:t>
            </a:r>
          </a:p>
          <a:p>
            <a:r>
              <a:rPr lang="en-US" dirty="0"/>
              <a:t>CCAAT, CG or CpG in 200bp upstream</a:t>
            </a:r>
          </a:p>
        </p:txBody>
      </p:sp>
    </p:spTree>
    <p:extLst>
      <p:ext uri="{BB962C8B-B14F-4D97-AF65-F5344CB8AC3E}">
        <p14:creationId xmlns:p14="http://schemas.microsoft.com/office/powerpoint/2010/main" val="16955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F17965-DAF2-6F46-ABFF-92CF8B59ABCB}"/>
              </a:ext>
            </a:extLst>
          </p:cNvPr>
          <p:cNvSpPr/>
          <p:nvPr/>
        </p:nvSpPr>
        <p:spPr>
          <a:xfrm>
            <a:off x="404037" y="206687"/>
            <a:ext cx="2977375" cy="970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of tags (promoters)</a:t>
            </a:r>
          </a:p>
        </p:txBody>
      </p:sp>
      <p:sp>
        <p:nvSpPr>
          <p:cNvPr id="5" name="Rectangle 4">
            <a:extLst>
              <a:ext uri="{FF2B5EF4-FFF2-40B4-BE49-F238E27FC236}">
                <a16:creationId xmlns:a16="http://schemas.microsoft.com/office/drawing/2014/main" id="{D904F3D2-666D-634D-BEE4-3793928F4FA0}"/>
              </a:ext>
            </a:extLst>
          </p:cNvPr>
          <p:cNvSpPr/>
          <p:nvPr/>
        </p:nvSpPr>
        <p:spPr>
          <a:xfrm>
            <a:off x="5396068" y="1526247"/>
            <a:ext cx="2977375" cy="970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characterizing of tags type (broad, narrow)</a:t>
            </a:r>
          </a:p>
        </p:txBody>
      </p:sp>
      <p:sp>
        <p:nvSpPr>
          <p:cNvPr id="6" name="Rectangle 5">
            <a:extLst>
              <a:ext uri="{FF2B5EF4-FFF2-40B4-BE49-F238E27FC236}">
                <a16:creationId xmlns:a16="http://schemas.microsoft.com/office/drawing/2014/main" id="{EDAB0548-2E23-6B4C-95D1-3C31059CAA80}"/>
              </a:ext>
            </a:extLst>
          </p:cNvPr>
          <p:cNvSpPr/>
          <p:nvPr/>
        </p:nvSpPr>
        <p:spPr>
          <a:xfrm>
            <a:off x="2155707" y="2764963"/>
            <a:ext cx="2977375" cy="970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start site</a:t>
            </a:r>
          </a:p>
        </p:txBody>
      </p:sp>
      <p:sp>
        <p:nvSpPr>
          <p:cNvPr id="7" name="Rectangle 6">
            <a:extLst>
              <a:ext uri="{FF2B5EF4-FFF2-40B4-BE49-F238E27FC236}">
                <a16:creationId xmlns:a16="http://schemas.microsoft.com/office/drawing/2014/main" id="{46C7D106-31D4-8C49-A6BB-42D6077CBF4A}"/>
              </a:ext>
            </a:extLst>
          </p:cNvPr>
          <p:cNvSpPr/>
          <p:nvPr/>
        </p:nvSpPr>
        <p:spPr>
          <a:xfrm>
            <a:off x="5396066" y="2764963"/>
            <a:ext cx="2977375" cy="970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motifs</a:t>
            </a:r>
          </a:p>
        </p:txBody>
      </p:sp>
      <p:sp>
        <p:nvSpPr>
          <p:cNvPr id="10" name="Rectangle 9">
            <a:extLst>
              <a:ext uri="{FF2B5EF4-FFF2-40B4-BE49-F238E27FC236}">
                <a16:creationId xmlns:a16="http://schemas.microsoft.com/office/drawing/2014/main" id="{EC456916-A29D-C34E-8ECE-A64C0AB1229B}"/>
              </a:ext>
            </a:extLst>
          </p:cNvPr>
          <p:cNvSpPr/>
          <p:nvPr/>
        </p:nvSpPr>
        <p:spPr>
          <a:xfrm>
            <a:off x="2125972" y="4462736"/>
            <a:ext cx="2977375" cy="970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distance to G4</a:t>
            </a:r>
          </a:p>
        </p:txBody>
      </p:sp>
      <p:cxnSp>
        <p:nvCxnSpPr>
          <p:cNvPr id="14" name="Elbow Connector 13">
            <a:extLst>
              <a:ext uri="{FF2B5EF4-FFF2-40B4-BE49-F238E27FC236}">
                <a16:creationId xmlns:a16="http://schemas.microsoft.com/office/drawing/2014/main" id="{D83C16E6-F883-DC45-ABEB-263C2251DBAB}"/>
              </a:ext>
            </a:extLst>
          </p:cNvPr>
          <p:cNvCxnSpPr>
            <a:stCxn id="4" idx="2"/>
            <a:endCxn id="5" idx="1"/>
          </p:cNvCxnSpPr>
          <p:nvPr/>
        </p:nvCxnSpPr>
        <p:spPr>
          <a:xfrm rot="16200000" flipH="1">
            <a:off x="3227155" y="-157588"/>
            <a:ext cx="834482" cy="35033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A99805E9-F195-FD4F-B3B0-35214D0E1DF5}"/>
              </a:ext>
            </a:extLst>
          </p:cNvPr>
          <p:cNvCxnSpPr>
            <a:stCxn id="4" idx="2"/>
            <a:endCxn id="6" idx="1"/>
          </p:cNvCxnSpPr>
          <p:nvPr/>
        </p:nvCxnSpPr>
        <p:spPr>
          <a:xfrm rot="16200000" flipH="1">
            <a:off x="987617" y="2081951"/>
            <a:ext cx="2073198" cy="2629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52AAB752-7DA1-1443-B852-015909CF2585}"/>
              </a:ext>
            </a:extLst>
          </p:cNvPr>
          <p:cNvCxnSpPr>
            <a:stCxn id="4" idx="2"/>
            <a:endCxn id="10" idx="1"/>
          </p:cNvCxnSpPr>
          <p:nvPr/>
        </p:nvCxnSpPr>
        <p:spPr>
          <a:xfrm rot="16200000" flipH="1">
            <a:off x="123863" y="2945704"/>
            <a:ext cx="3770971" cy="2332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B45DC4-7AA4-C146-ADBB-2264A0F6579B}"/>
              </a:ext>
            </a:extLst>
          </p:cNvPr>
          <p:cNvCxnSpPr>
            <a:stCxn id="6" idx="3"/>
            <a:endCxn id="7" idx="1"/>
          </p:cNvCxnSpPr>
          <p:nvPr/>
        </p:nvCxnSpPr>
        <p:spPr>
          <a:xfrm>
            <a:off x="5133082" y="3250041"/>
            <a:ext cx="2629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65C6B41-8CD1-3A42-BC47-FAED38472D18}"/>
              </a:ext>
            </a:extLst>
          </p:cNvPr>
          <p:cNvSpPr/>
          <p:nvPr/>
        </p:nvSpPr>
        <p:spPr>
          <a:xfrm>
            <a:off x="8830642" y="4462736"/>
            <a:ext cx="3152077" cy="903249"/>
          </a:xfrm>
          <a:prstGeom prst="rect">
            <a:avLst/>
          </a:prstGeom>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stratification and analysis</a:t>
            </a:r>
          </a:p>
        </p:txBody>
      </p:sp>
      <p:sp>
        <p:nvSpPr>
          <p:cNvPr id="27" name="Rectangle 26">
            <a:extLst>
              <a:ext uri="{FF2B5EF4-FFF2-40B4-BE49-F238E27FC236}">
                <a16:creationId xmlns:a16="http://schemas.microsoft.com/office/drawing/2014/main" id="{528D2F7E-AE97-1B4E-BB97-AECBCD2C498F}"/>
              </a:ext>
            </a:extLst>
          </p:cNvPr>
          <p:cNvSpPr/>
          <p:nvPr/>
        </p:nvSpPr>
        <p:spPr>
          <a:xfrm>
            <a:off x="5396066" y="401831"/>
            <a:ext cx="2977375" cy="970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 (TPM)</a:t>
            </a:r>
          </a:p>
        </p:txBody>
      </p:sp>
      <p:cxnSp>
        <p:nvCxnSpPr>
          <p:cNvPr id="37" name="Elbow Connector 36">
            <a:extLst>
              <a:ext uri="{FF2B5EF4-FFF2-40B4-BE49-F238E27FC236}">
                <a16:creationId xmlns:a16="http://schemas.microsoft.com/office/drawing/2014/main" id="{92B23CE0-A63B-884C-AB94-328A243D3002}"/>
              </a:ext>
            </a:extLst>
          </p:cNvPr>
          <p:cNvCxnSpPr>
            <a:stCxn id="4" idx="2"/>
            <a:endCxn id="27" idx="1"/>
          </p:cNvCxnSpPr>
          <p:nvPr/>
        </p:nvCxnSpPr>
        <p:spPr>
          <a:xfrm rot="5400000" flipH="1" flipV="1">
            <a:off x="3499428" y="-719795"/>
            <a:ext cx="289934" cy="3503341"/>
          </a:xfrm>
          <a:prstGeom prst="bentConnector4">
            <a:avLst>
              <a:gd name="adj1" fmla="val -78846"/>
              <a:gd name="adj2" fmla="val 71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C5586376-CD32-F54F-9C2C-16215C8D8150}"/>
              </a:ext>
            </a:extLst>
          </p:cNvPr>
          <p:cNvCxnSpPr>
            <a:stCxn id="27" idx="3"/>
            <a:endCxn id="21" idx="0"/>
          </p:cNvCxnSpPr>
          <p:nvPr/>
        </p:nvCxnSpPr>
        <p:spPr>
          <a:xfrm>
            <a:off x="8373441" y="886909"/>
            <a:ext cx="2033240" cy="3575827"/>
          </a:xfrm>
          <a:prstGeom prst="bentConnector2">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47F54B21-08B8-194E-B671-0AB2F37A9558}"/>
              </a:ext>
            </a:extLst>
          </p:cNvPr>
          <p:cNvCxnSpPr>
            <a:stCxn id="5" idx="3"/>
            <a:endCxn id="21" idx="0"/>
          </p:cNvCxnSpPr>
          <p:nvPr/>
        </p:nvCxnSpPr>
        <p:spPr>
          <a:xfrm>
            <a:off x="8373443" y="2011325"/>
            <a:ext cx="2033238" cy="2451411"/>
          </a:xfrm>
          <a:prstGeom prst="bentConnector2">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8EBC4701-143F-2947-A397-27295ECCC9C4}"/>
              </a:ext>
            </a:extLst>
          </p:cNvPr>
          <p:cNvCxnSpPr>
            <a:stCxn id="7" idx="3"/>
            <a:endCxn id="21" idx="0"/>
          </p:cNvCxnSpPr>
          <p:nvPr/>
        </p:nvCxnSpPr>
        <p:spPr>
          <a:xfrm>
            <a:off x="8373441" y="3250041"/>
            <a:ext cx="2033240" cy="1212695"/>
          </a:xfrm>
          <a:prstGeom prst="bentConnector2">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49C14939-0003-9140-943E-54A46989C106}"/>
              </a:ext>
            </a:extLst>
          </p:cNvPr>
          <p:cNvCxnSpPr>
            <a:stCxn id="10" idx="3"/>
            <a:endCxn id="21" idx="0"/>
          </p:cNvCxnSpPr>
          <p:nvPr/>
        </p:nvCxnSpPr>
        <p:spPr>
          <a:xfrm flipV="1">
            <a:off x="5103347" y="4462736"/>
            <a:ext cx="5303334" cy="485078"/>
          </a:xfrm>
          <a:prstGeom prst="bentConnector4">
            <a:avLst>
              <a:gd name="adj1" fmla="val 35141"/>
              <a:gd name="adj2" fmla="val 147126"/>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CE158FF-18BE-3049-A520-835336853383}"/>
              </a:ext>
            </a:extLst>
          </p:cNvPr>
          <p:cNvSpPr txBox="1"/>
          <p:nvPr/>
        </p:nvSpPr>
        <p:spPr>
          <a:xfrm>
            <a:off x="3349223" y="159291"/>
            <a:ext cx="1039515" cy="369332"/>
          </a:xfrm>
          <a:prstGeom prst="rect">
            <a:avLst/>
          </a:prstGeom>
          <a:noFill/>
        </p:spPr>
        <p:txBody>
          <a:bodyPr wrap="none" rtlCol="0">
            <a:spAutoFit/>
          </a:bodyPr>
          <a:lstStyle/>
          <a:p>
            <a:r>
              <a:rPr lang="en-US" dirty="0"/>
              <a:t>PARACLU</a:t>
            </a:r>
          </a:p>
        </p:txBody>
      </p:sp>
      <p:sp>
        <p:nvSpPr>
          <p:cNvPr id="3" name="TextBox 2">
            <a:extLst>
              <a:ext uri="{FF2B5EF4-FFF2-40B4-BE49-F238E27FC236}">
                <a16:creationId xmlns:a16="http://schemas.microsoft.com/office/drawing/2014/main" id="{C446C7EB-2436-D04F-9C69-EEB4C6B15FD6}"/>
              </a:ext>
            </a:extLst>
          </p:cNvPr>
          <p:cNvSpPr txBox="1"/>
          <p:nvPr/>
        </p:nvSpPr>
        <p:spPr>
          <a:xfrm>
            <a:off x="0" y="6354595"/>
            <a:ext cx="1719830" cy="369332"/>
          </a:xfrm>
          <a:prstGeom prst="rect">
            <a:avLst/>
          </a:prstGeom>
          <a:noFill/>
        </p:spPr>
        <p:txBody>
          <a:bodyPr wrap="none" rtlCol="0">
            <a:spAutoFit/>
          </a:bodyPr>
          <a:lstStyle/>
          <a:p>
            <a:r>
              <a:rPr lang="en-US" dirty="0"/>
              <a:t>Pipeline analysis</a:t>
            </a:r>
          </a:p>
        </p:txBody>
      </p:sp>
    </p:spTree>
    <p:extLst>
      <p:ext uri="{BB962C8B-B14F-4D97-AF65-F5344CB8AC3E}">
        <p14:creationId xmlns:p14="http://schemas.microsoft.com/office/powerpoint/2010/main" val="68566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597E-EEE5-234A-A0D9-3238D617BD43}"/>
              </a:ext>
            </a:extLst>
          </p:cNvPr>
          <p:cNvSpPr>
            <a:spLocks noGrp="1"/>
          </p:cNvSpPr>
          <p:nvPr>
            <p:ph type="title"/>
          </p:nvPr>
        </p:nvSpPr>
        <p:spPr/>
        <p:txBody>
          <a:bodyPr/>
          <a:lstStyle/>
          <a:p>
            <a:r>
              <a:rPr lang="en-US" dirty="0"/>
              <a:t>Cluster of Tags – to identify Transcriptional start sites - </a:t>
            </a:r>
            <a:r>
              <a:rPr lang="en-US" dirty="0" err="1"/>
              <a:t>distclu</a:t>
            </a:r>
            <a:endParaRPr lang="en-US" dirty="0"/>
          </a:p>
        </p:txBody>
      </p:sp>
      <p:sp>
        <p:nvSpPr>
          <p:cNvPr id="3" name="Content Placeholder 2">
            <a:extLst>
              <a:ext uri="{FF2B5EF4-FFF2-40B4-BE49-F238E27FC236}">
                <a16:creationId xmlns:a16="http://schemas.microsoft.com/office/drawing/2014/main" id="{C346F40F-1BFE-474C-8D6C-951407E5FFC3}"/>
              </a:ext>
            </a:extLst>
          </p:cNvPr>
          <p:cNvSpPr>
            <a:spLocks noGrp="1"/>
          </p:cNvSpPr>
          <p:nvPr>
            <p:ph idx="1"/>
          </p:nvPr>
        </p:nvSpPr>
        <p:spPr/>
        <p:txBody>
          <a:bodyPr>
            <a:normAutofit fontScale="77500" lnSpcReduction="20000"/>
          </a:bodyPr>
          <a:lstStyle/>
          <a:p>
            <a:r>
              <a:rPr lang="en-GB" dirty="0"/>
              <a:t>TC is a cluster of overlapping tags spanning from the 5’-end of its 5'-most tag, to the 3' end of its 3'-most tag </a:t>
            </a:r>
          </a:p>
          <a:p>
            <a:endParaRPr lang="en-GB" dirty="0"/>
          </a:p>
          <a:p>
            <a:r>
              <a:rPr lang="en-GB" dirty="0"/>
              <a:t>clusters supported by two or more tags </a:t>
            </a:r>
          </a:p>
          <a:p>
            <a:pPr marL="0" indent="0">
              <a:buNone/>
            </a:pPr>
            <a:endParaRPr lang="en-GB" dirty="0"/>
          </a:p>
          <a:p>
            <a:r>
              <a:rPr lang="en-GB" dirty="0"/>
              <a:t>cluster identification algorithm: </a:t>
            </a:r>
            <a:r>
              <a:rPr lang="en-GB" dirty="0" err="1"/>
              <a:t>distclu</a:t>
            </a:r>
            <a:endParaRPr lang="en-GB" dirty="0"/>
          </a:p>
          <a:p>
            <a:pPr lvl="1"/>
            <a:r>
              <a:rPr lang="en-GB" dirty="0" err="1"/>
              <a:t>distclu</a:t>
            </a:r>
            <a:r>
              <a:rPr lang="en-GB" dirty="0"/>
              <a:t>" method : distance-based clustering of data attached to sequences, where two neighbouring TSSs are joined together if they are closer than some specified distance </a:t>
            </a:r>
          </a:p>
          <a:p>
            <a:pPr lvl="1"/>
            <a:endParaRPr lang="en-GB" dirty="0"/>
          </a:p>
          <a:p>
            <a:r>
              <a:rPr lang="en-US" dirty="0"/>
              <a:t>very stringent tag cluster identification:</a:t>
            </a:r>
          </a:p>
          <a:p>
            <a:pPr lvl="1"/>
            <a:r>
              <a:rPr lang="en-US" dirty="0" err="1"/>
              <a:t>tpm</a:t>
            </a:r>
            <a:r>
              <a:rPr lang="en-US" dirty="0"/>
              <a:t> &gt;1</a:t>
            </a:r>
          </a:p>
          <a:p>
            <a:pPr lvl="1"/>
            <a:r>
              <a:rPr lang="en-US" dirty="0" err="1"/>
              <a:t>maxDist</a:t>
            </a:r>
            <a:r>
              <a:rPr lang="en-US" dirty="0"/>
              <a:t> = 20</a:t>
            </a:r>
          </a:p>
          <a:p>
            <a:pPr lvl="1"/>
            <a:r>
              <a:rPr lang="en-US" dirty="0" err="1"/>
              <a:t>removeSingletons</a:t>
            </a:r>
            <a:r>
              <a:rPr lang="en-US" dirty="0"/>
              <a:t> = TRUE</a:t>
            </a:r>
          </a:p>
          <a:p>
            <a:pPr lvl="1"/>
            <a:r>
              <a:rPr lang="en-US" dirty="0" err="1"/>
              <a:t>keepSingletonsAbove</a:t>
            </a:r>
            <a:r>
              <a:rPr lang="en-US" dirty="0"/>
              <a:t> = 5</a:t>
            </a:r>
          </a:p>
        </p:txBody>
      </p:sp>
    </p:spTree>
    <p:extLst>
      <p:ext uri="{BB962C8B-B14F-4D97-AF65-F5344CB8AC3E}">
        <p14:creationId xmlns:p14="http://schemas.microsoft.com/office/powerpoint/2010/main" val="57147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8E0E-7128-E34C-A836-7AA5E3B235B7}"/>
              </a:ext>
            </a:extLst>
          </p:cNvPr>
          <p:cNvSpPr>
            <a:spLocks noGrp="1"/>
          </p:cNvSpPr>
          <p:nvPr>
            <p:ph type="title"/>
          </p:nvPr>
        </p:nvSpPr>
        <p:spPr/>
        <p:txBody>
          <a:bodyPr/>
          <a:lstStyle/>
          <a:p>
            <a:r>
              <a:rPr lang="en-US" dirty="0"/>
              <a:t>hek293  and K562 N of clusters</a:t>
            </a:r>
          </a:p>
        </p:txBody>
      </p:sp>
      <p:sp>
        <p:nvSpPr>
          <p:cNvPr id="3" name="Content Placeholder 2">
            <a:extLst>
              <a:ext uri="{FF2B5EF4-FFF2-40B4-BE49-F238E27FC236}">
                <a16:creationId xmlns:a16="http://schemas.microsoft.com/office/drawing/2014/main" id="{BBA81E43-678C-B747-A1EC-5BD7B7A88C9B}"/>
              </a:ext>
            </a:extLst>
          </p:cNvPr>
          <p:cNvSpPr>
            <a:spLocks noGrp="1"/>
          </p:cNvSpPr>
          <p:nvPr>
            <p:ph idx="1"/>
          </p:nvPr>
        </p:nvSpPr>
        <p:spPr/>
        <p:txBody>
          <a:bodyPr/>
          <a:lstStyle/>
          <a:p>
            <a:r>
              <a:rPr lang="en-GB" dirty="0"/>
              <a:t>   1409 hek293_cage_clusters</a:t>
            </a:r>
          </a:p>
          <a:p>
            <a:r>
              <a:rPr lang="en-GB" dirty="0"/>
              <a:t>    1989 k562_individ</a:t>
            </a:r>
          </a:p>
          <a:p>
            <a:r>
              <a:rPr lang="en-GB" dirty="0"/>
              <a:t>    1992 k562_individE1</a:t>
            </a:r>
          </a:p>
          <a:p>
            <a:r>
              <a:rPr lang="en-GB" dirty="0"/>
              <a:t>    1997 k562_individE2</a:t>
            </a:r>
          </a:p>
          <a:p>
            <a:r>
              <a:rPr lang="en-GB" dirty="0"/>
              <a:t>    1997 k562_individE3</a:t>
            </a:r>
          </a:p>
          <a:p>
            <a:endParaRPr lang="en-GB" dirty="0"/>
          </a:p>
          <a:p>
            <a:r>
              <a:rPr lang="en-GB" dirty="0"/>
              <a:t>    1239 k562_aggreg_consensus</a:t>
            </a:r>
          </a:p>
          <a:p>
            <a:endParaRPr lang="en-US" dirty="0"/>
          </a:p>
        </p:txBody>
      </p:sp>
    </p:spTree>
    <p:extLst>
      <p:ext uri="{BB962C8B-B14F-4D97-AF65-F5344CB8AC3E}">
        <p14:creationId xmlns:p14="http://schemas.microsoft.com/office/powerpoint/2010/main" val="79468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ED80-6CA5-2F43-B2A0-C3A2F9FD7ED0}"/>
              </a:ext>
            </a:extLst>
          </p:cNvPr>
          <p:cNvSpPr>
            <a:spLocks noGrp="1"/>
          </p:cNvSpPr>
          <p:nvPr>
            <p:ph type="title"/>
          </p:nvPr>
        </p:nvSpPr>
        <p:spPr/>
        <p:txBody>
          <a:bodyPr>
            <a:normAutofit/>
          </a:bodyPr>
          <a:lstStyle/>
          <a:p>
            <a:r>
              <a:rPr lang="en-US" dirty="0"/>
              <a:t>Pipeline for classification of clusters based on different features</a:t>
            </a:r>
          </a:p>
        </p:txBody>
      </p:sp>
      <p:sp>
        <p:nvSpPr>
          <p:cNvPr id="3" name="Content Placeholder 2">
            <a:extLst>
              <a:ext uri="{FF2B5EF4-FFF2-40B4-BE49-F238E27FC236}">
                <a16:creationId xmlns:a16="http://schemas.microsoft.com/office/drawing/2014/main" id="{ABA1501F-3B54-B842-B6CB-835BF7FFC668}"/>
              </a:ext>
            </a:extLst>
          </p:cNvPr>
          <p:cNvSpPr>
            <a:spLocks noGrp="1"/>
          </p:cNvSpPr>
          <p:nvPr>
            <p:ph idx="1"/>
          </p:nvPr>
        </p:nvSpPr>
        <p:spPr/>
        <p:txBody>
          <a:bodyPr>
            <a:normAutofit fontScale="47500" lnSpcReduction="20000"/>
          </a:bodyPr>
          <a:lstStyle/>
          <a:p>
            <a:r>
              <a:rPr lang="en-US" dirty="0"/>
              <a:t>Cluster TSS : more upstream coordinate </a:t>
            </a:r>
            <a:r>
              <a:rPr lang="en-US" dirty="0">
                <a:sym typeface="Wingdings" pitchFamily="2" charset="2"/>
              </a:rPr>
              <a:t> putative TSS</a:t>
            </a:r>
          </a:p>
          <a:p>
            <a:endParaRPr lang="en-US" dirty="0">
              <a:sym typeface="Wingdings" pitchFamily="2" charset="2"/>
            </a:endParaRPr>
          </a:p>
          <a:p>
            <a:r>
              <a:rPr lang="en-US" dirty="0">
                <a:sym typeface="Wingdings" pitchFamily="2" charset="2"/>
              </a:rPr>
              <a:t>extract regions:</a:t>
            </a:r>
          </a:p>
          <a:p>
            <a:pPr lvl="1"/>
            <a:r>
              <a:rPr lang="en-US" dirty="0">
                <a:sym typeface="Wingdings" pitchFamily="2" charset="2"/>
              </a:rPr>
              <a:t>upstream 50bp</a:t>
            </a:r>
          </a:p>
          <a:p>
            <a:pPr lvl="1"/>
            <a:r>
              <a:rPr lang="en-US" dirty="0">
                <a:sym typeface="Wingdings" pitchFamily="2" charset="2"/>
              </a:rPr>
              <a:t>upstream 200bp</a:t>
            </a:r>
          </a:p>
          <a:p>
            <a:pPr lvl="1"/>
            <a:endParaRPr lang="en-US" dirty="0">
              <a:sym typeface="Wingdings" pitchFamily="2" charset="2"/>
            </a:endParaRPr>
          </a:p>
          <a:p>
            <a:r>
              <a:rPr lang="en-US" dirty="0">
                <a:sym typeface="Wingdings" pitchFamily="2" charset="2"/>
              </a:rPr>
              <a:t>in each regions, motif analysis (FIMO) for predicting motif presence using the </a:t>
            </a:r>
            <a:r>
              <a:rPr lang="en-GB" dirty="0"/>
              <a:t>Bucher’s weight matrices (reported in the next slides) of several promoter sequence elements</a:t>
            </a:r>
          </a:p>
          <a:p>
            <a:pPr lvl="1"/>
            <a:r>
              <a:rPr lang="en-GB" dirty="0"/>
              <a:t>50bp: TATA box</a:t>
            </a:r>
          </a:p>
          <a:p>
            <a:pPr lvl="1"/>
            <a:r>
              <a:rPr lang="en-GB" dirty="0"/>
              <a:t>200bp: </a:t>
            </a:r>
            <a:r>
              <a:rPr lang="en-GB" dirty="0" err="1"/>
              <a:t>CCAATbox</a:t>
            </a:r>
            <a:r>
              <a:rPr lang="en-GB" dirty="0"/>
              <a:t>, </a:t>
            </a:r>
            <a:r>
              <a:rPr lang="en-GB" dirty="0" err="1"/>
              <a:t>GCbox</a:t>
            </a:r>
            <a:r>
              <a:rPr lang="en-GB" dirty="0"/>
              <a:t>, </a:t>
            </a:r>
            <a:r>
              <a:rPr lang="en-GB" dirty="0" err="1"/>
              <a:t>initiatior</a:t>
            </a:r>
            <a:r>
              <a:rPr lang="en-GB" dirty="0"/>
              <a:t>, CpG islands</a:t>
            </a:r>
          </a:p>
          <a:p>
            <a:endParaRPr lang="en-GB" dirty="0">
              <a:sym typeface="Wingdings" pitchFamily="2" charset="2"/>
            </a:endParaRPr>
          </a:p>
          <a:p>
            <a:r>
              <a:rPr lang="en-US" dirty="0">
                <a:sym typeface="Wingdings" pitchFamily="2" charset="2"/>
              </a:rPr>
              <a:t>TC type: </a:t>
            </a:r>
          </a:p>
          <a:p>
            <a:pPr lvl="1"/>
            <a:r>
              <a:rPr lang="en-US" dirty="0">
                <a:sym typeface="Wingdings" pitchFamily="2" charset="2"/>
              </a:rPr>
              <a:t>if IQR &lt; 4bp  sharp</a:t>
            </a:r>
          </a:p>
          <a:p>
            <a:pPr lvl="1"/>
            <a:r>
              <a:rPr lang="en-US" dirty="0">
                <a:sym typeface="Wingdings" pitchFamily="2" charset="2"/>
              </a:rPr>
              <a:t>if IQR &gt; 4bp  broad</a:t>
            </a:r>
          </a:p>
          <a:p>
            <a:pPr lvl="1"/>
            <a:endParaRPr lang="en-US" dirty="0">
              <a:sym typeface="Wingdings" pitchFamily="2" charset="2"/>
            </a:endParaRPr>
          </a:p>
          <a:p>
            <a:r>
              <a:rPr lang="en-US" dirty="0">
                <a:sym typeface="Wingdings" pitchFamily="2" charset="2"/>
              </a:rPr>
              <a:t>expression associated to TC</a:t>
            </a:r>
          </a:p>
          <a:p>
            <a:pPr lvl="1"/>
            <a:r>
              <a:rPr lang="en-US" dirty="0" err="1">
                <a:sym typeface="Wingdings" pitchFamily="2" charset="2"/>
              </a:rPr>
              <a:t>tpm</a:t>
            </a:r>
            <a:r>
              <a:rPr lang="en-US" dirty="0">
                <a:sym typeface="Wingdings" pitchFamily="2" charset="2"/>
              </a:rPr>
              <a:t> &lt; 0.25 quantile  </a:t>
            </a:r>
            <a:r>
              <a:rPr lang="en-US" dirty="0" err="1">
                <a:sym typeface="Wingdings" pitchFamily="2" charset="2"/>
              </a:rPr>
              <a:t>tpm_lower_quart</a:t>
            </a:r>
            <a:endParaRPr lang="en-US" dirty="0">
              <a:sym typeface="Wingdings" pitchFamily="2" charset="2"/>
            </a:endParaRPr>
          </a:p>
          <a:p>
            <a:pPr lvl="1"/>
            <a:r>
              <a:rPr lang="en-US" dirty="0" err="1">
                <a:sym typeface="Wingdings" pitchFamily="2" charset="2"/>
              </a:rPr>
              <a:t>tpm</a:t>
            </a:r>
            <a:r>
              <a:rPr lang="en-US" dirty="0">
                <a:sym typeface="Wingdings" pitchFamily="2" charset="2"/>
              </a:rPr>
              <a:t>  in IQS  </a:t>
            </a:r>
            <a:r>
              <a:rPr lang="en-US" dirty="0" err="1">
                <a:sym typeface="Wingdings" pitchFamily="2" charset="2"/>
              </a:rPr>
              <a:t>tpm_iqr</a:t>
            </a:r>
            <a:endParaRPr lang="en-US" dirty="0">
              <a:sym typeface="Wingdings" pitchFamily="2" charset="2"/>
            </a:endParaRPr>
          </a:p>
          <a:p>
            <a:pPr lvl="1"/>
            <a:r>
              <a:rPr lang="en-US" dirty="0" err="1">
                <a:sym typeface="Wingdings" pitchFamily="2" charset="2"/>
              </a:rPr>
              <a:t>tpm</a:t>
            </a:r>
            <a:r>
              <a:rPr lang="en-US" dirty="0">
                <a:sym typeface="Wingdings" pitchFamily="2" charset="2"/>
              </a:rPr>
              <a:t> &gt; 0.75 quantile  </a:t>
            </a:r>
            <a:r>
              <a:rPr lang="en-US" dirty="0" err="1">
                <a:sym typeface="Wingdings" pitchFamily="2" charset="2"/>
              </a:rPr>
              <a:t>tpm_upper_quart</a:t>
            </a:r>
            <a:endParaRPr lang="en-US" dirty="0">
              <a:sym typeface="Wingdings" pitchFamily="2" charset="2"/>
            </a:endParaRPr>
          </a:p>
          <a:p>
            <a:endParaRPr lang="en-US" dirty="0">
              <a:sym typeface="Wingdings" pitchFamily="2" charset="2"/>
            </a:endParaRPr>
          </a:p>
        </p:txBody>
      </p:sp>
    </p:spTree>
    <p:extLst>
      <p:ext uri="{BB962C8B-B14F-4D97-AF65-F5344CB8AC3E}">
        <p14:creationId xmlns:p14="http://schemas.microsoft.com/office/powerpoint/2010/main" val="3933579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65B4-5D51-A747-96A3-8450C619E144}"/>
              </a:ext>
            </a:extLst>
          </p:cNvPr>
          <p:cNvSpPr>
            <a:spLocks noGrp="1"/>
          </p:cNvSpPr>
          <p:nvPr>
            <p:ph type="title"/>
          </p:nvPr>
        </p:nvSpPr>
        <p:spPr>
          <a:xfrm>
            <a:off x="102869" y="-47193"/>
            <a:ext cx="10515600" cy="1325563"/>
          </a:xfrm>
        </p:spPr>
        <p:txBody>
          <a:bodyPr/>
          <a:lstStyle/>
          <a:p>
            <a:r>
              <a:rPr lang="en-US" dirty="0"/>
              <a:t>Promoter elements </a:t>
            </a:r>
          </a:p>
        </p:txBody>
      </p:sp>
      <p:pic>
        <p:nvPicPr>
          <p:cNvPr id="4" name="Picture 3">
            <a:extLst>
              <a:ext uri="{FF2B5EF4-FFF2-40B4-BE49-F238E27FC236}">
                <a16:creationId xmlns:a16="http://schemas.microsoft.com/office/drawing/2014/main" id="{68A9407D-6D7F-9A45-9DC9-03C4D9036F65}"/>
              </a:ext>
            </a:extLst>
          </p:cNvPr>
          <p:cNvPicPr>
            <a:picLocks noChangeAspect="1"/>
          </p:cNvPicPr>
          <p:nvPr/>
        </p:nvPicPr>
        <p:blipFill>
          <a:blip r:embed="rId3"/>
          <a:stretch>
            <a:fillRect/>
          </a:stretch>
        </p:blipFill>
        <p:spPr>
          <a:xfrm>
            <a:off x="4662485" y="24248"/>
            <a:ext cx="3014663" cy="990168"/>
          </a:xfrm>
          <a:prstGeom prst="rect">
            <a:avLst/>
          </a:prstGeom>
        </p:spPr>
      </p:pic>
      <p:sp>
        <p:nvSpPr>
          <p:cNvPr id="5" name="TextBox 4">
            <a:extLst>
              <a:ext uri="{FF2B5EF4-FFF2-40B4-BE49-F238E27FC236}">
                <a16:creationId xmlns:a16="http://schemas.microsoft.com/office/drawing/2014/main" id="{05EF3B4E-1F47-3645-A4FB-0D7D91E0CD43}"/>
              </a:ext>
            </a:extLst>
          </p:cNvPr>
          <p:cNvSpPr txBox="1"/>
          <p:nvPr/>
        </p:nvSpPr>
        <p:spPr>
          <a:xfrm>
            <a:off x="9106219" y="311553"/>
            <a:ext cx="3085781" cy="369332"/>
          </a:xfrm>
          <a:prstGeom prst="rect">
            <a:avLst/>
          </a:prstGeom>
          <a:noFill/>
        </p:spPr>
        <p:txBody>
          <a:bodyPr wrap="none" rtlCol="0">
            <a:spAutoFit/>
          </a:bodyPr>
          <a:lstStyle/>
          <a:p>
            <a:r>
              <a:rPr lang="en-US" dirty="0"/>
              <a:t>comparative sequence analysis</a:t>
            </a:r>
          </a:p>
        </p:txBody>
      </p:sp>
      <p:pic>
        <p:nvPicPr>
          <p:cNvPr id="7" name="Picture 6">
            <a:extLst>
              <a:ext uri="{FF2B5EF4-FFF2-40B4-BE49-F238E27FC236}">
                <a16:creationId xmlns:a16="http://schemas.microsoft.com/office/drawing/2014/main" id="{1829C2C7-EE7D-E34E-8D75-090D993CCB39}"/>
              </a:ext>
            </a:extLst>
          </p:cNvPr>
          <p:cNvPicPr>
            <a:picLocks noChangeAspect="1"/>
          </p:cNvPicPr>
          <p:nvPr/>
        </p:nvPicPr>
        <p:blipFill>
          <a:blip/>
          <a:stretch>
            <a:fillRect/>
          </a:stretch>
        </p:blipFill>
        <p:spPr>
          <a:xfrm>
            <a:off x="5755955" y="981313"/>
            <a:ext cx="5293520" cy="2276348"/>
          </a:xfrm>
          <a:prstGeom prst="rect">
            <a:avLst/>
          </a:prstGeom>
        </p:spPr>
      </p:pic>
      <p:pic>
        <p:nvPicPr>
          <p:cNvPr id="9" name="Picture 8">
            <a:extLst>
              <a:ext uri="{FF2B5EF4-FFF2-40B4-BE49-F238E27FC236}">
                <a16:creationId xmlns:a16="http://schemas.microsoft.com/office/drawing/2014/main" id="{258D0418-77E9-C64B-A4C8-CB971B144F8E}"/>
              </a:ext>
            </a:extLst>
          </p:cNvPr>
          <p:cNvPicPr>
            <a:picLocks noChangeAspect="1"/>
          </p:cNvPicPr>
          <p:nvPr/>
        </p:nvPicPr>
        <p:blipFill>
          <a:blip/>
          <a:stretch>
            <a:fillRect/>
          </a:stretch>
        </p:blipFill>
        <p:spPr>
          <a:xfrm>
            <a:off x="5531642" y="3216690"/>
            <a:ext cx="5514977" cy="2451101"/>
          </a:xfrm>
          <a:prstGeom prst="rect">
            <a:avLst/>
          </a:prstGeom>
        </p:spPr>
      </p:pic>
      <p:pic>
        <p:nvPicPr>
          <p:cNvPr id="11" name="Picture 10">
            <a:extLst>
              <a:ext uri="{FF2B5EF4-FFF2-40B4-BE49-F238E27FC236}">
                <a16:creationId xmlns:a16="http://schemas.microsoft.com/office/drawing/2014/main" id="{30DF9682-7C83-6545-9AD9-F2A701ACFE6C}"/>
              </a:ext>
            </a:extLst>
          </p:cNvPr>
          <p:cNvPicPr>
            <a:picLocks noChangeAspect="1"/>
          </p:cNvPicPr>
          <p:nvPr/>
        </p:nvPicPr>
        <p:blipFill>
          <a:blip/>
          <a:stretch>
            <a:fillRect/>
          </a:stretch>
        </p:blipFill>
        <p:spPr>
          <a:xfrm>
            <a:off x="102869" y="923559"/>
            <a:ext cx="4045269" cy="3187182"/>
          </a:xfrm>
          <a:prstGeom prst="rect">
            <a:avLst/>
          </a:prstGeom>
        </p:spPr>
      </p:pic>
      <p:pic>
        <p:nvPicPr>
          <p:cNvPr id="13" name="Picture 12">
            <a:extLst>
              <a:ext uri="{FF2B5EF4-FFF2-40B4-BE49-F238E27FC236}">
                <a16:creationId xmlns:a16="http://schemas.microsoft.com/office/drawing/2014/main" id="{A18AF0A6-31C5-0C41-8FA4-E88CC007EEB9}"/>
              </a:ext>
            </a:extLst>
          </p:cNvPr>
          <p:cNvPicPr>
            <a:picLocks noChangeAspect="1"/>
          </p:cNvPicPr>
          <p:nvPr/>
        </p:nvPicPr>
        <p:blipFill>
          <a:blip/>
          <a:stretch>
            <a:fillRect/>
          </a:stretch>
        </p:blipFill>
        <p:spPr>
          <a:xfrm>
            <a:off x="102869" y="4110741"/>
            <a:ext cx="4045269" cy="1385584"/>
          </a:xfrm>
          <a:prstGeom prst="rect">
            <a:avLst/>
          </a:prstGeom>
        </p:spPr>
      </p:pic>
      <p:sp>
        <p:nvSpPr>
          <p:cNvPr id="14" name="Rectangle 13">
            <a:extLst>
              <a:ext uri="{FF2B5EF4-FFF2-40B4-BE49-F238E27FC236}">
                <a16:creationId xmlns:a16="http://schemas.microsoft.com/office/drawing/2014/main" id="{816AEDD6-E31C-D647-BC66-0F0CE94D7188}"/>
              </a:ext>
            </a:extLst>
          </p:cNvPr>
          <p:cNvSpPr/>
          <p:nvPr/>
        </p:nvSpPr>
        <p:spPr>
          <a:xfrm>
            <a:off x="1314450" y="5815013"/>
            <a:ext cx="10287000" cy="285750"/>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94561F-4199-5E49-ADEB-070390D5883E}"/>
              </a:ext>
            </a:extLst>
          </p:cNvPr>
          <p:cNvSpPr/>
          <p:nvPr/>
        </p:nvSpPr>
        <p:spPr>
          <a:xfrm>
            <a:off x="5314950" y="5815011"/>
            <a:ext cx="1365642" cy="285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TATAAAA</a:t>
            </a:r>
          </a:p>
        </p:txBody>
      </p:sp>
      <p:sp>
        <p:nvSpPr>
          <p:cNvPr id="16" name="Rectangle 15">
            <a:extLst>
              <a:ext uri="{FF2B5EF4-FFF2-40B4-BE49-F238E27FC236}">
                <a16:creationId xmlns:a16="http://schemas.microsoft.com/office/drawing/2014/main" id="{C58A17B9-BECC-0E4A-8DEB-0165AB2C5123}"/>
              </a:ext>
            </a:extLst>
          </p:cNvPr>
          <p:cNvSpPr/>
          <p:nvPr/>
        </p:nvSpPr>
        <p:spPr>
          <a:xfrm>
            <a:off x="3571864" y="5815012"/>
            <a:ext cx="1352550" cy="28575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CCAATbox</a:t>
            </a:r>
            <a:endParaRPr lang="en-US" dirty="0"/>
          </a:p>
        </p:txBody>
      </p:sp>
      <p:sp>
        <p:nvSpPr>
          <p:cNvPr id="17" name="Rectangle 16">
            <a:extLst>
              <a:ext uri="{FF2B5EF4-FFF2-40B4-BE49-F238E27FC236}">
                <a16:creationId xmlns:a16="http://schemas.microsoft.com/office/drawing/2014/main" id="{761CA975-D118-3F49-B4EA-3DB54929B936}"/>
              </a:ext>
            </a:extLst>
          </p:cNvPr>
          <p:cNvSpPr/>
          <p:nvPr/>
        </p:nvSpPr>
        <p:spPr>
          <a:xfrm>
            <a:off x="1962624" y="5815011"/>
            <a:ext cx="1352550" cy="28575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GGGCGG</a:t>
            </a:r>
          </a:p>
        </p:txBody>
      </p:sp>
      <p:sp>
        <p:nvSpPr>
          <p:cNvPr id="19" name="Rectangle 18">
            <a:extLst>
              <a:ext uri="{FF2B5EF4-FFF2-40B4-BE49-F238E27FC236}">
                <a16:creationId xmlns:a16="http://schemas.microsoft.com/office/drawing/2014/main" id="{3156FE16-E430-C445-87DD-F824B689BC78}"/>
              </a:ext>
            </a:extLst>
          </p:cNvPr>
          <p:cNvSpPr/>
          <p:nvPr/>
        </p:nvSpPr>
        <p:spPr>
          <a:xfrm>
            <a:off x="7215188" y="5815011"/>
            <a:ext cx="328612" cy="285751"/>
          </a:xfrm>
          <a:prstGeom prst="rect">
            <a:avLst/>
          </a:prstGeom>
          <a:solidFill>
            <a:schemeClr val="accent6">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52F2BE-A74D-B846-8988-83702EFD0633}"/>
              </a:ext>
            </a:extLst>
          </p:cNvPr>
          <p:cNvSpPr/>
          <p:nvPr/>
        </p:nvSpPr>
        <p:spPr>
          <a:xfrm>
            <a:off x="7372350" y="5815012"/>
            <a:ext cx="45719" cy="285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3EBFB29-B3AB-7A46-BF1D-408370167FDA}"/>
              </a:ext>
            </a:extLst>
          </p:cNvPr>
          <p:cNvSpPr txBox="1"/>
          <p:nvPr/>
        </p:nvSpPr>
        <p:spPr>
          <a:xfrm>
            <a:off x="7152107" y="5505864"/>
            <a:ext cx="494046" cy="369332"/>
          </a:xfrm>
          <a:prstGeom prst="rect">
            <a:avLst/>
          </a:prstGeom>
          <a:noFill/>
        </p:spPr>
        <p:txBody>
          <a:bodyPr wrap="none" rtlCol="0">
            <a:spAutoFit/>
          </a:bodyPr>
          <a:lstStyle/>
          <a:p>
            <a:r>
              <a:rPr lang="en-US" dirty="0" err="1"/>
              <a:t>Init</a:t>
            </a:r>
            <a:endParaRPr lang="en-US" dirty="0"/>
          </a:p>
        </p:txBody>
      </p:sp>
      <p:sp>
        <p:nvSpPr>
          <p:cNvPr id="21" name="TextBox 20">
            <a:extLst>
              <a:ext uri="{FF2B5EF4-FFF2-40B4-BE49-F238E27FC236}">
                <a16:creationId xmlns:a16="http://schemas.microsoft.com/office/drawing/2014/main" id="{D43CE002-82D8-AB41-B4A6-EEF0C0CF5703}"/>
              </a:ext>
            </a:extLst>
          </p:cNvPr>
          <p:cNvSpPr txBox="1"/>
          <p:nvPr/>
        </p:nvSpPr>
        <p:spPr>
          <a:xfrm>
            <a:off x="5650149" y="6349725"/>
            <a:ext cx="662361" cy="369332"/>
          </a:xfrm>
          <a:prstGeom prst="rect">
            <a:avLst/>
          </a:prstGeom>
          <a:noFill/>
        </p:spPr>
        <p:txBody>
          <a:bodyPr wrap="none" rtlCol="0">
            <a:spAutoFit/>
          </a:bodyPr>
          <a:lstStyle/>
          <a:p>
            <a:r>
              <a:rPr lang="en-US" dirty="0"/>
              <a:t>15bp</a:t>
            </a:r>
          </a:p>
        </p:txBody>
      </p:sp>
      <p:sp>
        <p:nvSpPr>
          <p:cNvPr id="22" name="TextBox 21">
            <a:extLst>
              <a:ext uri="{FF2B5EF4-FFF2-40B4-BE49-F238E27FC236}">
                <a16:creationId xmlns:a16="http://schemas.microsoft.com/office/drawing/2014/main" id="{EDD09421-1C1E-D846-B71A-130F23321858}"/>
              </a:ext>
            </a:extLst>
          </p:cNvPr>
          <p:cNvSpPr txBox="1"/>
          <p:nvPr/>
        </p:nvSpPr>
        <p:spPr>
          <a:xfrm>
            <a:off x="7145398" y="6349725"/>
            <a:ext cx="545342" cy="369332"/>
          </a:xfrm>
          <a:prstGeom prst="rect">
            <a:avLst/>
          </a:prstGeom>
          <a:noFill/>
        </p:spPr>
        <p:txBody>
          <a:bodyPr wrap="none" rtlCol="0">
            <a:spAutoFit/>
          </a:bodyPr>
          <a:lstStyle/>
          <a:p>
            <a:r>
              <a:rPr lang="en-US" dirty="0"/>
              <a:t>8bp</a:t>
            </a:r>
          </a:p>
        </p:txBody>
      </p:sp>
      <p:sp>
        <p:nvSpPr>
          <p:cNvPr id="23" name="TextBox 22">
            <a:extLst>
              <a:ext uri="{FF2B5EF4-FFF2-40B4-BE49-F238E27FC236}">
                <a16:creationId xmlns:a16="http://schemas.microsoft.com/office/drawing/2014/main" id="{0BB1E812-84BA-FB4B-8FBF-B267066A2279}"/>
              </a:ext>
            </a:extLst>
          </p:cNvPr>
          <p:cNvSpPr txBox="1"/>
          <p:nvPr/>
        </p:nvSpPr>
        <p:spPr>
          <a:xfrm>
            <a:off x="3916958" y="6349725"/>
            <a:ext cx="662361" cy="369332"/>
          </a:xfrm>
          <a:prstGeom prst="rect">
            <a:avLst/>
          </a:prstGeom>
          <a:noFill/>
        </p:spPr>
        <p:txBody>
          <a:bodyPr wrap="none" rtlCol="0">
            <a:spAutoFit/>
          </a:bodyPr>
          <a:lstStyle/>
          <a:p>
            <a:r>
              <a:rPr lang="en-US" dirty="0"/>
              <a:t>12bp</a:t>
            </a:r>
          </a:p>
        </p:txBody>
      </p:sp>
      <p:sp>
        <p:nvSpPr>
          <p:cNvPr id="24" name="TextBox 23">
            <a:extLst>
              <a:ext uri="{FF2B5EF4-FFF2-40B4-BE49-F238E27FC236}">
                <a16:creationId xmlns:a16="http://schemas.microsoft.com/office/drawing/2014/main" id="{2CC41254-C8EB-4C43-ADA1-7F4094C432EE}"/>
              </a:ext>
            </a:extLst>
          </p:cNvPr>
          <p:cNvSpPr txBox="1"/>
          <p:nvPr/>
        </p:nvSpPr>
        <p:spPr>
          <a:xfrm>
            <a:off x="2183767" y="6349725"/>
            <a:ext cx="662361" cy="369332"/>
          </a:xfrm>
          <a:prstGeom prst="rect">
            <a:avLst/>
          </a:prstGeom>
          <a:noFill/>
        </p:spPr>
        <p:txBody>
          <a:bodyPr wrap="none" rtlCol="0">
            <a:spAutoFit/>
          </a:bodyPr>
          <a:lstStyle/>
          <a:p>
            <a:r>
              <a:rPr lang="en-US" dirty="0"/>
              <a:t>14bp</a:t>
            </a:r>
          </a:p>
        </p:txBody>
      </p:sp>
      <p:sp>
        <p:nvSpPr>
          <p:cNvPr id="25" name="TextBox 24">
            <a:extLst>
              <a:ext uri="{FF2B5EF4-FFF2-40B4-BE49-F238E27FC236}">
                <a16:creationId xmlns:a16="http://schemas.microsoft.com/office/drawing/2014/main" id="{407DEE80-F352-7A45-BE9C-8CCFCB9742A4}"/>
              </a:ext>
            </a:extLst>
          </p:cNvPr>
          <p:cNvSpPr txBox="1"/>
          <p:nvPr/>
        </p:nvSpPr>
        <p:spPr>
          <a:xfrm>
            <a:off x="7155111" y="6055966"/>
            <a:ext cx="480196" cy="338554"/>
          </a:xfrm>
          <a:prstGeom prst="rect">
            <a:avLst/>
          </a:prstGeom>
          <a:noFill/>
        </p:spPr>
        <p:txBody>
          <a:bodyPr wrap="none" rtlCol="0">
            <a:spAutoFit/>
          </a:bodyPr>
          <a:lstStyle/>
          <a:p>
            <a:r>
              <a:rPr lang="en-US" sz="1600" b="1" dirty="0"/>
              <a:t>TSS</a:t>
            </a:r>
          </a:p>
        </p:txBody>
      </p:sp>
      <p:sp>
        <p:nvSpPr>
          <p:cNvPr id="26" name="Rectangle 25">
            <a:extLst>
              <a:ext uri="{FF2B5EF4-FFF2-40B4-BE49-F238E27FC236}">
                <a16:creationId xmlns:a16="http://schemas.microsoft.com/office/drawing/2014/main" id="{33C94C58-C3EA-E749-ABEE-A5F3D8309138}"/>
              </a:ext>
            </a:extLst>
          </p:cNvPr>
          <p:cNvSpPr/>
          <p:nvPr/>
        </p:nvSpPr>
        <p:spPr>
          <a:xfrm>
            <a:off x="1557339" y="5505864"/>
            <a:ext cx="6015037" cy="1213193"/>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413D95C-3A99-624B-8EB0-684D65FD8B4B}"/>
              </a:ext>
            </a:extLst>
          </p:cNvPr>
          <p:cNvSpPr/>
          <p:nvPr/>
        </p:nvSpPr>
        <p:spPr>
          <a:xfrm>
            <a:off x="7997548" y="5812418"/>
            <a:ext cx="417430" cy="285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p:txBody>
      </p:sp>
      <p:sp>
        <p:nvSpPr>
          <p:cNvPr id="30" name="Rectangle 29">
            <a:extLst>
              <a:ext uri="{FF2B5EF4-FFF2-40B4-BE49-F238E27FC236}">
                <a16:creationId xmlns:a16="http://schemas.microsoft.com/office/drawing/2014/main" id="{49558C87-3116-1240-ABC6-4D5B27769096}"/>
              </a:ext>
            </a:extLst>
          </p:cNvPr>
          <p:cNvSpPr/>
          <p:nvPr/>
        </p:nvSpPr>
        <p:spPr>
          <a:xfrm>
            <a:off x="10002384" y="5812418"/>
            <a:ext cx="417430" cy="28575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e2</a:t>
            </a:r>
          </a:p>
        </p:txBody>
      </p:sp>
    </p:spTree>
    <p:extLst>
      <p:ext uri="{BB962C8B-B14F-4D97-AF65-F5344CB8AC3E}">
        <p14:creationId xmlns:p14="http://schemas.microsoft.com/office/powerpoint/2010/main" val="398452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4C7FAF5-9F7A-7243-8CEB-839204B9111F}"/>
              </a:ext>
            </a:extLst>
          </p:cNvPr>
          <p:cNvCxnSpPr/>
          <p:nvPr/>
        </p:nvCxnSpPr>
        <p:spPr>
          <a:xfrm>
            <a:off x="501805" y="3378820"/>
            <a:ext cx="9478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C8CB490-74B2-394B-83F4-E1B9D22942FB}"/>
              </a:ext>
            </a:extLst>
          </p:cNvPr>
          <p:cNvCxnSpPr>
            <a:cxnSpLocks/>
          </p:cNvCxnSpPr>
          <p:nvPr/>
        </p:nvCxnSpPr>
        <p:spPr>
          <a:xfrm flipV="1">
            <a:off x="6096001" y="2652648"/>
            <a:ext cx="0" cy="43624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85DC871-6945-D444-8669-0056D9A7AE2C}"/>
              </a:ext>
            </a:extLst>
          </p:cNvPr>
          <p:cNvSpPr>
            <a:spLocks noGrp="1"/>
          </p:cNvSpPr>
          <p:nvPr>
            <p:ph type="title"/>
          </p:nvPr>
        </p:nvSpPr>
        <p:spPr/>
        <p:txBody>
          <a:bodyPr/>
          <a:lstStyle/>
          <a:p>
            <a:r>
              <a:rPr lang="en-US" dirty="0"/>
              <a:t>CAGE cluster (promoter) as proxy of TSS activity</a:t>
            </a:r>
          </a:p>
        </p:txBody>
      </p:sp>
      <p:sp>
        <p:nvSpPr>
          <p:cNvPr id="5" name="Rectangle 4">
            <a:extLst>
              <a:ext uri="{FF2B5EF4-FFF2-40B4-BE49-F238E27FC236}">
                <a16:creationId xmlns:a16="http://schemas.microsoft.com/office/drawing/2014/main" id="{E35A3C1E-3B7B-0543-A757-9A339EB68351}"/>
              </a:ext>
            </a:extLst>
          </p:cNvPr>
          <p:cNvSpPr/>
          <p:nvPr/>
        </p:nvSpPr>
        <p:spPr>
          <a:xfrm>
            <a:off x="6096001" y="3088888"/>
            <a:ext cx="104078" cy="55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E4E9EF06-3264-0F44-BE27-ADE4BBA1DEB2}"/>
              </a:ext>
            </a:extLst>
          </p:cNvPr>
          <p:cNvCxnSpPr/>
          <p:nvPr/>
        </p:nvCxnSpPr>
        <p:spPr>
          <a:xfrm>
            <a:off x="6096001" y="2652648"/>
            <a:ext cx="790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5CBAEB6-0E39-0146-919E-E4F79B627FA0}"/>
              </a:ext>
            </a:extLst>
          </p:cNvPr>
          <p:cNvSpPr txBox="1"/>
          <p:nvPr/>
        </p:nvSpPr>
        <p:spPr>
          <a:xfrm>
            <a:off x="5894381" y="3713356"/>
            <a:ext cx="507318" cy="369332"/>
          </a:xfrm>
          <a:prstGeom prst="rect">
            <a:avLst/>
          </a:prstGeom>
          <a:noFill/>
        </p:spPr>
        <p:txBody>
          <a:bodyPr wrap="none" rtlCol="0">
            <a:spAutoFit/>
          </a:bodyPr>
          <a:lstStyle/>
          <a:p>
            <a:r>
              <a:rPr lang="en-US" dirty="0"/>
              <a:t>TSS</a:t>
            </a:r>
          </a:p>
        </p:txBody>
      </p:sp>
      <p:cxnSp>
        <p:nvCxnSpPr>
          <p:cNvPr id="24" name="Straight Connector 23">
            <a:extLst>
              <a:ext uri="{FF2B5EF4-FFF2-40B4-BE49-F238E27FC236}">
                <a16:creationId xmlns:a16="http://schemas.microsoft.com/office/drawing/2014/main" id="{D96D61F9-519D-994D-B66A-5CF7B2877ED8}"/>
              </a:ext>
            </a:extLst>
          </p:cNvPr>
          <p:cNvCxnSpPr>
            <a:cxnSpLocks/>
          </p:cNvCxnSpPr>
          <p:nvPr/>
        </p:nvCxnSpPr>
        <p:spPr>
          <a:xfrm>
            <a:off x="6065942" y="2428875"/>
            <a:ext cx="134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1912AE9-617D-EE43-B9F3-564BE3A3C061}"/>
              </a:ext>
            </a:extLst>
          </p:cNvPr>
          <p:cNvCxnSpPr>
            <a:cxnSpLocks/>
          </p:cNvCxnSpPr>
          <p:nvPr/>
        </p:nvCxnSpPr>
        <p:spPr>
          <a:xfrm>
            <a:off x="6118328" y="2352675"/>
            <a:ext cx="134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4F61540-D787-CD43-8E9F-BA57C7DD5BA4}"/>
              </a:ext>
            </a:extLst>
          </p:cNvPr>
          <p:cNvCxnSpPr>
            <a:cxnSpLocks/>
          </p:cNvCxnSpPr>
          <p:nvPr/>
        </p:nvCxnSpPr>
        <p:spPr>
          <a:xfrm>
            <a:off x="6089750" y="2509835"/>
            <a:ext cx="134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34A4C0-628D-EB47-AC5B-3A874AAE5D59}"/>
              </a:ext>
            </a:extLst>
          </p:cNvPr>
          <p:cNvCxnSpPr>
            <a:cxnSpLocks/>
          </p:cNvCxnSpPr>
          <p:nvPr/>
        </p:nvCxnSpPr>
        <p:spPr>
          <a:xfrm>
            <a:off x="6061174" y="2466971"/>
            <a:ext cx="134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F58875-76D8-1E43-90B4-9E8A8531F2E6}"/>
              </a:ext>
            </a:extLst>
          </p:cNvPr>
          <p:cNvCxnSpPr>
            <a:cxnSpLocks/>
          </p:cNvCxnSpPr>
          <p:nvPr/>
        </p:nvCxnSpPr>
        <p:spPr>
          <a:xfrm>
            <a:off x="6104040" y="2581275"/>
            <a:ext cx="134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7C2F88-0DA4-E64C-86C6-8317A82537A2}"/>
              </a:ext>
            </a:extLst>
          </p:cNvPr>
          <p:cNvCxnSpPr>
            <a:cxnSpLocks/>
          </p:cNvCxnSpPr>
          <p:nvPr/>
        </p:nvCxnSpPr>
        <p:spPr>
          <a:xfrm>
            <a:off x="6075464" y="2538411"/>
            <a:ext cx="134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A962102-FA49-254F-9035-A64BE7F29644}"/>
              </a:ext>
            </a:extLst>
          </p:cNvPr>
          <p:cNvCxnSpPr>
            <a:cxnSpLocks/>
          </p:cNvCxnSpPr>
          <p:nvPr/>
        </p:nvCxnSpPr>
        <p:spPr>
          <a:xfrm>
            <a:off x="6104038" y="2381249"/>
            <a:ext cx="134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6774581-06FA-8F40-9ABA-4A6B42383E17}"/>
              </a:ext>
            </a:extLst>
          </p:cNvPr>
          <p:cNvCxnSpPr>
            <a:cxnSpLocks/>
          </p:cNvCxnSpPr>
          <p:nvPr/>
        </p:nvCxnSpPr>
        <p:spPr>
          <a:xfrm>
            <a:off x="6218342" y="2581275"/>
            <a:ext cx="1341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679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TotalTime>
  <Words>851</Words>
  <Application>Microsoft Macintosh PowerPoint</Application>
  <PresentationFormat>Widescreen</PresentationFormat>
  <Paragraphs>154</Paragraphs>
  <Slides>27</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Analysis of Cage-seq promoters – G4</vt:lpstr>
      <vt:lpstr>Observations and rationale</vt:lpstr>
      <vt:lpstr>CAGE-seq</vt:lpstr>
      <vt:lpstr>PowerPoint Presentation</vt:lpstr>
      <vt:lpstr>Cluster of Tags – to identify Transcriptional start sites - distclu</vt:lpstr>
      <vt:lpstr>hek293  and K562 N of clusters</vt:lpstr>
      <vt:lpstr>Pipeline for classification of clusters based on different features</vt:lpstr>
      <vt:lpstr>Promoter elements </vt:lpstr>
      <vt:lpstr>CAGE cluster (promoter) as proxy of TSS activity</vt:lpstr>
      <vt:lpstr>distance between CAGE cluster (promoter) and G4</vt:lpstr>
      <vt:lpstr>distance between CAGE cluster (promoter) and G4</vt:lpstr>
      <vt:lpstr>PowerPoint Presentation</vt:lpstr>
      <vt:lpstr>Restrict analysis to G4-TSS in the range of 5kb</vt:lpstr>
      <vt:lpstr>TC width by cell type</vt:lpstr>
      <vt:lpstr>distance K562 – rep1</vt:lpstr>
      <vt:lpstr>K562 – rep1</vt:lpstr>
      <vt:lpstr>distance K562 – rep2</vt:lpstr>
      <vt:lpstr>K562 – rep2</vt:lpstr>
      <vt:lpstr>distance K562 – rep3</vt:lpstr>
      <vt:lpstr>K562 – rep3</vt:lpstr>
      <vt:lpstr>distance K562 – rep4</vt:lpstr>
      <vt:lpstr>K562 – rep4</vt:lpstr>
      <vt:lpstr>distance hek293</vt:lpstr>
      <vt:lpstr>h3k293</vt:lpstr>
      <vt:lpstr>Distance to TSS (TC cage) and other observations</vt:lpstr>
      <vt:lpstr>next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Cage-seq promoters – G4</dc:title>
  <dc:creator>Angela Simeone</dc:creator>
  <cp:lastModifiedBy>Angela Simeone</cp:lastModifiedBy>
  <cp:revision>11</cp:revision>
  <dcterms:created xsi:type="dcterms:W3CDTF">2021-03-31T23:11:33Z</dcterms:created>
  <dcterms:modified xsi:type="dcterms:W3CDTF">2021-04-08T13:53:29Z</dcterms:modified>
</cp:coreProperties>
</file>