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61" r:id="rId4"/>
    <p:sldId id="258" r:id="rId5"/>
    <p:sldId id="256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128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CF97-056F-4F47-8F2E-8D5DF486C9D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1A6C-259A-487A-8951-7685FE0D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1A6C-259A-487A-8951-7685FE0DF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2FF0-D45C-4293-A192-C47C360317D4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9301-1C4C-45EE-B021-B5AEF8B0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s://en.wikipedia.org/wiki/Sinosauroptery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wrong with this picture?</a:t>
            </a:r>
            <a:endParaRPr lang="en-US" dirty="0"/>
          </a:p>
        </p:txBody>
      </p:sp>
      <p:pic>
        <p:nvPicPr>
          <p:cNvPr id="4" name="Picture 3" descr="dinosaurs3_3377533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5" y="1121755"/>
            <a:ext cx="9210646" cy="51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4" descr="http://nerdist.com/wp-content/uploads/2015/06/RaptorFeather_FE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3" y="1119902"/>
            <a:ext cx="923925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68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FEATHERS! </a:t>
            </a:r>
            <a:r>
              <a:rPr lang="en-US" dirty="0" smtClean="0"/>
              <a:t>Feathered Non-Avian Dinosaurs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jurassic park velociraptor"/>
          <p:cNvSpPr>
            <a:spLocks noChangeAspect="1" noChangeArrowheads="1"/>
          </p:cNvSpPr>
          <p:nvPr/>
        </p:nvSpPr>
        <p:spPr bwMode="auto">
          <a:xfrm>
            <a:off x="188231" y="2076223"/>
            <a:ext cx="623017" cy="6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://cdn.hitfix.com/photos/5652947/Velociraptors-Jurassic-Park_article_story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803048"/>
            <a:ext cx="9072690" cy="60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19557" y="1404257"/>
            <a:ext cx="188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Jurassic </a:t>
            </a:r>
            <a:r>
              <a:rPr lang="en-US" dirty="0" smtClean="0"/>
              <a:t>Park 1993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4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upload.wikimedia.org/wikipedia/commons/thumb/c/c5/Sinosauropteryxfossil.jpg/1024px-Sinosauropteryxfoss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03" y="835704"/>
            <a:ext cx="76390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4334" y="5548127"/>
            <a:ext cx="450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hlinkClick r:id="rId4" tooltip="Sinosauropteryx"/>
              </a:rPr>
              <a:t>Sinosauropteryx</a:t>
            </a:r>
            <a:r>
              <a:rPr lang="en-US" dirty="0"/>
              <a:t> </a:t>
            </a:r>
            <a:r>
              <a:rPr lang="en-US" dirty="0" smtClean="0"/>
              <a:t> first discovered in mid 1990s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8930" y="188983"/>
            <a:ext cx="10515600" cy="68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Evidence of Feathered Non-Avian Dinosaurs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4475" y="6089217"/>
            <a:ext cx="10515600" cy="68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Evidence of Feathered Non-Avian Dinosaurs-Is not Directly linked to avian evolution. i.e. feathers appeared long before dinosaurs started to evolve into birds.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435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f/Microraptor_gui_holotype.png/1024px-Microraptor_gui_hol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4" y="1031648"/>
            <a:ext cx="89916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6567" y="5696342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Microraptor</a:t>
            </a:r>
            <a:r>
              <a:rPr lang="en-US" i="1" dirty="0" smtClean="0"/>
              <a:t> </a:t>
            </a:r>
            <a:r>
              <a:rPr lang="en-US" i="1" dirty="0" err="1" smtClean="0"/>
              <a:t>gui</a:t>
            </a:r>
            <a:r>
              <a:rPr lang="en-US" i="1" dirty="0" smtClean="0"/>
              <a:t> 2003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9363" y="6108857"/>
            <a:ext cx="10515600" cy="68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Evidence from China in the 1990s and early 2000s led to a change in perception of dinosaurs; and acceptance of the existence of non-avian dinosaurs.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9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ssil of complete Archaeopteryx, including indentations of feathers on wings and 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" y="334613"/>
            <a:ext cx="4677682" cy="63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3831" y="1506004"/>
            <a:ext cx="631214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However, fossils such as </a:t>
            </a:r>
            <a:r>
              <a:rPr lang="en-US" sz="2800" dirty="0" smtClean="0"/>
              <a:t>Archaeopteryx</a:t>
            </a:r>
            <a:r>
              <a:rPr lang="en-US" sz="2800" dirty="0" smtClean="0"/>
              <a:t> was discovered in </a:t>
            </a:r>
            <a:r>
              <a:rPr lang="en-US" sz="2800" dirty="0" smtClean="0"/>
              <a:t>1861.</a:t>
            </a:r>
          </a:p>
          <a:p>
            <a:endParaRPr lang="en-US" sz="2800" dirty="0"/>
          </a:p>
          <a:p>
            <a:r>
              <a:rPr lang="en-US" sz="2800" dirty="0" smtClean="0"/>
              <a:t>The difference is that Archaeopteryx is described as an early bird/first bird, or a transition species. 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Not a dinosaur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 </a:t>
            </a:r>
            <a:r>
              <a:rPr lang="en-US" i="1" dirty="0"/>
              <a:t>Archaeopteryx-</a:t>
            </a:r>
            <a:r>
              <a:rPr lang="en-US" dirty="0"/>
              <a:t>like </a:t>
            </a:r>
            <a:r>
              <a:rPr lang="en-US" dirty="0" err="1"/>
              <a:t>theropod</a:t>
            </a:r>
            <a:r>
              <a:rPr lang="en-US" dirty="0"/>
              <a:t> from China and the origin of </a:t>
            </a:r>
            <a:r>
              <a:rPr lang="en-US" dirty="0" err="1"/>
              <a:t>Avialae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Nature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54" y="207318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Archaeopteryx</a:t>
            </a:r>
            <a:r>
              <a:rPr lang="en-US" dirty="0"/>
              <a:t> is widely accepted as being the most basal bird, and accordingly it is regarded as central to understanding </a:t>
            </a:r>
            <a:r>
              <a:rPr lang="en-US" dirty="0" err="1"/>
              <a:t>avialan</a:t>
            </a:r>
            <a:r>
              <a:rPr lang="en-US" dirty="0"/>
              <a:t> origins; however, recent discoveries of derived </a:t>
            </a:r>
            <a:r>
              <a:rPr lang="en-US" dirty="0" err="1"/>
              <a:t>maniraptorans</a:t>
            </a:r>
            <a:r>
              <a:rPr lang="en-US" dirty="0"/>
              <a:t> have weakened the </a:t>
            </a:r>
            <a:r>
              <a:rPr lang="en-US" dirty="0" err="1"/>
              <a:t>avialan</a:t>
            </a:r>
            <a:r>
              <a:rPr lang="en-US" dirty="0"/>
              <a:t> status of </a:t>
            </a:r>
            <a:r>
              <a:rPr lang="en-US" i="1" dirty="0"/>
              <a:t>Archaeopteryx</a:t>
            </a:r>
            <a:r>
              <a:rPr lang="en-US" dirty="0"/>
              <a:t>. Here we report a new </a:t>
            </a:r>
            <a:r>
              <a:rPr lang="en-US" i="1" dirty="0"/>
              <a:t>Archaeopteryx</a:t>
            </a:r>
            <a:r>
              <a:rPr lang="en-US" dirty="0"/>
              <a:t>-like </a:t>
            </a:r>
            <a:r>
              <a:rPr lang="en-US" dirty="0" err="1"/>
              <a:t>theropod</a:t>
            </a:r>
            <a:r>
              <a:rPr lang="en-US" dirty="0"/>
              <a:t> from China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This find further demonstrates that many features formerly regarded as being diagnostic of </a:t>
            </a:r>
            <a:r>
              <a:rPr lang="en-US" dirty="0" err="1"/>
              <a:t>Avialae</a:t>
            </a:r>
            <a:r>
              <a:rPr lang="en-US" dirty="0"/>
              <a:t>, including long and robust forelimbs, actually characterize the more inclusive group </a:t>
            </a:r>
            <a:r>
              <a:rPr lang="en-US" dirty="0" err="1"/>
              <a:t>Paraves</a:t>
            </a:r>
            <a:r>
              <a:rPr lang="en-US" dirty="0"/>
              <a:t> (composed of the </a:t>
            </a:r>
            <a:r>
              <a:rPr lang="en-US" dirty="0" err="1"/>
              <a:t>avialans</a:t>
            </a:r>
            <a:r>
              <a:rPr lang="en-US" dirty="0"/>
              <a:t> and the </a:t>
            </a:r>
            <a:r>
              <a:rPr lang="en-US" dirty="0" err="1"/>
              <a:t>deinonychosaurs</a:t>
            </a:r>
            <a:r>
              <a:rPr lang="en-US" dirty="0"/>
              <a:t>). Notably, adding the new taxon into a comprehensive phylogenetic analysis </a:t>
            </a:r>
            <a:r>
              <a:rPr lang="en-US" b="1" dirty="0">
                <a:solidFill>
                  <a:srgbClr val="FF0000"/>
                </a:solidFill>
              </a:rPr>
              <a:t>shifts </a:t>
            </a:r>
            <a:r>
              <a:rPr lang="en-US" b="1" i="1" dirty="0">
                <a:solidFill>
                  <a:srgbClr val="FF0000"/>
                </a:solidFill>
              </a:rPr>
              <a:t>Archaeopteryx</a:t>
            </a:r>
            <a:r>
              <a:rPr lang="en-US" b="1" dirty="0">
                <a:solidFill>
                  <a:srgbClr val="FF0000"/>
                </a:solidFill>
              </a:rPr>
              <a:t> to the </a:t>
            </a:r>
            <a:r>
              <a:rPr lang="en-US" b="1" dirty="0" err="1">
                <a:solidFill>
                  <a:srgbClr val="FF0000"/>
                </a:solidFill>
              </a:rPr>
              <a:t>Deinonychosauria</a:t>
            </a:r>
            <a:r>
              <a:rPr lang="en-US" dirty="0"/>
              <a:t>. Despite only tentative statistical support, this result challenges the centrality </a:t>
            </a:r>
            <a:r>
              <a:rPr lang="en-US" dirty="0" err="1"/>
              <a:t>of</a:t>
            </a:r>
            <a:r>
              <a:rPr lang="en-US" i="1" dirty="0" err="1"/>
              <a:t>Archaeopteryx</a:t>
            </a:r>
            <a:r>
              <a:rPr lang="en-US" dirty="0"/>
              <a:t> in the transition to birds. If this new phylogenetic hypothesis can be confirmed by further investigation, current assumptions regarding the </a:t>
            </a:r>
            <a:r>
              <a:rPr lang="en-US" dirty="0" err="1"/>
              <a:t>avialan</a:t>
            </a:r>
            <a:r>
              <a:rPr lang="en-US" dirty="0"/>
              <a:t> ancestral condition will need to be re-evaluated.</a:t>
            </a:r>
          </a:p>
        </p:txBody>
      </p:sp>
    </p:spTree>
    <p:extLst>
      <p:ext uri="{BB962C8B-B14F-4D97-AF65-F5344CB8AC3E}">
        <p14:creationId xmlns:p14="http://schemas.microsoft.com/office/powerpoint/2010/main" val="115859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77" y="1436255"/>
            <a:ext cx="558803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same piece of physical scientific evidence is therefore perceived in two different ways, depending on the prevailing paradigm.</a:t>
            </a:r>
          </a:p>
          <a:p>
            <a:endParaRPr lang="en-US" dirty="0"/>
          </a:p>
          <a:p>
            <a:r>
              <a:rPr lang="en-US" dirty="0" smtClean="0"/>
              <a:t>In a world where the prevailing paradigm is that dinosaurs were not feathered, this was evidence of a bird; a transition species. </a:t>
            </a:r>
          </a:p>
          <a:p>
            <a:endParaRPr lang="en-US" dirty="0"/>
          </a:p>
          <a:p>
            <a:r>
              <a:rPr lang="en-US" dirty="0" smtClean="0"/>
              <a:t>In a world where the prevailing paradigm is that dinosaurs were feathered, archaeopteryx is now a dinosaur, and evidence that dinosaurs are feathered. </a:t>
            </a:r>
            <a:endParaRPr lang="en-US" dirty="0"/>
          </a:p>
        </p:txBody>
      </p:sp>
      <p:pic>
        <p:nvPicPr>
          <p:cNvPr id="4" name="Picture 2" descr="Fossil of complete Archaeopteryx, including indentations of feathers on wings and 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" y="334613"/>
            <a:ext cx="4677682" cy="63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200</Words>
  <Application>Microsoft Macintosh PowerPoint</Application>
  <PresentationFormat>Custom</PresentationFormat>
  <Paragraphs>26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wrong with this picture?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 Archaeopteryx-like theropod from China and the origin of Avialae Nature 2011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Chan,Mun Chun</dc:creator>
  <cp:lastModifiedBy>BIDMC</cp:lastModifiedBy>
  <cp:revision>7</cp:revision>
  <dcterms:created xsi:type="dcterms:W3CDTF">2016-01-12T01:47:58Z</dcterms:created>
  <dcterms:modified xsi:type="dcterms:W3CDTF">2016-05-16T20:09:26Z</dcterms:modified>
</cp:coreProperties>
</file>