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12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86F47-67AA-DA40-B801-DB7050A1E095}" type="datetimeFigureOut">
              <a:rPr lang="en-US" smtClean="0"/>
              <a:t>5/16/16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8A44A-693D-FB4E-BF6A-B994BEB5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8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8A44A-693D-FB4E-BF6A-B994BEB513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10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to go over this with a concrete example.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8A44A-693D-FB4E-BF6A-B994BEB513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53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using</a:t>
            </a:r>
            <a:r>
              <a:rPr lang="en-US" baseline="0" dirty="0" smtClean="0"/>
              <a:t> subunit 1, change the loop to include revising hypothesis based on new information about natural coloring.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8A44A-693D-FB4E-BF6A-B994BEB513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3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85CA-91AF-E147-8D42-254CB3952587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B081-814A-0E4C-8AC4-6E5B43E1A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9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85CA-91AF-E147-8D42-254CB3952587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B081-814A-0E4C-8AC4-6E5B43E1A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5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85CA-91AF-E147-8D42-254CB3952587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B081-814A-0E4C-8AC4-6E5B43E1A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1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85CA-91AF-E147-8D42-254CB3952587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B081-814A-0E4C-8AC4-6E5B43E1A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2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85CA-91AF-E147-8D42-254CB3952587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B081-814A-0E4C-8AC4-6E5B43E1A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9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85CA-91AF-E147-8D42-254CB3952587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B081-814A-0E4C-8AC4-6E5B43E1A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0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85CA-91AF-E147-8D42-254CB3952587}" type="datetimeFigureOut">
              <a:rPr lang="en-US" smtClean="0"/>
              <a:t>5/16/16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B081-814A-0E4C-8AC4-6E5B43E1A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7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85CA-91AF-E147-8D42-254CB3952587}" type="datetimeFigureOut">
              <a:rPr lang="en-US" smtClean="0"/>
              <a:t>5/16/16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B081-814A-0E4C-8AC4-6E5B43E1A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6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85CA-91AF-E147-8D42-254CB3952587}" type="datetimeFigureOut">
              <a:rPr lang="en-US" smtClean="0"/>
              <a:t>5/16/16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B081-814A-0E4C-8AC4-6E5B43E1A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7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85CA-91AF-E147-8D42-254CB3952587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B081-814A-0E4C-8AC4-6E5B43E1A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8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85CA-91AF-E147-8D42-254CB3952587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B081-814A-0E4C-8AC4-6E5B43E1A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8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685CA-91AF-E147-8D42-254CB3952587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EB081-814A-0E4C-8AC4-6E5B43E1A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4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9CQ5E71WthSk9pKYUHXNeh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439" y="3340413"/>
            <a:ext cx="2613561" cy="3383251"/>
          </a:xfrm>
          <a:prstGeom prst="rect">
            <a:avLst/>
          </a:prstGeom>
        </p:spPr>
      </p:pic>
      <p:pic>
        <p:nvPicPr>
          <p:cNvPr id="7" name="Picture 6" descr="Scientific_Method_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848" y="0"/>
            <a:ext cx="4174402" cy="3130802"/>
          </a:xfrm>
          <a:prstGeom prst="rect">
            <a:avLst/>
          </a:prstGeom>
        </p:spPr>
      </p:pic>
      <p:pic>
        <p:nvPicPr>
          <p:cNvPr id="9" name="Picture 8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9864"/>
            <a:ext cx="3289300" cy="2463800"/>
          </a:xfrm>
          <a:prstGeom prst="rect">
            <a:avLst/>
          </a:prstGeom>
        </p:spPr>
      </p:pic>
      <p:pic>
        <p:nvPicPr>
          <p:cNvPr id="5" name="Picture 4" descr="2013-updated_scientific-method-steps_v6_nohead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494" y="2729569"/>
            <a:ext cx="3402579" cy="4066697"/>
          </a:xfrm>
          <a:prstGeom prst="rect">
            <a:avLst/>
          </a:prstGeom>
        </p:spPr>
      </p:pic>
      <p:pic>
        <p:nvPicPr>
          <p:cNvPr id="10" name="Picture 9" descr="imgre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7" y="837819"/>
            <a:ext cx="2552700" cy="31877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10682" y="502692"/>
            <a:ext cx="26636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The Scientific Method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2024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_Scientific_Method_as_an_Ongoing_Process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780" y="1261102"/>
            <a:ext cx="5310315" cy="437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25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_Scientific_Method_as_an_Ongoing_Process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780" y="1261102"/>
            <a:ext cx="5310315" cy="43730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5183" y="208914"/>
            <a:ext cx="7538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Structure of a Primary Papers are analogous to steps in The Scientific Method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47572" y="1441153"/>
            <a:ext cx="82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 Title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47572" y="2467270"/>
            <a:ext cx="120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2. Abstract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40146" y="3254676"/>
            <a:ext cx="1582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3. Introduction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178561" y="1956888"/>
            <a:ext cx="1188819" cy="14757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394721" y="2954423"/>
            <a:ext cx="972659" cy="493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547122" y="3447625"/>
            <a:ext cx="820258" cy="6327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6300" y="5913426"/>
            <a:ext cx="260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4. Materials and Methods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stCxn id="18" idx="0"/>
          </p:cNvCxnSpPr>
          <p:nvPr/>
        </p:nvCxnSpPr>
        <p:spPr>
          <a:xfrm flipH="1" flipV="1">
            <a:off x="4664019" y="5439737"/>
            <a:ext cx="1402821" cy="4736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0"/>
          </p:cNvCxnSpPr>
          <p:nvPr/>
        </p:nvCxnSpPr>
        <p:spPr>
          <a:xfrm flipH="1" flipV="1">
            <a:off x="5964560" y="4727429"/>
            <a:ext cx="102280" cy="11859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8422" y="5461606"/>
            <a:ext cx="108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5. Results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483132" y="4727429"/>
            <a:ext cx="525351" cy="8864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562861" y="5305352"/>
            <a:ext cx="1868672" cy="3085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2963" y="1772222"/>
            <a:ext cx="139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6. Discussion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665780" y="1956889"/>
            <a:ext cx="342703" cy="5103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665780" y="1956888"/>
            <a:ext cx="1873833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665780" y="1956889"/>
            <a:ext cx="2342179" cy="11236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66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_Scientific_Method_as_an_Ongoing_Process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780" y="1272479"/>
            <a:ext cx="5310315" cy="43730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4841" y="535223"/>
            <a:ext cx="4561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Van Halen and Brown </a:t>
            </a:r>
            <a:r>
              <a:rPr lang="en-US" sz="2800" b="1" dirty="0" err="1" smtClean="0"/>
              <a:t>MnMs</a:t>
            </a:r>
            <a:r>
              <a:rPr lang="en-US" sz="2800" b="1" dirty="0" smtClean="0"/>
              <a:t>. 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04172" y="1626356"/>
            <a:ext cx="277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Contract and Brown M&amp;Ms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endCxn id="6" idx="1"/>
          </p:cNvCxnSpPr>
          <p:nvPr/>
        </p:nvCxnSpPr>
        <p:spPr>
          <a:xfrm flipV="1">
            <a:off x="5036146" y="1811022"/>
            <a:ext cx="1368026" cy="1846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11673" y="2225819"/>
            <a:ext cx="183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Could Brown M&amp;Ms taste different from other M&amp;Ms?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732023" y="2598401"/>
            <a:ext cx="703127" cy="1846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12585" y="4979872"/>
            <a:ext cx="300456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Null Hypothesis: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All M&amp;Ms taste the same. 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Alternative Hypothesis: </a:t>
            </a:r>
            <a:r>
              <a:rPr lang="en-US" dirty="0" smtClean="0">
                <a:solidFill>
                  <a:srgbClr val="FF0000"/>
                </a:solidFill>
              </a:rPr>
              <a:t>Brown M&amp;Ms taste different that other types of M&amp;Ms.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687925" y="4311256"/>
            <a:ext cx="429710" cy="6686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09170" y="6041662"/>
            <a:ext cx="3004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Experimental Design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236892" y="5513136"/>
            <a:ext cx="975112" cy="7484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305341" y="4677790"/>
            <a:ext cx="878942" cy="3020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54971" y="3523628"/>
            <a:ext cx="203944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Conduct Experiment.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Gather Data.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Calculate Significance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Conclusion.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Reject Null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Hypothesis?</a:t>
            </a: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3238" y="1626356"/>
            <a:ext cx="1763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does this mean about </a:t>
            </a:r>
            <a:r>
              <a:rPr lang="en-US" dirty="0" err="1" smtClean="0">
                <a:solidFill>
                  <a:srgbClr val="FF0000"/>
                </a:solidFill>
              </a:rPr>
              <a:t>MnMs</a:t>
            </a:r>
            <a:r>
              <a:rPr lang="en-US" dirty="0" smtClean="0">
                <a:solidFill>
                  <a:srgbClr val="FF0000"/>
                </a:solidFill>
              </a:rPr>
              <a:t>? Brown colored candy?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1290465" y="2783067"/>
            <a:ext cx="750630" cy="2028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31199" y="33389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380368" y="3803743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14038" y="2783067"/>
            <a:ext cx="203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Refine H?</a:t>
            </a:r>
          </a:p>
        </p:txBody>
      </p:sp>
    </p:spTree>
    <p:extLst>
      <p:ext uri="{BB962C8B-B14F-4D97-AF65-F5344CB8AC3E}">
        <p14:creationId xmlns:p14="http://schemas.microsoft.com/office/powerpoint/2010/main" val="357350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_Scientific_Method_as_an_Ongoing_Process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780" y="1272479"/>
            <a:ext cx="5310315" cy="43730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29076" y="385297"/>
            <a:ext cx="3750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Pseudoscience and TSM 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9942" y="1957854"/>
            <a:ext cx="1765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 Make conclusions based on beliefs and presuppositions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9942" y="4473789"/>
            <a:ext cx="176515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2. Select subset of data.  Only select data or generate data that supports conclusions.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23006" y="5870674"/>
            <a:ext cx="3056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3. Select only experiments that will generate the data we had previously completed.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12299" y="4664923"/>
            <a:ext cx="213311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4. Formulate hypothesis that can reasonably be tested using the experiments preselected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08572" y="3368919"/>
            <a:ext cx="291055" cy="11048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>
            <a:off x="1614037" y="5093090"/>
            <a:ext cx="1608969" cy="12392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1"/>
          </p:cNvCxnSpPr>
          <p:nvPr/>
        </p:nvCxnSpPr>
        <p:spPr>
          <a:xfrm flipV="1">
            <a:off x="6165089" y="5542087"/>
            <a:ext cx="447210" cy="4108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358234" y="2875046"/>
            <a:ext cx="173935" cy="17898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10883" y="1397718"/>
            <a:ext cx="21331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5. Pretend to think of de novo question that can be investigated using scientific method. 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734513" y="2963238"/>
            <a:ext cx="6944345" cy="3521502"/>
            <a:chOff x="734513" y="2963238"/>
            <a:chExt cx="6944345" cy="3521502"/>
          </a:xfrm>
        </p:grpSpPr>
        <p:cxnSp>
          <p:nvCxnSpPr>
            <p:cNvPr id="21" name="Straight Arrow Connector 20"/>
            <p:cNvCxnSpPr>
              <a:endCxn id="9" idx="0"/>
            </p:cNvCxnSpPr>
            <p:nvPr/>
          </p:nvCxnSpPr>
          <p:spPr>
            <a:xfrm>
              <a:off x="7655647" y="2963238"/>
              <a:ext cx="23211" cy="1701685"/>
            </a:xfrm>
            <a:prstGeom prst="straightConnector1">
              <a:avLst/>
            </a:prstGeom>
            <a:ln>
              <a:solidFill>
                <a:srgbClr val="3366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8" idx="3"/>
            </p:cNvCxnSpPr>
            <p:nvPr/>
          </p:nvCxnSpPr>
          <p:spPr>
            <a:xfrm flipH="1">
              <a:off x="6279747" y="5870674"/>
              <a:ext cx="309341" cy="461665"/>
            </a:xfrm>
            <a:prstGeom prst="straightConnector1">
              <a:avLst/>
            </a:prstGeom>
            <a:ln>
              <a:solidFill>
                <a:srgbClr val="3366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1614037" y="5379688"/>
              <a:ext cx="1609616" cy="1105052"/>
            </a:xfrm>
            <a:prstGeom prst="straightConnector1">
              <a:avLst/>
            </a:prstGeom>
            <a:ln>
              <a:solidFill>
                <a:srgbClr val="3366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7" idx="0"/>
            </p:cNvCxnSpPr>
            <p:nvPr/>
          </p:nvCxnSpPr>
          <p:spPr>
            <a:xfrm flipH="1" flipV="1">
              <a:off x="734513" y="3292022"/>
              <a:ext cx="288004" cy="1181767"/>
            </a:xfrm>
            <a:prstGeom prst="straightConnector1">
              <a:avLst/>
            </a:prstGeom>
            <a:ln>
              <a:solidFill>
                <a:srgbClr val="3366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5788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228</Words>
  <Application>Microsoft Macintosh PowerPoint</Application>
  <PresentationFormat>On-screen Show (4:3)</PresentationFormat>
  <Paragraphs>38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BIDMC</dc:creator>
  <cp:lastModifiedBy>BIDMC</cp:lastModifiedBy>
  <cp:revision>7</cp:revision>
  <dcterms:created xsi:type="dcterms:W3CDTF">2016-05-16T18:53:04Z</dcterms:created>
  <dcterms:modified xsi:type="dcterms:W3CDTF">2016-05-16T19:49:55Z</dcterms:modified>
</cp:coreProperties>
</file>