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hong Jin" initials="WJ" lastIdx="2" clrIdx="0">
    <p:extLst>
      <p:ext uri="{19B8F6BF-5375-455C-9EA6-DF929625EA0E}">
        <p15:presenceInfo xmlns:p15="http://schemas.microsoft.com/office/powerpoint/2012/main" userId="bc8df9a0056346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8T10:18:44.163" idx="1">
    <p:pos x="10" y="10"/>
    <p:text>You can think of them as a clustering and classification layer on top of the data you store and manage. They help to group unlabeled data according to similarities among the example inputs, and they classify data when they have a labeled dataset to train on. (Neural networks can also extract features that are fed to other algorithms for clustering and classification; so you can think of deep neural networks as components of larger machine-learning applications involving algorithms for reinforcement learning, classification and regression.)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18T10:21:31.737" idx="2">
    <p:pos x="1946" y="1370"/>
    <p:text>Classification
All classification tasks depend upon labeled datasets; that is, humans must transfer their knowledge to the dataset in order for a neural network to learn the correlation between labels and data. This is known as supervised learning.
Detect faces, identify people in images, recognize facial expressions (angry, joyful)
Identify objects in images (stop signs, pedestrians, lane markers…)
Recognize gestures in video
Detect voices, identify speakers, transcribe speech to text, recognize sentiment in voices
Classify text as spam (in emails), or fraudulent (in insurance claims); recognize sentiment in text (customer feedback)
Any labels that humans can generate, any outcomes that you care about and which correlate to data, can be used to train a neural network.
Clustering
Clustering or grouping is the detection of similarities. Deep learning does not require labels to detect similarities. Learning without labels is called unsupervised learning. Unlabeled data is the majority of data in the world. One law of machine learning is: the more data an algorithm can train on, the more accurate it will be. Therefore, unsupervised learning has the potential to produce highly accurate models.
Search: Comparing documents, images or sounds to surface similar items.
Anomaly detection: The flipside of detecting similarities is detecting anomalies, or unusual behavior. In many cases, unusual behavior correlates highly with things you want to detect and prevent, such as fraud.
Predictive Analytics: Regressions
With classification, deep learning is able to establish correlations between, say, pixels in an image and the name of a person. You might call this a static prediction. By the same token, exposed to enough of the right data, deep learning is able to establish correlations between present events and future events. It can run regression between the past and the future. The future event is like the label in a sense. Deep learning doesn’t necessarily care about time, or the fact that something hasn’t happened yet. Given a time series, deep learning may read a string of number and predict the number most likely to occur next.
Hardware breakdowns (data centers, manufacturing, transport)
Health breakdowns (strokes, heart attacks based on vital stats and data from wearables)
Customer churn (predicting the likelihood that a customer will leave, based on web activity and metadata)
Employee turnover (ditto, but for employees)
The better we can predict, the better we can prevent and pre-empt. As you can see, with neural networks, we’re moving towards a world of fewer surprises. Not zero surprises, just marginally fewer. We’re also moving toward a world of smarter agents that combine neural networks with other algorithms like reinforcement learning to attain goals.
With that brief overview of deep learning use cases, let’s look at what neural nets are made of.</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3531-7DB0-C94B-859B-1240015C8BEF}"/>
              </a:ext>
            </a:extLst>
          </p:cNvPr>
          <p:cNvSpPr>
            <a:spLocks noGrp="1"/>
          </p:cNvSpPr>
          <p:nvPr>
            <p:ph type="ctrTitle"/>
          </p:nvPr>
        </p:nvSpPr>
        <p:spPr/>
        <p:txBody>
          <a:bodyPr/>
          <a:lstStyle/>
          <a:p>
            <a:r>
              <a:rPr lang="en-US" dirty="0"/>
              <a:t>Introduction of Machine Learning</a:t>
            </a:r>
          </a:p>
        </p:txBody>
      </p:sp>
      <p:sp>
        <p:nvSpPr>
          <p:cNvPr id="3" name="Subtitle 2">
            <a:extLst>
              <a:ext uri="{FF2B5EF4-FFF2-40B4-BE49-F238E27FC236}">
                <a16:creationId xmlns:a16="http://schemas.microsoft.com/office/drawing/2014/main" id="{6F6427AA-B984-BE40-B42B-CE625B22E676}"/>
              </a:ext>
            </a:extLst>
          </p:cNvPr>
          <p:cNvSpPr>
            <a:spLocks noGrp="1"/>
          </p:cNvSpPr>
          <p:nvPr>
            <p:ph type="subTitle" idx="1"/>
          </p:nvPr>
        </p:nvSpPr>
        <p:spPr/>
        <p:txBody>
          <a:bodyPr/>
          <a:lstStyle/>
          <a:p>
            <a:r>
              <a:rPr lang="en-US" dirty="0"/>
              <a:t>Google Open Source Machine Learning tool - </a:t>
            </a:r>
            <a:r>
              <a:rPr lang="en-US"/>
              <a:t>Tensorflow</a:t>
            </a:r>
          </a:p>
        </p:txBody>
      </p:sp>
    </p:spTree>
    <p:extLst>
      <p:ext uri="{BB962C8B-B14F-4D97-AF65-F5344CB8AC3E}">
        <p14:creationId xmlns:p14="http://schemas.microsoft.com/office/powerpoint/2010/main" val="18853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32CE-4722-8445-B270-1ABF2A108399}"/>
              </a:ext>
            </a:extLst>
          </p:cNvPr>
          <p:cNvSpPr>
            <a:spLocks noGrp="1"/>
          </p:cNvSpPr>
          <p:nvPr>
            <p:ph type="title"/>
          </p:nvPr>
        </p:nvSpPr>
        <p:spPr/>
        <p:txBody>
          <a:bodyPr/>
          <a:lstStyle/>
          <a:p>
            <a:r>
              <a:rPr lang="en-US" b="1" dirty="0"/>
              <a:t>Convolution Layer</a:t>
            </a:r>
          </a:p>
        </p:txBody>
      </p:sp>
      <p:sp>
        <p:nvSpPr>
          <p:cNvPr id="3" name="Content Placeholder 2">
            <a:extLst>
              <a:ext uri="{FF2B5EF4-FFF2-40B4-BE49-F238E27FC236}">
                <a16:creationId xmlns:a16="http://schemas.microsoft.com/office/drawing/2014/main" id="{C74A1B5E-BD55-3342-89D7-F685D953B7A5}"/>
              </a:ext>
            </a:extLst>
          </p:cNvPr>
          <p:cNvSpPr>
            <a:spLocks noGrp="1"/>
          </p:cNvSpPr>
          <p:nvPr>
            <p:ph idx="1"/>
          </p:nvPr>
        </p:nvSpPr>
        <p:spPr>
          <a:xfrm>
            <a:off x="2509699" y="1739348"/>
            <a:ext cx="8915400" cy="4830417"/>
          </a:xfrm>
        </p:spPr>
        <p:txBody>
          <a:bodyPr>
            <a:normAutofit fontScale="92500" lnSpcReduction="10000"/>
          </a:bodyPr>
          <a:lstStyle/>
          <a:p>
            <a:r>
              <a:rPr lang="en-US" sz="2400" dirty="0"/>
              <a:t>Convolution layers (the use of a filter to create a feature map) run from 1D to 3D and include the most common variants, such as cropping and transposed convolution layers for each dimensionality. 2D convolution, which was inspired by the functionality of the visual cortex, is commonly used for image recognition.</a:t>
            </a:r>
          </a:p>
          <a:p>
            <a:pPr marL="0" indent="0">
              <a:buNone/>
            </a:pPr>
            <a:endParaRPr lang="en-US" sz="2400" dirty="0"/>
          </a:p>
          <a:p>
            <a:r>
              <a:rPr lang="en-US" sz="2400" dirty="0"/>
              <a:t>Pooling (downscaling) layers run from 1D to 3D and include the most common variants, such as max and average pooling. Locally connected layers act like convolution layers, except that the weights are unshared. Recurrent layers include simple (fully connected recurrence), gated, LSTM, and others; these are useful for language processing, among other applications. Noise layers help to avoid overfitting.</a:t>
            </a:r>
          </a:p>
          <a:p>
            <a:endParaRPr lang="en-US" dirty="0"/>
          </a:p>
        </p:txBody>
      </p:sp>
    </p:spTree>
    <p:extLst>
      <p:ext uri="{BB962C8B-B14F-4D97-AF65-F5344CB8AC3E}">
        <p14:creationId xmlns:p14="http://schemas.microsoft.com/office/powerpoint/2010/main" val="153929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ED6E-F232-A444-90C2-15E1C97299BE}"/>
              </a:ext>
            </a:extLst>
          </p:cNvPr>
          <p:cNvSpPr>
            <a:spLocks noGrp="1"/>
          </p:cNvSpPr>
          <p:nvPr>
            <p:ph type="title"/>
          </p:nvPr>
        </p:nvSpPr>
        <p:spPr/>
        <p:txBody>
          <a:bodyPr/>
          <a:lstStyle/>
          <a:p>
            <a:r>
              <a:rPr lang="en-US" b="1" dirty="0"/>
              <a:t>What is TensorFlow</a:t>
            </a:r>
          </a:p>
        </p:txBody>
      </p:sp>
      <p:sp>
        <p:nvSpPr>
          <p:cNvPr id="3" name="Content Placeholder 2">
            <a:extLst>
              <a:ext uri="{FF2B5EF4-FFF2-40B4-BE49-F238E27FC236}">
                <a16:creationId xmlns:a16="http://schemas.microsoft.com/office/drawing/2014/main" id="{04C27135-2FED-BA41-B183-0DF7B764F220}"/>
              </a:ext>
            </a:extLst>
          </p:cNvPr>
          <p:cNvSpPr>
            <a:spLocks noGrp="1"/>
          </p:cNvSpPr>
          <p:nvPr>
            <p:ph idx="1"/>
          </p:nvPr>
        </p:nvSpPr>
        <p:spPr>
          <a:xfrm>
            <a:off x="2589212" y="1416908"/>
            <a:ext cx="8915400" cy="5222431"/>
          </a:xfrm>
        </p:spPr>
        <p:txBody>
          <a:bodyPr>
            <a:normAutofit/>
          </a:bodyPr>
          <a:lstStyle/>
          <a:p>
            <a:pPr marL="0" indent="0">
              <a:buNone/>
            </a:pPr>
            <a:endParaRPr lang="en-US" sz="2400" dirty="0"/>
          </a:p>
          <a:p>
            <a:r>
              <a:rPr lang="en-US" sz="2400" dirty="0"/>
              <a:t>TensorFlow is an open-source machine learning library for research and production. </a:t>
            </a:r>
          </a:p>
          <a:p>
            <a:r>
              <a:rPr lang="en-US" sz="2400" dirty="0"/>
              <a:t>TensorFlow is a framework to define and run computations involving tensors.</a:t>
            </a:r>
          </a:p>
          <a:p>
            <a:r>
              <a:rPr lang="en-US" sz="2400" dirty="0"/>
              <a:t>A tensor is a generalization of vectors and matrices to potentially higher dimensions. Internally, TensorFlow represents tensors as n-dimensional arrays of base datatypes.</a:t>
            </a:r>
          </a:p>
          <a:p>
            <a:r>
              <a:rPr lang="en-US" sz="2400" dirty="0"/>
              <a:t>the TensorFlow project has adopted </a:t>
            </a:r>
            <a:r>
              <a:rPr lang="en-US" sz="2400" dirty="0" err="1"/>
              <a:t>Keras</a:t>
            </a:r>
            <a:r>
              <a:rPr lang="en-US" sz="2400" dirty="0"/>
              <a:t> as the high-level API </a:t>
            </a:r>
          </a:p>
        </p:txBody>
      </p:sp>
    </p:spTree>
    <p:extLst>
      <p:ext uri="{BB962C8B-B14F-4D97-AF65-F5344CB8AC3E}">
        <p14:creationId xmlns:p14="http://schemas.microsoft.com/office/powerpoint/2010/main" val="15988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048-FE58-DE46-8C7E-4A56C430364A}"/>
              </a:ext>
            </a:extLst>
          </p:cNvPr>
          <p:cNvSpPr>
            <a:spLocks noGrp="1"/>
          </p:cNvSpPr>
          <p:nvPr>
            <p:ph type="title"/>
          </p:nvPr>
        </p:nvSpPr>
        <p:spPr/>
        <p:txBody>
          <a:bodyPr/>
          <a:lstStyle/>
          <a:p>
            <a:r>
              <a:rPr lang="en-US" b="1" dirty="0"/>
              <a:t>TensorFlow Architecture</a:t>
            </a:r>
            <a:br>
              <a:rPr lang="en-US" dirty="0"/>
            </a:br>
            <a:endParaRPr lang="en-US" dirty="0"/>
          </a:p>
        </p:txBody>
      </p:sp>
      <p:pic>
        <p:nvPicPr>
          <p:cNvPr id="1028" name="Picture 4" descr="TensorFlow Layers">
            <a:extLst>
              <a:ext uri="{FF2B5EF4-FFF2-40B4-BE49-F238E27FC236}">
                <a16:creationId xmlns:a16="http://schemas.microsoft.com/office/drawing/2014/main" id="{85807BEA-CFEF-5C49-B204-F25431EF35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7654" y="1507524"/>
            <a:ext cx="8625016" cy="497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76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F18C-1EE7-4F49-9B65-DC8BC88E2185}"/>
              </a:ext>
            </a:extLst>
          </p:cNvPr>
          <p:cNvSpPr>
            <a:spLocks noGrp="1"/>
          </p:cNvSpPr>
          <p:nvPr>
            <p:ph type="title"/>
          </p:nvPr>
        </p:nvSpPr>
        <p:spPr/>
        <p:txBody>
          <a:bodyPr/>
          <a:lstStyle/>
          <a:p>
            <a:r>
              <a:rPr lang="en-US" b="1" dirty="0"/>
              <a:t>What is </a:t>
            </a:r>
            <a:r>
              <a:rPr lang="en-US" b="1" dirty="0" err="1"/>
              <a:t>Keras</a:t>
            </a:r>
            <a:endParaRPr lang="en-US" b="1" dirty="0"/>
          </a:p>
        </p:txBody>
      </p:sp>
      <p:sp>
        <p:nvSpPr>
          <p:cNvPr id="3" name="Content Placeholder 2">
            <a:extLst>
              <a:ext uri="{FF2B5EF4-FFF2-40B4-BE49-F238E27FC236}">
                <a16:creationId xmlns:a16="http://schemas.microsoft.com/office/drawing/2014/main" id="{28B8A1EF-3CB4-084C-B8E1-86B61277F477}"/>
              </a:ext>
            </a:extLst>
          </p:cNvPr>
          <p:cNvSpPr>
            <a:spLocks noGrp="1"/>
          </p:cNvSpPr>
          <p:nvPr>
            <p:ph idx="1"/>
          </p:nvPr>
        </p:nvSpPr>
        <p:spPr/>
        <p:txBody>
          <a:bodyPr>
            <a:normAutofit/>
          </a:bodyPr>
          <a:lstStyle/>
          <a:p>
            <a:r>
              <a:rPr lang="en-US" sz="2400" dirty="0" err="1"/>
              <a:t>Keras</a:t>
            </a:r>
            <a:r>
              <a:rPr lang="en-US" sz="2400" dirty="0"/>
              <a:t> is one of the leading high-level neural networks APIs. It is written in Python and supports multiple back-end neural network computation engines.</a:t>
            </a:r>
          </a:p>
        </p:txBody>
      </p:sp>
    </p:spTree>
    <p:extLst>
      <p:ext uri="{BB962C8B-B14F-4D97-AF65-F5344CB8AC3E}">
        <p14:creationId xmlns:p14="http://schemas.microsoft.com/office/powerpoint/2010/main" val="17706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D694-6B63-064C-9E76-42162AFC1298}"/>
              </a:ext>
            </a:extLst>
          </p:cNvPr>
          <p:cNvSpPr>
            <a:spLocks noGrp="1"/>
          </p:cNvSpPr>
          <p:nvPr>
            <p:ph type="title"/>
          </p:nvPr>
        </p:nvSpPr>
        <p:spPr/>
        <p:txBody>
          <a:bodyPr/>
          <a:lstStyle/>
          <a:p>
            <a:r>
              <a:rPr lang="en-US" b="1" dirty="0"/>
              <a:t>What are Neural Networks</a:t>
            </a:r>
          </a:p>
        </p:txBody>
      </p:sp>
      <p:sp>
        <p:nvSpPr>
          <p:cNvPr id="3" name="Content Placeholder 2">
            <a:extLst>
              <a:ext uri="{FF2B5EF4-FFF2-40B4-BE49-F238E27FC236}">
                <a16:creationId xmlns:a16="http://schemas.microsoft.com/office/drawing/2014/main" id="{BFDE4A8F-13C0-4F40-BDA2-541596D7F0AF}"/>
              </a:ext>
            </a:extLst>
          </p:cNvPr>
          <p:cNvSpPr>
            <a:spLocks noGrp="1"/>
          </p:cNvSpPr>
          <p:nvPr>
            <p:ph idx="1"/>
          </p:nvPr>
        </p:nvSpPr>
        <p:spPr>
          <a:xfrm>
            <a:off x="1818861" y="2146852"/>
            <a:ext cx="9685751" cy="4087038"/>
          </a:xfrm>
        </p:spPr>
        <p:txBody>
          <a:bodyPr>
            <a:normAutofit lnSpcReduction="10000"/>
          </a:bodyPr>
          <a:lstStyle/>
          <a:p>
            <a:r>
              <a:rPr lang="en-US" sz="2400" dirty="0"/>
              <a:t>Neural networks are a set of </a:t>
            </a:r>
            <a:r>
              <a:rPr lang="en-US" sz="2400" b="1" i="1" dirty="0"/>
              <a:t>algorithms</a:t>
            </a:r>
            <a:r>
              <a:rPr lang="en-US" sz="2400" dirty="0"/>
              <a:t>, modeled loosely after the human brain, that are designed to </a:t>
            </a:r>
            <a:r>
              <a:rPr lang="en-US" sz="2400" b="1" i="1" dirty="0"/>
              <a:t>recognize patterns</a:t>
            </a:r>
            <a:r>
              <a:rPr lang="en-US" sz="2400" dirty="0"/>
              <a:t>. They interpret sensory data through a kind of machine perception, labeling or clustering raw </a:t>
            </a:r>
            <a:r>
              <a:rPr lang="en-US" sz="2400" i="1" u="sng" dirty="0"/>
              <a:t>input</a:t>
            </a:r>
            <a:r>
              <a:rPr lang="en-US" sz="2400" dirty="0"/>
              <a:t>. The </a:t>
            </a:r>
            <a:r>
              <a:rPr lang="en-US" sz="2400" i="1" u="sng" dirty="0"/>
              <a:t>patterns</a:t>
            </a:r>
            <a:r>
              <a:rPr lang="en-US" sz="2400" dirty="0"/>
              <a:t> they recognize are numerical, contained in </a:t>
            </a:r>
            <a:r>
              <a:rPr lang="en-US" sz="2400" i="1" u="sng" dirty="0"/>
              <a:t>vectors</a:t>
            </a:r>
            <a:r>
              <a:rPr lang="en-US" sz="2400" dirty="0"/>
              <a:t>, into which all real-world data, be it images, sound, text or time series, must be translated.</a:t>
            </a:r>
          </a:p>
          <a:p>
            <a:endParaRPr lang="en-US" sz="2400" dirty="0"/>
          </a:p>
          <a:p>
            <a:endParaRPr lang="en-US" sz="2400" dirty="0"/>
          </a:p>
          <a:p>
            <a:r>
              <a:rPr lang="en-US" sz="2400" dirty="0"/>
              <a:t>Neural networks help us </a:t>
            </a:r>
            <a:r>
              <a:rPr lang="en-US" sz="2400" i="1" u="sng" dirty="0"/>
              <a:t>cluster and classify</a:t>
            </a:r>
            <a:r>
              <a:rPr lang="en-US" sz="2400" dirty="0"/>
              <a:t>. </a:t>
            </a:r>
          </a:p>
          <a:p>
            <a:pPr marL="0" indent="0">
              <a:buNone/>
            </a:pPr>
            <a:endParaRPr lang="en-US" dirty="0"/>
          </a:p>
        </p:txBody>
      </p:sp>
    </p:spTree>
    <p:extLst>
      <p:ext uri="{BB962C8B-B14F-4D97-AF65-F5344CB8AC3E}">
        <p14:creationId xmlns:p14="http://schemas.microsoft.com/office/powerpoint/2010/main" val="314373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5140-FDCB-E442-A567-749585DED29C}"/>
              </a:ext>
            </a:extLst>
          </p:cNvPr>
          <p:cNvSpPr>
            <a:spLocks noGrp="1"/>
          </p:cNvSpPr>
          <p:nvPr>
            <p:ph type="title"/>
          </p:nvPr>
        </p:nvSpPr>
        <p:spPr/>
        <p:txBody>
          <a:bodyPr/>
          <a:lstStyle/>
          <a:p>
            <a:r>
              <a:rPr lang="en-US" b="1" dirty="0"/>
              <a:t>Example of Neural Network Elements</a:t>
            </a:r>
            <a:br>
              <a:rPr lang="en-US" b="1" dirty="0"/>
            </a:br>
            <a:r>
              <a:rPr lang="en-US" b="1" dirty="0"/>
              <a:t>-</a:t>
            </a:r>
            <a:r>
              <a:rPr lang="en-US" dirty="0"/>
              <a:t>stacked neural networks</a:t>
            </a:r>
            <a:endParaRPr lang="en-US" b="1" dirty="0"/>
          </a:p>
        </p:txBody>
      </p:sp>
      <p:sp>
        <p:nvSpPr>
          <p:cNvPr id="3" name="Content Placeholder 2">
            <a:extLst>
              <a:ext uri="{FF2B5EF4-FFF2-40B4-BE49-F238E27FC236}">
                <a16:creationId xmlns:a16="http://schemas.microsoft.com/office/drawing/2014/main" id="{F7FA9198-83C7-EB4B-A708-0F262BE49922}"/>
              </a:ext>
            </a:extLst>
          </p:cNvPr>
          <p:cNvSpPr>
            <a:spLocks noGrp="1"/>
          </p:cNvSpPr>
          <p:nvPr>
            <p:ph idx="1"/>
          </p:nvPr>
        </p:nvSpPr>
        <p:spPr>
          <a:xfrm>
            <a:off x="1791729" y="2133599"/>
            <a:ext cx="10083113" cy="4341341"/>
          </a:xfrm>
        </p:spPr>
        <p:txBody>
          <a:bodyPr/>
          <a:lstStyle/>
          <a:p>
            <a:r>
              <a:rPr lang="en-US" sz="2400" dirty="0"/>
              <a:t> Networks composed of several layers.</a:t>
            </a:r>
          </a:p>
          <a:p>
            <a:endParaRPr lang="en-US" sz="2400" dirty="0"/>
          </a:p>
          <a:p>
            <a:r>
              <a:rPr lang="en-US" sz="2400" dirty="0"/>
              <a:t>The layers are made of </a:t>
            </a:r>
            <a:r>
              <a:rPr lang="en-US" sz="2400" i="1" dirty="0"/>
              <a:t>nodes</a:t>
            </a:r>
            <a:r>
              <a:rPr lang="en-US" sz="2400" dirty="0"/>
              <a:t>.</a:t>
            </a:r>
          </a:p>
          <a:p>
            <a:endParaRPr lang="en-US" sz="2400" dirty="0"/>
          </a:p>
          <a:p>
            <a:r>
              <a:rPr lang="en-US" sz="2400" dirty="0"/>
              <a:t>A node is just a place where computation happens, loosely patterned on a neuron in the human brain, which fires when it encounters sufficient stimuli. A node combines input from the data with a set of coefficients, or weights, that either amplify or dampen that input, thereby assigning significance to inputs with regard to the task the algorithm is trying to learn.</a:t>
            </a:r>
          </a:p>
          <a:p>
            <a:endParaRPr lang="en-US" dirty="0"/>
          </a:p>
        </p:txBody>
      </p:sp>
    </p:spTree>
    <p:extLst>
      <p:ext uri="{BB962C8B-B14F-4D97-AF65-F5344CB8AC3E}">
        <p14:creationId xmlns:p14="http://schemas.microsoft.com/office/powerpoint/2010/main" val="247419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6B1-52B9-D14D-9D3F-922BF7433495}"/>
              </a:ext>
            </a:extLst>
          </p:cNvPr>
          <p:cNvSpPr>
            <a:spLocks noGrp="1"/>
          </p:cNvSpPr>
          <p:nvPr>
            <p:ph type="title"/>
          </p:nvPr>
        </p:nvSpPr>
        <p:spPr/>
        <p:txBody>
          <a:bodyPr/>
          <a:lstStyle/>
          <a:p>
            <a:r>
              <a:rPr lang="en-US" b="1" dirty="0"/>
              <a:t>Neural Network</a:t>
            </a:r>
            <a:br>
              <a:rPr lang="en-US" b="1" dirty="0"/>
            </a:br>
            <a:r>
              <a:rPr lang="en-US" b="1" dirty="0"/>
              <a:t>-Continue</a:t>
            </a:r>
          </a:p>
        </p:txBody>
      </p:sp>
      <p:sp>
        <p:nvSpPr>
          <p:cNvPr id="3" name="Content Placeholder 2">
            <a:extLst>
              <a:ext uri="{FF2B5EF4-FFF2-40B4-BE49-F238E27FC236}">
                <a16:creationId xmlns:a16="http://schemas.microsoft.com/office/drawing/2014/main" id="{6B5A1497-C8D6-3F42-8BB7-12654E52E2CE}"/>
              </a:ext>
            </a:extLst>
          </p:cNvPr>
          <p:cNvSpPr>
            <a:spLocks noGrp="1"/>
          </p:cNvSpPr>
          <p:nvPr>
            <p:ph idx="1"/>
          </p:nvPr>
        </p:nvSpPr>
        <p:spPr>
          <a:xfrm>
            <a:off x="259492" y="2133600"/>
            <a:ext cx="11245120" cy="3777622"/>
          </a:xfrm>
        </p:spPr>
        <p:txBody>
          <a:bodyPr/>
          <a:lstStyle/>
          <a:p>
            <a:r>
              <a:rPr lang="en-US" dirty="0"/>
              <a:t>Nodes and Layers</a:t>
            </a:r>
          </a:p>
        </p:txBody>
      </p:sp>
      <p:pic>
        <p:nvPicPr>
          <p:cNvPr id="4" name="Picture 3">
            <a:extLst>
              <a:ext uri="{FF2B5EF4-FFF2-40B4-BE49-F238E27FC236}">
                <a16:creationId xmlns:a16="http://schemas.microsoft.com/office/drawing/2014/main" id="{9FE17D89-152D-B642-99CF-65D0892365DF}"/>
              </a:ext>
            </a:extLst>
          </p:cNvPr>
          <p:cNvPicPr>
            <a:picLocks noChangeAspect="1"/>
          </p:cNvPicPr>
          <p:nvPr/>
        </p:nvPicPr>
        <p:blipFill>
          <a:blip r:embed="rId2"/>
          <a:stretch>
            <a:fillRect/>
          </a:stretch>
        </p:blipFill>
        <p:spPr>
          <a:xfrm>
            <a:off x="259493" y="2829699"/>
            <a:ext cx="6598508" cy="2792626"/>
          </a:xfrm>
          <a:prstGeom prst="rect">
            <a:avLst/>
          </a:prstGeom>
        </p:spPr>
      </p:pic>
      <p:pic>
        <p:nvPicPr>
          <p:cNvPr id="5" name="Picture 4">
            <a:extLst>
              <a:ext uri="{FF2B5EF4-FFF2-40B4-BE49-F238E27FC236}">
                <a16:creationId xmlns:a16="http://schemas.microsoft.com/office/drawing/2014/main" id="{E18D968F-A88D-F44A-9398-28FDFFF0EAA9}"/>
              </a:ext>
            </a:extLst>
          </p:cNvPr>
          <p:cNvPicPr>
            <a:picLocks noChangeAspect="1"/>
          </p:cNvPicPr>
          <p:nvPr/>
        </p:nvPicPr>
        <p:blipFill>
          <a:blip r:embed="rId3"/>
          <a:stretch>
            <a:fillRect/>
          </a:stretch>
        </p:blipFill>
        <p:spPr>
          <a:xfrm>
            <a:off x="7371556" y="2829699"/>
            <a:ext cx="3619500" cy="2792626"/>
          </a:xfrm>
          <a:prstGeom prst="rect">
            <a:avLst/>
          </a:prstGeom>
        </p:spPr>
      </p:pic>
    </p:spTree>
    <p:extLst>
      <p:ext uri="{BB962C8B-B14F-4D97-AF65-F5344CB8AC3E}">
        <p14:creationId xmlns:p14="http://schemas.microsoft.com/office/powerpoint/2010/main" val="278362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CC3D-4701-8E4A-A996-99310E780816}"/>
              </a:ext>
            </a:extLst>
          </p:cNvPr>
          <p:cNvSpPr>
            <a:spLocks noGrp="1"/>
          </p:cNvSpPr>
          <p:nvPr>
            <p:ph type="title"/>
          </p:nvPr>
        </p:nvSpPr>
        <p:spPr/>
        <p:txBody>
          <a:bodyPr/>
          <a:lstStyle/>
          <a:p>
            <a:r>
              <a:rPr lang="en-US" dirty="0" err="1"/>
              <a:t>Keras</a:t>
            </a:r>
            <a:r>
              <a:rPr lang="en-US" dirty="0"/>
              <a:t> models</a:t>
            </a:r>
          </a:p>
        </p:txBody>
      </p:sp>
      <p:sp>
        <p:nvSpPr>
          <p:cNvPr id="3" name="Content Placeholder 2">
            <a:extLst>
              <a:ext uri="{FF2B5EF4-FFF2-40B4-BE49-F238E27FC236}">
                <a16:creationId xmlns:a16="http://schemas.microsoft.com/office/drawing/2014/main" id="{28FD67C9-C6CC-234E-B831-C4AECB024317}"/>
              </a:ext>
            </a:extLst>
          </p:cNvPr>
          <p:cNvSpPr>
            <a:spLocks noGrp="1"/>
          </p:cNvSpPr>
          <p:nvPr>
            <p:ph idx="1"/>
          </p:nvPr>
        </p:nvSpPr>
        <p:spPr/>
        <p:txBody>
          <a:bodyPr>
            <a:normAutofit lnSpcReduction="10000"/>
          </a:bodyPr>
          <a:lstStyle/>
          <a:p>
            <a:r>
              <a:rPr lang="en-US" sz="2400" b="1" dirty="0" err="1"/>
              <a:t>Keras</a:t>
            </a:r>
            <a:r>
              <a:rPr lang="en-US" sz="2400" b="1" dirty="0"/>
              <a:t> models</a:t>
            </a:r>
          </a:p>
          <a:p>
            <a:pPr marL="0" indent="0">
              <a:buNone/>
            </a:pPr>
            <a:r>
              <a:rPr lang="en-US" sz="2400" dirty="0"/>
              <a:t>     The </a:t>
            </a:r>
            <a:r>
              <a:rPr lang="en-US" sz="2400" b="1" dirty="0"/>
              <a:t>Model</a:t>
            </a:r>
            <a:r>
              <a:rPr lang="en-US" sz="2400" dirty="0"/>
              <a:t> is the core </a:t>
            </a:r>
            <a:r>
              <a:rPr lang="en-US" sz="2400" dirty="0" err="1"/>
              <a:t>Keras</a:t>
            </a:r>
            <a:r>
              <a:rPr lang="en-US" sz="2400" dirty="0"/>
              <a:t> data structure. There are two models are available, (1) the </a:t>
            </a:r>
            <a:r>
              <a:rPr lang="en-US" sz="2400" b="1" i="1" dirty="0"/>
              <a:t>Sequential</a:t>
            </a:r>
            <a:r>
              <a:rPr lang="en-US" sz="2400" dirty="0"/>
              <a:t> model, and (2) the </a:t>
            </a:r>
            <a:r>
              <a:rPr lang="en-US" sz="2400" b="1" i="1" dirty="0"/>
              <a:t>Model</a:t>
            </a:r>
            <a:r>
              <a:rPr lang="en-US" sz="2400" dirty="0"/>
              <a:t> class used with the functional API.</a:t>
            </a:r>
          </a:p>
          <a:p>
            <a:pPr marL="0" indent="0">
              <a:buNone/>
            </a:pPr>
            <a:endParaRPr lang="en-US" sz="2400" dirty="0"/>
          </a:p>
          <a:p>
            <a:r>
              <a:rPr lang="en-US" sz="2400" b="1" dirty="0" err="1"/>
              <a:t>Keras</a:t>
            </a:r>
            <a:r>
              <a:rPr lang="en-US" sz="2400" b="1" dirty="0"/>
              <a:t> Sequential models</a:t>
            </a:r>
          </a:p>
          <a:p>
            <a:pPr marL="0" indent="0">
              <a:buNone/>
            </a:pPr>
            <a:r>
              <a:rPr lang="en-US" sz="2400" dirty="0"/>
              <a:t>     The Sequential model is a linear stack of layers, and the layers can be described very simply. </a:t>
            </a:r>
          </a:p>
          <a:p>
            <a:pPr marL="0" indent="0">
              <a:buNone/>
            </a:pPr>
            <a:r>
              <a:rPr lang="en-US" sz="2400" dirty="0"/>
              <a:t>      We used it in our workshop program.</a:t>
            </a:r>
          </a:p>
          <a:p>
            <a:endParaRPr lang="en-US" dirty="0"/>
          </a:p>
        </p:txBody>
      </p:sp>
    </p:spTree>
    <p:extLst>
      <p:ext uri="{BB962C8B-B14F-4D97-AF65-F5344CB8AC3E}">
        <p14:creationId xmlns:p14="http://schemas.microsoft.com/office/powerpoint/2010/main" val="155080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D858-BC28-734B-BF82-AC50B4A1F3A9}"/>
              </a:ext>
            </a:extLst>
          </p:cNvPr>
          <p:cNvSpPr>
            <a:spLocks noGrp="1"/>
          </p:cNvSpPr>
          <p:nvPr>
            <p:ph type="title"/>
          </p:nvPr>
        </p:nvSpPr>
        <p:spPr/>
        <p:txBody>
          <a:bodyPr/>
          <a:lstStyle/>
          <a:p>
            <a:r>
              <a:rPr lang="en-US" b="1" dirty="0" err="1"/>
              <a:t>Keras</a:t>
            </a:r>
            <a:r>
              <a:rPr lang="en-US" b="1" dirty="0"/>
              <a:t> layers</a:t>
            </a:r>
            <a:br>
              <a:rPr lang="en-US" b="1" dirty="0"/>
            </a:br>
            <a:endParaRPr lang="en-US" dirty="0"/>
          </a:p>
        </p:txBody>
      </p:sp>
      <p:sp>
        <p:nvSpPr>
          <p:cNvPr id="3" name="Content Placeholder 2">
            <a:extLst>
              <a:ext uri="{FF2B5EF4-FFF2-40B4-BE49-F238E27FC236}">
                <a16:creationId xmlns:a16="http://schemas.microsoft.com/office/drawing/2014/main" id="{9122D436-C11F-8C44-B1CF-A9A74C41D5A0}"/>
              </a:ext>
            </a:extLst>
          </p:cNvPr>
          <p:cNvSpPr>
            <a:spLocks noGrp="1"/>
          </p:cNvSpPr>
          <p:nvPr>
            <p:ph idx="1"/>
          </p:nvPr>
        </p:nvSpPr>
        <p:spPr/>
        <p:txBody>
          <a:bodyPr>
            <a:normAutofit/>
          </a:bodyPr>
          <a:lstStyle/>
          <a:p>
            <a:r>
              <a:rPr lang="en-US" sz="2400" dirty="0" err="1"/>
              <a:t>Keras</a:t>
            </a:r>
            <a:r>
              <a:rPr lang="en-US" sz="2400" dirty="0"/>
              <a:t> has a wide selection of predefined layer types, and also supports writing your own layers.</a:t>
            </a:r>
          </a:p>
          <a:p>
            <a:pPr marL="0" indent="0">
              <a:buNone/>
            </a:pPr>
            <a:endParaRPr lang="en-US" sz="2400" dirty="0"/>
          </a:p>
          <a:p>
            <a:r>
              <a:rPr lang="en-US" sz="2400" dirty="0"/>
              <a:t>Core layers include Dense (dot product plus bias), Activation (transfer function or neuron shape), Dropout (randomly set a fraction of input units to 0 at each training update to avoid overfitting), Lambda (wrap an arbitrary expression as a Layer object), and several others. </a:t>
            </a:r>
          </a:p>
          <a:p>
            <a:pPr marL="0" indent="0">
              <a:buNone/>
            </a:pPr>
            <a:endParaRPr lang="en-US" dirty="0"/>
          </a:p>
        </p:txBody>
      </p:sp>
    </p:spTree>
    <p:extLst>
      <p:ext uri="{BB962C8B-B14F-4D97-AF65-F5344CB8AC3E}">
        <p14:creationId xmlns:p14="http://schemas.microsoft.com/office/powerpoint/2010/main" val="1190275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TotalTime>
  <Words>321</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Introduction of Machine Learning</vt:lpstr>
      <vt:lpstr>What is TensorFlow</vt:lpstr>
      <vt:lpstr>TensorFlow Architecture </vt:lpstr>
      <vt:lpstr>What is Keras</vt:lpstr>
      <vt:lpstr>What are Neural Networks</vt:lpstr>
      <vt:lpstr>Example of Neural Network Elements -stacked neural networks</vt:lpstr>
      <vt:lpstr>Neural Network -Continue</vt:lpstr>
      <vt:lpstr>Keras models</vt:lpstr>
      <vt:lpstr>Keras layers </vt:lpstr>
      <vt:lpstr>Convolution Layer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Machine Learning</dc:title>
  <dc:creator>Weihong Jin</dc:creator>
  <cp:lastModifiedBy>Weihong Jin</cp:lastModifiedBy>
  <cp:revision>19</cp:revision>
  <dcterms:created xsi:type="dcterms:W3CDTF">2019-06-17T21:30:31Z</dcterms:created>
  <dcterms:modified xsi:type="dcterms:W3CDTF">2019-06-18T15:39:24Z</dcterms:modified>
</cp:coreProperties>
</file>