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6" r:id="rId2"/>
    <p:sldId id="257" r:id="rId3"/>
    <p:sldId id="266" r:id="rId4"/>
    <p:sldId id="267" r:id="rId5"/>
    <p:sldId id="268" r:id="rId6"/>
    <p:sldId id="269" r:id="rId7"/>
    <p:sldId id="270" r:id="rId8"/>
    <p:sldId id="261" r:id="rId9"/>
    <p:sldId id="262" r:id="rId10"/>
    <p:sldId id="263" r:id="rId11"/>
    <p:sldId id="264" r:id="rId12"/>
    <p:sldId id="265" r:id="rId13"/>
    <p:sldId id="271" r:id="rId14"/>
    <p:sldId id="272" r:id="rId15"/>
    <p:sldId id="276" r:id="rId16"/>
    <p:sldId id="258" r:id="rId17"/>
    <p:sldId id="259" r:id="rId18"/>
    <p:sldId id="281" r:id="rId19"/>
    <p:sldId id="277"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64197-CB87-46B7-98CE-B5AF86A951EF}" type="datetimeFigureOut">
              <a:rPr lang="es-MX" smtClean="0"/>
              <a:t>02/03/2020</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0063F36-7E07-4626-9FB2-7FE6E0904C11}" type="slidenum">
              <a:rPr lang="es-MX" smtClean="0"/>
              <a:t>‹Nº›</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962648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8464197-CB87-46B7-98CE-B5AF86A951EF}" type="datetimeFigureOut">
              <a:rPr lang="es-MX" smtClean="0"/>
              <a:t>02/03/2020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90807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8464197-CB87-46B7-98CE-B5AF86A951EF}" type="datetimeFigureOut">
              <a:rPr lang="es-MX" smtClean="0"/>
              <a:t>02/03/2020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32077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8464197-CB87-46B7-98CE-B5AF86A951EF}" type="datetimeFigureOut">
              <a:rPr lang="es-MX" smtClean="0"/>
              <a:t>02/03/2020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292048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64197-CB87-46B7-98CE-B5AF86A951EF}" type="datetimeFigureOut">
              <a:rPr lang="es-MX" smtClean="0"/>
              <a:t>02/03/2020</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0063F36-7E07-4626-9FB2-7FE6E0904C11}" type="slidenum">
              <a:rPr lang="es-MX" smtClean="0"/>
              <a:t>‹Nº›</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027177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8464197-CB87-46B7-98CE-B5AF86A951EF}" type="datetimeFigureOut">
              <a:rPr lang="es-MX" smtClean="0"/>
              <a:t>02/03/2020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428838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8464197-CB87-46B7-98CE-B5AF86A951EF}" type="datetimeFigureOut">
              <a:rPr lang="es-MX" smtClean="0"/>
              <a:t>02/03/2020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236339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8464197-CB87-46B7-98CE-B5AF86A951EF}" type="datetimeFigureOut">
              <a:rPr lang="es-MX" smtClean="0"/>
              <a:t>02/03/2020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422131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64197-CB87-46B7-98CE-B5AF86A951EF}" type="datetimeFigureOut">
              <a:rPr lang="es-MX" smtClean="0"/>
              <a:t>02/03/2020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0063F36-7E07-4626-9FB2-7FE6E0904C11}" type="slidenum">
              <a:rPr lang="es-MX" smtClean="0"/>
              <a:t>‹Nº›</a:t>
            </a:fld>
            <a:endParaRPr lang="es-MX"/>
          </a:p>
        </p:txBody>
      </p:sp>
    </p:spTree>
    <p:extLst>
      <p:ext uri="{BB962C8B-B14F-4D97-AF65-F5344CB8AC3E}">
        <p14:creationId xmlns:p14="http://schemas.microsoft.com/office/powerpoint/2010/main" val="152956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64197-CB87-46B7-98CE-B5AF86A951EF}" type="datetimeFigureOut">
              <a:rPr lang="es-MX" smtClean="0"/>
              <a:t>02/03/2020</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0063F36-7E07-4626-9FB2-7FE6E0904C11}"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682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64197-CB87-46B7-98CE-B5AF86A951EF}" type="datetimeFigureOut">
              <a:rPr lang="es-MX" smtClean="0"/>
              <a:t>02/03/2020</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0063F36-7E07-4626-9FB2-7FE6E0904C11}"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287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64197-CB87-46B7-98CE-B5AF86A951EF}" type="datetimeFigureOut">
              <a:rPr lang="es-MX" smtClean="0"/>
              <a:t>02/03/2020</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0063F36-7E07-4626-9FB2-7FE6E0904C11}" type="slidenum">
              <a:rPr lang="es-MX" smtClean="0"/>
              <a:t>‹Nº›</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6208870"/>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normas.imt.mx/"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07076" y="885760"/>
            <a:ext cx="11938001" cy="1697037"/>
          </a:xfrm>
        </p:spPr>
        <p:txBody>
          <a:bodyPr>
            <a:noAutofit/>
          </a:bodyPr>
          <a:lstStyle/>
          <a:p>
            <a:pPr algn="ctr"/>
            <a:r>
              <a:rPr lang="es-MX" sz="4400" dirty="0"/>
              <a:t>TDPA</a:t>
            </a:r>
          </a:p>
        </p:txBody>
      </p:sp>
      <p:sp>
        <p:nvSpPr>
          <p:cNvPr id="3" name="Subtítulo 2"/>
          <p:cNvSpPr>
            <a:spLocks noGrp="1"/>
          </p:cNvSpPr>
          <p:nvPr>
            <p:ph type="subTitle" idx="1"/>
          </p:nvPr>
        </p:nvSpPr>
        <p:spPr>
          <a:xfrm>
            <a:off x="383866" y="3242111"/>
            <a:ext cx="10156115" cy="793425"/>
          </a:xfrm>
        </p:spPr>
        <p:txBody>
          <a:bodyPr>
            <a:normAutofit lnSpcReduction="10000"/>
          </a:bodyPr>
          <a:lstStyle/>
          <a:p>
            <a:r>
              <a:rPr lang="es-MX" dirty="0" err="1"/>
              <a:t>Ic</a:t>
            </a:r>
            <a:r>
              <a:rPr lang="es-MX" dirty="0"/>
              <a:t> 711745 Alejandro Anguiano</a:t>
            </a:r>
          </a:p>
          <a:p>
            <a:r>
              <a:rPr lang="es-MX" dirty="0" err="1"/>
              <a:t>Ic</a:t>
            </a:r>
            <a:r>
              <a:rPr lang="es-MX" dirty="0"/>
              <a:t> 711744 Rafael Anguiano</a:t>
            </a:r>
          </a:p>
        </p:txBody>
      </p:sp>
    </p:spTree>
    <p:extLst>
      <p:ext uri="{BB962C8B-B14F-4D97-AF65-F5344CB8AC3E}">
        <p14:creationId xmlns:p14="http://schemas.microsoft.com/office/powerpoint/2010/main" val="4030391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A24DA-324A-466D-8E10-83A7B8BD65BE}"/>
              </a:ext>
            </a:extLst>
          </p:cNvPr>
          <p:cNvSpPr>
            <a:spLocks noGrp="1"/>
          </p:cNvSpPr>
          <p:nvPr>
            <p:ph type="title"/>
          </p:nvPr>
        </p:nvSpPr>
        <p:spPr/>
        <p:txBody>
          <a:bodyPr/>
          <a:lstStyle/>
          <a:p>
            <a:r>
              <a:rPr lang="es-MX" dirty="0"/>
              <a:t>DEFINICIONES DE AFORO</a:t>
            </a:r>
          </a:p>
        </p:txBody>
      </p:sp>
      <p:sp>
        <p:nvSpPr>
          <p:cNvPr id="3" name="Marcador de contenido 2">
            <a:extLst>
              <a:ext uri="{FF2B5EF4-FFF2-40B4-BE49-F238E27FC236}">
                <a16:creationId xmlns:a16="http://schemas.microsoft.com/office/drawing/2014/main" id="{059A1034-8D8E-4E78-B34A-4B6684969FC9}"/>
              </a:ext>
            </a:extLst>
          </p:cNvPr>
          <p:cNvSpPr>
            <a:spLocks noGrp="1"/>
          </p:cNvSpPr>
          <p:nvPr>
            <p:ph idx="1"/>
          </p:nvPr>
        </p:nvSpPr>
        <p:spPr>
          <a:xfrm>
            <a:off x="882411" y="2040367"/>
            <a:ext cx="11062476" cy="3450613"/>
          </a:xfrm>
        </p:spPr>
        <p:txBody>
          <a:bodyPr>
            <a:noAutofit/>
          </a:bodyPr>
          <a:lstStyle/>
          <a:p>
            <a:r>
              <a:rPr lang="es-ES" sz="1400" dirty="0"/>
              <a:t> Lugar:  Contiene los nombres de los puntos generadores, como son, ciudades, poblaciones y entronques.</a:t>
            </a:r>
          </a:p>
          <a:p>
            <a:r>
              <a:rPr lang="es-ES" sz="1400" dirty="0"/>
              <a:t>Km. Kilómetro del punto generador antes referido.</a:t>
            </a:r>
          </a:p>
          <a:p>
            <a:r>
              <a:rPr lang="es-ES" sz="1400" dirty="0"/>
              <a:t>TE. (Tipo de Estación).- Considerando el sentido en que crece el kilometraje de la carretera, el número "1" indica que el aforo fue efectuado antes del punto generador, el "2" que fue realizado en el punto generador y el "3" que el aforo se llevó a cabo después del punto generador.</a:t>
            </a:r>
          </a:p>
          <a:p>
            <a:r>
              <a:rPr lang="es-ES" sz="1400" dirty="0"/>
              <a:t>SC. (Sentido de Circulación).- El número "1" indica que los datos corresponden al sentido de circulación en que crece el cadenamiento del camino, el "2" al sentido en que decrece el kilometraje y el "0" a ambos sentidos.</a:t>
            </a:r>
          </a:p>
          <a:p>
            <a:r>
              <a:rPr lang="es-ES" sz="1400" dirty="0"/>
              <a:t>TDPA. Es el tránsito diario promedio anual registrado en el punto generador.</a:t>
            </a:r>
          </a:p>
          <a:p>
            <a:r>
              <a:rPr lang="es-ES" sz="1400" dirty="0"/>
              <a:t>Clasificación Vehicular. Se refiere a los tipos de vehículos que integran al tránsito, ésta se proporciona en por ciento del TDPA, de acuerdo a la siguiente simbología.</a:t>
            </a:r>
            <a:endParaRPr lang="es-MX" sz="1400" dirty="0"/>
          </a:p>
        </p:txBody>
      </p:sp>
    </p:spTree>
    <p:extLst>
      <p:ext uri="{BB962C8B-B14F-4D97-AF65-F5344CB8AC3E}">
        <p14:creationId xmlns:p14="http://schemas.microsoft.com/office/powerpoint/2010/main" val="828285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BBD44-7CE3-4476-926B-C9AFD578E0E0}"/>
              </a:ext>
            </a:extLst>
          </p:cNvPr>
          <p:cNvSpPr>
            <a:spLocks noGrp="1"/>
          </p:cNvSpPr>
          <p:nvPr>
            <p:ph type="title"/>
          </p:nvPr>
        </p:nvSpPr>
        <p:spPr/>
        <p:txBody>
          <a:bodyPr>
            <a:normAutofit/>
          </a:bodyPr>
          <a:lstStyle/>
          <a:p>
            <a:pPr fontAlgn="base"/>
            <a:r>
              <a:rPr lang="es-MX" dirty="0"/>
              <a:t>CLASIFICACION VEHICULAR SCT</a:t>
            </a:r>
            <a:br>
              <a:rPr lang="es-MX" dirty="0"/>
            </a:br>
            <a:endParaRPr lang="es-MX" dirty="0"/>
          </a:p>
        </p:txBody>
      </p:sp>
      <p:sp>
        <p:nvSpPr>
          <p:cNvPr id="3" name="Marcador de contenido 2">
            <a:extLst>
              <a:ext uri="{FF2B5EF4-FFF2-40B4-BE49-F238E27FC236}">
                <a16:creationId xmlns:a16="http://schemas.microsoft.com/office/drawing/2014/main" id="{FD363F05-7537-42E6-94A8-DDB96C7CBC88}"/>
              </a:ext>
            </a:extLst>
          </p:cNvPr>
          <p:cNvSpPr>
            <a:spLocks noGrp="1"/>
          </p:cNvSpPr>
          <p:nvPr>
            <p:ph idx="1"/>
          </p:nvPr>
        </p:nvSpPr>
        <p:spPr/>
        <p:txBody>
          <a:bodyPr>
            <a:normAutofit/>
          </a:bodyPr>
          <a:lstStyle/>
          <a:p>
            <a:r>
              <a:rPr lang="es-ES" dirty="0"/>
              <a:t>A.- Automóviles</a:t>
            </a:r>
          </a:p>
          <a:p>
            <a:r>
              <a:rPr lang="es-ES" dirty="0"/>
              <a:t>B.- Autobuses</a:t>
            </a:r>
          </a:p>
          <a:p>
            <a:r>
              <a:rPr lang="es-ES" dirty="0"/>
              <a:t>C2.- Camiones unitarios de 2 ejes</a:t>
            </a:r>
          </a:p>
          <a:p>
            <a:r>
              <a:rPr lang="es-ES" dirty="0"/>
              <a:t>C3.- Camiones unitarios de 3 ejes</a:t>
            </a:r>
          </a:p>
          <a:p>
            <a:r>
              <a:rPr lang="es-ES" dirty="0"/>
              <a:t>T3S2.- Tractores de 3 ejes con semirremolque de 2 ejes</a:t>
            </a:r>
          </a:p>
          <a:p>
            <a:r>
              <a:rPr lang="es-ES" dirty="0"/>
              <a:t>T3S3.- Tractores de 3 ejes con semirremolque de 3 ejes</a:t>
            </a:r>
          </a:p>
          <a:p>
            <a:r>
              <a:rPr lang="es-ES" dirty="0"/>
              <a:t>T3S3R4.- Tractores de 3 ejes con semirremolque de 2 ejes y remolque de 4 ejes</a:t>
            </a:r>
          </a:p>
          <a:p>
            <a:r>
              <a:rPr lang="es-ES" dirty="0"/>
              <a:t>OTROS.- Otro tipo de combinaciones de carga</a:t>
            </a:r>
          </a:p>
          <a:p>
            <a:endParaRPr lang="es-ES" dirty="0"/>
          </a:p>
        </p:txBody>
      </p:sp>
    </p:spTree>
    <p:extLst>
      <p:ext uri="{BB962C8B-B14F-4D97-AF65-F5344CB8AC3E}">
        <p14:creationId xmlns:p14="http://schemas.microsoft.com/office/powerpoint/2010/main" val="3052094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46033-7558-4C28-9052-F21AC4D8FA32}"/>
              </a:ext>
            </a:extLst>
          </p:cNvPr>
          <p:cNvSpPr>
            <a:spLocks noGrp="1"/>
          </p:cNvSpPr>
          <p:nvPr>
            <p:ph type="title"/>
          </p:nvPr>
        </p:nvSpPr>
        <p:spPr/>
        <p:txBody>
          <a:bodyPr>
            <a:normAutofit/>
          </a:bodyPr>
          <a:lstStyle/>
          <a:p>
            <a:r>
              <a:rPr lang="es-MX" dirty="0"/>
              <a:t>PROYECTO CARRETERO (AFORO)</a:t>
            </a:r>
          </a:p>
        </p:txBody>
      </p:sp>
      <p:sp>
        <p:nvSpPr>
          <p:cNvPr id="3" name="Marcador de contenido 2">
            <a:extLst>
              <a:ext uri="{FF2B5EF4-FFF2-40B4-BE49-F238E27FC236}">
                <a16:creationId xmlns:a16="http://schemas.microsoft.com/office/drawing/2014/main" id="{22D97EE6-40D3-4CDD-BA92-FFA29517BAD7}"/>
              </a:ext>
            </a:extLst>
          </p:cNvPr>
          <p:cNvSpPr>
            <a:spLocks noGrp="1"/>
          </p:cNvSpPr>
          <p:nvPr>
            <p:ph idx="1"/>
          </p:nvPr>
        </p:nvSpPr>
        <p:spPr/>
        <p:txBody>
          <a:bodyPr/>
          <a:lstStyle/>
          <a:p>
            <a:r>
              <a:rPr lang="es-ES" dirty="0"/>
              <a:t>Se realizará un aforo vehicular con el objetivo de calcular el transito diario promedio anual en una vía muy concurrida de la ciudad (periférico sur, sentido sur-norte), con el fin de identificar el volumen de transito que circula en un intervalo de tiempo dado, en este caso elegimos a las 6:30pm, el cual se estima que es en el que más vehículos transitan por la vía. Con el aforo vehicular podremos enfocarnos al desarrollo de un proyecto con datos reales, obteniendo una muestra de los volúmenes, cada 15 minutos, dando en total una hora.</a:t>
            </a:r>
            <a:endParaRPr lang="es-MX" dirty="0"/>
          </a:p>
        </p:txBody>
      </p:sp>
    </p:spTree>
    <p:extLst>
      <p:ext uri="{BB962C8B-B14F-4D97-AF65-F5344CB8AC3E}">
        <p14:creationId xmlns:p14="http://schemas.microsoft.com/office/powerpoint/2010/main" val="368010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8A8A1-E552-40AA-91BA-AD6417BBC4D5}"/>
              </a:ext>
            </a:extLst>
          </p:cNvPr>
          <p:cNvSpPr>
            <a:spLocks noGrp="1"/>
          </p:cNvSpPr>
          <p:nvPr>
            <p:ph type="title"/>
          </p:nvPr>
        </p:nvSpPr>
        <p:spPr/>
        <p:txBody>
          <a:bodyPr/>
          <a:lstStyle/>
          <a:p>
            <a:r>
              <a:rPr lang="es-MX" dirty="0"/>
              <a:t>UBICACIÓN</a:t>
            </a:r>
          </a:p>
        </p:txBody>
      </p:sp>
      <p:sp>
        <p:nvSpPr>
          <p:cNvPr id="3" name="Marcador de contenido 2">
            <a:extLst>
              <a:ext uri="{FF2B5EF4-FFF2-40B4-BE49-F238E27FC236}">
                <a16:creationId xmlns:a16="http://schemas.microsoft.com/office/drawing/2014/main" id="{86B061DC-D730-4696-B2F9-4E10AF4027D1}"/>
              </a:ext>
            </a:extLst>
          </p:cNvPr>
          <p:cNvSpPr>
            <a:spLocks noGrp="1"/>
          </p:cNvSpPr>
          <p:nvPr>
            <p:ph idx="1"/>
          </p:nvPr>
        </p:nvSpPr>
        <p:spPr>
          <a:xfrm>
            <a:off x="1295400" y="1884945"/>
            <a:ext cx="9601200" cy="3581400"/>
          </a:xfrm>
        </p:spPr>
        <p:txBody>
          <a:bodyPr/>
          <a:lstStyle/>
          <a:p>
            <a:r>
              <a:rPr lang="es-MX" dirty="0"/>
              <a:t>El aforo vehicular se realizo en periférico sur Manuel Gómez Morín, en sentido sur-norte a la altura del ITESO, sentido de avenida Colon a avenida López Mateos. Cabe destacar que otros compañeros rescataron los datos del otro sentido, por lo que se puede decir que fue en ambos sentidos.</a:t>
            </a:r>
          </a:p>
          <a:p>
            <a:endParaRPr lang="es-MX" dirty="0"/>
          </a:p>
        </p:txBody>
      </p:sp>
      <p:pic>
        <p:nvPicPr>
          <p:cNvPr id="4" name="Imagen 3">
            <a:extLst>
              <a:ext uri="{FF2B5EF4-FFF2-40B4-BE49-F238E27FC236}">
                <a16:creationId xmlns:a16="http://schemas.microsoft.com/office/drawing/2014/main" id="{7050B5A7-5E8A-45B4-B682-F011DA400756}"/>
              </a:ext>
            </a:extLst>
          </p:cNvPr>
          <p:cNvPicPr/>
          <p:nvPr/>
        </p:nvPicPr>
        <p:blipFill rotWithShape="1">
          <a:blip r:embed="rId2"/>
          <a:srcRect t="35319" r="5465" b="22117"/>
          <a:stretch/>
        </p:blipFill>
        <p:spPr bwMode="auto">
          <a:xfrm>
            <a:off x="1626928" y="4123320"/>
            <a:ext cx="4086225" cy="1343025"/>
          </a:xfrm>
          <a:prstGeom prst="rect">
            <a:avLst/>
          </a:prstGeom>
          <a:ln>
            <a:noFill/>
          </a:ln>
          <a:extLst>
            <a:ext uri="{53640926-AAD7-44D8-BBD7-CCE9431645EC}">
              <a14:shadowObscured xmlns:a14="http://schemas.microsoft.com/office/drawing/2010/main"/>
            </a:ext>
          </a:extLst>
        </p:spPr>
      </p:pic>
      <p:pic>
        <p:nvPicPr>
          <p:cNvPr id="5" name="Imagen 4">
            <a:extLst>
              <a:ext uri="{FF2B5EF4-FFF2-40B4-BE49-F238E27FC236}">
                <a16:creationId xmlns:a16="http://schemas.microsoft.com/office/drawing/2014/main" id="{987234AB-8E70-49A6-85D5-978D61F85BB8}"/>
              </a:ext>
            </a:extLst>
          </p:cNvPr>
          <p:cNvPicPr/>
          <p:nvPr/>
        </p:nvPicPr>
        <p:blipFill rotWithShape="1">
          <a:blip r:embed="rId3"/>
          <a:srcRect l="17311" t="25659" r="39749" b="46568"/>
          <a:stretch/>
        </p:blipFill>
        <p:spPr bwMode="auto">
          <a:xfrm>
            <a:off x="6096000" y="3662310"/>
            <a:ext cx="4962525" cy="18040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665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12">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6" name="Rectangle 16">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A592263-CAC9-442E-9C3F-AE689AEB033B}"/>
              </a:ext>
            </a:extLst>
          </p:cNvPr>
          <p:cNvSpPr>
            <a:spLocks noGrp="1"/>
          </p:cNvSpPr>
          <p:nvPr>
            <p:ph type="title"/>
          </p:nvPr>
        </p:nvSpPr>
        <p:spPr>
          <a:xfrm>
            <a:off x="6711885" y="634028"/>
            <a:ext cx="4798243" cy="3732835"/>
          </a:xfrm>
        </p:spPr>
        <p:txBody>
          <a:bodyPr vert="horz" lIns="91440" tIns="45720" rIns="91440" bIns="45720" rtlCol="0" anchor="t">
            <a:normAutofit/>
          </a:bodyPr>
          <a:lstStyle/>
          <a:p>
            <a:pPr algn="ctr"/>
            <a:r>
              <a:rPr lang="en-US" sz="7200" cap="all" dirty="0"/>
              <a:t>AFORO VEHICULAR</a:t>
            </a:r>
          </a:p>
        </p:txBody>
      </p:sp>
      <p:sp>
        <p:nvSpPr>
          <p:cNvPr id="19"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7" name="Imagen 6">
            <a:extLst>
              <a:ext uri="{FF2B5EF4-FFF2-40B4-BE49-F238E27FC236}">
                <a16:creationId xmlns:a16="http://schemas.microsoft.com/office/drawing/2014/main" id="{FB26004A-BC14-4513-B7C9-8F7FF3A5AB9F}"/>
              </a:ext>
            </a:extLst>
          </p:cNvPr>
          <p:cNvPicPr>
            <a:picLocks noChangeAspect="1"/>
          </p:cNvPicPr>
          <p:nvPr/>
        </p:nvPicPr>
        <p:blipFill>
          <a:blip r:embed="rId2"/>
          <a:stretch>
            <a:fillRect/>
          </a:stretch>
        </p:blipFill>
        <p:spPr>
          <a:xfrm>
            <a:off x="1117073" y="1277459"/>
            <a:ext cx="4706534" cy="4511572"/>
          </a:xfrm>
          <a:prstGeom prst="rect">
            <a:avLst/>
          </a:prstGeom>
        </p:spPr>
      </p:pic>
    </p:spTree>
    <p:extLst>
      <p:ext uri="{BB962C8B-B14F-4D97-AF65-F5344CB8AC3E}">
        <p14:creationId xmlns:p14="http://schemas.microsoft.com/office/powerpoint/2010/main" val="1480981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DA6BF-FF81-43FA-ABE4-8B47BFCB9D46}"/>
              </a:ext>
            </a:extLst>
          </p:cNvPr>
          <p:cNvSpPr>
            <a:spLocks noGrp="1"/>
          </p:cNvSpPr>
          <p:nvPr>
            <p:ph type="title"/>
          </p:nvPr>
        </p:nvSpPr>
        <p:spPr/>
        <p:txBody>
          <a:bodyPr/>
          <a:lstStyle/>
          <a:p>
            <a:r>
              <a:rPr lang="es-MX" dirty="0"/>
              <a:t>CONDICIONES DE TRÁNSITO</a:t>
            </a:r>
          </a:p>
        </p:txBody>
      </p:sp>
      <p:sp>
        <p:nvSpPr>
          <p:cNvPr id="3" name="Marcador de contenido 2">
            <a:extLst>
              <a:ext uri="{FF2B5EF4-FFF2-40B4-BE49-F238E27FC236}">
                <a16:creationId xmlns:a16="http://schemas.microsoft.com/office/drawing/2014/main" id="{98EAC024-AF68-42E7-9FF3-0D272A0D59F3}"/>
              </a:ext>
            </a:extLst>
          </p:cNvPr>
          <p:cNvSpPr>
            <a:spLocks noGrp="1"/>
          </p:cNvSpPr>
          <p:nvPr>
            <p:ph idx="1"/>
          </p:nvPr>
        </p:nvSpPr>
        <p:spPr/>
        <p:txBody>
          <a:bodyPr>
            <a:normAutofit fontScale="85000" lnSpcReduction="20000"/>
          </a:bodyPr>
          <a:lstStyle/>
          <a:p>
            <a:r>
              <a:rPr lang="es-ES" dirty="0"/>
              <a:t>TDPA: Tránsito Diario Promedio Anual: Se obtiene por medio de aforos en campo, tal cual el que realizamos sobre periférico también se puede recuperar de los datos estadísticos que publica la Dirección General de Servicios Técnicos de la Secretaría de Comunicaciones y Transportes. </a:t>
            </a:r>
          </a:p>
          <a:p>
            <a:r>
              <a:rPr lang="es-ES" dirty="0"/>
              <a:t>Tasa de crecimiento anual (i): Es un estimado del crecimiento que presenta el tránsito anualmente, este dato se calcula a partir de los datos históricos de TDPA obtenidos. </a:t>
            </a:r>
          </a:p>
          <a:p>
            <a:r>
              <a:rPr lang="es-ES" dirty="0"/>
              <a:t>Vida de proyecto (n): Es el horizonte de proyecto del cual se espera que la estructura del pavimento soporte en años. </a:t>
            </a:r>
          </a:p>
          <a:p>
            <a:r>
              <a:rPr lang="es-ES" dirty="0"/>
              <a:t>Coeficiente de distribución vehicular (CD): Es una proporción del tránsito que circulará por el carril crítico o carril de diseño para el que se diseñará la estructura del pavimento, depende del número de carriles por sentido de la carretera. </a:t>
            </a:r>
          </a:p>
          <a:p>
            <a:r>
              <a:rPr lang="es-ES" dirty="0"/>
              <a:t>El Tipo, peso y presión de inflado de cada tipo de eje: estos datos se obtienen de la norma de pesos y dimensiones para vehículos vigentes. </a:t>
            </a:r>
          </a:p>
          <a:p>
            <a:r>
              <a:rPr lang="es-ES" dirty="0"/>
              <a:t>Distribución vehicular del tránsito: Es la proporción del TDPA que corresponde a cada tipo de vehículo en porcentaje.</a:t>
            </a:r>
            <a:endParaRPr lang="es-MX" dirty="0"/>
          </a:p>
        </p:txBody>
      </p:sp>
    </p:spTree>
    <p:extLst>
      <p:ext uri="{BB962C8B-B14F-4D97-AF65-F5344CB8AC3E}">
        <p14:creationId xmlns:p14="http://schemas.microsoft.com/office/powerpoint/2010/main" val="2557562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459784-7892-4279-B6B4-656B2077DE90}"/>
              </a:ext>
            </a:extLst>
          </p:cNvPr>
          <p:cNvSpPr>
            <a:spLocks noGrp="1"/>
          </p:cNvSpPr>
          <p:nvPr>
            <p:ph type="title"/>
          </p:nvPr>
        </p:nvSpPr>
        <p:spPr>
          <a:xfrm>
            <a:off x="1371599" y="685800"/>
            <a:ext cx="10490433" cy="1485900"/>
          </a:xfrm>
        </p:spPr>
        <p:txBody>
          <a:bodyPr/>
          <a:lstStyle/>
          <a:p>
            <a:r>
              <a:rPr lang="es-MX" dirty="0"/>
              <a:t>TABLA DE NÚMERO DE COCHES Y TIEMPO TRANSCURRIDO</a:t>
            </a:r>
          </a:p>
        </p:txBody>
      </p:sp>
      <p:pic>
        <p:nvPicPr>
          <p:cNvPr id="4" name="Marcador de contenido 3">
            <a:extLst>
              <a:ext uri="{FF2B5EF4-FFF2-40B4-BE49-F238E27FC236}">
                <a16:creationId xmlns:a16="http://schemas.microsoft.com/office/drawing/2014/main" id="{B92DB5C2-15D6-4FDA-99ED-8D7231A0BB43}"/>
              </a:ext>
            </a:extLst>
          </p:cNvPr>
          <p:cNvPicPr>
            <a:picLocks noGrp="1" noChangeAspect="1"/>
          </p:cNvPicPr>
          <p:nvPr>
            <p:ph idx="1"/>
          </p:nvPr>
        </p:nvPicPr>
        <p:blipFill>
          <a:blip r:embed="rId2"/>
          <a:stretch>
            <a:fillRect/>
          </a:stretch>
        </p:blipFill>
        <p:spPr>
          <a:xfrm>
            <a:off x="3219410" y="2435290"/>
            <a:ext cx="5753179" cy="3480318"/>
          </a:xfrm>
          <a:prstGeom prst="rect">
            <a:avLst/>
          </a:prstGeom>
        </p:spPr>
      </p:pic>
    </p:spTree>
    <p:extLst>
      <p:ext uri="{BB962C8B-B14F-4D97-AF65-F5344CB8AC3E}">
        <p14:creationId xmlns:p14="http://schemas.microsoft.com/office/powerpoint/2010/main" val="3981312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6D6A9-E24E-4DA9-ACA9-012F00FCF6B3}"/>
              </a:ext>
            </a:extLst>
          </p:cNvPr>
          <p:cNvSpPr>
            <a:spLocks noGrp="1"/>
          </p:cNvSpPr>
          <p:nvPr>
            <p:ph type="title"/>
          </p:nvPr>
        </p:nvSpPr>
        <p:spPr/>
        <p:txBody>
          <a:bodyPr/>
          <a:lstStyle/>
          <a:p>
            <a:r>
              <a:rPr lang="es-MX" dirty="0"/>
              <a:t>GRÁFICA DE VEHÍCULOS POR MINUTO</a:t>
            </a:r>
          </a:p>
        </p:txBody>
      </p:sp>
      <p:pic>
        <p:nvPicPr>
          <p:cNvPr id="4" name="Imagen 3">
            <a:extLst>
              <a:ext uri="{FF2B5EF4-FFF2-40B4-BE49-F238E27FC236}">
                <a16:creationId xmlns:a16="http://schemas.microsoft.com/office/drawing/2014/main" id="{D6AFFCB8-EFB2-45F4-88DA-149A6720970B}"/>
              </a:ext>
            </a:extLst>
          </p:cNvPr>
          <p:cNvPicPr>
            <a:picLocks noChangeAspect="1"/>
          </p:cNvPicPr>
          <p:nvPr/>
        </p:nvPicPr>
        <p:blipFill>
          <a:blip r:embed="rId2"/>
          <a:stretch>
            <a:fillRect/>
          </a:stretch>
        </p:blipFill>
        <p:spPr>
          <a:xfrm>
            <a:off x="3043432" y="1803217"/>
            <a:ext cx="6105136" cy="4593206"/>
          </a:xfrm>
          <a:prstGeom prst="rect">
            <a:avLst/>
          </a:prstGeom>
        </p:spPr>
      </p:pic>
    </p:spTree>
    <p:extLst>
      <p:ext uri="{BB962C8B-B14F-4D97-AF65-F5344CB8AC3E}">
        <p14:creationId xmlns:p14="http://schemas.microsoft.com/office/powerpoint/2010/main" val="1764595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A46A18-B128-4B46-AE81-A1D2EE773BA2}"/>
              </a:ext>
            </a:extLst>
          </p:cNvPr>
          <p:cNvSpPr>
            <a:spLocks noGrp="1"/>
          </p:cNvSpPr>
          <p:nvPr>
            <p:ph type="title"/>
          </p:nvPr>
        </p:nvSpPr>
        <p:spPr/>
        <p:txBody>
          <a:bodyPr/>
          <a:lstStyle/>
          <a:p>
            <a:r>
              <a:rPr lang="es-MX" dirty="0"/>
              <a:t>GRÁFICA DE POLINOMIOS</a:t>
            </a:r>
          </a:p>
        </p:txBody>
      </p:sp>
      <p:pic>
        <p:nvPicPr>
          <p:cNvPr id="4" name="Marcador de contenido 3">
            <a:extLst>
              <a:ext uri="{FF2B5EF4-FFF2-40B4-BE49-F238E27FC236}">
                <a16:creationId xmlns:a16="http://schemas.microsoft.com/office/drawing/2014/main" id="{5AEE000A-9D72-4D15-B78B-EC36E1E0915E}"/>
              </a:ext>
            </a:extLst>
          </p:cNvPr>
          <p:cNvPicPr>
            <a:picLocks noGrp="1" noChangeAspect="1"/>
          </p:cNvPicPr>
          <p:nvPr>
            <p:ph idx="1"/>
          </p:nvPr>
        </p:nvPicPr>
        <p:blipFill>
          <a:blip r:embed="rId2"/>
          <a:stretch>
            <a:fillRect/>
          </a:stretch>
        </p:blipFill>
        <p:spPr>
          <a:xfrm>
            <a:off x="3437696" y="2078150"/>
            <a:ext cx="5316608" cy="3807377"/>
          </a:xfrm>
          <a:prstGeom prst="rect">
            <a:avLst/>
          </a:prstGeom>
        </p:spPr>
      </p:pic>
    </p:spTree>
    <p:extLst>
      <p:ext uri="{BB962C8B-B14F-4D97-AF65-F5344CB8AC3E}">
        <p14:creationId xmlns:p14="http://schemas.microsoft.com/office/powerpoint/2010/main" val="2214846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349A4-8470-4CAD-BB81-020E6E1C96D3}"/>
              </a:ext>
            </a:extLst>
          </p:cNvPr>
          <p:cNvSpPr>
            <a:spLocks noGrp="1"/>
          </p:cNvSpPr>
          <p:nvPr>
            <p:ph type="title"/>
          </p:nvPr>
        </p:nvSpPr>
        <p:spPr/>
        <p:txBody>
          <a:bodyPr/>
          <a:lstStyle/>
          <a:p>
            <a:r>
              <a:rPr lang="es-MX" dirty="0"/>
              <a:t>CÓDIGO</a:t>
            </a:r>
          </a:p>
        </p:txBody>
      </p:sp>
      <p:pic>
        <p:nvPicPr>
          <p:cNvPr id="4" name="Marcador de contenido 3">
            <a:extLst>
              <a:ext uri="{FF2B5EF4-FFF2-40B4-BE49-F238E27FC236}">
                <a16:creationId xmlns:a16="http://schemas.microsoft.com/office/drawing/2014/main" id="{AF3461B1-5376-4EBE-B56E-FE0FD08D3741}"/>
              </a:ext>
            </a:extLst>
          </p:cNvPr>
          <p:cNvPicPr>
            <a:picLocks noGrp="1" noChangeAspect="1"/>
          </p:cNvPicPr>
          <p:nvPr>
            <p:ph idx="1"/>
          </p:nvPr>
        </p:nvPicPr>
        <p:blipFill>
          <a:blip r:embed="rId2"/>
          <a:stretch>
            <a:fillRect/>
          </a:stretch>
        </p:blipFill>
        <p:spPr>
          <a:xfrm>
            <a:off x="1460930" y="1412422"/>
            <a:ext cx="8784082" cy="5140828"/>
          </a:xfrm>
          <a:prstGeom prst="rect">
            <a:avLst/>
          </a:prstGeom>
        </p:spPr>
      </p:pic>
    </p:spTree>
    <p:extLst>
      <p:ext uri="{BB962C8B-B14F-4D97-AF65-F5344CB8AC3E}">
        <p14:creationId xmlns:p14="http://schemas.microsoft.com/office/powerpoint/2010/main" val="93330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¿QUÉ ES TDPA?</a:t>
            </a:r>
          </a:p>
        </p:txBody>
      </p:sp>
      <p:sp>
        <p:nvSpPr>
          <p:cNvPr id="3" name="Marcador de contenido 2"/>
          <p:cNvSpPr>
            <a:spLocks noGrp="1"/>
          </p:cNvSpPr>
          <p:nvPr>
            <p:ph idx="1"/>
          </p:nvPr>
        </p:nvSpPr>
        <p:spPr>
          <a:xfrm>
            <a:off x="790916" y="2023866"/>
            <a:ext cx="11029615" cy="3678303"/>
          </a:xfrm>
        </p:spPr>
        <p:txBody>
          <a:bodyPr>
            <a:normAutofit/>
          </a:bodyPr>
          <a:lstStyle/>
          <a:p>
            <a:r>
              <a:rPr lang="es-MX" dirty="0"/>
              <a:t>Tránsito Diario Promedio Anual: </a:t>
            </a:r>
            <a:r>
              <a:rPr lang="es-ES" dirty="0"/>
              <a:t>Se refiere a las actividades que realiza la Secretaría de Comunicaciones y Transportes para profundizar en el conocimiento del transporte carretero nacional, incluyen la operación de un sistema de conteo vehicular, que permite conocer anualmente los volúmenes y la clasificación del tránsito que circula por la red Carretera.</a:t>
            </a:r>
            <a:endParaRPr lang="es-MX" dirty="0"/>
          </a:p>
        </p:txBody>
      </p:sp>
    </p:spTree>
    <p:extLst>
      <p:ext uri="{BB962C8B-B14F-4D97-AF65-F5344CB8AC3E}">
        <p14:creationId xmlns:p14="http://schemas.microsoft.com/office/powerpoint/2010/main" val="879209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B97A2-ECBF-44AC-81FC-624ED5852880}"/>
              </a:ext>
            </a:extLst>
          </p:cNvPr>
          <p:cNvSpPr>
            <a:spLocks noGrp="1"/>
          </p:cNvSpPr>
          <p:nvPr>
            <p:ph type="title"/>
          </p:nvPr>
        </p:nvSpPr>
        <p:spPr/>
        <p:txBody>
          <a:bodyPr/>
          <a:lstStyle/>
          <a:p>
            <a:r>
              <a:rPr lang="es-MX" dirty="0"/>
              <a:t>CÓDIGO</a:t>
            </a:r>
          </a:p>
        </p:txBody>
      </p:sp>
      <p:pic>
        <p:nvPicPr>
          <p:cNvPr id="4" name="Marcador de contenido 3">
            <a:extLst>
              <a:ext uri="{FF2B5EF4-FFF2-40B4-BE49-F238E27FC236}">
                <a16:creationId xmlns:a16="http://schemas.microsoft.com/office/drawing/2014/main" id="{3BFDD8BE-5C5D-47CD-AE2A-650757D5FF12}"/>
              </a:ext>
            </a:extLst>
          </p:cNvPr>
          <p:cNvPicPr>
            <a:picLocks noGrp="1" noChangeAspect="1"/>
          </p:cNvPicPr>
          <p:nvPr>
            <p:ph idx="1"/>
          </p:nvPr>
        </p:nvPicPr>
        <p:blipFill>
          <a:blip r:embed="rId2"/>
          <a:stretch>
            <a:fillRect/>
          </a:stretch>
        </p:blipFill>
        <p:spPr>
          <a:xfrm>
            <a:off x="1371600" y="1428749"/>
            <a:ext cx="9349273" cy="5303979"/>
          </a:xfrm>
          <a:prstGeom prst="rect">
            <a:avLst/>
          </a:prstGeom>
        </p:spPr>
      </p:pic>
    </p:spTree>
    <p:extLst>
      <p:ext uri="{BB962C8B-B14F-4D97-AF65-F5344CB8AC3E}">
        <p14:creationId xmlns:p14="http://schemas.microsoft.com/office/powerpoint/2010/main" val="635263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FAD88-5501-4AD6-8AC5-3BC051213CC7}"/>
              </a:ext>
            </a:extLst>
          </p:cNvPr>
          <p:cNvSpPr>
            <a:spLocks noGrp="1"/>
          </p:cNvSpPr>
          <p:nvPr>
            <p:ph type="title"/>
          </p:nvPr>
        </p:nvSpPr>
        <p:spPr/>
        <p:txBody>
          <a:bodyPr/>
          <a:lstStyle/>
          <a:p>
            <a:r>
              <a:rPr lang="es-MX" dirty="0"/>
              <a:t>CÓDIGO</a:t>
            </a:r>
          </a:p>
        </p:txBody>
      </p:sp>
      <p:pic>
        <p:nvPicPr>
          <p:cNvPr id="4" name="Marcador de contenido 3">
            <a:extLst>
              <a:ext uri="{FF2B5EF4-FFF2-40B4-BE49-F238E27FC236}">
                <a16:creationId xmlns:a16="http://schemas.microsoft.com/office/drawing/2014/main" id="{7F7B6014-68B7-428A-A112-0B674B3EF601}"/>
              </a:ext>
            </a:extLst>
          </p:cNvPr>
          <p:cNvPicPr>
            <a:picLocks noGrp="1" noChangeAspect="1"/>
          </p:cNvPicPr>
          <p:nvPr>
            <p:ph idx="1"/>
          </p:nvPr>
        </p:nvPicPr>
        <p:blipFill>
          <a:blip r:embed="rId2"/>
          <a:stretch>
            <a:fillRect/>
          </a:stretch>
        </p:blipFill>
        <p:spPr>
          <a:xfrm>
            <a:off x="1393371" y="1306285"/>
            <a:ext cx="9236443" cy="5392913"/>
          </a:xfrm>
          <a:prstGeom prst="rect">
            <a:avLst/>
          </a:prstGeom>
        </p:spPr>
      </p:pic>
    </p:spTree>
    <p:extLst>
      <p:ext uri="{BB962C8B-B14F-4D97-AF65-F5344CB8AC3E}">
        <p14:creationId xmlns:p14="http://schemas.microsoft.com/office/powerpoint/2010/main" val="1916549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53BCE-7B2C-433B-842E-D274BF73FC27}"/>
              </a:ext>
            </a:extLst>
          </p:cNvPr>
          <p:cNvSpPr>
            <a:spLocks noGrp="1"/>
          </p:cNvSpPr>
          <p:nvPr>
            <p:ph type="title"/>
          </p:nvPr>
        </p:nvSpPr>
        <p:spPr/>
        <p:txBody>
          <a:bodyPr/>
          <a:lstStyle/>
          <a:p>
            <a:r>
              <a:rPr lang="es-MX" dirty="0"/>
              <a:t>CÓDIGO</a:t>
            </a:r>
          </a:p>
        </p:txBody>
      </p:sp>
      <p:pic>
        <p:nvPicPr>
          <p:cNvPr id="4" name="Marcador de contenido 3">
            <a:extLst>
              <a:ext uri="{FF2B5EF4-FFF2-40B4-BE49-F238E27FC236}">
                <a16:creationId xmlns:a16="http://schemas.microsoft.com/office/drawing/2014/main" id="{51AFDFB4-91F8-4587-83F4-ACA42379CB15}"/>
              </a:ext>
            </a:extLst>
          </p:cNvPr>
          <p:cNvPicPr>
            <a:picLocks noGrp="1" noChangeAspect="1"/>
          </p:cNvPicPr>
          <p:nvPr>
            <p:ph idx="1"/>
          </p:nvPr>
        </p:nvPicPr>
        <p:blipFill>
          <a:blip r:embed="rId2"/>
          <a:stretch>
            <a:fillRect/>
          </a:stretch>
        </p:blipFill>
        <p:spPr>
          <a:xfrm>
            <a:off x="1219200" y="1922106"/>
            <a:ext cx="11499770" cy="4572000"/>
          </a:xfrm>
          <a:prstGeom prst="rect">
            <a:avLst/>
          </a:prstGeom>
        </p:spPr>
      </p:pic>
    </p:spTree>
    <p:extLst>
      <p:ext uri="{BB962C8B-B14F-4D97-AF65-F5344CB8AC3E}">
        <p14:creationId xmlns:p14="http://schemas.microsoft.com/office/powerpoint/2010/main" val="284399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C9577-7CE2-4DA5-9FD8-F87E27FF645F}"/>
              </a:ext>
            </a:extLst>
          </p:cNvPr>
          <p:cNvSpPr>
            <a:spLocks noGrp="1"/>
          </p:cNvSpPr>
          <p:nvPr>
            <p:ph type="title"/>
          </p:nvPr>
        </p:nvSpPr>
        <p:spPr/>
        <p:txBody>
          <a:bodyPr/>
          <a:lstStyle/>
          <a:p>
            <a:r>
              <a:rPr lang="es-MX" dirty="0"/>
              <a:t>OBJETIVO</a:t>
            </a:r>
          </a:p>
        </p:txBody>
      </p:sp>
      <p:sp>
        <p:nvSpPr>
          <p:cNvPr id="3" name="Marcador de contenido 2">
            <a:extLst>
              <a:ext uri="{FF2B5EF4-FFF2-40B4-BE49-F238E27FC236}">
                <a16:creationId xmlns:a16="http://schemas.microsoft.com/office/drawing/2014/main" id="{83BDB303-EA58-49F4-B2CA-1962535CEA1E}"/>
              </a:ext>
            </a:extLst>
          </p:cNvPr>
          <p:cNvSpPr>
            <a:spLocks noGrp="1"/>
          </p:cNvSpPr>
          <p:nvPr>
            <p:ph idx="1"/>
          </p:nvPr>
        </p:nvSpPr>
        <p:spPr/>
        <p:txBody>
          <a:bodyPr>
            <a:normAutofit/>
          </a:bodyPr>
          <a:lstStyle/>
          <a:p>
            <a:r>
              <a:rPr lang="es-ES" dirty="0"/>
              <a:t>Organizar la información de https://normas.imt.mx/ de manera clara y precisa, sobre los valores que contiene cada elemento de las características de los materiales que se necesitan para una correcta elaboración de estructuras de pavimento.</a:t>
            </a:r>
          </a:p>
          <a:p>
            <a:r>
              <a:rPr lang="es-ES" dirty="0"/>
              <a:t>Distribuir paso a paso, la información sobre un correcto proceso de dicha obra, para optimizar tiempos, asegurar una seguridad garantizada hacia tus trabajadores y personas que transitan por esa zona, obtener un resultado correcto siguiendo las normas indicadas para un adecuado funcionamiento de la carretera.</a:t>
            </a:r>
            <a:endParaRPr lang="es-MX" dirty="0"/>
          </a:p>
        </p:txBody>
      </p:sp>
    </p:spTree>
    <p:extLst>
      <p:ext uri="{BB962C8B-B14F-4D97-AF65-F5344CB8AC3E}">
        <p14:creationId xmlns:p14="http://schemas.microsoft.com/office/powerpoint/2010/main" val="267892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A12AF0-EE63-4494-96B7-A0C951E051B0}"/>
              </a:ext>
            </a:extLst>
          </p:cNvPr>
          <p:cNvSpPr>
            <a:spLocks noGrp="1"/>
          </p:cNvSpPr>
          <p:nvPr>
            <p:ph type="title"/>
          </p:nvPr>
        </p:nvSpPr>
        <p:spPr/>
        <p:txBody>
          <a:bodyPr/>
          <a:lstStyle/>
          <a:p>
            <a:r>
              <a:rPr lang="es-MX" dirty="0"/>
              <a:t>TÉRMINOS EN CARRETERA</a:t>
            </a:r>
          </a:p>
        </p:txBody>
      </p:sp>
      <p:pic>
        <p:nvPicPr>
          <p:cNvPr id="4" name="Marcador de contenido 3">
            <a:extLst>
              <a:ext uri="{FF2B5EF4-FFF2-40B4-BE49-F238E27FC236}">
                <a16:creationId xmlns:a16="http://schemas.microsoft.com/office/drawing/2014/main" id="{9F44EEAC-1427-4185-AE9B-7F88143D9443}"/>
              </a:ext>
            </a:extLst>
          </p:cNvPr>
          <p:cNvPicPr>
            <a:picLocks noGrp="1" noChangeAspect="1"/>
          </p:cNvPicPr>
          <p:nvPr>
            <p:ph idx="1"/>
          </p:nvPr>
        </p:nvPicPr>
        <p:blipFill>
          <a:blip r:embed="rId2"/>
          <a:stretch>
            <a:fillRect/>
          </a:stretch>
        </p:blipFill>
        <p:spPr>
          <a:xfrm>
            <a:off x="1451579" y="2559708"/>
            <a:ext cx="4800600" cy="2381250"/>
          </a:xfrm>
          <a:prstGeom prst="rect">
            <a:avLst/>
          </a:prstGeom>
        </p:spPr>
      </p:pic>
      <p:pic>
        <p:nvPicPr>
          <p:cNvPr id="5" name="Imagen 4">
            <a:extLst>
              <a:ext uri="{FF2B5EF4-FFF2-40B4-BE49-F238E27FC236}">
                <a16:creationId xmlns:a16="http://schemas.microsoft.com/office/drawing/2014/main" id="{76511FD3-6491-4DAA-96AA-D728017D6812}"/>
              </a:ext>
            </a:extLst>
          </p:cNvPr>
          <p:cNvPicPr>
            <a:picLocks noChangeAspect="1"/>
          </p:cNvPicPr>
          <p:nvPr/>
        </p:nvPicPr>
        <p:blipFill>
          <a:blip r:embed="rId3"/>
          <a:stretch>
            <a:fillRect/>
          </a:stretch>
        </p:blipFill>
        <p:spPr>
          <a:xfrm>
            <a:off x="7278266" y="3521733"/>
            <a:ext cx="3009900" cy="1419225"/>
          </a:xfrm>
          <a:prstGeom prst="rect">
            <a:avLst/>
          </a:prstGeom>
        </p:spPr>
      </p:pic>
    </p:spTree>
    <p:extLst>
      <p:ext uri="{BB962C8B-B14F-4D97-AF65-F5344CB8AC3E}">
        <p14:creationId xmlns:p14="http://schemas.microsoft.com/office/powerpoint/2010/main" val="169935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245C4-0478-47F2-A4A0-EED8418A7E73}"/>
              </a:ext>
            </a:extLst>
          </p:cNvPr>
          <p:cNvSpPr>
            <a:spLocks noGrp="1"/>
          </p:cNvSpPr>
          <p:nvPr>
            <p:ph type="title"/>
          </p:nvPr>
        </p:nvSpPr>
        <p:spPr/>
        <p:txBody>
          <a:bodyPr/>
          <a:lstStyle/>
          <a:p>
            <a:r>
              <a:rPr lang="es-MX" dirty="0"/>
              <a:t>TERRAPLÉN</a:t>
            </a:r>
          </a:p>
        </p:txBody>
      </p:sp>
      <p:sp>
        <p:nvSpPr>
          <p:cNvPr id="3" name="Marcador de contenido 2">
            <a:extLst>
              <a:ext uri="{FF2B5EF4-FFF2-40B4-BE49-F238E27FC236}">
                <a16:creationId xmlns:a16="http://schemas.microsoft.com/office/drawing/2014/main" id="{62DE7F93-16B1-4549-B196-6EF90642DB55}"/>
              </a:ext>
            </a:extLst>
          </p:cNvPr>
          <p:cNvSpPr>
            <a:spLocks noGrp="1"/>
          </p:cNvSpPr>
          <p:nvPr>
            <p:ph idx="1"/>
          </p:nvPr>
        </p:nvSpPr>
        <p:spPr>
          <a:xfrm>
            <a:off x="1451579" y="1941087"/>
            <a:ext cx="9603275" cy="3450613"/>
          </a:xfrm>
        </p:spPr>
        <p:txBody>
          <a:bodyPr/>
          <a:lstStyle/>
          <a:p>
            <a:r>
              <a:rPr lang="es-ES" dirty="0"/>
              <a:t>Montón de tierra con que se rellena un hueco o que se levanta con un fin determinado.</a:t>
            </a:r>
            <a:br>
              <a:rPr lang="es-ES" dirty="0"/>
            </a:br>
            <a:endParaRPr lang="es-MX" dirty="0"/>
          </a:p>
        </p:txBody>
      </p:sp>
      <p:pic>
        <p:nvPicPr>
          <p:cNvPr id="2050" name="Picture 2" descr="Resultado de imagen de Terraplén">
            <a:extLst>
              <a:ext uri="{FF2B5EF4-FFF2-40B4-BE49-F238E27FC236}">
                <a16:creationId xmlns:a16="http://schemas.microsoft.com/office/drawing/2014/main" id="{A5CB4745-8191-4C05-AC17-3C39EA3E6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653" y="2663405"/>
            <a:ext cx="4525347" cy="30150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Terraplén">
            <a:extLst>
              <a:ext uri="{FF2B5EF4-FFF2-40B4-BE49-F238E27FC236}">
                <a16:creationId xmlns:a16="http://schemas.microsoft.com/office/drawing/2014/main" id="{DB1DA8D0-34B7-4B3F-B79E-1DE8D78BF7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5749" y="3300861"/>
            <a:ext cx="4226767" cy="2377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7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7268B0-6892-4A55-A9EE-1A50219F3F1D}"/>
              </a:ext>
            </a:extLst>
          </p:cNvPr>
          <p:cNvSpPr>
            <a:spLocks noGrp="1"/>
          </p:cNvSpPr>
          <p:nvPr>
            <p:ph type="title"/>
          </p:nvPr>
        </p:nvSpPr>
        <p:spPr/>
        <p:txBody>
          <a:bodyPr/>
          <a:lstStyle/>
          <a:p>
            <a:r>
              <a:rPr lang="es-MX" dirty="0"/>
              <a:t>SUBRASANTE</a:t>
            </a:r>
          </a:p>
        </p:txBody>
      </p:sp>
      <p:sp>
        <p:nvSpPr>
          <p:cNvPr id="3" name="Marcador de contenido 2">
            <a:extLst>
              <a:ext uri="{FF2B5EF4-FFF2-40B4-BE49-F238E27FC236}">
                <a16:creationId xmlns:a16="http://schemas.microsoft.com/office/drawing/2014/main" id="{C214B215-C633-4848-A1C0-683E17012CE5}"/>
              </a:ext>
            </a:extLst>
          </p:cNvPr>
          <p:cNvSpPr>
            <a:spLocks noGrp="1"/>
          </p:cNvSpPr>
          <p:nvPr>
            <p:ph idx="1"/>
          </p:nvPr>
        </p:nvSpPr>
        <p:spPr/>
        <p:txBody>
          <a:bodyPr/>
          <a:lstStyle/>
          <a:p>
            <a:r>
              <a:rPr lang="es-ES" dirty="0"/>
              <a:t>Los materiales para la capa subrasante son los suelos naturales, seleccionados o cribados, producto de los cortes o de la extracción en bancos, que se utilizan para formar dicha capa inmediatamente encima de la cama de los cortes, de la capa subyacente o del cuerpo de un terraplén cuando ésta última no se construya, para servir de desplante a un pavimento. </a:t>
            </a:r>
            <a:endParaRPr lang="es-MX" dirty="0"/>
          </a:p>
        </p:txBody>
      </p:sp>
      <p:pic>
        <p:nvPicPr>
          <p:cNvPr id="3074" name="Picture 2" descr="Resultado de imagen de Subrasante">
            <a:extLst>
              <a:ext uri="{FF2B5EF4-FFF2-40B4-BE49-F238E27FC236}">
                <a16:creationId xmlns:a16="http://schemas.microsoft.com/office/drawing/2014/main" id="{36899758-D95D-437E-96D4-C5533000D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7428" y="3741038"/>
            <a:ext cx="4974312" cy="208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07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6D1A7-6C80-4DE1-AF3E-659B3A077EC1}"/>
              </a:ext>
            </a:extLst>
          </p:cNvPr>
          <p:cNvSpPr>
            <a:spLocks noGrp="1"/>
          </p:cNvSpPr>
          <p:nvPr>
            <p:ph type="title"/>
          </p:nvPr>
        </p:nvSpPr>
        <p:spPr/>
        <p:txBody>
          <a:bodyPr/>
          <a:lstStyle/>
          <a:p>
            <a:r>
              <a:rPr lang="es-MX" dirty="0"/>
              <a:t>SUBYACENTE</a:t>
            </a:r>
          </a:p>
        </p:txBody>
      </p:sp>
      <p:sp>
        <p:nvSpPr>
          <p:cNvPr id="3" name="Marcador de contenido 2">
            <a:extLst>
              <a:ext uri="{FF2B5EF4-FFF2-40B4-BE49-F238E27FC236}">
                <a16:creationId xmlns:a16="http://schemas.microsoft.com/office/drawing/2014/main" id="{A270733C-A2AD-49B9-B99A-95EB75635467}"/>
              </a:ext>
            </a:extLst>
          </p:cNvPr>
          <p:cNvSpPr>
            <a:spLocks noGrp="1"/>
          </p:cNvSpPr>
          <p:nvPr>
            <p:ph idx="1"/>
          </p:nvPr>
        </p:nvSpPr>
        <p:spPr/>
        <p:txBody>
          <a:bodyPr/>
          <a:lstStyle/>
          <a:p>
            <a:r>
              <a:rPr lang="es-ES" dirty="0"/>
              <a:t>Los materiales para la capa subyacente son suelos y fragmentos de roca, producto de los cortes o de la extracción en bancos, que se utilizan para formar dicha capa inmediatamente encima del cuerpo de un terraplén. </a:t>
            </a:r>
            <a:endParaRPr lang="es-MX" dirty="0"/>
          </a:p>
        </p:txBody>
      </p:sp>
      <p:pic>
        <p:nvPicPr>
          <p:cNvPr id="4098" name="Picture 2" descr="Resultado de imagen de subyacente carreteras">
            <a:extLst>
              <a:ext uri="{FF2B5EF4-FFF2-40B4-BE49-F238E27FC236}">
                <a16:creationId xmlns:a16="http://schemas.microsoft.com/office/drawing/2014/main" id="{3992B1AE-13A0-4D8A-A410-81D0660AA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3507131"/>
            <a:ext cx="3540299" cy="212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B0083-B8A6-4EBF-AE8F-5786FF9B4959}"/>
              </a:ext>
            </a:extLst>
          </p:cNvPr>
          <p:cNvSpPr>
            <a:spLocks noGrp="1"/>
          </p:cNvSpPr>
          <p:nvPr>
            <p:ph type="title"/>
          </p:nvPr>
        </p:nvSpPr>
        <p:spPr/>
        <p:txBody>
          <a:bodyPr/>
          <a:lstStyle/>
          <a:p>
            <a:r>
              <a:rPr lang="es-MX" dirty="0"/>
              <a:t>NORMAS</a:t>
            </a:r>
          </a:p>
        </p:txBody>
      </p:sp>
      <p:pic>
        <p:nvPicPr>
          <p:cNvPr id="4" name="Marcador de contenido 3">
            <a:extLst>
              <a:ext uri="{FF2B5EF4-FFF2-40B4-BE49-F238E27FC236}">
                <a16:creationId xmlns:a16="http://schemas.microsoft.com/office/drawing/2014/main" id="{E92BC258-DF33-448A-989D-404009DCD222}"/>
              </a:ext>
            </a:extLst>
          </p:cNvPr>
          <p:cNvPicPr>
            <a:picLocks noGrp="1" noChangeAspect="1"/>
          </p:cNvPicPr>
          <p:nvPr>
            <p:ph idx="1"/>
          </p:nvPr>
        </p:nvPicPr>
        <p:blipFill>
          <a:blip r:embed="rId2"/>
          <a:stretch>
            <a:fillRect/>
          </a:stretch>
        </p:blipFill>
        <p:spPr>
          <a:xfrm>
            <a:off x="1398338" y="2286000"/>
            <a:ext cx="9547723" cy="3581400"/>
          </a:xfrm>
          <a:prstGeom prst="rect">
            <a:avLst/>
          </a:prstGeom>
        </p:spPr>
      </p:pic>
      <p:sp>
        <p:nvSpPr>
          <p:cNvPr id="6" name="Rectángulo 5">
            <a:extLst>
              <a:ext uri="{FF2B5EF4-FFF2-40B4-BE49-F238E27FC236}">
                <a16:creationId xmlns:a16="http://schemas.microsoft.com/office/drawing/2014/main" id="{3134DE5B-3B24-4119-AEB5-68274000C392}"/>
              </a:ext>
            </a:extLst>
          </p:cNvPr>
          <p:cNvSpPr/>
          <p:nvPr/>
        </p:nvSpPr>
        <p:spPr>
          <a:xfrm>
            <a:off x="1654934" y="5465763"/>
            <a:ext cx="2300630" cy="369332"/>
          </a:xfrm>
          <a:prstGeom prst="rect">
            <a:avLst/>
          </a:prstGeom>
        </p:spPr>
        <p:txBody>
          <a:bodyPr wrap="none">
            <a:spAutoFit/>
          </a:bodyPr>
          <a:lstStyle/>
          <a:p>
            <a:r>
              <a:rPr lang="es-MX" dirty="0">
                <a:hlinkClick r:id="rId3"/>
              </a:rPr>
              <a:t>https://normas.imt.mx/</a:t>
            </a:r>
            <a:endParaRPr lang="es-MX" dirty="0"/>
          </a:p>
        </p:txBody>
      </p:sp>
    </p:spTree>
    <p:extLst>
      <p:ext uri="{BB962C8B-B14F-4D97-AF65-F5344CB8AC3E}">
        <p14:creationId xmlns:p14="http://schemas.microsoft.com/office/powerpoint/2010/main" val="324529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CCA02-1B05-4576-963D-69EB0EEDACCD}"/>
              </a:ext>
            </a:extLst>
          </p:cNvPr>
          <p:cNvSpPr>
            <a:spLocks noGrp="1"/>
          </p:cNvSpPr>
          <p:nvPr>
            <p:ph type="title"/>
          </p:nvPr>
        </p:nvSpPr>
        <p:spPr/>
        <p:txBody>
          <a:bodyPr/>
          <a:lstStyle/>
          <a:p>
            <a:r>
              <a:rPr lang="es-MX" dirty="0"/>
              <a:t>AFORO VEHICULAR</a:t>
            </a:r>
          </a:p>
        </p:txBody>
      </p:sp>
      <p:sp>
        <p:nvSpPr>
          <p:cNvPr id="3" name="Marcador de contenido 2">
            <a:extLst>
              <a:ext uri="{FF2B5EF4-FFF2-40B4-BE49-F238E27FC236}">
                <a16:creationId xmlns:a16="http://schemas.microsoft.com/office/drawing/2014/main" id="{29AE226D-D4F5-4B01-A6C7-B115C99AD761}"/>
              </a:ext>
            </a:extLst>
          </p:cNvPr>
          <p:cNvSpPr>
            <a:spLocks noGrp="1"/>
          </p:cNvSpPr>
          <p:nvPr>
            <p:ph idx="1"/>
          </p:nvPr>
        </p:nvSpPr>
        <p:spPr>
          <a:xfrm>
            <a:off x="1017038" y="2015732"/>
            <a:ext cx="11056774" cy="1931117"/>
          </a:xfrm>
        </p:spPr>
        <p:txBody>
          <a:bodyPr>
            <a:normAutofit/>
          </a:bodyPr>
          <a:lstStyle/>
          <a:p>
            <a:pPr fontAlgn="base"/>
            <a:r>
              <a:rPr lang="es-ES" dirty="0"/>
              <a:t>El conocimiento del volumen y tipo de vehículos que circulan en la red de carreteras, permite determinar el grado de ocupación y las condiciones en que opera cada segmento de la red; el análisis de su evolución histórica es fundamental para definir las tendencias de su crecimiento y para planear con oportunidad las acciones que se necesitan para evitar que alguno de sus tramos deje de prestar el nivel de servicio que demanda el tránsito usuario.</a:t>
            </a:r>
          </a:p>
        </p:txBody>
      </p:sp>
      <p:pic>
        <p:nvPicPr>
          <p:cNvPr id="1026" name="Picture 2" descr="Resultado de imagen de aforo vehicular">
            <a:extLst>
              <a:ext uri="{FF2B5EF4-FFF2-40B4-BE49-F238E27FC236}">
                <a16:creationId xmlns:a16="http://schemas.microsoft.com/office/drawing/2014/main" id="{27A36D68-8BF5-4095-9025-57ECDF0B7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097" y="3688601"/>
            <a:ext cx="3396218" cy="2112447"/>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a:extLst>
              <a:ext uri="{FF2B5EF4-FFF2-40B4-BE49-F238E27FC236}">
                <a16:creationId xmlns:a16="http://schemas.microsoft.com/office/drawing/2014/main" id="{F1779F92-31C1-4B72-BA3F-4A699F6DD0B2}"/>
              </a:ext>
            </a:extLst>
          </p:cNvPr>
          <p:cNvSpPr txBox="1">
            <a:spLocks/>
          </p:cNvSpPr>
          <p:nvPr/>
        </p:nvSpPr>
        <p:spPr>
          <a:xfrm>
            <a:off x="1017038" y="3946849"/>
            <a:ext cx="6550574" cy="193111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s-ES" dirty="0"/>
              <a:t>Por lo que se refiere a la infraestructura, dicha información es básica para estudiar el potencial de captación de tránsito de nuevos tramos, así como para definir sus características geométricas y estructurales. </a:t>
            </a:r>
            <a:endParaRPr lang="es-MX" dirty="0"/>
          </a:p>
        </p:txBody>
      </p:sp>
    </p:spTree>
    <p:extLst>
      <p:ext uri="{BB962C8B-B14F-4D97-AF65-F5344CB8AC3E}">
        <p14:creationId xmlns:p14="http://schemas.microsoft.com/office/powerpoint/2010/main" val="335393278"/>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99</TotalTime>
  <Words>1061</Words>
  <Application>Microsoft Office PowerPoint</Application>
  <PresentationFormat>Panorámica</PresentationFormat>
  <Paragraphs>55</Paragraphs>
  <Slides>22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Franklin Gothic Book</vt:lpstr>
      <vt:lpstr>Recorte</vt:lpstr>
      <vt:lpstr>TDPA</vt:lpstr>
      <vt:lpstr>¿QUÉ ES TDPA?</vt:lpstr>
      <vt:lpstr>OBJETIVO</vt:lpstr>
      <vt:lpstr>TÉRMINOS EN CARRETERA</vt:lpstr>
      <vt:lpstr>TERRAPLÉN</vt:lpstr>
      <vt:lpstr>SUBRASANTE</vt:lpstr>
      <vt:lpstr>SUBYACENTE</vt:lpstr>
      <vt:lpstr>NORMAS</vt:lpstr>
      <vt:lpstr>AFORO VEHICULAR</vt:lpstr>
      <vt:lpstr>DEFINICIONES DE AFORO</vt:lpstr>
      <vt:lpstr>CLASIFICACION VEHICULAR SCT </vt:lpstr>
      <vt:lpstr>PROYECTO CARRETERO (AFORO)</vt:lpstr>
      <vt:lpstr>UBICACIÓN</vt:lpstr>
      <vt:lpstr>AFORO VEHICULAR</vt:lpstr>
      <vt:lpstr>CONDICIONES DE TRÁNSITO</vt:lpstr>
      <vt:lpstr>TABLA DE NÚMERO DE COCHES Y TIEMPO TRANSCURRIDO</vt:lpstr>
      <vt:lpstr>GRÁFICA DE VEHÍCULOS POR MINUTO</vt:lpstr>
      <vt:lpstr>GRÁFICA DE POLINOMIOS</vt:lpstr>
      <vt:lpstr>CÓDIGO</vt:lpstr>
      <vt:lpstr>CÓDIGO</vt:lpstr>
      <vt:lpstr>CÓDIGO</vt:lpstr>
      <vt:lpstr>CÓDIGO</vt:lpstr>
    </vt:vector>
  </TitlesOfParts>
  <Company>ITESO 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solucionar el problema de préstamos estudiantiles de Estados Unidos</dc:title>
  <dc:creator>ANGUIANO MARTINEZ, ALEJANDRO</dc:creator>
  <cp:lastModifiedBy>alejandro anguiano martinez</cp:lastModifiedBy>
  <cp:revision>18</cp:revision>
  <dcterms:created xsi:type="dcterms:W3CDTF">2020-02-25T18:08:07Z</dcterms:created>
  <dcterms:modified xsi:type="dcterms:W3CDTF">2020-03-03T02:48:43Z</dcterms:modified>
</cp:coreProperties>
</file>