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7" r:id="rId5"/>
    <p:sldId id="289" r:id="rId6"/>
    <p:sldId id="311" r:id="rId7"/>
    <p:sldId id="262" r:id="rId8"/>
    <p:sldId id="315" r:id="rId9"/>
    <p:sldId id="313" r:id="rId10"/>
    <p:sldId id="314" r:id="rId11"/>
    <p:sldId id="316" r:id="rId12"/>
    <p:sldId id="263" r:id="rId13"/>
    <p:sldId id="312" r:id="rId14"/>
    <p:sldId id="317" r:id="rId15"/>
    <p:sldId id="318" r:id="rId16"/>
    <p:sldId id="266" r:id="rId17"/>
    <p:sldId id="258" r:id="rId1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CA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60"/>
  </p:normalViewPr>
  <p:slideViewPr>
    <p:cSldViewPr snapToGrid="0">
      <p:cViewPr varScale="1">
        <p:scale>
          <a:sx n="82" d="100"/>
          <a:sy n="82" d="100"/>
        </p:scale>
        <p:origin x="720"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9BF2B0-320B-4D7A-8682-7392F3150886}" type="doc">
      <dgm:prSet loTypeId="urn:microsoft.com/office/officeart/2005/8/layout/vList5" loCatId="list" qsTypeId="urn:microsoft.com/office/officeart/2005/8/quickstyle/simple3" qsCatId="simple" csTypeId="urn:microsoft.com/office/officeart/2005/8/colors/colorful1" csCatId="colorful" phldr="1"/>
      <dgm:spPr/>
      <dgm:t>
        <a:bodyPr/>
        <a:lstStyle/>
        <a:p>
          <a:endParaRPr lang="en-US"/>
        </a:p>
      </dgm:t>
    </dgm:pt>
    <dgm:pt modelId="{78149C06-45E7-4656-873E-55C699C2C5E6}">
      <dgm:prSet phldrT="[Texto]"/>
      <dgm:spPr/>
      <dgm:t>
        <a:bodyPr/>
        <a:lstStyle/>
        <a:p>
          <a:r>
            <a:rPr lang="es-CO" dirty="0"/>
            <a:t>Volumen</a:t>
          </a:r>
          <a:endParaRPr lang="en-US" dirty="0"/>
        </a:p>
      </dgm:t>
    </dgm:pt>
    <dgm:pt modelId="{BCB544E0-C4D7-43F9-819F-DE7450CF5D46}" type="parTrans" cxnId="{B0A60A0B-E054-47B2-8C31-A6F7EDA115A5}">
      <dgm:prSet/>
      <dgm:spPr/>
      <dgm:t>
        <a:bodyPr/>
        <a:lstStyle/>
        <a:p>
          <a:endParaRPr lang="en-US"/>
        </a:p>
      </dgm:t>
    </dgm:pt>
    <dgm:pt modelId="{3D544D88-EA4F-4B78-B7C5-E3F72792E596}" type="sibTrans" cxnId="{B0A60A0B-E054-47B2-8C31-A6F7EDA115A5}">
      <dgm:prSet/>
      <dgm:spPr/>
      <dgm:t>
        <a:bodyPr/>
        <a:lstStyle/>
        <a:p>
          <a:endParaRPr lang="en-US"/>
        </a:p>
      </dgm:t>
    </dgm:pt>
    <dgm:pt modelId="{98D6B3E5-0EEB-47A1-9ED2-BE417653A6F8}">
      <dgm:prSet phldrT="[Texto]"/>
      <dgm:spPr/>
      <dgm:t>
        <a:bodyPr/>
        <a:lstStyle/>
        <a:p>
          <a:r>
            <a:rPr lang="es-ES" dirty="0"/>
            <a:t>Valor</a:t>
          </a:r>
          <a:endParaRPr lang="en-US" dirty="0"/>
        </a:p>
      </dgm:t>
    </dgm:pt>
    <dgm:pt modelId="{664EB4A9-5822-4165-B117-ED8B3F0B26EB}" type="sibTrans" cxnId="{734F24A1-1009-4365-9FD6-057735F6CFD9}">
      <dgm:prSet/>
      <dgm:spPr/>
      <dgm:t>
        <a:bodyPr/>
        <a:lstStyle/>
        <a:p>
          <a:endParaRPr lang="en-US"/>
        </a:p>
      </dgm:t>
    </dgm:pt>
    <dgm:pt modelId="{A74E67B2-E40B-4526-B0B6-3870091ABC23}" type="parTrans" cxnId="{734F24A1-1009-4365-9FD6-057735F6CFD9}">
      <dgm:prSet/>
      <dgm:spPr/>
      <dgm:t>
        <a:bodyPr/>
        <a:lstStyle/>
        <a:p>
          <a:endParaRPr lang="en-US"/>
        </a:p>
      </dgm:t>
    </dgm:pt>
    <dgm:pt modelId="{85447690-79E0-4003-A0C7-B6E006D29D9A}">
      <dgm:prSet phldrT="[Texto]"/>
      <dgm:spPr/>
      <dgm:t>
        <a:bodyPr/>
        <a:lstStyle/>
        <a:p>
          <a:r>
            <a:rPr lang="es-ES" dirty="0"/>
            <a:t>Velocidad</a:t>
          </a:r>
          <a:endParaRPr lang="en-US" dirty="0"/>
        </a:p>
      </dgm:t>
    </dgm:pt>
    <dgm:pt modelId="{EA085486-55C2-4319-9D12-E8583A8D9EC1}" type="sibTrans" cxnId="{33A937CF-F9D0-405A-AB29-36B4701FF6A7}">
      <dgm:prSet/>
      <dgm:spPr/>
      <dgm:t>
        <a:bodyPr/>
        <a:lstStyle/>
        <a:p>
          <a:endParaRPr lang="en-US"/>
        </a:p>
      </dgm:t>
    </dgm:pt>
    <dgm:pt modelId="{5877CE8B-82B1-4C01-B898-D953DF47C738}" type="parTrans" cxnId="{33A937CF-F9D0-405A-AB29-36B4701FF6A7}">
      <dgm:prSet/>
      <dgm:spPr/>
      <dgm:t>
        <a:bodyPr/>
        <a:lstStyle/>
        <a:p>
          <a:endParaRPr lang="en-US"/>
        </a:p>
      </dgm:t>
    </dgm:pt>
    <dgm:pt modelId="{34D8431B-3A50-4D03-8F8A-77F3A71228E6}">
      <dgm:prSet phldrT="[Texto]"/>
      <dgm:spPr/>
      <dgm:t>
        <a:bodyPr/>
        <a:lstStyle/>
        <a:p>
          <a:r>
            <a:rPr lang="es-ES" dirty="0"/>
            <a:t>Variedad</a:t>
          </a:r>
          <a:endParaRPr lang="en-US" dirty="0"/>
        </a:p>
      </dgm:t>
    </dgm:pt>
    <dgm:pt modelId="{7095CEDE-5B01-43DB-88AF-89DBF5DB47D6}" type="sibTrans" cxnId="{B513EE3D-9553-4F3A-B0F4-635CBC1C7AE5}">
      <dgm:prSet/>
      <dgm:spPr/>
      <dgm:t>
        <a:bodyPr/>
        <a:lstStyle/>
        <a:p>
          <a:endParaRPr lang="en-US"/>
        </a:p>
      </dgm:t>
    </dgm:pt>
    <dgm:pt modelId="{8BAEEAC0-9075-4EB0-8786-24B05197C1C4}" type="parTrans" cxnId="{B513EE3D-9553-4F3A-B0F4-635CBC1C7AE5}">
      <dgm:prSet/>
      <dgm:spPr/>
      <dgm:t>
        <a:bodyPr/>
        <a:lstStyle/>
        <a:p>
          <a:endParaRPr lang="en-US"/>
        </a:p>
      </dgm:t>
    </dgm:pt>
    <dgm:pt modelId="{F56D8C6A-751F-4771-90FD-341D36281A93}">
      <dgm:prSet phldrT="[Texto]"/>
      <dgm:spPr/>
      <dgm:t>
        <a:bodyPr/>
        <a:lstStyle/>
        <a:p>
          <a:r>
            <a:rPr lang="es-ES" dirty="0"/>
            <a:t>Veracidad</a:t>
          </a:r>
          <a:endParaRPr lang="en-US" dirty="0"/>
        </a:p>
      </dgm:t>
    </dgm:pt>
    <dgm:pt modelId="{7AF5F126-83A3-4284-9A56-0A2BFD0F0F65}" type="sibTrans" cxnId="{185638B2-BA1C-463C-9A1F-F676A5FBB05C}">
      <dgm:prSet/>
      <dgm:spPr/>
      <dgm:t>
        <a:bodyPr/>
        <a:lstStyle/>
        <a:p>
          <a:endParaRPr lang="en-US"/>
        </a:p>
      </dgm:t>
    </dgm:pt>
    <dgm:pt modelId="{0C938794-5D00-4A96-8D71-4A9E9A97B88D}" type="parTrans" cxnId="{185638B2-BA1C-463C-9A1F-F676A5FBB05C}">
      <dgm:prSet/>
      <dgm:spPr/>
      <dgm:t>
        <a:bodyPr/>
        <a:lstStyle/>
        <a:p>
          <a:endParaRPr lang="en-US"/>
        </a:p>
      </dgm:t>
    </dgm:pt>
    <dgm:pt modelId="{229B0594-93F2-473F-9546-4523CC0B102F}">
      <dgm:prSet phldrT="[Texto]"/>
      <dgm:spPr/>
      <dgm:t>
        <a:bodyPr/>
        <a:lstStyle/>
        <a:p>
          <a:r>
            <a:rPr lang="es-ES" dirty="0"/>
            <a:t>Viabilidad</a:t>
          </a:r>
          <a:endParaRPr lang="en-US" dirty="0"/>
        </a:p>
      </dgm:t>
    </dgm:pt>
    <dgm:pt modelId="{D3C195F3-DFE1-4374-BAF3-9E4FD7A8380B}" type="sibTrans" cxnId="{1BF799C2-2354-4EE6-926B-6DE3D1237222}">
      <dgm:prSet/>
      <dgm:spPr/>
      <dgm:t>
        <a:bodyPr/>
        <a:lstStyle/>
        <a:p>
          <a:endParaRPr lang="en-US"/>
        </a:p>
      </dgm:t>
    </dgm:pt>
    <dgm:pt modelId="{DC35C825-3B0C-4F50-B5B5-BF488F1168EA}" type="parTrans" cxnId="{1BF799C2-2354-4EE6-926B-6DE3D1237222}">
      <dgm:prSet/>
      <dgm:spPr/>
      <dgm:t>
        <a:bodyPr/>
        <a:lstStyle/>
        <a:p>
          <a:endParaRPr lang="en-US"/>
        </a:p>
      </dgm:t>
    </dgm:pt>
    <dgm:pt modelId="{AF868321-5F36-426F-ADFB-C4E2DCE6071E}">
      <dgm:prSet phldrT="[Texto]"/>
      <dgm:spPr/>
      <dgm:t>
        <a:bodyPr/>
        <a:lstStyle/>
        <a:p>
          <a:r>
            <a:rPr lang="es-ES" dirty="0"/>
            <a:t>Visualización</a:t>
          </a:r>
          <a:endParaRPr lang="en-US" dirty="0"/>
        </a:p>
      </dgm:t>
    </dgm:pt>
    <dgm:pt modelId="{BD8C3CE5-0FE6-4855-9DD0-48A74177F5E3}" type="sibTrans" cxnId="{6F09F940-640F-4765-884B-53AFF6B54644}">
      <dgm:prSet/>
      <dgm:spPr/>
      <dgm:t>
        <a:bodyPr/>
        <a:lstStyle/>
        <a:p>
          <a:endParaRPr lang="en-US"/>
        </a:p>
      </dgm:t>
    </dgm:pt>
    <dgm:pt modelId="{3B83DC90-1035-4E8D-9A20-033CE529E7B2}" type="parTrans" cxnId="{6F09F940-640F-4765-884B-53AFF6B54644}">
      <dgm:prSet/>
      <dgm:spPr/>
      <dgm:t>
        <a:bodyPr/>
        <a:lstStyle/>
        <a:p>
          <a:endParaRPr lang="en-US"/>
        </a:p>
      </dgm:t>
    </dgm:pt>
    <dgm:pt modelId="{BEBD1C2E-B110-4790-A88A-5EEAA163EB5C}">
      <dgm:prSet phldrT="[Texto]"/>
      <dgm:spPr/>
      <dgm:t>
        <a:bodyPr/>
        <a:lstStyle/>
        <a:p>
          <a:r>
            <a:rPr lang="es-ES" b="1" dirty="0"/>
            <a:t>Gestión de Datos de Pacientes: Durante la pandemia, hospitales y centros de salud han acumulado enormes volúmenes de datos sobre casos de COVID-19, incluyendo pruebas, diagnósticos, tratamientos y resultados. Por ejemplo, un hospital puede registrar cientos de miles de registros de pacientes diariamente, incluyendo datos de pruebas de PCR, imágenes de rayos X y registros de tratamientos.</a:t>
          </a:r>
          <a:endParaRPr lang="en-US" dirty="0"/>
        </a:p>
      </dgm:t>
    </dgm:pt>
    <dgm:pt modelId="{EAB5A429-A526-462A-972A-17412CEAB433}" type="parTrans" cxnId="{4AB6EB1A-768D-4688-ACEC-EC102D53FC80}">
      <dgm:prSet/>
      <dgm:spPr/>
      <dgm:t>
        <a:bodyPr/>
        <a:lstStyle/>
        <a:p>
          <a:endParaRPr lang="en-US"/>
        </a:p>
      </dgm:t>
    </dgm:pt>
    <dgm:pt modelId="{11982C0D-39C0-477A-8F19-524B95A356D8}" type="sibTrans" cxnId="{4AB6EB1A-768D-4688-ACEC-EC102D53FC80}">
      <dgm:prSet/>
      <dgm:spPr/>
      <dgm:t>
        <a:bodyPr/>
        <a:lstStyle/>
        <a:p>
          <a:endParaRPr lang="en-US"/>
        </a:p>
      </dgm:t>
    </dgm:pt>
    <dgm:pt modelId="{5124F039-8EC5-490E-930F-565B5B159F62}">
      <dgm:prSet phldrT="[Texto]"/>
      <dgm:spPr/>
      <dgm:t>
        <a:bodyPr/>
        <a:lstStyle/>
        <a:p>
          <a:r>
            <a:rPr lang="es-ES" dirty="0"/>
            <a:t>Seguimiento en Tiempo Real: Las plataformas de monitoreo en tiempo real permiten a los hospitales rastrear la propagación del virus y la capacidad de las unidades de cuidados intensivos (UCI). Por ejemplo, se actualizan continuamente los datos sobre la disponibilidad de camas y ventiladores, permitiendo respuestas rápidas a cambios en la demanda.</a:t>
          </a:r>
          <a:r>
            <a:rPr lang="es-CO" dirty="0"/>
            <a:t> </a:t>
          </a:r>
          <a:endParaRPr lang="en-US" dirty="0"/>
        </a:p>
      </dgm:t>
    </dgm:pt>
    <dgm:pt modelId="{AA338109-047B-47AF-8804-8AC1852630CB}" type="parTrans" cxnId="{399C02C7-87BF-46A6-98CF-11E005DD3E6A}">
      <dgm:prSet/>
      <dgm:spPr/>
      <dgm:t>
        <a:bodyPr/>
        <a:lstStyle/>
        <a:p>
          <a:endParaRPr lang="en-US"/>
        </a:p>
      </dgm:t>
    </dgm:pt>
    <dgm:pt modelId="{6C4ADD45-3917-49F1-B9EF-C9F61B1817E5}" type="sibTrans" cxnId="{399C02C7-87BF-46A6-98CF-11E005DD3E6A}">
      <dgm:prSet/>
      <dgm:spPr/>
      <dgm:t>
        <a:bodyPr/>
        <a:lstStyle/>
        <a:p>
          <a:endParaRPr lang="en-US"/>
        </a:p>
      </dgm:t>
    </dgm:pt>
    <dgm:pt modelId="{4C8AA607-E225-4D0F-8DDB-80035B6DFE60}">
      <dgm:prSet phldrT="[Texto]"/>
      <dgm:spPr/>
      <dgm:t>
        <a:bodyPr/>
        <a:lstStyle/>
        <a:p>
          <a:r>
            <a:rPr lang="es-ES" dirty="0"/>
            <a:t>Datos de Diagnóstico y Medios Sociales: En el sector salud, se recopilan datos estructurados (resultados de pruebas), </a:t>
          </a:r>
          <a:r>
            <a:rPr lang="es-ES" dirty="0" err="1"/>
            <a:t>semi-estructurados</a:t>
          </a:r>
          <a:r>
            <a:rPr lang="es-ES" dirty="0"/>
            <a:t> (informes clínicos) y no estructurados (publicaciones en redes sociales sobre síntomas y preocupaciones). Los datos de redes sociales pueden proporcionar información adicional sobre las tendencias de los síntomas y la percepción pública.</a:t>
          </a:r>
          <a:endParaRPr lang="en-US" dirty="0"/>
        </a:p>
      </dgm:t>
    </dgm:pt>
    <dgm:pt modelId="{F97B078B-495F-4E8B-8254-6C4623C33E97}" type="parTrans" cxnId="{0839C0B2-77DE-4979-8575-63975FE9E5D1}">
      <dgm:prSet/>
      <dgm:spPr/>
      <dgm:t>
        <a:bodyPr/>
        <a:lstStyle/>
        <a:p>
          <a:endParaRPr lang="en-US"/>
        </a:p>
      </dgm:t>
    </dgm:pt>
    <dgm:pt modelId="{8DFCE695-4F68-4298-AEA1-C492FCFE637D}" type="sibTrans" cxnId="{0839C0B2-77DE-4979-8575-63975FE9E5D1}">
      <dgm:prSet/>
      <dgm:spPr/>
      <dgm:t>
        <a:bodyPr/>
        <a:lstStyle/>
        <a:p>
          <a:endParaRPr lang="en-US"/>
        </a:p>
      </dgm:t>
    </dgm:pt>
    <dgm:pt modelId="{99B535CE-060B-47AB-9171-5968752FE846}">
      <dgm:prSet phldrT="[Texto]"/>
      <dgm:spPr/>
      <dgm:t>
        <a:bodyPr/>
        <a:lstStyle/>
        <a:p>
          <a:r>
            <a:rPr lang="es-ES" dirty="0"/>
            <a:t>Validación de Datos de Pruebas de COVID-19: La veracidad es crucial para garantizar que los resultados de las pruebas de COVID-19 sean precisos. Los laboratorios implementan procesos rigurosos de control de calidad y validación para asegurar que los datos de las pruebas sean fiables y representativos de la realidad.</a:t>
          </a:r>
          <a:endParaRPr lang="en-US" dirty="0"/>
        </a:p>
      </dgm:t>
    </dgm:pt>
    <dgm:pt modelId="{BE482088-08D1-40C0-A8A4-828506A91A0A}" type="parTrans" cxnId="{31FA841D-92B3-4A6E-9029-E08D343DC3C6}">
      <dgm:prSet/>
      <dgm:spPr/>
      <dgm:t>
        <a:bodyPr/>
        <a:lstStyle/>
        <a:p>
          <a:endParaRPr lang="en-US"/>
        </a:p>
      </dgm:t>
    </dgm:pt>
    <dgm:pt modelId="{9AD842DF-00E5-4D8C-8C59-4C3A00AADA54}" type="sibTrans" cxnId="{31FA841D-92B3-4A6E-9029-E08D343DC3C6}">
      <dgm:prSet/>
      <dgm:spPr/>
      <dgm:t>
        <a:bodyPr/>
        <a:lstStyle/>
        <a:p>
          <a:endParaRPr lang="en-US"/>
        </a:p>
      </dgm:t>
    </dgm:pt>
    <dgm:pt modelId="{B6A7A951-4CC0-42E0-B6D3-7677A213C66C}">
      <dgm:prSet phldrT="[Texto]"/>
      <dgm:spPr/>
      <dgm:t>
        <a:bodyPr/>
        <a:lstStyle/>
        <a:p>
          <a:r>
            <a:rPr lang="es-ES" dirty="0"/>
            <a:t>Optimización de Recursos de Salud: La viabilidad de los proyectos de Big Data en salud se refleja en la capacidad de optimizar el uso de recursos. Por ejemplo, el análisis de grandes volúmenes de datos puede ayudar a predecir brotes y ajustar la distribución de equipos médicos y personal a las áreas más necesitadas.</a:t>
          </a:r>
          <a:endParaRPr lang="en-US" dirty="0"/>
        </a:p>
      </dgm:t>
    </dgm:pt>
    <dgm:pt modelId="{9C0F4C3F-DC94-4240-A854-2CD9B3FA226C}" type="parTrans" cxnId="{D5A884BE-B507-4A4C-B484-3E2082441E0F}">
      <dgm:prSet/>
      <dgm:spPr/>
      <dgm:t>
        <a:bodyPr/>
        <a:lstStyle/>
        <a:p>
          <a:endParaRPr lang="en-US"/>
        </a:p>
      </dgm:t>
    </dgm:pt>
    <dgm:pt modelId="{A49F0078-A690-420A-B529-E7EB4E92B19D}" type="sibTrans" cxnId="{D5A884BE-B507-4A4C-B484-3E2082441E0F}">
      <dgm:prSet/>
      <dgm:spPr/>
      <dgm:t>
        <a:bodyPr/>
        <a:lstStyle/>
        <a:p>
          <a:endParaRPr lang="en-US"/>
        </a:p>
      </dgm:t>
    </dgm:pt>
    <dgm:pt modelId="{35684B56-4E47-494E-B927-89692302C0E3}">
      <dgm:prSet phldrT="[Texto]"/>
      <dgm:spPr/>
      <dgm:t>
        <a:bodyPr/>
        <a:lstStyle/>
        <a:p>
          <a:r>
            <a:rPr lang="es-ES" dirty="0" err="1"/>
            <a:t>Dashboard</a:t>
          </a:r>
          <a:r>
            <a:rPr lang="es-ES" dirty="0"/>
            <a:t> de Seguimiento de COVID-19: Los paneles de control interactivos que muestran mapas de calor de casos, tasas de infección y disponibilidad de recursos en hospitales permiten a los responsables de salud pública y a los gestores hospitalarios tomar decisiones informadas rápidamente. Estas visualizaciones ayudan a comunicar la situación actual de manera clara y efectiva.</a:t>
          </a:r>
          <a:endParaRPr lang="en-US" dirty="0"/>
        </a:p>
      </dgm:t>
    </dgm:pt>
    <dgm:pt modelId="{EA18946D-53EC-44AE-97CB-9F50480C003A}" type="parTrans" cxnId="{6C9461BC-DF87-432B-AF2E-9B997BBA088F}">
      <dgm:prSet/>
      <dgm:spPr/>
      <dgm:t>
        <a:bodyPr/>
        <a:lstStyle/>
        <a:p>
          <a:endParaRPr lang="en-US"/>
        </a:p>
      </dgm:t>
    </dgm:pt>
    <dgm:pt modelId="{D8339452-FF06-4720-A2D8-31B0E968136C}" type="sibTrans" cxnId="{6C9461BC-DF87-432B-AF2E-9B997BBA088F}">
      <dgm:prSet/>
      <dgm:spPr/>
      <dgm:t>
        <a:bodyPr/>
        <a:lstStyle/>
        <a:p>
          <a:endParaRPr lang="en-US"/>
        </a:p>
      </dgm:t>
    </dgm:pt>
    <dgm:pt modelId="{650FA791-12B1-412D-BD41-5570CBB7F7C4}">
      <dgm:prSet phldrT="[Texto]"/>
      <dgm:spPr/>
      <dgm:t>
        <a:bodyPr/>
        <a:lstStyle/>
        <a:p>
          <a:r>
            <a:rPr lang="es-ES" dirty="0"/>
            <a:t>Modelos Predictivos para Gestión de Pandemias: El valor del Big Data en salud se manifiesta en la capacidad de crear modelos predictivos que estimen el impacto futuro de la pandemia, ayuden a planificar estrategias de vacunación y optimicen las políticas de salud pública para minimizar la propagación del virus y proteger la salud de la población.</a:t>
          </a:r>
          <a:endParaRPr lang="en-US" dirty="0"/>
        </a:p>
      </dgm:t>
    </dgm:pt>
    <dgm:pt modelId="{AE4375A4-32D6-4487-811B-CB17B171B423}" type="parTrans" cxnId="{E3EED072-5955-42D7-8E49-3ED596193B97}">
      <dgm:prSet/>
      <dgm:spPr/>
      <dgm:t>
        <a:bodyPr/>
        <a:lstStyle/>
        <a:p>
          <a:endParaRPr lang="en-US"/>
        </a:p>
      </dgm:t>
    </dgm:pt>
    <dgm:pt modelId="{EC9C19D1-22A0-433C-A7B3-2265135D186E}" type="sibTrans" cxnId="{E3EED072-5955-42D7-8E49-3ED596193B97}">
      <dgm:prSet/>
      <dgm:spPr/>
      <dgm:t>
        <a:bodyPr/>
        <a:lstStyle/>
        <a:p>
          <a:endParaRPr lang="en-US"/>
        </a:p>
      </dgm:t>
    </dgm:pt>
    <dgm:pt modelId="{EE3492DD-AAC6-468A-8D62-7B67447EFFB5}" type="pres">
      <dgm:prSet presAssocID="{539BF2B0-320B-4D7A-8682-7392F3150886}" presName="Name0" presStyleCnt="0">
        <dgm:presLayoutVars>
          <dgm:dir/>
          <dgm:animLvl val="lvl"/>
          <dgm:resizeHandles val="exact"/>
        </dgm:presLayoutVars>
      </dgm:prSet>
      <dgm:spPr/>
    </dgm:pt>
    <dgm:pt modelId="{5F246AEF-4A73-4821-8410-1933FF64AD7E}" type="pres">
      <dgm:prSet presAssocID="{78149C06-45E7-4656-873E-55C699C2C5E6}" presName="linNode" presStyleCnt="0"/>
      <dgm:spPr/>
    </dgm:pt>
    <dgm:pt modelId="{E78648F1-4102-4EC1-84DA-745C84575A92}" type="pres">
      <dgm:prSet presAssocID="{78149C06-45E7-4656-873E-55C699C2C5E6}" presName="parentText" presStyleLbl="node1" presStyleIdx="0" presStyleCnt="7" custScaleX="105265">
        <dgm:presLayoutVars>
          <dgm:chMax val="1"/>
          <dgm:bulletEnabled val="1"/>
        </dgm:presLayoutVars>
      </dgm:prSet>
      <dgm:spPr/>
    </dgm:pt>
    <dgm:pt modelId="{13C81EDF-B495-4F41-8804-8AA09DFE464E}" type="pres">
      <dgm:prSet presAssocID="{78149C06-45E7-4656-873E-55C699C2C5E6}" presName="descendantText" presStyleLbl="alignAccFollowNode1" presStyleIdx="0" presStyleCnt="7" custScaleX="437524">
        <dgm:presLayoutVars>
          <dgm:bulletEnabled val="1"/>
        </dgm:presLayoutVars>
      </dgm:prSet>
      <dgm:spPr/>
    </dgm:pt>
    <dgm:pt modelId="{73769A45-654B-4EF0-BB23-C30EE3A206A6}" type="pres">
      <dgm:prSet presAssocID="{3D544D88-EA4F-4B78-B7C5-E3F72792E596}" presName="sp" presStyleCnt="0"/>
      <dgm:spPr/>
    </dgm:pt>
    <dgm:pt modelId="{939A99DE-4C42-44B4-9D68-2E9DCB1D2D93}" type="pres">
      <dgm:prSet presAssocID="{85447690-79E0-4003-A0C7-B6E006D29D9A}" presName="linNode" presStyleCnt="0"/>
      <dgm:spPr/>
    </dgm:pt>
    <dgm:pt modelId="{1A2DFE43-48CA-4044-99A5-0E8D26040B7A}" type="pres">
      <dgm:prSet presAssocID="{85447690-79E0-4003-A0C7-B6E006D29D9A}" presName="parentText" presStyleLbl="node1" presStyleIdx="1" presStyleCnt="7">
        <dgm:presLayoutVars>
          <dgm:chMax val="1"/>
          <dgm:bulletEnabled val="1"/>
        </dgm:presLayoutVars>
      </dgm:prSet>
      <dgm:spPr/>
    </dgm:pt>
    <dgm:pt modelId="{5FB014FA-EEEF-473E-BE55-EE3F9FA05230}" type="pres">
      <dgm:prSet presAssocID="{85447690-79E0-4003-A0C7-B6E006D29D9A}" presName="descendantText" presStyleLbl="alignAccFollowNode1" presStyleIdx="1" presStyleCnt="7" custScaleX="458145">
        <dgm:presLayoutVars>
          <dgm:bulletEnabled val="1"/>
        </dgm:presLayoutVars>
      </dgm:prSet>
      <dgm:spPr/>
    </dgm:pt>
    <dgm:pt modelId="{7ECDF031-7DF4-45D6-9B57-94EEEF6A9D94}" type="pres">
      <dgm:prSet presAssocID="{EA085486-55C2-4319-9D12-E8583A8D9EC1}" presName="sp" presStyleCnt="0"/>
      <dgm:spPr/>
    </dgm:pt>
    <dgm:pt modelId="{81D61F1F-13FD-4C1F-B6E2-2A94C5EC2A77}" type="pres">
      <dgm:prSet presAssocID="{34D8431B-3A50-4D03-8F8A-77F3A71228E6}" presName="linNode" presStyleCnt="0"/>
      <dgm:spPr/>
    </dgm:pt>
    <dgm:pt modelId="{70AA95C8-399D-486F-8CAF-BCDA3ECA610D}" type="pres">
      <dgm:prSet presAssocID="{34D8431B-3A50-4D03-8F8A-77F3A71228E6}" presName="parentText" presStyleLbl="node1" presStyleIdx="2" presStyleCnt="7">
        <dgm:presLayoutVars>
          <dgm:chMax val="1"/>
          <dgm:bulletEnabled val="1"/>
        </dgm:presLayoutVars>
      </dgm:prSet>
      <dgm:spPr/>
    </dgm:pt>
    <dgm:pt modelId="{E267A890-7B0A-4D90-BEBC-2899EF7CCCED}" type="pres">
      <dgm:prSet presAssocID="{34D8431B-3A50-4D03-8F8A-77F3A71228E6}" presName="descendantText" presStyleLbl="alignAccFollowNode1" presStyleIdx="2" presStyleCnt="7" custScaleX="389422">
        <dgm:presLayoutVars>
          <dgm:bulletEnabled val="1"/>
        </dgm:presLayoutVars>
      </dgm:prSet>
      <dgm:spPr/>
    </dgm:pt>
    <dgm:pt modelId="{5E550A87-0D50-4D69-A4A7-0BD496B20473}" type="pres">
      <dgm:prSet presAssocID="{7095CEDE-5B01-43DB-88AF-89DBF5DB47D6}" presName="sp" presStyleCnt="0"/>
      <dgm:spPr/>
    </dgm:pt>
    <dgm:pt modelId="{C701BA77-BB5D-43F4-9853-52D6354DBC9B}" type="pres">
      <dgm:prSet presAssocID="{F56D8C6A-751F-4771-90FD-341D36281A93}" presName="linNode" presStyleCnt="0"/>
      <dgm:spPr/>
    </dgm:pt>
    <dgm:pt modelId="{0A1E35C7-34BA-4B4C-966D-3B36A363741F}" type="pres">
      <dgm:prSet presAssocID="{F56D8C6A-751F-4771-90FD-341D36281A93}" presName="parentText" presStyleLbl="node1" presStyleIdx="3" presStyleCnt="7">
        <dgm:presLayoutVars>
          <dgm:chMax val="1"/>
          <dgm:bulletEnabled val="1"/>
        </dgm:presLayoutVars>
      </dgm:prSet>
      <dgm:spPr/>
    </dgm:pt>
    <dgm:pt modelId="{EB8BC7E0-5D45-4AEB-A685-CDEFBE995713}" type="pres">
      <dgm:prSet presAssocID="{F56D8C6A-751F-4771-90FD-341D36281A93}" presName="descendantText" presStyleLbl="alignAccFollowNode1" presStyleIdx="3" presStyleCnt="7" custScaleX="476122">
        <dgm:presLayoutVars>
          <dgm:bulletEnabled val="1"/>
        </dgm:presLayoutVars>
      </dgm:prSet>
      <dgm:spPr/>
    </dgm:pt>
    <dgm:pt modelId="{9FDF7F4B-34CD-4E29-8774-314B6DC47781}" type="pres">
      <dgm:prSet presAssocID="{7AF5F126-83A3-4284-9A56-0A2BFD0F0F65}" presName="sp" presStyleCnt="0"/>
      <dgm:spPr/>
    </dgm:pt>
    <dgm:pt modelId="{0262B743-4B0C-44DA-AD3F-1124275138E3}" type="pres">
      <dgm:prSet presAssocID="{229B0594-93F2-473F-9546-4523CC0B102F}" presName="linNode" presStyleCnt="0"/>
      <dgm:spPr/>
    </dgm:pt>
    <dgm:pt modelId="{5923F255-B857-490A-89B2-07E75F0F423B}" type="pres">
      <dgm:prSet presAssocID="{229B0594-93F2-473F-9546-4523CC0B102F}" presName="parentText" presStyleLbl="node1" presStyleIdx="4" presStyleCnt="7">
        <dgm:presLayoutVars>
          <dgm:chMax val="1"/>
          <dgm:bulletEnabled val="1"/>
        </dgm:presLayoutVars>
      </dgm:prSet>
      <dgm:spPr/>
    </dgm:pt>
    <dgm:pt modelId="{BF2FA346-C623-4B5D-B783-9F8AF9E64EA2}" type="pres">
      <dgm:prSet presAssocID="{229B0594-93F2-473F-9546-4523CC0B102F}" presName="descendantText" presStyleLbl="alignAccFollowNode1" presStyleIdx="4" presStyleCnt="7" custScaleX="408823">
        <dgm:presLayoutVars>
          <dgm:bulletEnabled val="1"/>
        </dgm:presLayoutVars>
      </dgm:prSet>
      <dgm:spPr/>
    </dgm:pt>
    <dgm:pt modelId="{13B7C5A9-5738-4F9C-AEAC-95074B8F7606}" type="pres">
      <dgm:prSet presAssocID="{D3C195F3-DFE1-4374-BAF3-9E4FD7A8380B}" presName="sp" presStyleCnt="0"/>
      <dgm:spPr/>
    </dgm:pt>
    <dgm:pt modelId="{F91DBBA0-4B89-4009-8FD9-B431CF97C2C1}" type="pres">
      <dgm:prSet presAssocID="{AF868321-5F36-426F-ADFB-C4E2DCE6071E}" presName="linNode" presStyleCnt="0"/>
      <dgm:spPr/>
    </dgm:pt>
    <dgm:pt modelId="{EA257988-7026-4005-A585-30BF0AF6C0D2}" type="pres">
      <dgm:prSet presAssocID="{AF868321-5F36-426F-ADFB-C4E2DCE6071E}" presName="parentText" presStyleLbl="node1" presStyleIdx="5" presStyleCnt="7">
        <dgm:presLayoutVars>
          <dgm:chMax val="1"/>
          <dgm:bulletEnabled val="1"/>
        </dgm:presLayoutVars>
      </dgm:prSet>
      <dgm:spPr/>
    </dgm:pt>
    <dgm:pt modelId="{AE36DF99-826F-46A6-8B00-EB4E1B74FFD9}" type="pres">
      <dgm:prSet presAssocID="{AF868321-5F36-426F-ADFB-C4E2DCE6071E}" presName="descendantText" presStyleLbl="alignAccFollowNode1" presStyleIdx="5" presStyleCnt="7" custScaleX="476113">
        <dgm:presLayoutVars>
          <dgm:bulletEnabled val="1"/>
        </dgm:presLayoutVars>
      </dgm:prSet>
      <dgm:spPr/>
    </dgm:pt>
    <dgm:pt modelId="{AA8458DB-E99D-434C-AAFC-E4F02A138205}" type="pres">
      <dgm:prSet presAssocID="{BD8C3CE5-0FE6-4855-9DD0-48A74177F5E3}" presName="sp" presStyleCnt="0"/>
      <dgm:spPr/>
    </dgm:pt>
    <dgm:pt modelId="{01904A87-BACB-4DCF-8300-A79475151097}" type="pres">
      <dgm:prSet presAssocID="{98D6B3E5-0EEB-47A1-9ED2-BE417653A6F8}" presName="linNode" presStyleCnt="0"/>
      <dgm:spPr/>
    </dgm:pt>
    <dgm:pt modelId="{ADFC9F34-5CB3-4711-8B99-780432F75C4D}" type="pres">
      <dgm:prSet presAssocID="{98D6B3E5-0EEB-47A1-9ED2-BE417653A6F8}" presName="parentText" presStyleLbl="node1" presStyleIdx="6" presStyleCnt="7">
        <dgm:presLayoutVars>
          <dgm:chMax val="1"/>
          <dgm:bulletEnabled val="1"/>
        </dgm:presLayoutVars>
      </dgm:prSet>
      <dgm:spPr/>
    </dgm:pt>
    <dgm:pt modelId="{C8BEBC63-D54C-4632-835A-D48C781C2523}" type="pres">
      <dgm:prSet presAssocID="{98D6B3E5-0EEB-47A1-9ED2-BE417653A6F8}" presName="descendantText" presStyleLbl="alignAccFollowNode1" presStyleIdx="6" presStyleCnt="7" custScaleX="373852">
        <dgm:presLayoutVars>
          <dgm:bulletEnabled val="1"/>
        </dgm:presLayoutVars>
      </dgm:prSet>
      <dgm:spPr/>
    </dgm:pt>
  </dgm:ptLst>
  <dgm:cxnLst>
    <dgm:cxn modelId="{6BEEB501-96EC-445B-985A-ECC57C6B3F2C}" type="presOf" srcId="{AF868321-5F36-426F-ADFB-C4E2DCE6071E}" destId="{EA257988-7026-4005-A585-30BF0AF6C0D2}" srcOrd="0" destOrd="0" presId="urn:microsoft.com/office/officeart/2005/8/layout/vList5"/>
    <dgm:cxn modelId="{F03F9C0A-88E2-4BDB-8917-02FA69F032E3}" type="presOf" srcId="{229B0594-93F2-473F-9546-4523CC0B102F}" destId="{5923F255-B857-490A-89B2-07E75F0F423B}" srcOrd="0" destOrd="0" presId="urn:microsoft.com/office/officeart/2005/8/layout/vList5"/>
    <dgm:cxn modelId="{B0A60A0B-E054-47B2-8C31-A6F7EDA115A5}" srcId="{539BF2B0-320B-4D7A-8682-7392F3150886}" destId="{78149C06-45E7-4656-873E-55C699C2C5E6}" srcOrd="0" destOrd="0" parTransId="{BCB544E0-C4D7-43F9-819F-DE7450CF5D46}" sibTransId="{3D544D88-EA4F-4B78-B7C5-E3F72792E596}"/>
    <dgm:cxn modelId="{4AB6EB1A-768D-4688-ACEC-EC102D53FC80}" srcId="{78149C06-45E7-4656-873E-55C699C2C5E6}" destId="{BEBD1C2E-B110-4790-A88A-5EEAA163EB5C}" srcOrd="0" destOrd="0" parTransId="{EAB5A429-A526-462A-972A-17412CEAB433}" sibTransId="{11982C0D-39C0-477A-8F19-524B95A356D8}"/>
    <dgm:cxn modelId="{31FA841D-92B3-4A6E-9029-E08D343DC3C6}" srcId="{F56D8C6A-751F-4771-90FD-341D36281A93}" destId="{99B535CE-060B-47AB-9171-5968752FE846}" srcOrd="0" destOrd="0" parTransId="{BE482088-08D1-40C0-A8A4-828506A91A0A}" sibTransId="{9AD842DF-00E5-4D8C-8C59-4C3A00AADA54}"/>
    <dgm:cxn modelId="{B244E131-71EE-45BD-9775-1FE52567C751}" type="presOf" srcId="{98D6B3E5-0EEB-47A1-9ED2-BE417653A6F8}" destId="{ADFC9F34-5CB3-4711-8B99-780432F75C4D}" srcOrd="0" destOrd="0" presId="urn:microsoft.com/office/officeart/2005/8/layout/vList5"/>
    <dgm:cxn modelId="{B513EE3D-9553-4F3A-B0F4-635CBC1C7AE5}" srcId="{539BF2B0-320B-4D7A-8682-7392F3150886}" destId="{34D8431B-3A50-4D03-8F8A-77F3A71228E6}" srcOrd="2" destOrd="0" parTransId="{8BAEEAC0-9075-4EB0-8786-24B05197C1C4}" sibTransId="{7095CEDE-5B01-43DB-88AF-89DBF5DB47D6}"/>
    <dgm:cxn modelId="{6F09F940-640F-4765-884B-53AFF6B54644}" srcId="{539BF2B0-320B-4D7A-8682-7392F3150886}" destId="{AF868321-5F36-426F-ADFB-C4E2DCE6071E}" srcOrd="5" destOrd="0" parTransId="{3B83DC90-1035-4E8D-9A20-033CE529E7B2}" sibTransId="{BD8C3CE5-0FE6-4855-9DD0-48A74177F5E3}"/>
    <dgm:cxn modelId="{F2B6E566-9D16-4817-B84B-662BAAA78D2C}" type="presOf" srcId="{BEBD1C2E-B110-4790-A88A-5EEAA163EB5C}" destId="{13C81EDF-B495-4F41-8804-8AA09DFE464E}" srcOrd="0" destOrd="0" presId="urn:microsoft.com/office/officeart/2005/8/layout/vList5"/>
    <dgm:cxn modelId="{2C5F9550-FEDC-4C95-984E-7D418F122A8A}" type="presOf" srcId="{35684B56-4E47-494E-B927-89692302C0E3}" destId="{AE36DF99-826F-46A6-8B00-EB4E1B74FFD9}" srcOrd="0" destOrd="0" presId="urn:microsoft.com/office/officeart/2005/8/layout/vList5"/>
    <dgm:cxn modelId="{E3EED072-5955-42D7-8E49-3ED596193B97}" srcId="{98D6B3E5-0EEB-47A1-9ED2-BE417653A6F8}" destId="{650FA791-12B1-412D-BD41-5570CBB7F7C4}" srcOrd="0" destOrd="0" parTransId="{AE4375A4-32D6-4487-811B-CB17B171B423}" sibTransId="{EC9C19D1-22A0-433C-A7B3-2265135D186E}"/>
    <dgm:cxn modelId="{0C9BBF5A-6615-4C46-BF38-0AB0C77D33FB}" type="presOf" srcId="{78149C06-45E7-4656-873E-55C699C2C5E6}" destId="{E78648F1-4102-4EC1-84DA-745C84575A92}" srcOrd="0" destOrd="0" presId="urn:microsoft.com/office/officeart/2005/8/layout/vList5"/>
    <dgm:cxn modelId="{F5E3669C-1B49-4864-8D85-6B43C3597D38}" type="presOf" srcId="{4C8AA607-E225-4D0F-8DDB-80035B6DFE60}" destId="{E267A890-7B0A-4D90-BEBC-2899EF7CCCED}" srcOrd="0" destOrd="0" presId="urn:microsoft.com/office/officeart/2005/8/layout/vList5"/>
    <dgm:cxn modelId="{734F24A1-1009-4365-9FD6-057735F6CFD9}" srcId="{539BF2B0-320B-4D7A-8682-7392F3150886}" destId="{98D6B3E5-0EEB-47A1-9ED2-BE417653A6F8}" srcOrd="6" destOrd="0" parTransId="{A74E67B2-E40B-4526-B0B6-3870091ABC23}" sibTransId="{664EB4A9-5822-4165-B117-ED8B3F0B26EB}"/>
    <dgm:cxn modelId="{7B232CA7-E7D6-4D8F-95EC-AD6CFACE1118}" type="presOf" srcId="{85447690-79E0-4003-A0C7-B6E006D29D9A}" destId="{1A2DFE43-48CA-4044-99A5-0E8D26040B7A}" srcOrd="0" destOrd="0" presId="urn:microsoft.com/office/officeart/2005/8/layout/vList5"/>
    <dgm:cxn modelId="{185638B2-BA1C-463C-9A1F-F676A5FBB05C}" srcId="{539BF2B0-320B-4D7A-8682-7392F3150886}" destId="{F56D8C6A-751F-4771-90FD-341D36281A93}" srcOrd="3" destOrd="0" parTransId="{0C938794-5D00-4A96-8D71-4A9E9A97B88D}" sibTransId="{7AF5F126-83A3-4284-9A56-0A2BFD0F0F65}"/>
    <dgm:cxn modelId="{0839C0B2-77DE-4979-8575-63975FE9E5D1}" srcId="{34D8431B-3A50-4D03-8F8A-77F3A71228E6}" destId="{4C8AA607-E225-4D0F-8DDB-80035B6DFE60}" srcOrd="0" destOrd="0" parTransId="{F97B078B-495F-4E8B-8254-6C4623C33E97}" sibTransId="{8DFCE695-4F68-4298-AEA1-C492FCFE637D}"/>
    <dgm:cxn modelId="{17B142B9-172C-40DC-BFA1-3AE8E22D2EE7}" type="presOf" srcId="{34D8431B-3A50-4D03-8F8A-77F3A71228E6}" destId="{70AA95C8-399D-486F-8CAF-BCDA3ECA610D}" srcOrd="0" destOrd="0" presId="urn:microsoft.com/office/officeart/2005/8/layout/vList5"/>
    <dgm:cxn modelId="{6C9461BC-DF87-432B-AF2E-9B997BBA088F}" srcId="{AF868321-5F36-426F-ADFB-C4E2DCE6071E}" destId="{35684B56-4E47-494E-B927-89692302C0E3}" srcOrd="0" destOrd="0" parTransId="{EA18946D-53EC-44AE-97CB-9F50480C003A}" sibTransId="{D8339452-FF06-4720-A2D8-31B0E968136C}"/>
    <dgm:cxn modelId="{00D1E7BC-610C-4353-9456-CD8B026FA796}" type="presOf" srcId="{539BF2B0-320B-4D7A-8682-7392F3150886}" destId="{EE3492DD-AAC6-468A-8D62-7B67447EFFB5}" srcOrd="0" destOrd="0" presId="urn:microsoft.com/office/officeart/2005/8/layout/vList5"/>
    <dgm:cxn modelId="{D5A884BE-B507-4A4C-B484-3E2082441E0F}" srcId="{229B0594-93F2-473F-9546-4523CC0B102F}" destId="{B6A7A951-4CC0-42E0-B6D3-7677A213C66C}" srcOrd="0" destOrd="0" parTransId="{9C0F4C3F-DC94-4240-A854-2CD9B3FA226C}" sibTransId="{A49F0078-A690-420A-B529-E7EB4E92B19D}"/>
    <dgm:cxn modelId="{1BF799C2-2354-4EE6-926B-6DE3D1237222}" srcId="{539BF2B0-320B-4D7A-8682-7392F3150886}" destId="{229B0594-93F2-473F-9546-4523CC0B102F}" srcOrd="4" destOrd="0" parTransId="{DC35C825-3B0C-4F50-B5B5-BF488F1168EA}" sibTransId="{D3C195F3-DFE1-4374-BAF3-9E4FD7A8380B}"/>
    <dgm:cxn modelId="{399C02C7-87BF-46A6-98CF-11E005DD3E6A}" srcId="{85447690-79E0-4003-A0C7-B6E006D29D9A}" destId="{5124F039-8EC5-490E-930F-565B5B159F62}" srcOrd="0" destOrd="0" parTransId="{AA338109-047B-47AF-8804-8AC1852630CB}" sibTransId="{6C4ADD45-3917-49F1-B9EF-C9F61B1817E5}"/>
    <dgm:cxn modelId="{343571CE-48C1-4631-8722-0FD9B24C85F8}" type="presOf" srcId="{B6A7A951-4CC0-42E0-B6D3-7677A213C66C}" destId="{BF2FA346-C623-4B5D-B783-9F8AF9E64EA2}" srcOrd="0" destOrd="0" presId="urn:microsoft.com/office/officeart/2005/8/layout/vList5"/>
    <dgm:cxn modelId="{039703CF-F967-4839-8019-C3F3AD816B6C}" type="presOf" srcId="{F56D8C6A-751F-4771-90FD-341D36281A93}" destId="{0A1E35C7-34BA-4B4C-966D-3B36A363741F}" srcOrd="0" destOrd="0" presId="urn:microsoft.com/office/officeart/2005/8/layout/vList5"/>
    <dgm:cxn modelId="{33A937CF-F9D0-405A-AB29-36B4701FF6A7}" srcId="{539BF2B0-320B-4D7A-8682-7392F3150886}" destId="{85447690-79E0-4003-A0C7-B6E006D29D9A}" srcOrd="1" destOrd="0" parTransId="{5877CE8B-82B1-4C01-B898-D953DF47C738}" sibTransId="{EA085486-55C2-4319-9D12-E8583A8D9EC1}"/>
    <dgm:cxn modelId="{0B362ED1-EF43-4408-BA26-A8DD305FE4F1}" type="presOf" srcId="{5124F039-8EC5-490E-930F-565B5B159F62}" destId="{5FB014FA-EEEF-473E-BE55-EE3F9FA05230}" srcOrd="0" destOrd="0" presId="urn:microsoft.com/office/officeart/2005/8/layout/vList5"/>
    <dgm:cxn modelId="{D8D02BEF-67D8-439C-A99C-0A0E54DDC998}" type="presOf" srcId="{650FA791-12B1-412D-BD41-5570CBB7F7C4}" destId="{C8BEBC63-D54C-4632-835A-D48C781C2523}" srcOrd="0" destOrd="0" presId="urn:microsoft.com/office/officeart/2005/8/layout/vList5"/>
    <dgm:cxn modelId="{FDC977F8-CDAC-4EEC-AE78-EFE6F97AF816}" type="presOf" srcId="{99B535CE-060B-47AB-9171-5968752FE846}" destId="{EB8BC7E0-5D45-4AEB-A685-CDEFBE995713}" srcOrd="0" destOrd="0" presId="urn:microsoft.com/office/officeart/2005/8/layout/vList5"/>
    <dgm:cxn modelId="{894B005C-2A97-4D44-853B-FCED7618EDE4}" type="presParOf" srcId="{EE3492DD-AAC6-468A-8D62-7B67447EFFB5}" destId="{5F246AEF-4A73-4821-8410-1933FF64AD7E}" srcOrd="0" destOrd="0" presId="urn:microsoft.com/office/officeart/2005/8/layout/vList5"/>
    <dgm:cxn modelId="{B12A2187-3566-4024-818B-389D253FF0BE}" type="presParOf" srcId="{5F246AEF-4A73-4821-8410-1933FF64AD7E}" destId="{E78648F1-4102-4EC1-84DA-745C84575A92}" srcOrd="0" destOrd="0" presId="urn:microsoft.com/office/officeart/2005/8/layout/vList5"/>
    <dgm:cxn modelId="{B973558E-C2B6-4A12-8429-C99AA3ACAD4F}" type="presParOf" srcId="{5F246AEF-4A73-4821-8410-1933FF64AD7E}" destId="{13C81EDF-B495-4F41-8804-8AA09DFE464E}" srcOrd="1" destOrd="0" presId="urn:microsoft.com/office/officeart/2005/8/layout/vList5"/>
    <dgm:cxn modelId="{028FC210-E231-4664-A918-50C90A1E3AC8}" type="presParOf" srcId="{EE3492DD-AAC6-468A-8D62-7B67447EFFB5}" destId="{73769A45-654B-4EF0-BB23-C30EE3A206A6}" srcOrd="1" destOrd="0" presId="urn:microsoft.com/office/officeart/2005/8/layout/vList5"/>
    <dgm:cxn modelId="{9DCF0213-F883-463B-B99F-F9D3B40B8647}" type="presParOf" srcId="{EE3492DD-AAC6-468A-8D62-7B67447EFFB5}" destId="{939A99DE-4C42-44B4-9D68-2E9DCB1D2D93}" srcOrd="2" destOrd="0" presId="urn:microsoft.com/office/officeart/2005/8/layout/vList5"/>
    <dgm:cxn modelId="{8E1F844B-3464-40A1-93A3-0E51B9E9C3B4}" type="presParOf" srcId="{939A99DE-4C42-44B4-9D68-2E9DCB1D2D93}" destId="{1A2DFE43-48CA-4044-99A5-0E8D26040B7A}" srcOrd="0" destOrd="0" presId="urn:microsoft.com/office/officeart/2005/8/layout/vList5"/>
    <dgm:cxn modelId="{9160D23D-5D94-4726-BF46-A56522FC7096}" type="presParOf" srcId="{939A99DE-4C42-44B4-9D68-2E9DCB1D2D93}" destId="{5FB014FA-EEEF-473E-BE55-EE3F9FA05230}" srcOrd="1" destOrd="0" presId="urn:microsoft.com/office/officeart/2005/8/layout/vList5"/>
    <dgm:cxn modelId="{FD2BD6FD-D553-4EAA-A6A6-45DCC80C9952}" type="presParOf" srcId="{EE3492DD-AAC6-468A-8D62-7B67447EFFB5}" destId="{7ECDF031-7DF4-45D6-9B57-94EEEF6A9D94}" srcOrd="3" destOrd="0" presId="urn:microsoft.com/office/officeart/2005/8/layout/vList5"/>
    <dgm:cxn modelId="{49FB82EF-968D-4C0F-B26A-3801093ABF51}" type="presParOf" srcId="{EE3492DD-AAC6-468A-8D62-7B67447EFFB5}" destId="{81D61F1F-13FD-4C1F-B6E2-2A94C5EC2A77}" srcOrd="4" destOrd="0" presId="urn:microsoft.com/office/officeart/2005/8/layout/vList5"/>
    <dgm:cxn modelId="{511D20EF-D370-4B3F-82DE-748278B5B815}" type="presParOf" srcId="{81D61F1F-13FD-4C1F-B6E2-2A94C5EC2A77}" destId="{70AA95C8-399D-486F-8CAF-BCDA3ECA610D}" srcOrd="0" destOrd="0" presId="urn:microsoft.com/office/officeart/2005/8/layout/vList5"/>
    <dgm:cxn modelId="{B4CD112B-C007-4B79-8835-CD59F0E36901}" type="presParOf" srcId="{81D61F1F-13FD-4C1F-B6E2-2A94C5EC2A77}" destId="{E267A890-7B0A-4D90-BEBC-2899EF7CCCED}" srcOrd="1" destOrd="0" presId="urn:microsoft.com/office/officeart/2005/8/layout/vList5"/>
    <dgm:cxn modelId="{028B4AC3-784B-4C06-B5FB-FCE1A791AE42}" type="presParOf" srcId="{EE3492DD-AAC6-468A-8D62-7B67447EFFB5}" destId="{5E550A87-0D50-4D69-A4A7-0BD496B20473}" srcOrd="5" destOrd="0" presId="urn:microsoft.com/office/officeart/2005/8/layout/vList5"/>
    <dgm:cxn modelId="{4C9A0AF2-5405-403E-BDB0-6FFB794E2066}" type="presParOf" srcId="{EE3492DD-AAC6-468A-8D62-7B67447EFFB5}" destId="{C701BA77-BB5D-43F4-9853-52D6354DBC9B}" srcOrd="6" destOrd="0" presId="urn:microsoft.com/office/officeart/2005/8/layout/vList5"/>
    <dgm:cxn modelId="{8D24EDB7-1CB6-433C-90B3-A93562D6A7AB}" type="presParOf" srcId="{C701BA77-BB5D-43F4-9853-52D6354DBC9B}" destId="{0A1E35C7-34BA-4B4C-966D-3B36A363741F}" srcOrd="0" destOrd="0" presId="urn:microsoft.com/office/officeart/2005/8/layout/vList5"/>
    <dgm:cxn modelId="{464569C6-20AE-443E-8CED-66E0265A0609}" type="presParOf" srcId="{C701BA77-BB5D-43F4-9853-52D6354DBC9B}" destId="{EB8BC7E0-5D45-4AEB-A685-CDEFBE995713}" srcOrd="1" destOrd="0" presId="urn:microsoft.com/office/officeart/2005/8/layout/vList5"/>
    <dgm:cxn modelId="{243AEBD0-E7C4-4603-956F-72EC096EDAAB}" type="presParOf" srcId="{EE3492DD-AAC6-468A-8D62-7B67447EFFB5}" destId="{9FDF7F4B-34CD-4E29-8774-314B6DC47781}" srcOrd="7" destOrd="0" presId="urn:microsoft.com/office/officeart/2005/8/layout/vList5"/>
    <dgm:cxn modelId="{890035DB-1E20-444B-B576-43CC31E045F9}" type="presParOf" srcId="{EE3492DD-AAC6-468A-8D62-7B67447EFFB5}" destId="{0262B743-4B0C-44DA-AD3F-1124275138E3}" srcOrd="8" destOrd="0" presId="urn:microsoft.com/office/officeart/2005/8/layout/vList5"/>
    <dgm:cxn modelId="{62875498-5775-43E3-81E3-659D09AE7214}" type="presParOf" srcId="{0262B743-4B0C-44DA-AD3F-1124275138E3}" destId="{5923F255-B857-490A-89B2-07E75F0F423B}" srcOrd="0" destOrd="0" presId="urn:microsoft.com/office/officeart/2005/8/layout/vList5"/>
    <dgm:cxn modelId="{509023EE-6D78-42AE-8CF2-B537DA3DF936}" type="presParOf" srcId="{0262B743-4B0C-44DA-AD3F-1124275138E3}" destId="{BF2FA346-C623-4B5D-B783-9F8AF9E64EA2}" srcOrd="1" destOrd="0" presId="urn:microsoft.com/office/officeart/2005/8/layout/vList5"/>
    <dgm:cxn modelId="{BF3A0B69-1CD0-482E-9CAE-0C3426B99BD7}" type="presParOf" srcId="{EE3492DD-AAC6-468A-8D62-7B67447EFFB5}" destId="{13B7C5A9-5738-4F9C-AEAC-95074B8F7606}" srcOrd="9" destOrd="0" presId="urn:microsoft.com/office/officeart/2005/8/layout/vList5"/>
    <dgm:cxn modelId="{29BC6C54-F425-4033-9215-5DD16F502523}" type="presParOf" srcId="{EE3492DD-AAC6-468A-8D62-7B67447EFFB5}" destId="{F91DBBA0-4B89-4009-8FD9-B431CF97C2C1}" srcOrd="10" destOrd="0" presId="urn:microsoft.com/office/officeart/2005/8/layout/vList5"/>
    <dgm:cxn modelId="{1D62D7A8-494D-428B-8E15-569D4DE7B6B8}" type="presParOf" srcId="{F91DBBA0-4B89-4009-8FD9-B431CF97C2C1}" destId="{EA257988-7026-4005-A585-30BF0AF6C0D2}" srcOrd="0" destOrd="0" presId="urn:microsoft.com/office/officeart/2005/8/layout/vList5"/>
    <dgm:cxn modelId="{B843E9C1-3713-4EC1-8377-5BFE0CEC0254}" type="presParOf" srcId="{F91DBBA0-4B89-4009-8FD9-B431CF97C2C1}" destId="{AE36DF99-826F-46A6-8B00-EB4E1B74FFD9}" srcOrd="1" destOrd="0" presId="urn:microsoft.com/office/officeart/2005/8/layout/vList5"/>
    <dgm:cxn modelId="{DFE53DD2-0470-4ADB-8A98-42ADC04063D0}" type="presParOf" srcId="{EE3492DD-AAC6-468A-8D62-7B67447EFFB5}" destId="{AA8458DB-E99D-434C-AAFC-E4F02A138205}" srcOrd="11" destOrd="0" presId="urn:microsoft.com/office/officeart/2005/8/layout/vList5"/>
    <dgm:cxn modelId="{39CA4DE6-D335-4D6F-A01B-B862AFD71914}" type="presParOf" srcId="{EE3492DD-AAC6-468A-8D62-7B67447EFFB5}" destId="{01904A87-BACB-4DCF-8300-A79475151097}" srcOrd="12" destOrd="0" presId="urn:microsoft.com/office/officeart/2005/8/layout/vList5"/>
    <dgm:cxn modelId="{F08F6EB3-EE7D-486B-87F8-C0BF2BDE5956}" type="presParOf" srcId="{01904A87-BACB-4DCF-8300-A79475151097}" destId="{ADFC9F34-5CB3-4711-8B99-780432F75C4D}" srcOrd="0" destOrd="0" presId="urn:microsoft.com/office/officeart/2005/8/layout/vList5"/>
    <dgm:cxn modelId="{F5D24908-BE53-4F95-9857-6E4AEDE52D5D}" type="presParOf" srcId="{01904A87-BACB-4DCF-8300-A79475151097}" destId="{C8BEBC63-D54C-4632-835A-D48C781C252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C81EDF-B495-4F41-8804-8AA09DFE464E}">
      <dsp:nvSpPr>
        <dsp:cNvPr id="0" name=""/>
        <dsp:cNvSpPr/>
      </dsp:nvSpPr>
      <dsp:spPr>
        <a:xfrm rot="5400000">
          <a:off x="5284011" y="-4039825"/>
          <a:ext cx="510497" cy="8718568"/>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s-ES" sz="1000" b="1" kern="1200" dirty="0"/>
            <a:t>Gestión de Datos de Pacientes: Durante la pandemia, hospitales y centros de salud han acumulado enormes volúmenes de datos sobre casos de COVID-19, incluyendo pruebas, diagnósticos, tratamientos y resultados. Por ejemplo, un hospital puede registrar cientos de miles de registros de pacientes diariamente, incluyendo datos de pruebas de PCR, imágenes de rayos X y registros de tratamientos.</a:t>
          </a:r>
          <a:endParaRPr lang="en-US" sz="1000" kern="1200" dirty="0"/>
        </a:p>
      </dsp:txBody>
      <dsp:txXfrm rot="-5400000">
        <a:off x="1179976" y="89130"/>
        <a:ext cx="8693648" cy="460657"/>
      </dsp:txXfrm>
    </dsp:sp>
    <dsp:sp modelId="{E78648F1-4102-4EC1-84DA-745C84575A92}">
      <dsp:nvSpPr>
        <dsp:cNvPr id="0" name=""/>
        <dsp:cNvSpPr/>
      </dsp:nvSpPr>
      <dsp:spPr>
        <a:xfrm>
          <a:off x="63" y="398"/>
          <a:ext cx="1179912" cy="638121"/>
        </a:xfrm>
        <a:prstGeom prst="round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88950">
            <a:lnSpc>
              <a:spcPct val="90000"/>
            </a:lnSpc>
            <a:spcBef>
              <a:spcPct val="0"/>
            </a:spcBef>
            <a:spcAft>
              <a:spcPct val="35000"/>
            </a:spcAft>
            <a:buNone/>
          </a:pPr>
          <a:r>
            <a:rPr lang="es-CO" sz="1100" kern="1200" dirty="0"/>
            <a:t>Volumen</a:t>
          </a:r>
          <a:endParaRPr lang="en-US" sz="1100" kern="1200" dirty="0"/>
        </a:p>
      </dsp:txBody>
      <dsp:txXfrm>
        <a:off x="31213" y="31548"/>
        <a:ext cx="1117612" cy="575821"/>
      </dsp:txXfrm>
    </dsp:sp>
    <dsp:sp modelId="{5FB014FA-EEEF-473E-BE55-EE3F9FA05230}">
      <dsp:nvSpPr>
        <dsp:cNvPr id="0" name=""/>
        <dsp:cNvSpPr/>
      </dsp:nvSpPr>
      <dsp:spPr>
        <a:xfrm rot="5400000">
          <a:off x="5236224" y="-3419316"/>
          <a:ext cx="510497" cy="8817607"/>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s-ES" sz="1000" kern="1200" dirty="0"/>
            <a:t>Seguimiento en Tiempo Real: Las plataformas de monitoreo en tiempo real permiten a los hospitales rastrear la propagación del virus y la capacidad de las unidades de cuidados intensivos (UCI). Por ejemplo, se actualizan continuamente los datos sobre la disponibilidad de camas y ventiladores, permitiendo respuestas rápidas a cambios en la demanda.</a:t>
          </a:r>
          <a:r>
            <a:rPr lang="es-CO" sz="1000" kern="1200" dirty="0"/>
            <a:t> </a:t>
          </a:r>
          <a:endParaRPr lang="en-US" sz="1000" kern="1200" dirty="0"/>
        </a:p>
      </dsp:txBody>
      <dsp:txXfrm rot="-5400000">
        <a:off x="1082669" y="759159"/>
        <a:ext cx="8792687" cy="460657"/>
      </dsp:txXfrm>
    </dsp:sp>
    <dsp:sp modelId="{1A2DFE43-48CA-4044-99A5-0E8D26040B7A}">
      <dsp:nvSpPr>
        <dsp:cNvPr id="0" name=""/>
        <dsp:cNvSpPr/>
      </dsp:nvSpPr>
      <dsp:spPr>
        <a:xfrm>
          <a:off x="63" y="670426"/>
          <a:ext cx="1082605" cy="638121"/>
        </a:xfrm>
        <a:prstGeom prst="round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88950">
            <a:lnSpc>
              <a:spcPct val="90000"/>
            </a:lnSpc>
            <a:spcBef>
              <a:spcPct val="0"/>
            </a:spcBef>
            <a:spcAft>
              <a:spcPct val="35000"/>
            </a:spcAft>
            <a:buNone/>
          </a:pPr>
          <a:r>
            <a:rPr lang="es-ES" sz="1100" kern="1200" dirty="0"/>
            <a:t>Velocidad</a:t>
          </a:r>
          <a:endParaRPr lang="en-US" sz="1100" kern="1200" dirty="0"/>
        </a:p>
      </dsp:txBody>
      <dsp:txXfrm>
        <a:off x="31213" y="701576"/>
        <a:ext cx="1020305" cy="575821"/>
      </dsp:txXfrm>
    </dsp:sp>
    <dsp:sp modelId="{E267A890-7B0A-4D90-BEBC-2899EF7CCCED}">
      <dsp:nvSpPr>
        <dsp:cNvPr id="0" name=""/>
        <dsp:cNvSpPr/>
      </dsp:nvSpPr>
      <dsp:spPr>
        <a:xfrm rot="5400000">
          <a:off x="5320369" y="-2666343"/>
          <a:ext cx="510497" cy="8651717"/>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s-ES" sz="1000" kern="1200" dirty="0"/>
            <a:t>Datos de Diagnóstico y Medios Sociales: En el sector salud, se recopilan datos estructurados (resultados de pruebas), </a:t>
          </a:r>
          <a:r>
            <a:rPr lang="es-ES" sz="1000" kern="1200" dirty="0" err="1"/>
            <a:t>semi-estructurados</a:t>
          </a:r>
          <a:r>
            <a:rPr lang="es-ES" sz="1000" kern="1200" dirty="0"/>
            <a:t> (informes clínicos) y no estructurados (publicaciones en redes sociales sobre síntomas y preocupaciones). Los datos de redes sociales pueden proporcionar información adicional sobre las tendencias de los síntomas y la percepción pública.</a:t>
          </a:r>
          <a:endParaRPr lang="en-US" sz="1000" kern="1200" dirty="0"/>
        </a:p>
      </dsp:txBody>
      <dsp:txXfrm rot="-5400000">
        <a:off x="1249759" y="1429187"/>
        <a:ext cx="8626797" cy="460657"/>
      </dsp:txXfrm>
    </dsp:sp>
    <dsp:sp modelId="{70AA95C8-399D-486F-8CAF-BCDA3ECA610D}">
      <dsp:nvSpPr>
        <dsp:cNvPr id="0" name=""/>
        <dsp:cNvSpPr/>
      </dsp:nvSpPr>
      <dsp:spPr>
        <a:xfrm>
          <a:off x="63" y="1340454"/>
          <a:ext cx="1249696" cy="638121"/>
        </a:xfrm>
        <a:prstGeom prst="round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88950">
            <a:lnSpc>
              <a:spcPct val="90000"/>
            </a:lnSpc>
            <a:spcBef>
              <a:spcPct val="0"/>
            </a:spcBef>
            <a:spcAft>
              <a:spcPct val="35000"/>
            </a:spcAft>
            <a:buNone/>
          </a:pPr>
          <a:r>
            <a:rPr lang="es-ES" sz="1100" kern="1200" dirty="0"/>
            <a:t>Variedad</a:t>
          </a:r>
          <a:endParaRPr lang="en-US" sz="1100" kern="1200" dirty="0"/>
        </a:p>
      </dsp:txBody>
      <dsp:txXfrm>
        <a:off x="31213" y="1371604"/>
        <a:ext cx="1187396" cy="575821"/>
      </dsp:txXfrm>
    </dsp:sp>
    <dsp:sp modelId="{EB8BC7E0-5D45-4AEB-A685-CDEFBE995713}">
      <dsp:nvSpPr>
        <dsp:cNvPr id="0" name=""/>
        <dsp:cNvSpPr/>
      </dsp:nvSpPr>
      <dsp:spPr>
        <a:xfrm rot="5400000">
          <a:off x="5217977" y="-2097565"/>
          <a:ext cx="510497" cy="8854216"/>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s-ES" sz="1000" kern="1200" dirty="0"/>
            <a:t>Validación de Datos de Pruebas de COVID-19: La veracidad es crucial para garantizar que los resultados de las pruebas de COVID-19 sean precisos. Los laboratorios implementan procesos rigurosos de control de calidad y validación para asegurar que los datos de las pruebas sean fiables y representativos de la realidad.</a:t>
          </a:r>
          <a:endParaRPr lang="en-US" sz="1000" kern="1200" dirty="0"/>
        </a:p>
      </dsp:txBody>
      <dsp:txXfrm rot="-5400000">
        <a:off x="1046118" y="2099214"/>
        <a:ext cx="8829296" cy="460657"/>
      </dsp:txXfrm>
    </dsp:sp>
    <dsp:sp modelId="{0A1E35C7-34BA-4B4C-966D-3B36A363741F}">
      <dsp:nvSpPr>
        <dsp:cNvPr id="0" name=""/>
        <dsp:cNvSpPr/>
      </dsp:nvSpPr>
      <dsp:spPr>
        <a:xfrm>
          <a:off x="63" y="2010482"/>
          <a:ext cx="1046054" cy="638121"/>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88950">
            <a:lnSpc>
              <a:spcPct val="90000"/>
            </a:lnSpc>
            <a:spcBef>
              <a:spcPct val="0"/>
            </a:spcBef>
            <a:spcAft>
              <a:spcPct val="35000"/>
            </a:spcAft>
            <a:buNone/>
          </a:pPr>
          <a:r>
            <a:rPr lang="es-ES" sz="1100" kern="1200" dirty="0"/>
            <a:t>Veracidad</a:t>
          </a:r>
          <a:endParaRPr lang="en-US" sz="1100" kern="1200" dirty="0"/>
        </a:p>
      </dsp:txBody>
      <dsp:txXfrm>
        <a:off x="31213" y="2041632"/>
        <a:ext cx="983754" cy="575821"/>
      </dsp:txXfrm>
    </dsp:sp>
    <dsp:sp modelId="{BF2FA346-C623-4B5D-B783-9F8AF9E64EA2}">
      <dsp:nvSpPr>
        <dsp:cNvPr id="0" name=""/>
        <dsp:cNvSpPr/>
      </dsp:nvSpPr>
      <dsp:spPr>
        <a:xfrm rot="5400000">
          <a:off x="5293917" y="-1352051"/>
          <a:ext cx="510497" cy="8703244"/>
        </a:xfrm>
        <a:prstGeom prst="round2Same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s-ES" sz="1000" kern="1200" dirty="0"/>
            <a:t>Optimización de Recursos de Salud: La viabilidad de los proyectos de Big Data en salud se refleja en la capacidad de optimizar el uso de recursos. Por ejemplo, el análisis de grandes volúmenes de datos puede ayudar a predecir brotes y ajustar la distribución de equipos médicos y personal a las áreas más necesitadas.</a:t>
          </a:r>
          <a:endParaRPr lang="en-US" sz="1000" kern="1200" dirty="0"/>
        </a:p>
      </dsp:txBody>
      <dsp:txXfrm rot="-5400000">
        <a:off x="1197544" y="2769242"/>
        <a:ext cx="8678324" cy="460657"/>
      </dsp:txXfrm>
    </dsp:sp>
    <dsp:sp modelId="{5923F255-B857-490A-89B2-07E75F0F423B}">
      <dsp:nvSpPr>
        <dsp:cNvPr id="0" name=""/>
        <dsp:cNvSpPr/>
      </dsp:nvSpPr>
      <dsp:spPr>
        <a:xfrm>
          <a:off x="63" y="2680510"/>
          <a:ext cx="1197480" cy="638121"/>
        </a:xfrm>
        <a:prstGeom prst="round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88950">
            <a:lnSpc>
              <a:spcPct val="90000"/>
            </a:lnSpc>
            <a:spcBef>
              <a:spcPct val="0"/>
            </a:spcBef>
            <a:spcAft>
              <a:spcPct val="35000"/>
            </a:spcAft>
            <a:buNone/>
          </a:pPr>
          <a:r>
            <a:rPr lang="es-ES" sz="1100" kern="1200" dirty="0"/>
            <a:t>Viabilidad</a:t>
          </a:r>
          <a:endParaRPr lang="en-US" sz="1100" kern="1200" dirty="0"/>
        </a:p>
      </dsp:txBody>
      <dsp:txXfrm>
        <a:off x="31213" y="2711660"/>
        <a:ext cx="1135180" cy="575821"/>
      </dsp:txXfrm>
    </dsp:sp>
    <dsp:sp modelId="{AE36DF99-826F-46A6-8B00-EB4E1B74FFD9}">
      <dsp:nvSpPr>
        <dsp:cNvPr id="0" name=""/>
        <dsp:cNvSpPr/>
      </dsp:nvSpPr>
      <dsp:spPr>
        <a:xfrm rot="5400000">
          <a:off x="5217894" y="-757425"/>
          <a:ext cx="510497" cy="8854049"/>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s-ES" sz="1000" kern="1200" dirty="0" err="1"/>
            <a:t>Dashboard</a:t>
          </a:r>
          <a:r>
            <a:rPr lang="es-ES" sz="1000" kern="1200" dirty="0"/>
            <a:t> de Seguimiento de COVID-19: Los paneles de control interactivos que muestran mapas de calor de casos, tasas de infección y disponibilidad de recursos en hospitales permiten a los responsables de salud pública y a los gestores hospitalarios tomar decisiones informadas rápidamente. Estas visualizaciones ayudan a comunicar la situación actual de manera clara y efectiva.</a:t>
          </a:r>
          <a:endParaRPr lang="en-US" sz="1000" kern="1200" dirty="0"/>
        </a:p>
      </dsp:txBody>
      <dsp:txXfrm rot="-5400000">
        <a:off x="1046118" y="3439271"/>
        <a:ext cx="8829129" cy="460657"/>
      </dsp:txXfrm>
    </dsp:sp>
    <dsp:sp modelId="{EA257988-7026-4005-A585-30BF0AF6C0D2}">
      <dsp:nvSpPr>
        <dsp:cNvPr id="0" name=""/>
        <dsp:cNvSpPr/>
      </dsp:nvSpPr>
      <dsp:spPr>
        <a:xfrm>
          <a:off x="63" y="3350538"/>
          <a:ext cx="1046054" cy="638121"/>
        </a:xfrm>
        <a:prstGeom prst="round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88950">
            <a:lnSpc>
              <a:spcPct val="90000"/>
            </a:lnSpc>
            <a:spcBef>
              <a:spcPct val="0"/>
            </a:spcBef>
            <a:spcAft>
              <a:spcPct val="35000"/>
            </a:spcAft>
            <a:buNone/>
          </a:pPr>
          <a:r>
            <a:rPr lang="es-ES" sz="1100" kern="1200" dirty="0"/>
            <a:t>Visualización</a:t>
          </a:r>
          <a:endParaRPr lang="en-US" sz="1100" kern="1200" dirty="0"/>
        </a:p>
      </dsp:txBody>
      <dsp:txXfrm>
        <a:off x="31213" y="3381688"/>
        <a:ext cx="983754" cy="575821"/>
      </dsp:txXfrm>
    </dsp:sp>
    <dsp:sp modelId="{C8BEBC63-D54C-4632-835A-D48C781C2523}">
      <dsp:nvSpPr>
        <dsp:cNvPr id="0" name=""/>
        <dsp:cNvSpPr/>
      </dsp:nvSpPr>
      <dsp:spPr>
        <a:xfrm rot="5400000">
          <a:off x="5343049" y="36342"/>
          <a:ext cx="510497" cy="8606569"/>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s-ES" sz="1000" kern="1200" dirty="0"/>
            <a:t>Modelos Predictivos para Gestión de Pandemias: El valor del Big Data en salud se manifiesta en la capacidad de crear modelos predictivos que estimen el impacto futuro de la pandemia, ayuden a planificar estrategias de vacunación y optimicen las políticas de salud pública para minimizar la propagación del virus y proteger la salud de la población.</a:t>
          </a:r>
          <a:endParaRPr lang="en-US" sz="1000" kern="1200" dirty="0"/>
        </a:p>
      </dsp:txBody>
      <dsp:txXfrm rot="-5400000">
        <a:off x="1295013" y="4109298"/>
        <a:ext cx="8581649" cy="460657"/>
      </dsp:txXfrm>
    </dsp:sp>
    <dsp:sp modelId="{ADFC9F34-5CB3-4711-8B99-780432F75C4D}">
      <dsp:nvSpPr>
        <dsp:cNvPr id="0" name=""/>
        <dsp:cNvSpPr/>
      </dsp:nvSpPr>
      <dsp:spPr>
        <a:xfrm>
          <a:off x="63" y="4020565"/>
          <a:ext cx="1294949" cy="638121"/>
        </a:xfrm>
        <a:prstGeom prst="round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88950">
            <a:lnSpc>
              <a:spcPct val="90000"/>
            </a:lnSpc>
            <a:spcBef>
              <a:spcPct val="0"/>
            </a:spcBef>
            <a:spcAft>
              <a:spcPct val="35000"/>
            </a:spcAft>
            <a:buNone/>
          </a:pPr>
          <a:r>
            <a:rPr lang="es-ES" sz="1100" kern="1200" dirty="0"/>
            <a:t>Valor</a:t>
          </a:r>
          <a:endParaRPr lang="en-US" sz="1100" kern="1200" dirty="0"/>
        </a:p>
      </dsp:txBody>
      <dsp:txXfrm>
        <a:off x="31213" y="4051715"/>
        <a:ext cx="1232649" cy="57582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8" name="Imagen 7" descr="Imagen digital de una ciudad&#10;&#10;Descripción generada automáticamente con confianza media">
            <a:extLst>
              <a:ext uri="{FF2B5EF4-FFF2-40B4-BE49-F238E27FC236}">
                <a16:creationId xmlns:a16="http://schemas.microsoft.com/office/drawing/2014/main" id="{39BE0435-354B-B7FB-5ECB-FA8806D2A1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8594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8" name="Imagen 7" descr="Imagen que contiene tabla, hombre, montar a caballo, parado&#10;&#10;Descripción generada automáticamente">
            <a:extLst>
              <a:ext uri="{FF2B5EF4-FFF2-40B4-BE49-F238E27FC236}">
                <a16:creationId xmlns:a16="http://schemas.microsoft.com/office/drawing/2014/main" id="{01B77A56-E8E9-F9C6-5F1B-333632B4F1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56838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vertical y text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3DBE2AD5-0369-2A9B-AC69-3E90B9240EA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Tree>
    <p:extLst>
      <p:ext uri="{BB962C8B-B14F-4D97-AF65-F5344CB8AC3E}">
        <p14:creationId xmlns:p14="http://schemas.microsoft.com/office/powerpoint/2010/main" val="4053983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pic>
        <p:nvPicPr>
          <p:cNvPr id="4" name="Imagen 3" descr="Imagen que contiene Interfaz de usuario gráfica&#10;&#10;Descripción generada automáticamente">
            <a:extLst>
              <a:ext uri="{FF2B5EF4-FFF2-40B4-BE49-F238E27FC236}">
                <a16:creationId xmlns:a16="http://schemas.microsoft.com/office/drawing/2014/main" id="{34F15162-7BC5-8B92-C247-D4AF273446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64387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pic>
        <p:nvPicPr>
          <p:cNvPr id="4" name="Imagen 3" descr="Imagen que contiene Forma&#10;&#10;Descripción generada automáticamente">
            <a:extLst>
              <a:ext uri="{FF2B5EF4-FFF2-40B4-BE49-F238E27FC236}">
                <a16:creationId xmlns:a16="http://schemas.microsoft.com/office/drawing/2014/main" id="{66DEED19-E37F-4126-5401-CCD5D59780E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9024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Diseño personalizado">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223CB85-9CA2-0A6C-676A-CDF4839B094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1999" cy="6858000"/>
          </a:xfrm>
          <a:prstGeom prst="rect">
            <a:avLst/>
          </a:prstGeom>
        </p:spPr>
      </p:pic>
    </p:spTree>
    <p:extLst>
      <p:ext uri="{BB962C8B-B14F-4D97-AF65-F5344CB8AC3E}">
        <p14:creationId xmlns:p14="http://schemas.microsoft.com/office/powerpoint/2010/main" val="14143943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0254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60" r:id="rId4"/>
    <p:sldLayoutId id="2147483661" r:id="rId5"/>
    <p:sldLayoutId id="2147483662"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F0DEF24-0F2D-0715-9263-0E484648C6EC}"/>
              </a:ext>
            </a:extLst>
          </p:cNvPr>
          <p:cNvSpPr txBox="1"/>
          <p:nvPr/>
        </p:nvSpPr>
        <p:spPr>
          <a:xfrm>
            <a:off x="1854475" y="2700466"/>
            <a:ext cx="8751114" cy="1015663"/>
          </a:xfrm>
          <a:prstGeom prst="rect">
            <a:avLst/>
          </a:prstGeom>
          <a:noFill/>
        </p:spPr>
        <p:txBody>
          <a:bodyPr wrap="none" rtlCol="0">
            <a:spAutoFit/>
          </a:bodyPr>
          <a:lstStyle/>
          <a:p>
            <a:r>
              <a:rPr lang="es-CO" sz="6000" b="1" dirty="0">
                <a:solidFill>
                  <a:schemeClr val="bg1"/>
                </a:solidFill>
                <a:latin typeface="Montserrat ExtraBold" pitchFamily="2" charset="0"/>
              </a:rPr>
              <a:t>Modelos de Analítica</a:t>
            </a:r>
          </a:p>
        </p:txBody>
      </p:sp>
      <p:sp>
        <p:nvSpPr>
          <p:cNvPr id="3" name="CuadroTexto 2">
            <a:extLst>
              <a:ext uri="{FF2B5EF4-FFF2-40B4-BE49-F238E27FC236}">
                <a16:creationId xmlns:a16="http://schemas.microsoft.com/office/drawing/2014/main" id="{EDE6C8FC-9DED-64AF-F4EB-BB34C8FB5A5B}"/>
              </a:ext>
            </a:extLst>
          </p:cNvPr>
          <p:cNvSpPr txBox="1"/>
          <p:nvPr/>
        </p:nvSpPr>
        <p:spPr>
          <a:xfrm>
            <a:off x="2519613" y="3891754"/>
            <a:ext cx="7152774" cy="307777"/>
          </a:xfrm>
          <a:prstGeom prst="rect">
            <a:avLst/>
          </a:prstGeom>
          <a:noFill/>
        </p:spPr>
        <p:txBody>
          <a:bodyPr wrap="square" rtlCol="0">
            <a:spAutoFit/>
          </a:bodyPr>
          <a:lstStyle/>
          <a:p>
            <a:pPr algn="ctr"/>
            <a:r>
              <a:rPr lang="es-CO" sz="1400" dirty="0">
                <a:solidFill>
                  <a:schemeClr val="bg1"/>
                </a:solidFill>
                <a:latin typeface="Montserrat Medium" pitchFamily="2" charset="0"/>
              </a:rPr>
              <a:t>Analítica Avanzada Aplicada</a:t>
            </a:r>
          </a:p>
        </p:txBody>
      </p:sp>
      <p:pic>
        <p:nvPicPr>
          <p:cNvPr id="4" name="Picture 3" descr="A black background with white text&#10;&#10;Description automatically generated">
            <a:extLst>
              <a:ext uri="{FF2B5EF4-FFF2-40B4-BE49-F238E27FC236}">
                <a16:creationId xmlns:a16="http://schemas.microsoft.com/office/drawing/2014/main" id="{B9649402-A006-BB1B-76E2-ECE640C6C286}"/>
              </a:ext>
            </a:extLst>
          </p:cNvPr>
          <p:cNvPicPr>
            <a:picLocks noChangeAspect="1"/>
          </p:cNvPicPr>
          <p:nvPr/>
        </p:nvPicPr>
        <p:blipFill>
          <a:blip r:embed="rId2"/>
          <a:stretch>
            <a:fillRect/>
          </a:stretch>
        </p:blipFill>
        <p:spPr>
          <a:xfrm>
            <a:off x="862642" y="517809"/>
            <a:ext cx="3062378" cy="833440"/>
          </a:xfrm>
          <a:prstGeom prst="rect">
            <a:avLst/>
          </a:prstGeom>
        </p:spPr>
      </p:pic>
    </p:spTree>
    <p:extLst>
      <p:ext uri="{BB962C8B-B14F-4D97-AF65-F5344CB8AC3E}">
        <p14:creationId xmlns:p14="http://schemas.microsoft.com/office/powerpoint/2010/main" val="555151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8DE480D-2E43-83DB-C1E9-76F602865159}"/>
              </a:ext>
            </a:extLst>
          </p:cNvPr>
          <p:cNvSpPr txBox="1"/>
          <p:nvPr/>
        </p:nvSpPr>
        <p:spPr>
          <a:xfrm>
            <a:off x="9365715" y="355070"/>
            <a:ext cx="2170787" cy="307777"/>
          </a:xfrm>
          <a:prstGeom prst="rect">
            <a:avLst/>
          </a:prstGeom>
          <a:noFill/>
        </p:spPr>
        <p:txBody>
          <a:bodyPr wrap="none" rtlCol="0">
            <a:spAutoFit/>
          </a:bodyPr>
          <a:lstStyle/>
          <a:p>
            <a:r>
              <a:rPr lang="es-ES" sz="1400" dirty="0">
                <a:solidFill>
                  <a:schemeClr val="bg1"/>
                </a:solidFill>
                <a:latin typeface="Montserrat ExtraBold" pitchFamily="2" charset="0"/>
              </a:rPr>
              <a:t>1 - Las V del Big Data</a:t>
            </a:r>
          </a:p>
        </p:txBody>
      </p:sp>
      <p:pic>
        <p:nvPicPr>
          <p:cNvPr id="4" name="Picture 3" descr="A logo with a black background&#10;&#10;Description automatically generated">
            <a:extLst>
              <a:ext uri="{FF2B5EF4-FFF2-40B4-BE49-F238E27FC236}">
                <a16:creationId xmlns:a16="http://schemas.microsoft.com/office/drawing/2014/main" id="{3A6935DC-64B6-246D-1F84-1AD2CCD54001}"/>
              </a:ext>
            </a:extLst>
          </p:cNvPr>
          <p:cNvPicPr>
            <a:picLocks noChangeAspect="1"/>
          </p:cNvPicPr>
          <p:nvPr/>
        </p:nvPicPr>
        <p:blipFill rotWithShape="1">
          <a:blip r:embed="rId2"/>
          <a:srcRect l="6667" t="35664" r="10526" b="41608"/>
          <a:stretch/>
        </p:blipFill>
        <p:spPr>
          <a:xfrm>
            <a:off x="934994" y="508959"/>
            <a:ext cx="2354649" cy="647641"/>
          </a:xfrm>
          <a:prstGeom prst="rect">
            <a:avLst/>
          </a:prstGeom>
        </p:spPr>
      </p:pic>
      <p:sp>
        <p:nvSpPr>
          <p:cNvPr id="5" name="CuadroTexto 4">
            <a:extLst>
              <a:ext uri="{FF2B5EF4-FFF2-40B4-BE49-F238E27FC236}">
                <a16:creationId xmlns:a16="http://schemas.microsoft.com/office/drawing/2014/main" id="{AB517B11-1216-EDB3-94FA-7300574D0769}"/>
              </a:ext>
            </a:extLst>
          </p:cNvPr>
          <p:cNvSpPr txBox="1"/>
          <p:nvPr/>
        </p:nvSpPr>
        <p:spPr>
          <a:xfrm>
            <a:off x="722811" y="1270728"/>
            <a:ext cx="10964092" cy="5078313"/>
          </a:xfrm>
          <a:prstGeom prst="rect">
            <a:avLst/>
          </a:prstGeom>
          <a:noFill/>
        </p:spPr>
        <p:txBody>
          <a:bodyPr wrap="square">
            <a:spAutoFit/>
          </a:bodyPr>
          <a:lstStyle/>
          <a:p>
            <a:r>
              <a:rPr lang="es-ES" b="1" dirty="0"/>
              <a:t>Valor</a:t>
            </a:r>
          </a:p>
          <a:p>
            <a:pPr marL="800100" lvl="1" indent="-342900">
              <a:buFont typeface="+mj-lt"/>
              <a:buAutoNum type="arabicPeriod"/>
            </a:pPr>
            <a:r>
              <a:rPr lang="es-ES" b="1" dirty="0"/>
              <a:t>Descripción:</a:t>
            </a:r>
            <a:r>
              <a:rPr lang="es-ES" dirty="0"/>
              <a:t> </a:t>
            </a:r>
          </a:p>
          <a:p>
            <a:pPr marL="1257300" lvl="2" indent="-342900">
              <a:buFont typeface="+mj-lt"/>
              <a:buAutoNum type="arabicPeriod"/>
            </a:pPr>
            <a:r>
              <a:rPr lang="es-ES" dirty="0"/>
              <a:t>Capacidad de convertir datos en información valiosa para la toma de decisiones.</a:t>
            </a:r>
          </a:p>
          <a:p>
            <a:pPr marL="800100" lvl="1" indent="-342900">
              <a:buFont typeface="+mj-lt"/>
              <a:buAutoNum type="arabicPeriod"/>
            </a:pPr>
            <a:r>
              <a:rPr lang="es-ES" b="1" dirty="0"/>
              <a:t>Ejemplo en la Industria:</a:t>
            </a:r>
            <a:endParaRPr lang="es-ES" dirty="0"/>
          </a:p>
          <a:p>
            <a:pPr marL="1257300" lvl="2" indent="-342900">
              <a:buFont typeface="+mj-lt"/>
              <a:buAutoNum type="arabicPeriod"/>
            </a:pPr>
            <a:r>
              <a:rPr lang="es-ES" b="1" dirty="0"/>
              <a:t>Marketing:</a:t>
            </a:r>
            <a:r>
              <a:rPr lang="es-ES" dirty="0"/>
              <a:t> Análisis de datos de clientes para personalizar campañas y mejorar el retorno de inversión.</a:t>
            </a:r>
          </a:p>
          <a:p>
            <a:r>
              <a:rPr lang="es-ES" b="1" dirty="0"/>
              <a:t>Viabilidad</a:t>
            </a:r>
          </a:p>
          <a:p>
            <a:pPr marL="800100" lvl="1" indent="-342900">
              <a:buFont typeface="+mj-lt"/>
              <a:buAutoNum type="arabicPeriod"/>
            </a:pPr>
            <a:r>
              <a:rPr lang="es-ES" b="1" dirty="0"/>
              <a:t>Descripción:</a:t>
            </a:r>
            <a:r>
              <a:rPr lang="es-ES" dirty="0"/>
              <a:t> </a:t>
            </a:r>
          </a:p>
          <a:p>
            <a:pPr marL="1257300" lvl="2" indent="-342900">
              <a:buFont typeface="+mj-lt"/>
              <a:buAutoNum type="arabicPeriod"/>
            </a:pPr>
            <a:r>
              <a:rPr lang="es-ES" dirty="0"/>
              <a:t>Uso eficaz de las nuevas capacidades de procesar grandes volúmenes de datos.</a:t>
            </a:r>
          </a:p>
          <a:p>
            <a:pPr marL="800100" lvl="1" indent="-342900">
              <a:buFont typeface="+mj-lt"/>
              <a:buAutoNum type="arabicPeriod"/>
            </a:pPr>
            <a:r>
              <a:rPr lang="es-ES" b="1" dirty="0"/>
              <a:t>Ejemplo en la Industria:</a:t>
            </a:r>
            <a:endParaRPr lang="es-ES" dirty="0"/>
          </a:p>
          <a:p>
            <a:pPr marL="1257300" lvl="2" indent="-342900">
              <a:buFont typeface="+mj-lt"/>
              <a:buAutoNum type="arabicPeriod"/>
            </a:pPr>
            <a:r>
              <a:rPr lang="es-ES" b="1" dirty="0"/>
              <a:t>Manufactura:</a:t>
            </a:r>
            <a:r>
              <a:rPr lang="es-ES" dirty="0"/>
              <a:t> Implementación de tecnologías de análisis de datos para optimizar la producción y reducir costos.</a:t>
            </a:r>
          </a:p>
          <a:p>
            <a:r>
              <a:rPr lang="es-ES" b="1" dirty="0"/>
              <a:t>Visualización</a:t>
            </a:r>
          </a:p>
          <a:p>
            <a:pPr marL="800100" lvl="1" indent="-342900">
              <a:buFont typeface="+mj-lt"/>
              <a:buAutoNum type="arabicPeriod"/>
            </a:pPr>
            <a:r>
              <a:rPr lang="es-ES" b="1" dirty="0"/>
              <a:t>Descripción:</a:t>
            </a:r>
            <a:r>
              <a:rPr lang="es-ES" dirty="0"/>
              <a:t> </a:t>
            </a:r>
          </a:p>
          <a:p>
            <a:pPr marL="1257300" lvl="2" indent="-342900">
              <a:buFont typeface="+mj-lt"/>
              <a:buAutoNum type="arabicPeriod"/>
            </a:pPr>
            <a:r>
              <a:rPr lang="es-ES" dirty="0"/>
              <a:t>Presentación de datos de manera comprensible y fácil de interpretar.</a:t>
            </a:r>
          </a:p>
          <a:p>
            <a:pPr marL="800100" lvl="1" indent="-342900">
              <a:buFont typeface="+mj-lt"/>
              <a:buAutoNum type="arabicPeriod"/>
            </a:pPr>
            <a:r>
              <a:rPr lang="es-ES" b="1" dirty="0"/>
              <a:t>Ejemplo en la Industria:</a:t>
            </a:r>
            <a:endParaRPr lang="es-ES" dirty="0"/>
          </a:p>
          <a:p>
            <a:pPr marL="1257300" lvl="2" indent="-342900">
              <a:buFont typeface="+mj-lt"/>
              <a:buAutoNum type="arabicPeriod"/>
            </a:pPr>
            <a:r>
              <a:rPr lang="es-ES" b="1" dirty="0"/>
              <a:t>Seguros:</a:t>
            </a:r>
            <a:r>
              <a:rPr lang="es-ES" dirty="0"/>
              <a:t> </a:t>
            </a:r>
            <a:r>
              <a:rPr lang="es-ES" dirty="0" err="1"/>
              <a:t>Dashboards</a:t>
            </a:r>
            <a:r>
              <a:rPr lang="es-ES" dirty="0"/>
              <a:t> visuales que muestran tendencias y patrones en reclamos para mejorar la gestión de riesgos.</a:t>
            </a:r>
          </a:p>
        </p:txBody>
      </p:sp>
    </p:spTree>
    <p:extLst>
      <p:ext uri="{BB962C8B-B14F-4D97-AF65-F5344CB8AC3E}">
        <p14:creationId xmlns:p14="http://schemas.microsoft.com/office/powerpoint/2010/main" val="647797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8DE480D-2E43-83DB-C1E9-76F602865159}"/>
              </a:ext>
            </a:extLst>
          </p:cNvPr>
          <p:cNvSpPr txBox="1"/>
          <p:nvPr/>
        </p:nvSpPr>
        <p:spPr>
          <a:xfrm>
            <a:off x="9365715" y="355070"/>
            <a:ext cx="2170787" cy="307777"/>
          </a:xfrm>
          <a:prstGeom prst="rect">
            <a:avLst/>
          </a:prstGeom>
          <a:noFill/>
        </p:spPr>
        <p:txBody>
          <a:bodyPr wrap="none" rtlCol="0">
            <a:spAutoFit/>
          </a:bodyPr>
          <a:lstStyle/>
          <a:p>
            <a:r>
              <a:rPr lang="es-ES" sz="1400" dirty="0">
                <a:solidFill>
                  <a:schemeClr val="bg1"/>
                </a:solidFill>
                <a:latin typeface="Montserrat ExtraBold" pitchFamily="2" charset="0"/>
              </a:rPr>
              <a:t>1 - Las V del Big Data</a:t>
            </a:r>
          </a:p>
        </p:txBody>
      </p:sp>
      <p:pic>
        <p:nvPicPr>
          <p:cNvPr id="4" name="Picture 3" descr="A logo with a black background&#10;&#10;Description automatically generated">
            <a:extLst>
              <a:ext uri="{FF2B5EF4-FFF2-40B4-BE49-F238E27FC236}">
                <a16:creationId xmlns:a16="http://schemas.microsoft.com/office/drawing/2014/main" id="{3A6935DC-64B6-246D-1F84-1AD2CCD54001}"/>
              </a:ext>
            </a:extLst>
          </p:cNvPr>
          <p:cNvPicPr>
            <a:picLocks noChangeAspect="1"/>
          </p:cNvPicPr>
          <p:nvPr/>
        </p:nvPicPr>
        <p:blipFill rotWithShape="1">
          <a:blip r:embed="rId2"/>
          <a:srcRect l="6667" t="35664" r="10526" b="41608"/>
          <a:stretch/>
        </p:blipFill>
        <p:spPr>
          <a:xfrm>
            <a:off x="934994" y="508959"/>
            <a:ext cx="2354649" cy="647641"/>
          </a:xfrm>
          <a:prstGeom prst="rect">
            <a:avLst/>
          </a:prstGeom>
        </p:spPr>
      </p:pic>
      <p:graphicFrame>
        <p:nvGraphicFramePr>
          <p:cNvPr id="9" name="Diagrama 8">
            <a:extLst>
              <a:ext uri="{FF2B5EF4-FFF2-40B4-BE49-F238E27FC236}">
                <a16:creationId xmlns:a16="http://schemas.microsoft.com/office/drawing/2014/main" id="{B91DE9AD-CBE0-8A34-D14A-664402A6B201}"/>
              </a:ext>
            </a:extLst>
          </p:cNvPr>
          <p:cNvGraphicFramePr/>
          <p:nvPr/>
        </p:nvGraphicFramePr>
        <p:xfrm>
          <a:off x="1145177" y="1271452"/>
          <a:ext cx="9901646" cy="46590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6003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862EC32-A783-091C-219A-13A1FBAC0877}"/>
              </a:ext>
            </a:extLst>
          </p:cNvPr>
          <p:cNvSpPr txBox="1"/>
          <p:nvPr/>
        </p:nvSpPr>
        <p:spPr>
          <a:xfrm>
            <a:off x="2442732" y="2776706"/>
            <a:ext cx="7306536" cy="1938992"/>
          </a:xfrm>
          <a:prstGeom prst="rect">
            <a:avLst/>
          </a:prstGeom>
          <a:noFill/>
        </p:spPr>
        <p:txBody>
          <a:bodyPr wrap="square">
            <a:spAutoFit/>
          </a:bodyPr>
          <a:lstStyle/>
          <a:p>
            <a:pPr algn="ctr"/>
            <a:r>
              <a:rPr lang="es-ES" sz="4000" dirty="0">
                <a:solidFill>
                  <a:schemeClr val="bg1"/>
                </a:solidFill>
                <a:latin typeface="Montserrat ExtraBold" panose="00000900000000000000" pitchFamily="2" charset="0"/>
              </a:rPr>
              <a:t>2 - </a:t>
            </a:r>
            <a:r>
              <a:rPr lang="en-US" sz="4000" dirty="0">
                <a:solidFill>
                  <a:schemeClr val="bg1"/>
                </a:solidFill>
                <a:latin typeface="Montserrat ExtraBold" panose="00000900000000000000" pitchFamily="2" charset="0"/>
              </a:rPr>
              <a:t>CRISP-DM (Cross Industry Standard Process for Data Mining)</a:t>
            </a:r>
          </a:p>
        </p:txBody>
      </p:sp>
    </p:spTree>
    <p:extLst>
      <p:ext uri="{BB962C8B-B14F-4D97-AF65-F5344CB8AC3E}">
        <p14:creationId xmlns:p14="http://schemas.microsoft.com/office/powerpoint/2010/main" val="798146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8DE480D-2E43-83DB-C1E9-76F602865159}"/>
              </a:ext>
            </a:extLst>
          </p:cNvPr>
          <p:cNvSpPr txBox="1"/>
          <p:nvPr/>
        </p:nvSpPr>
        <p:spPr>
          <a:xfrm>
            <a:off x="5547860" y="355070"/>
            <a:ext cx="6282489" cy="307777"/>
          </a:xfrm>
          <a:prstGeom prst="rect">
            <a:avLst/>
          </a:prstGeom>
          <a:noFill/>
        </p:spPr>
        <p:txBody>
          <a:bodyPr wrap="none" rtlCol="0">
            <a:spAutoFit/>
          </a:bodyPr>
          <a:lstStyle/>
          <a:p>
            <a:r>
              <a:rPr lang="en-US" sz="1400" dirty="0">
                <a:solidFill>
                  <a:schemeClr val="bg1"/>
                </a:solidFill>
                <a:latin typeface="Montserrat ExtraBold" pitchFamily="2" charset="0"/>
              </a:rPr>
              <a:t>2 - CRISP-DM (Cross Industry Standard Process for Data Mining)</a:t>
            </a:r>
          </a:p>
        </p:txBody>
      </p:sp>
      <p:pic>
        <p:nvPicPr>
          <p:cNvPr id="4" name="Picture 3" descr="A logo with a black background&#10;&#10;Description automatically generated">
            <a:extLst>
              <a:ext uri="{FF2B5EF4-FFF2-40B4-BE49-F238E27FC236}">
                <a16:creationId xmlns:a16="http://schemas.microsoft.com/office/drawing/2014/main" id="{3A6935DC-64B6-246D-1F84-1AD2CCD54001}"/>
              </a:ext>
            </a:extLst>
          </p:cNvPr>
          <p:cNvPicPr>
            <a:picLocks noChangeAspect="1"/>
          </p:cNvPicPr>
          <p:nvPr/>
        </p:nvPicPr>
        <p:blipFill rotWithShape="1">
          <a:blip r:embed="rId2"/>
          <a:srcRect l="6667" t="35664" r="10526" b="41608"/>
          <a:stretch/>
        </p:blipFill>
        <p:spPr>
          <a:xfrm>
            <a:off x="934994" y="508959"/>
            <a:ext cx="2354649" cy="647641"/>
          </a:xfrm>
          <a:prstGeom prst="rect">
            <a:avLst/>
          </a:prstGeom>
        </p:spPr>
      </p:pic>
      <p:pic>
        <p:nvPicPr>
          <p:cNvPr id="1026" name="Picture 2" descr="Ciclo de vida de minería de datos">
            <a:extLst>
              <a:ext uri="{FF2B5EF4-FFF2-40B4-BE49-F238E27FC236}">
                <a16:creationId xmlns:a16="http://schemas.microsoft.com/office/drawing/2014/main" id="{ADC14A4F-370A-AFA3-6F9B-4A1A62A6B4C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241" y="1608751"/>
            <a:ext cx="4982619" cy="4243409"/>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3EB13A92-8CA3-E898-4CB0-F252C65AA299}"/>
              </a:ext>
            </a:extLst>
          </p:cNvPr>
          <p:cNvSpPr txBox="1"/>
          <p:nvPr/>
        </p:nvSpPr>
        <p:spPr>
          <a:xfrm>
            <a:off x="3048000" y="6181095"/>
            <a:ext cx="6096000" cy="276999"/>
          </a:xfrm>
          <a:prstGeom prst="rect">
            <a:avLst/>
          </a:prstGeom>
          <a:noFill/>
        </p:spPr>
        <p:txBody>
          <a:bodyPr wrap="square">
            <a:spAutoFit/>
          </a:bodyPr>
          <a:lstStyle/>
          <a:p>
            <a:r>
              <a:rPr lang="en-US" sz="1200" dirty="0"/>
              <a:t>https://www.ibm.com/docs/es/spss-modeler/saas?topic=dm-crisp-help-overview</a:t>
            </a:r>
          </a:p>
        </p:txBody>
      </p:sp>
      <p:sp>
        <p:nvSpPr>
          <p:cNvPr id="9" name="CuadroTexto 8">
            <a:extLst>
              <a:ext uri="{FF2B5EF4-FFF2-40B4-BE49-F238E27FC236}">
                <a16:creationId xmlns:a16="http://schemas.microsoft.com/office/drawing/2014/main" id="{6E65E679-B739-683B-C3D3-9B6515CDFC93}"/>
              </a:ext>
            </a:extLst>
          </p:cNvPr>
          <p:cNvSpPr txBox="1"/>
          <p:nvPr/>
        </p:nvSpPr>
        <p:spPr>
          <a:xfrm>
            <a:off x="6096000" y="1608751"/>
            <a:ext cx="5391421" cy="3416320"/>
          </a:xfrm>
          <a:prstGeom prst="rect">
            <a:avLst/>
          </a:prstGeom>
          <a:noFill/>
        </p:spPr>
        <p:txBody>
          <a:bodyPr wrap="square">
            <a:spAutoFit/>
          </a:bodyPr>
          <a:lstStyle/>
          <a:p>
            <a:r>
              <a:rPr lang="en-US" b="1" i="0" dirty="0">
                <a:solidFill>
                  <a:srgbClr val="161616"/>
                </a:solidFill>
                <a:effectLst/>
                <a:highlight>
                  <a:srgbClr val="FFFFFF"/>
                </a:highlight>
                <a:latin typeface="Montserrat" panose="00000500000000000000" pitchFamily="2" charset="0"/>
              </a:rPr>
              <a:t>CROSS-INDUSTRY STANDARD PROCESS FOR DATA MINING</a:t>
            </a:r>
          </a:p>
          <a:p>
            <a:pPr marL="285750" indent="-285750">
              <a:buFont typeface="Arial" panose="020B0604020202020204" pitchFamily="34" charset="0"/>
              <a:buChar char="•"/>
            </a:pPr>
            <a:endParaRPr lang="es-ES" b="0" i="0" dirty="0">
              <a:solidFill>
                <a:srgbClr val="161616"/>
              </a:solidFill>
              <a:effectLst/>
              <a:highlight>
                <a:srgbClr val="FFFFFF"/>
              </a:highlight>
              <a:latin typeface="Montserrat" panose="00000500000000000000" pitchFamily="2" charset="0"/>
            </a:endParaRPr>
          </a:p>
          <a:p>
            <a:pPr marL="285750" indent="-285750">
              <a:buFont typeface="Arial" panose="020B0604020202020204" pitchFamily="34" charset="0"/>
              <a:buChar char="•"/>
            </a:pPr>
            <a:r>
              <a:rPr lang="es-ES" dirty="0">
                <a:solidFill>
                  <a:srgbClr val="161616"/>
                </a:solidFill>
                <a:highlight>
                  <a:srgbClr val="FFFFFF"/>
                </a:highlight>
                <a:latin typeface="Montserrat" panose="00000500000000000000" pitchFamily="2" charset="0"/>
              </a:rPr>
              <a:t>M</a:t>
            </a:r>
            <a:r>
              <a:rPr lang="es-ES" b="0" i="0" dirty="0">
                <a:solidFill>
                  <a:srgbClr val="161616"/>
                </a:solidFill>
                <a:effectLst/>
                <a:highlight>
                  <a:srgbClr val="FFFFFF"/>
                </a:highlight>
                <a:latin typeface="Montserrat" panose="00000500000000000000" pitchFamily="2" charset="0"/>
              </a:rPr>
              <a:t>étodo probado para orientar sus trabajos de minería de datos</a:t>
            </a:r>
          </a:p>
          <a:p>
            <a:pPr marL="285750" indent="-285750">
              <a:buFont typeface="Arial" panose="020B0604020202020204" pitchFamily="34" charset="0"/>
              <a:buChar char="•"/>
            </a:pPr>
            <a:r>
              <a:rPr lang="es-ES" b="0" i="0" dirty="0">
                <a:solidFill>
                  <a:srgbClr val="161616"/>
                </a:solidFill>
                <a:effectLst/>
                <a:highlight>
                  <a:srgbClr val="FFFFFF"/>
                </a:highlight>
                <a:latin typeface="Montserrat" panose="00000500000000000000" pitchFamily="2" charset="0"/>
              </a:rPr>
              <a:t>Como metodología, incluye descripciones de las fases normales de un proyecto, las tareas necesarias en cada fase y una explicación de las relaciones entre las tareas</a:t>
            </a:r>
            <a:endParaRPr lang="en-US" b="0" i="0" dirty="0">
              <a:solidFill>
                <a:srgbClr val="161616"/>
              </a:solidFill>
              <a:effectLst/>
              <a:highlight>
                <a:srgbClr val="FFFFFF"/>
              </a:highlight>
              <a:latin typeface="Montserrat" panose="00000500000000000000" pitchFamily="2" charset="0"/>
            </a:endParaRPr>
          </a:p>
          <a:p>
            <a:pPr marL="285750" indent="-285750">
              <a:buFont typeface="Arial" panose="020B0604020202020204" pitchFamily="34" charset="0"/>
              <a:buChar char="•"/>
            </a:pPr>
            <a:r>
              <a:rPr lang="es-ES" dirty="0">
                <a:latin typeface="Montserrat" panose="00000500000000000000" pitchFamily="2" charset="0"/>
              </a:rPr>
              <a:t>El modelo de CRISP-DM es flexible y se pueden personalizar fácilmente.</a:t>
            </a:r>
            <a:endParaRPr lang="en-US" dirty="0">
              <a:latin typeface="Montserrat" panose="00000500000000000000" pitchFamily="2" charset="0"/>
            </a:endParaRPr>
          </a:p>
        </p:txBody>
      </p:sp>
    </p:spTree>
    <p:extLst>
      <p:ext uri="{BB962C8B-B14F-4D97-AF65-F5344CB8AC3E}">
        <p14:creationId xmlns:p14="http://schemas.microsoft.com/office/powerpoint/2010/main" val="1057418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8DE480D-2E43-83DB-C1E9-76F602865159}"/>
              </a:ext>
            </a:extLst>
          </p:cNvPr>
          <p:cNvSpPr txBox="1"/>
          <p:nvPr/>
        </p:nvSpPr>
        <p:spPr>
          <a:xfrm>
            <a:off x="5547860" y="355070"/>
            <a:ext cx="6282489" cy="307777"/>
          </a:xfrm>
          <a:prstGeom prst="rect">
            <a:avLst/>
          </a:prstGeom>
          <a:noFill/>
        </p:spPr>
        <p:txBody>
          <a:bodyPr wrap="none" rtlCol="0">
            <a:spAutoFit/>
          </a:bodyPr>
          <a:lstStyle/>
          <a:p>
            <a:r>
              <a:rPr lang="en-US" sz="1400" dirty="0">
                <a:solidFill>
                  <a:schemeClr val="bg1"/>
                </a:solidFill>
                <a:latin typeface="Montserrat ExtraBold" pitchFamily="2" charset="0"/>
              </a:rPr>
              <a:t>2 - CRISP-DM (Cross Industry Standard Process for Data Mining)</a:t>
            </a:r>
          </a:p>
        </p:txBody>
      </p:sp>
      <p:pic>
        <p:nvPicPr>
          <p:cNvPr id="4" name="Picture 3" descr="A logo with a black background&#10;&#10;Description automatically generated">
            <a:extLst>
              <a:ext uri="{FF2B5EF4-FFF2-40B4-BE49-F238E27FC236}">
                <a16:creationId xmlns:a16="http://schemas.microsoft.com/office/drawing/2014/main" id="{3A6935DC-64B6-246D-1F84-1AD2CCD54001}"/>
              </a:ext>
            </a:extLst>
          </p:cNvPr>
          <p:cNvPicPr>
            <a:picLocks noChangeAspect="1"/>
          </p:cNvPicPr>
          <p:nvPr/>
        </p:nvPicPr>
        <p:blipFill rotWithShape="1">
          <a:blip r:embed="rId2"/>
          <a:srcRect l="6667" t="35664" r="10526" b="41608"/>
          <a:stretch/>
        </p:blipFill>
        <p:spPr>
          <a:xfrm>
            <a:off x="934994" y="508959"/>
            <a:ext cx="2354649" cy="647641"/>
          </a:xfrm>
          <a:prstGeom prst="rect">
            <a:avLst/>
          </a:prstGeom>
        </p:spPr>
      </p:pic>
      <p:sp>
        <p:nvSpPr>
          <p:cNvPr id="5" name="CuadroTexto 4">
            <a:extLst>
              <a:ext uri="{FF2B5EF4-FFF2-40B4-BE49-F238E27FC236}">
                <a16:creationId xmlns:a16="http://schemas.microsoft.com/office/drawing/2014/main" id="{3EB13A92-8CA3-E898-4CB0-F252C65AA299}"/>
              </a:ext>
            </a:extLst>
          </p:cNvPr>
          <p:cNvSpPr txBox="1"/>
          <p:nvPr/>
        </p:nvSpPr>
        <p:spPr>
          <a:xfrm>
            <a:off x="3048000" y="6181095"/>
            <a:ext cx="6096000" cy="276999"/>
          </a:xfrm>
          <a:prstGeom prst="rect">
            <a:avLst/>
          </a:prstGeom>
          <a:noFill/>
        </p:spPr>
        <p:txBody>
          <a:bodyPr wrap="square">
            <a:spAutoFit/>
          </a:bodyPr>
          <a:lstStyle/>
          <a:p>
            <a:r>
              <a:rPr lang="en-US" sz="1200" dirty="0"/>
              <a:t>https://www.ibm.com/docs/es/spss-modeler/saas?topic=dm-crisp-help-overview</a:t>
            </a:r>
          </a:p>
        </p:txBody>
      </p:sp>
      <p:pic>
        <p:nvPicPr>
          <p:cNvPr id="2" name="Picture 2" descr="Ciclo de vida de minería de datos">
            <a:extLst>
              <a:ext uri="{FF2B5EF4-FFF2-40B4-BE49-F238E27FC236}">
                <a16:creationId xmlns:a16="http://schemas.microsoft.com/office/drawing/2014/main" id="{FFE83175-E6AF-B13D-5DA4-BD434E1D195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51520" y="1750423"/>
            <a:ext cx="3430213" cy="3827416"/>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a:extLst>
              <a:ext uri="{FF2B5EF4-FFF2-40B4-BE49-F238E27FC236}">
                <a16:creationId xmlns:a16="http://schemas.microsoft.com/office/drawing/2014/main" id="{2E889C2E-0BBB-DE61-D5F2-0AB188B46B5E}"/>
              </a:ext>
            </a:extLst>
          </p:cNvPr>
          <p:cNvSpPr txBox="1"/>
          <p:nvPr/>
        </p:nvSpPr>
        <p:spPr>
          <a:xfrm>
            <a:off x="500743" y="1280161"/>
            <a:ext cx="8016240" cy="4862870"/>
          </a:xfrm>
          <a:prstGeom prst="rect">
            <a:avLst/>
          </a:prstGeom>
          <a:noFill/>
        </p:spPr>
        <p:txBody>
          <a:bodyPr wrap="square">
            <a:spAutoFit/>
          </a:bodyPr>
          <a:lstStyle/>
          <a:p>
            <a:pPr marL="342900" indent="-342900">
              <a:buFont typeface="+mj-lt"/>
              <a:buAutoNum type="arabicPeriod"/>
            </a:pPr>
            <a:r>
              <a:rPr lang="es-ES" sz="1400" b="1" dirty="0"/>
              <a:t>Comprensión del Negocio</a:t>
            </a:r>
          </a:p>
          <a:p>
            <a:pPr lvl="1"/>
            <a:r>
              <a:rPr lang="es-ES" sz="1400" dirty="0"/>
              <a:t>Definir el objetivo del proyecto y entender los requisitos del negocio. Esta etapa implica conocer el contexto del problema y establecer objetivos claros y alcanzables.</a:t>
            </a:r>
          </a:p>
          <a:p>
            <a:pPr marL="342900" indent="-342900">
              <a:buFont typeface="+mj-lt"/>
              <a:buAutoNum type="arabicPeriod"/>
            </a:pPr>
            <a:r>
              <a:rPr lang="es-ES" sz="1400" b="1" dirty="0"/>
              <a:t>Comprensión de los Datos</a:t>
            </a:r>
          </a:p>
          <a:p>
            <a:pPr lvl="1"/>
            <a:r>
              <a:rPr lang="es-ES" sz="1400" dirty="0"/>
              <a:t>Recopilar y analizar los datos disponibles para entender su calidad, estructura y relevancia. Se identifican las fuentes de datos y se realiza un análisis preliminar para obtener una visión general.</a:t>
            </a:r>
          </a:p>
          <a:p>
            <a:pPr marL="342900" indent="-342900">
              <a:buFont typeface="+mj-lt"/>
              <a:buAutoNum type="arabicPeriod"/>
            </a:pPr>
            <a:r>
              <a:rPr lang="es-ES" sz="1400" b="1" dirty="0"/>
              <a:t>Preparación de los Datos</a:t>
            </a:r>
          </a:p>
          <a:p>
            <a:pPr lvl="1"/>
            <a:r>
              <a:rPr lang="es-ES" sz="1400" dirty="0"/>
              <a:t>Procesar y limpiar los datos para prepararlos para el modelado. Esto incluye la selección de datos relevantes, el manejo de valores faltantes, la transformación de datos y la integración de diferentes fuentes de datos.</a:t>
            </a:r>
          </a:p>
          <a:p>
            <a:pPr marL="342900" indent="-342900">
              <a:buFont typeface="+mj-lt"/>
              <a:buAutoNum type="arabicPeriod"/>
            </a:pPr>
            <a:r>
              <a:rPr lang="es-ES" sz="1400" b="1" dirty="0"/>
              <a:t>Modelado</a:t>
            </a:r>
          </a:p>
          <a:p>
            <a:pPr lvl="1"/>
            <a:r>
              <a:rPr lang="es-ES" sz="1400" dirty="0"/>
              <a:t>Aplicar técnicas de modelado de datos para identificar patrones o construir modelos predictivos. Se seleccionan y ajustan los algoritmos adecuados para el problema específico.</a:t>
            </a:r>
          </a:p>
          <a:p>
            <a:pPr marL="342900" indent="-342900">
              <a:buFont typeface="+mj-lt"/>
              <a:buAutoNum type="arabicPeriod"/>
            </a:pPr>
            <a:r>
              <a:rPr lang="es-ES" sz="1400" b="1" dirty="0"/>
              <a:t>Evaluación</a:t>
            </a:r>
          </a:p>
          <a:p>
            <a:pPr lvl="1"/>
            <a:r>
              <a:rPr lang="es-ES" sz="1400" dirty="0"/>
              <a:t>Evaluar el modelo para asegurar que cumple con los objetivos del negocio y proporciona resultados válidos y útiles. Se revisa la calidad del modelo y se determina si se necesita ajustar o mejorar.</a:t>
            </a:r>
          </a:p>
          <a:p>
            <a:pPr marL="342900" indent="-342900">
              <a:buFont typeface="+mj-lt"/>
              <a:buAutoNum type="arabicPeriod"/>
            </a:pPr>
            <a:r>
              <a:rPr lang="es-ES" sz="1400" b="1" dirty="0"/>
              <a:t>Despliegue</a:t>
            </a:r>
          </a:p>
          <a:p>
            <a:pPr lvl="1"/>
            <a:r>
              <a:rPr lang="es-ES" sz="1400" dirty="0"/>
              <a:t>Implementar el modelo en un entorno de producción y poner en práctica los resultados obtenidos. Esto puede incluir la integración del modelo en los sistemas existentes y la comunicación de los hallazgos a los interesados</a:t>
            </a:r>
            <a:r>
              <a:rPr lang="es-ES" sz="1600" dirty="0"/>
              <a:t>.</a:t>
            </a:r>
          </a:p>
        </p:txBody>
      </p:sp>
    </p:spTree>
    <p:extLst>
      <p:ext uri="{BB962C8B-B14F-4D97-AF65-F5344CB8AC3E}">
        <p14:creationId xmlns:p14="http://schemas.microsoft.com/office/powerpoint/2010/main" val="332281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8DE480D-2E43-83DB-C1E9-76F602865159}"/>
              </a:ext>
            </a:extLst>
          </p:cNvPr>
          <p:cNvSpPr txBox="1"/>
          <p:nvPr/>
        </p:nvSpPr>
        <p:spPr>
          <a:xfrm>
            <a:off x="5547860" y="355070"/>
            <a:ext cx="6282489" cy="307777"/>
          </a:xfrm>
          <a:prstGeom prst="rect">
            <a:avLst/>
          </a:prstGeom>
          <a:noFill/>
        </p:spPr>
        <p:txBody>
          <a:bodyPr wrap="none" rtlCol="0">
            <a:spAutoFit/>
          </a:bodyPr>
          <a:lstStyle/>
          <a:p>
            <a:r>
              <a:rPr lang="en-US" sz="1400" dirty="0">
                <a:solidFill>
                  <a:schemeClr val="bg1"/>
                </a:solidFill>
                <a:latin typeface="Montserrat ExtraBold" pitchFamily="2" charset="0"/>
              </a:rPr>
              <a:t>2 - CRISP-DM (Cross Industry Standard Process for Data Mining)</a:t>
            </a:r>
          </a:p>
        </p:txBody>
      </p:sp>
      <p:pic>
        <p:nvPicPr>
          <p:cNvPr id="4" name="Picture 3" descr="A logo with a black background&#10;&#10;Description automatically generated">
            <a:extLst>
              <a:ext uri="{FF2B5EF4-FFF2-40B4-BE49-F238E27FC236}">
                <a16:creationId xmlns:a16="http://schemas.microsoft.com/office/drawing/2014/main" id="{3A6935DC-64B6-246D-1F84-1AD2CCD54001}"/>
              </a:ext>
            </a:extLst>
          </p:cNvPr>
          <p:cNvPicPr>
            <a:picLocks noChangeAspect="1"/>
          </p:cNvPicPr>
          <p:nvPr/>
        </p:nvPicPr>
        <p:blipFill rotWithShape="1">
          <a:blip r:embed="rId2"/>
          <a:srcRect l="6667" t="35664" r="10526" b="41608"/>
          <a:stretch/>
        </p:blipFill>
        <p:spPr>
          <a:xfrm>
            <a:off x="934994" y="508959"/>
            <a:ext cx="2354649" cy="647641"/>
          </a:xfrm>
          <a:prstGeom prst="rect">
            <a:avLst/>
          </a:prstGeom>
        </p:spPr>
      </p:pic>
      <p:sp>
        <p:nvSpPr>
          <p:cNvPr id="5" name="CuadroTexto 4">
            <a:extLst>
              <a:ext uri="{FF2B5EF4-FFF2-40B4-BE49-F238E27FC236}">
                <a16:creationId xmlns:a16="http://schemas.microsoft.com/office/drawing/2014/main" id="{3EB13A92-8CA3-E898-4CB0-F252C65AA299}"/>
              </a:ext>
            </a:extLst>
          </p:cNvPr>
          <p:cNvSpPr txBox="1"/>
          <p:nvPr/>
        </p:nvSpPr>
        <p:spPr>
          <a:xfrm>
            <a:off x="3048000" y="6181095"/>
            <a:ext cx="6096000" cy="276999"/>
          </a:xfrm>
          <a:prstGeom prst="rect">
            <a:avLst/>
          </a:prstGeom>
          <a:noFill/>
        </p:spPr>
        <p:txBody>
          <a:bodyPr wrap="square">
            <a:spAutoFit/>
          </a:bodyPr>
          <a:lstStyle/>
          <a:p>
            <a:r>
              <a:rPr lang="en-US" sz="1200" dirty="0"/>
              <a:t>https://www.ibm.com/docs/es/spss-modeler/saas?topic=dm-crisp-help-overview</a:t>
            </a:r>
          </a:p>
        </p:txBody>
      </p:sp>
      <p:pic>
        <p:nvPicPr>
          <p:cNvPr id="2" name="Picture 2" descr="Ciclo de vida de minería de datos">
            <a:extLst>
              <a:ext uri="{FF2B5EF4-FFF2-40B4-BE49-F238E27FC236}">
                <a16:creationId xmlns:a16="http://schemas.microsoft.com/office/drawing/2014/main" id="{FFE83175-E6AF-B13D-5DA4-BD434E1D195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51520" y="1750423"/>
            <a:ext cx="3430213" cy="3827416"/>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a:extLst>
              <a:ext uri="{FF2B5EF4-FFF2-40B4-BE49-F238E27FC236}">
                <a16:creationId xmlns:a16="http://schemas.microsoft.com/office/drawing/2014/main" id="{2E889C2E-0BBB-DE61-D5F2-0AB188B46B5E}"/>
              </a:ext>
            </a:extLst>
          </p:cNvPr>
          <p:cNvSpPr txBox="1"/>
          <p:nvPr/>
        </p:nvSpPr>
        <p:spPr>
          <a:xfrm>
            <a:off x="561703" y="1785983"/>
            <a:ext cx="8016240" cy="4001095"/>
          </a:xfrm>
          <a:prstGeom prst="rect">
            <a:avLst/>
          </a:prstGeom>
          <a:noFill/>
        </p:spPr>
        <p:txBody>
          <a:bodyPr wrap="square">
            <a:spAutoFit/>
          </a:bodyPr>
          <a:lstStyle/>
          <a:p>
            <a:pPr marL="342900" indent="-342900">
              <a:buFont typeface="+mj-lt"/>
              <a:buAutoNum type="arabicPeriod"/>
            </a:pPr>
            <a:r>
              <a:rPr lang="es-ES" sz="1400" b="1" dirty="0"/>
              <a:t>Comprensión del Negocio</a:t>
            </a:r>
          </a:p>
          <a:p>
            <a:pPr lvl="1"/>
            <a:r>
              <a:rPr lang="es-ES" sz="1400" dirty="0"/>
              <a:t>Aumentar las ventas al personalizar las ofertas de marketing para diferentes segmentos de clientes.</a:t>
            </a:r>
          </a:p>
          <a:p>
            <a:pPr marL="342900" indent="-342900">
              <a:buFont typeface="+mj-lt"/>
              <a:buAutoNum type="arabicPeriod"/>
            </a:pPr>
            <a:r>
              <a:rPr lang="es-ES" sz="1400" b="1" dirty="0"/>
              <a:t>Comprensión de los Datos</a:t>
            </a:r>
          </a:p>
          <a:p>
            <a:pPr lvl="1"/>
            <a:r>
              <a:rPr lang="es-ES" sz="1400" dirty="0"/>
              <a:t>Historial de compras, datos demográficos (edad, ubicación, ingresos), y comportamiento en el sitio web (páginas visitadas, tiempo en el sitio).</a:t>
            </a:r>
          </a:p>
          <a:p>
            <a:pPr marL="342900" indent="-342900">
              <a:buFont typeface="+mj-lt"/>
              <a:buAutoNum type="arabicPeriod"/>
            </a:pPr>
            <a:r>
              <a:rPr lang="es-ES" sz="1400" b="1" dirty="0"/>
              <a:t>Preparación de los Datos</a:t>
            </a:r>
          </a:p>
          <a:p>
            <a:pPr lvl="1"/>
            <a:r>
              <a:rPr lang="es-ES" sz="1400" dirty="0"/>
              <a:t>Limpiar los datos eliminando registros duplicados y corrigiendo valores faltantes. Normalizar los datos y crear variables derivadas, como la frecuencia de compra.</a:t>
            </a:r>
          </a:p>
          <a:p>
            <a:pPr marL="342900" indent="-342900">
              <a:buFont typeface="+mj-lt"/>
              <a:buAutoNum type="arabicPeriod"/>
            </a:pPr>
            <a:r>
              <a:rPr lang="es-ES" sz="1400" b="1" dirty="0"/>
              <a:t>Modelado</a:t>
            </a:r>
          </a:p>
          <a:p>
            <a:pPr lvl="1"/>
            <a:r>
              <a:rPr lang="es-ES" sz="1400" dirty="0"/>
              <a:t>Aplicar k-</a:t>
            </a:r>
            <a:r>
              <a:rPr lang="es-ES" sz="1400" dirty="0" err="1"/>
              <a:t>means</a:t>
            </a:r>
            <a:r>
              <a:rPr lang="es-ES" sz="1400" dirty="0"/>
              <a:t> </a:t>
            </a:r>
            <a:r>
              <a:rPr lang="es-ES" sz="1400" dirty="0" err="1"/>
              <a:t>clustering</a:t>
            </a:r>
            <a:r>
              <a:rPr lang="es-ES" sz="1400" dirty="0"/>
              <a:t> para segmentar clientes en grupos basados en su comportamiento de compra y características demográficas.</a:t>
            </a:r>
          </a:p>
          <a:p>
            <a:pPr marL="342900" indent="-342900">
              <a:buFont typeface="+mj-lt"/>
              <a:buAutoNum type="arabicPeriod"/>
            </a:pPr>
            <a:r>
              <a:rPr lang="es-ES" sz="1400" b="1" dirty="0"/>
              <a:t>Evaluación</a:t>
            </a:r>
          </a:p>
          <a:p>
            <a:pPr lvl="1"/>
            <a:r>
              <a:rPr lang="es-ES" sz="1400" dirty="0"/>
              <a:t>Analizar la coherencia y utilidad de los segmentos. Verificar si los grupos formados tienen características distintas y si los segmentos son prácticos para personalizar las campañas.</a:t>
            </a:r>
          </a:p>
          <a:p>
            <a:pPr marL="342900" indent="-342900">
              <a:buFont typeface="+mj-lt"/>
              <a:buAutoNum type="arabicPeriod"/>
            </a:pPr>
            <a:r>
              <a:rPr lang="es-ES" sz="1400" b="1" dirty="0"/>
              <a:t>Despliegue</a:t>
            </a:r>
          </a:p>
          <a:p>
            <a:pPr lvl="1"/>
            <a:r>
              <a:rPr lang="es-ES" sz="1400" dirty="0"/>
              <a:t>Integrar los segmentos en el sistema CRM y ajustar las campañas de marketing para dirigir mensajes y ofertas específicas a cada grupo de clientes</a:t>
            </a:r>
            <a:r>
              <a:rPr lang="es-ES" sz="1600" dirty="0"/>
              <a:t>.</a:t>
            </a:r>
          </a:p>
        </p:txBody>
      </p:sp>
      <p:sp>
        <p:nvSpPr>
          <p:cNvPr id="7" name="CuadroTexto 6">
            <a:extLst>
              <a:ext uri="{FF2B5EF4-FFF2-40B4-BE49-F238E27FC236}">
                <a16:creationId xmlns:a16="http://schemas.microsoft.com/office/drawing/2014/main" id="{D6EE444A-375C-4C0B-5D83-2E8AF8908389}"/>
              </a:ext>
            </a:extLst>
          </p:cNvPr>
          <p:cNvSpPr txBox="1"/>
          <p:nvPr/>
        </p:nvSpPr>
        <p:spPr>
          <a:xfrm>
            <a:off x="934994" y="1280161"/>
            <a:ext cx="8371114" cy="461665"/>
          </a:xfrm>
          <a:prstGeom prst="rect">
            <a:avLst/>
          </a:prstGeom>
          <a:noFill/>
        </p:spPr>
        <p:txBody>
          <a:bodyPr wrap="square">
            <a:spAutoFit/>
          </a:bodyPr>
          <a:lstStyle/>
          <a:p>
            <a:r>
              <a:rPr lang="es-ES" sz="2400" b="1" dirty="0"/>
              <a:t>EJEMPLO DE PROYECTO DE SEGMENTACIÓN DE CLIENTES</a:t>
            </a:r>
            <a:endParaRPr lang="en-US" sz="2400" b="1" dirty="0"/>
          </a:p>
        </p:txBody>
      </p:sp>
    </p:spTree>
    <p:extLst>
      <p:ext uri="{BB962C8B-B14F-4D97-AF65-F5344CB8AC3E}">
        <p14:creationId xmlns:p14="http://schemas.microsoft.com/office/powerpoint/2010/main" val="2009243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logo with a black background&#10;&#10;Description automatically generated">
            <a:extLst>
              <a:ext uri="{FF2B5EF4-FFF2-40B4-BE49-F238E27FC236}">
                <a16:creationId xmlns:a16="http://schemas.microsoft.com/office/drawing/2014/main" id="{0F4EBBB3-950B-A198-91DD-9E0C069E6FAC}"/>
              </a:ext>
            </a:extLst>
          </p:cNvPr>
          <p:cNvPicPr>
            <a:picLocks noChangeAspect="1"/>
          </p:cNvPicPr>
          <p:nvPr/>
        </p:nvPicPr>
        <p:blipFill rotWithShape="1">
          <a:blip r:embed="rId2"/>
          <a:srcRect l="6667" t="35664" r="10526" b="41608"/>
          <a:stretch/>
        </p:blipFill>
        <p:spPr>
          <a:xfrm>
            <a:off x="934994" y="508959"/>
            <a:ext cx="2354649" cy="647641"/>
          </a:xfrm>
          <a:prstGeom prst="rect">
            <a:avLst/>
          </a:prstGeom>
        </p:spPr>
      </p:pic>
      <p:sp>
        <p:nvSpPr>
          <p:cNvPr id="12" name="CuadroTexto 11">
            <a:extLst>
              <a:ext uri="{FF2B5EF4-FFF2-40B4-BE49-F238E27FC236}">
                <a16:creationId xmlns:a16="http://schemas.microsoft.com/office/drawing/2014/main" id="{9D1A3BE5-287C-DCDB-3C8B-4FF15D78C868}"/>
              </a:ext>
            </a:extLst>
          </p:cNvPr>
          <p:cNvSpPr txBox="1"/>
          <p:nvPr/>
        </p:nvSpPr>
        <p:spPr>
          <a:xfrm>
            <a:off x="2266456" y="2644170"/>
            <a:ext cx="7659087" cy="1569660"/>
          </a:xfrm>
          <a:prstGeom prst="rect">
            <a:avLst/>
          </a:prstGeom>
          <a:noFill/>
        </p:spPr>
        <p:txBody>
          <a:bodyPr wrap="square" rtlCol="0">
            <a:spAutoFit/>
          </a:bodyPr>
          <a:lstStyle/>
          <a:p>
            <a:pPr algn="ctr"/>
            <a:r>
              <a:rPr lang="es-CO" sz="4800" b="1" dirty="0">
                <a:latin typeface="Montserrat ExtraBold" pitchFamily="2" charset="0"/>
              </a:rPr>
              <a:t>Preguntas, Pendientes o Discusiones</a:t>
            </a:r>
          </a:p>
        </p:txBody>
      </p:sp>
    </p:spTree>
    <p:extLst>
      <p:ext uri="{BB962C8B-B14F-4D97-AF65-F5344CB8AC3E}">
        <p14:creationId xmlns:p14="http://schemas.microsoft.com/office/powerpoint/2010/main" val="3815196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blue and white logo&#10;&#10;Description automatically generated">
            <a:extLst>
              <a:ext uri="{FF2B5EF4-FFF2-40B4-BE49-F238E27FC236}">
                <a16:creationId xmlns:a16="http://schemas.microsoft.com/office/drawing/2014/main" id="{3534D038-55F1-FF85-6131-93A352BB8EAE}"/>
              </a:ext>
            </a:extLst>
          </p:cNvPr>
          <p:cNvPicPr>
            <a:picLocks noChangeAspect="1"/>
          </p:cNvPicPr>
          <p:nvPr/>
        </p:nvPicPr>
        <p:blipFill>
          <a:blip r:embed="rId2"/>
          <a:stretch>
            <a:fillRect/>
          </a:stretch>
        </p:blipFill>
        <p:spPr>
          <a:xfrm>
            <a:off x="5449484" y="681487"/>
            <a:ext cx="5505597" cy="5495026"/>
          </a:xfrm>
          <a:prstGeom prst="rect">
            <a:avLst/>
          </a:prstGeom>
        </p:spPr>
      </p:pic>
    </p:spTree>
    <p:extLst>
      <p:ext uri="{BB962C8B-B14F-4D97-AF65-F5344CB8AC3E}">
        <p14:creationId xmlns:p14="http://schemas.microsoft.com/office/powerpoint/2010/main" val="4110145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3A1A84A-0B40-4912-6086-D766C69A7CCD}"/>
              </a:ext>
            </a:extLst>
          </p:cNvPr>
          <p:cNvSpPr txBox="1"/>
          <p:nvPr/>
        </p:nvSpPr>
        <p:spPr>
          <a:xfrm>
            <a:off x="2519613" y="1652791"/>
            <a:ext cx="7379527" cy="2308324"/>
          </a:xfrm>
          <a:prstGeom prst="rect">
            <a:avLst/>
          </a:prstGeom>
          <a:noFill/>
        </p:spPr>
        <p:txBody>
          <a:bodyPr wrap="square" rtlCol="0">
            <a:spAutoFit/>
          </a:bodyPr>
          <a:lstStyle/>
          <a:p>
            <a:pPr algn="ctr"/>
            <a:r>
              <a:rPr lang="es-ES" sz="4800" b="1" dirty="0">
                <a:solidFill>
                  <a:schemeClr val="bg1"/>
                </a:solidFill>
                <a:latin typeface="Montserrat ExtraBold" pitchFamily="2" charset="0"/>
              </a:rPr>
              <a:t>Big Data y el Ciclo de Vida de un Proyecto de Ciencia de Datos</a:t>
            </a:r>
            <a:endParaRPr lang="es-CO" sz="4800" b="1" dirty="0">
              <a:solidFill>
                <a:schemeClr val="bg1"/>
              </a:solidFill>
              <a:latin typeface="Montserrat ExtraBold" pitchFamily="2" charset="0"/>
            </a:endParaRPr>
          </a:p>
        </p:txBody>
      </p:sp>
      <p:sp>
        <p:nvSpPr>
          <p:cNvPr id="4" name="CuadroTexto 3">
            <a:extLst>
              <a:ext uri="{FF2B5EF4-FFF2-40B4-BE49-F238E27FC236}">
                <a16:creationId xmlns:a16="http://schemas.microsoft.com/office/drawing/2014/main" id="{FBE06E5C-9D49-BF89-5763-0EAE265617E8}"/>
              </a:ext>
            </a:extLst>
          </p:cNvPr>
          <p:cNvSpPr txBox="1"/>
          <p:nvPr/>
        </p:nvSpPr>
        <p:spPr>
          <a:xfrm>
            <a:off x="2519613" y="3891754"/>
            <a:ext cx="7152774" cy="307777"/>
          </a:xfrm>
          <a:prstGeom prst="rect">
            <a:avLst/>
          </a:prstGeom>
          <a:noFill/>
        </p:spPr>
        <p:txBody>
          <a:bodyPr wrap="square" rtlCol="0">
            <a:spAutoFit/>
          </a:bodyPr>
          <a:lstStyle/>
          <a:p>
            <a:pPr algn="ctr"/>
            <a:r>
              <a:rPr lang="es-CO" sz="1400" dirty="0">
                <a:solidFill>
                  <a:schemeClr val="bg1"/>
                </a:solidFill>
                <a:latin typeface="Montserrat Medium" pitchFamily="2" charset="0"/>
              </a:rPr>
              <a:t>3ª Sesión – Big Data y CRISPDM</a:t>
            </a:r>
          </a:p>
        </p:txBody>
      </p:sp>
      <p:pic>
        <p:nvPicPr>
          <p:cNvPr id="6" name="Picture 5" descr="A black background with white text&#10;&#10;Description automatically generated">
            <a:extLst>
              <a:ext uri="{FF2B5EF4-FFF2-40B4-BE49-F238E27FC236}">
                <a16:creationId xmlns:a16="http://schemas.microsoft.com/office/drawing/2014/main" id="{AB5E1676-7A8D-3A69-69C6-3FA457185796}"/>
              </a:ext>
            </a:extLst>
          </p:cNvPr>
          <p:cNvPicPr>
            <a:picLocks noChangeAspect="1"/>
          </p:cNvPicPr>
          <p:nvPr/>
        </p:nvPicPr>
        <p:blipFill>
          <a:blip r:embed="rId2"/>
          <a:stretch>
            <a:fillRect/>
          </a:stretch>
        </p:blipFill>
        <p:spPr>
          <a:xfrm>
            <a:off x="2386642" y="5348602"/>
            <a:ext cx="2559171" cy="689667"/>
          </a:xfrm>
          <a:prstGeom prst="rect">
            <a:avLst/>
          </a:prstGeom>
        </p:spPr>
      </p:pic>
    </p:spTree>
    <p:extLst>
      <p:ext uri="{BB962C8B-B14F-4D97-AF65-F5344CB8AC3E}">
        <p14:creationId xmlns:p14="http://schemas.microsoft.com/office/powerpoint/2010/main" val="97268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logo with a black background&#10;&#10;Description automatically generated">
            <a:extLst>
              <a:ext uri="{FF2B5EF4-FFF2-40B4-BE49-F238E27FC236}">
                <a16:creationId xmlns:a16="http://schemas.microsoft.com/office/drawing/2014/main" id="{0F4EBBB3-950B-A198-91DD-9E0C069E6FAC}"/>
              </a:ext>
            </a:extLst>
          </p:cNvPr>
          <p:cNvPicPr>
            <a:picLocks noChangeAspect="1"/>
          </p:cNvPicPr>
          <p:nvPr/>
        </p:nvPicPr>
        <p:blipFill rotWithShape="1">
          <a:blip r:embed="rId2"/>
          <a:srcRect l="6667" t="35664" r="10526" b="41608"/>
          <a:stretch/>
        </p:blipFill>
        <p:spPr>
          <a:xfrm>
            <a:off x="934994" y="508959"/>
            <a:ext cx="2354649" cy="647641"/>
          </a:xfrm>
          <a:prstGeom prst="rect">
            <a:avLst/>
          </a:prstGeom>
        </p:spPr>
      </p:pic>
      <p:sp>
        <p:nvSpPr>
          <p:cNvPr id="12" name="CuadroTexto 11">
            <a:extLst>
              <a:ext uri="{FF2B5EF4-FFF2-40B4-BE49-F238E27FC236}">
                <a16:creationId xmlns:a16="http://schemas.microsoft.com/office/drawing/2014/main" id="{9D1A3BE5-287C-DCDB-3C8B-4FF15D78C868}"/>
              </a:ext>
            </a:extLst>
          </p:cNvPr>
          <p:cNvSpPr txBox="1"/>
          <p:nvPr/>
        </p:nvSpPr>
        <p:spPr>
          <a:xfrm>
            <a:off x="4646270" y="1156600"/>
            <a:ext cx="6785832" cy="830997"/>
          </a:xfrm>
          <a:prstGeom prst="rect">
            <a:avLst/>
          </a:prstGeom>
          <a:noFill/>
        </p:spPr>
        <p:txBody>
          <a:bodyPr wrap="none" rtlCol="0">
            <a:spAutoFit/>
          </a:bodyPr>
          <a:lstStyle/>
          <a:p>
            <a:pPr algn="r"/>
            <a:r>
              <a:rPr lang="es-CO" sz="4800" b="1" dirty="0">
                <a:latin typeface="Montserrat ExtraBold" pitchFamily="2" charset="0"/>
              </a:rPr>
              <a:t>Agenda de la sesión</a:t>
            </a:r>
          </a:p>
        </p:txBody>
      </p:sp>
      <p:sp>
        <p:nvSpPr>
          <p:cNvPr id="15" name="CuadroTexto 14">
            <a:extLst>
              <a:ext uri="{FF2B5EF4-FFF2-40B4-BE49-F238E27FC236}">
                <a16:creationId xmlns:a16="http://schemas.microsoft.com/office/drawing/2014/main" id="{82A9CE00-9845-495E-C227-33011C52169C}"/>
              </a:ext>
            </a:extLst>
          </p:cNvPr>
          <p:cNvSpPr txBox="1"/>
          <p:nvPr/>
        </p:nvSpPr>
        <p:spPr>
          <a:xfrm>
            <a:off x="934994" y="2442541"/>
            <a:ext cx="9849395" cy="1754326"/>
          </a:xfrm>
          <a:prstGeom prst="rect">
            <a:avLst/>
          </a:prstGeom>
          <a:noFill/>
        </p:spPr>
        <p:txBody>
          <a:bodyPr wrap="square">
            <a:spAutoFit/>
          </a:bodyPr>
          <a:lstStyle/>
          <a:p>
            <a:pPr marL="457200" indent="-457200">
              <a:buFont typeface="+mj-lt"/>
              <a:buAutoNum type="arabicPeriod"/>
            </a:pPr>
            <a:r>
              <a:rPr lang="es-ES" sz="3600" b="1" dirty="0">
                <a:latin typeface="Montserrat ExtraBold" panose="00000900000000000000" pitchFamily="2" charset="0"/>
              </a:rPr>
              <a:t>Las V del Big Data</a:t>
            </a:r>
          </a:p>
          <a:p>
            <a:pPr marL="457200" indent="-457200">
              <a:buFont typeface="+mj-lt"/>
              <a:buAutoNum type="arabicPeriod"/>
            </a:pPr>
            <a:r>
              <a:rPr lang="es-ES" sz="3600" b="1" dirty="0">
                <a:latin typeface="Montserrat ExtraBold" panose="00000900000000000000" pitchFamily="2" charset="0"/>
              </a:rPr>
              <a:t>CRISP-DM (Cross </a:t>
            </a:r>
            <a:r>
              <a:rPr lang="es-ES" sz="3600" b="1" dirty="0" err="1">
                <a:latin typeface="Montserrat ExtraBold" panose="00000900000000000000" pitchFamily="2" charset="0"/>
              </a:rPr>
              <a:t>Industry</a:t>
            </a:r>
            <a:r>
              <a:rPr lang="es-ES" sz="3600" b="1" dirty="0">
                <a:latin typeface="Montserrat ExtraBold" panose="00000900000000000000" pitchFamily="2" charset="0"/>
              </a:rPr>
              <a:t> Standard </a:t>
            </a:r>
            <a:r>
              <a:rPr lang="es-ES" sz="3600" b="1" dirty="0" err="1">
                <a:latin typeface="Montserrat ExtraBold" panose="00000900000000000000" pitchFamily="2" charset="0"/>
              </a:rPr>
              <a:t>Process</a:t>
            </a:r>
            <a:r>
              <a:rPr lang="es-ES" sz="3600" b="1" dirty="0">
                <a:latin typeface="Montserrat ExtraBold" panose="00000900000000000000" pitchFamily="2" charset="0"/>
              </a:rPr>
              <a:t> </a:t>
            </a:r>
            <a:r>
              <a:rPr lang="es-ES" sz="3600" b="1" dirty="0" err="1">
                <a:latin typeface="Montserrat ExtraBold" panose="00000900000000000000" pitchFamily="2" charset="0"/>
              </a:rPr>
              <a:t>for</a:t>
            </a:r>
            <a:r>
              <a:rPr lang="es-ES" sz="3600" b="1" dirty="0">
                <a:latin typeface="Montserrat ExtraBold" panose="00000900000000000000" pitchFamily="2" charset="0"/>
              </a:rPr>
              <a:t> Data </a:t>
            </a:r>
            <a:r>
              <a:rPr lang="es-ES" sz="3600" b="1" dirty="0" err="1">
                <a:latin typeface="Montserrat ExtraBold" panose="00000900000000000000" pitchFamily="2" charset="0"/>
              </a:rPr>
              <a:t>Mining</a:t>
            </a:r>
            <a:r>
              <a:rPr lang="es-ES" sz="3600" b="1" dirty="0">
                <a:latin typeface="Montserrat ExtraBold" panose="00000900000000000000" pitchFamily="2" charset="0"/>
              </a:rPr>
              <a:t>)</a:t>
            </a:r>
            <a:endParaRPr lang="en-US" sz="3600" b="1" dirty="0">
              <a:latin typeface="Montserrat ExtraBold" panose="00000900000000000000" pitchFamily="2" charset="0"/>
            </a:endParaRPr>
          </a:p>
        </p:txBody>
      </p:sp>
    </p:spTree>
    <p:extLst>
      <p:ext uri="{BB962C8B-B14F-4D97-AF65-F5344CB8AC3E}">
        <p14:creationId xmlns:p14="http://schemas.microsoft.com/office/powerpoint/2010/main" val="2135076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558BBA0-0E85-EBBB-93A4-257435319EEF}"/>
              </a:ext>
            </a:extLst>
          </p:cNvPr>
          <p:cNvSpPr txBox="1"/>
          <p:nvPr/>
        </p:nvSpPr>
        <p:spPr>
          <a:xfrm>
            <a:off x="2194560" y="1621010"/>
            <a:ext cx="7802880" cy="3477875"/>
          </a:xfrm>
          <a:prstGeom prst="rect">
            <a:avLst/>
          </a:prstGeom>
          <a:noFill/>
        </p:spPr>
        <p:txBody>
          <a:bodyPr wrap="square">
            <a:spAutoFit/>
          </a:bodyPr>
          <a:lstStyle/>
          <a:p>
            <a:pPr algn="r"/>
            <a:r>
              <a:rPr lang="en-US" sz="4400" dirty="0">
                <a:solidFill>
                  <a:schemeClr val="bg1"/>
                </a:solidFill>
                <a:latin typeface="Montserrat ExtraBold" panose="00000900000000000000" pitchFamily="2" charset="0"/>
              </a:rPr>
              <a:t>“If a machine is expected to be infallible, it cannot also </a:t>
            </a:r>
            <a:r>
              <a:rPr lang="en-US" sz="4400" b="1" dirty="0">
                <a:solidFill>
                  <a:schemeClr val="bg1"/>
                </a:solidFill>
                <a:latin typeface="Montserrat ExtraBold" panose="00000900000000000000" pitchFamily="2" charset="0"/>
              </a:rPr>
              <a:t>be</a:t>
            </a:r>
            <a:r>
              <a:rPr lang="en-US" sz="4400" dirty="0">
                <a:solidFill>
                  <a:schemeClr val="bg1"/>
                </a:solidFill>
                <a:latin typeface="Montserrat ExtraBold" panose="00000900000000000000" pitchFamily="2" charset="0"/>
              </a:rPr>
              <a:t> intelligent.” </a:t>
            </a:r>
          </a:p>
          <a:p>
            <a:pPr algn="r"/>
            <a:endParaRPr lang="en-US" sz="4400" b="1" spc="50" dirty="0">
              <a:ln w="0"/>
              <a:solidFill>
                <a:schemeClr val="bg2"/>
              </a:solidFill>
              <a:effectLst>
                <a:innerShdw blurRad="63500" dist="50800" dir="13500000">
                  <a:srgbClr val="000000">
                    <a:alpha val="50000"/>
                  </a:srgbClr>
                </a:innerShdw>
              </a:effectLst>
              <a:latin typeface="Montserrat ExtraBold" panose="00000900000000000000" pitchFamily="2" charset="0"/>
            </a:endParaRPr>
          </a:p>
          <a:p>
            <a:pPr algn="r"/>
            <a:r>
              <a:rPr lang="en-US" sz="4400" b="1" spc="50" dirty="0">
                <a:ln w="0"/>
                <a:solidFill>
                  <a:schemeClr val="bg2"/>
                </a:solidFill>
                <a:effectLst>
                  <a:innerShdw blurRad="63500" dist="50800" dir="13500000">
                    <a:srgbClr val="000000">
                      <a:alpha val="50000"/>
                    </a:srgbClr>
                  </a:innerShdw>
                </a:effectLst>
                <a:latin typeface="Montserrat ExtraBold" panose="00000900000000000000" pitchFamily="2" charset="0"/>
              </a:rPr>
              <a:t>Alan Turing</a:t>
            </a:r>
            <a:endParaRPr lang="es-CO" sz="4400" b="1" spc="50" dirty="0">
              <a:ln w="0"/>
              <a:solidFill>
                <a:schemeClr val="bg2"/>
              </a:solidFill>
              <a:effectLst>
                <a:innerShdw blurRad="63500" dist="50800" dir="13500000">
                  <a:srgbClr val="000000">
                    <a:alpha val="50000"/>
                  </a:srgbClr>
                </a:innerShdw>
              </a:effectLst>
              <a:latin typeface="Montserrat ExtraBold" panose="00000900000000000000" pitchFamily="2" charset="0"/>
            </a:endParaRPr>
          </a:p>
        </p:txBody>
      </p:sp>
      <p:pic>
        <p:nvPicPr>
          <p:cNvPr id="5" name="Gráfico 4" descr="Inteligencia artificial contorno">
            <a:extLst>
              <a:ext uri="{FF2B5EF4-FFF2-40B4-BE49-F238E27FC236}">
                <a16:creationId xmlns:a16="http://schemas.microsoft.com/office/drawing/2014/main" id="{9D969904-DABC-8E5D-FD9B-453F1B2D16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07771" y="3607525"/>
            <a:ext cx="1963783" cy="1963783"/>
          </a:xfrm>
          <a:prstGeom prst="rect">
            <a:avLst/>
          </a:prstGeom>
        </p:spPr>
      </p:pic>
    </p:spTree>
    <p:extLst>
      <p:ext uri="{BB962C8B-B14F-4D97-AF65-F5344CB8AC3E}">
        <p14:creationId xmlns:p14="http://schemas.microsoft.com/office/powerpoint/2010/main" val="1107949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558BBA0-0E85-EBBB-93A4-257435319EEF}"/>
              </a:ext>
            </a:extLst>
          </p:cNvPr>
          <p:cNvSpPr txBox="1"/>
          <p:nvPr/>
        </p:nvSpPr>
        <p:spPr>
          <a:xfrm>
            <a:off x="2194560" y="1621010"/>
            <a:ext cx="7802880" cy="3477875"/>
          </a:xfrm>
          <a:prstGeom prst="rect">
            <a:avLst/>
          </a:prstGeom>
          <a:noFill/>
        </p:spPr>
        <p:txBody>
          <a:bodyPr wrap="square">
            <a:spAutoFit/>
          </a:bodyPr>
          <a:lstStyle/>
          <a:p>
            <a:pPr algn="r"/>
            <a:r>
              <a:rPr lang="en-US" sz="4400" dirty="0">
                <a:solidFill>
                  <a:schemeClr val="bg1"/>
                </a:solidFill>
                <a:latin typeface="Montserrat ExtraBold" panose="00000900000000000000" pitchFamily="2" charset="0"/>
              </a:rPr>
              <a:t>“Those who can imagine anything, can create the impossible.” </a:t>
            </a:r>
          </a:p>
          <a:p>
            <a:pPr algn="r"/>
            <a:endParaRPr lang="en-US" sz="4400" b="1" spc="50" dirty="0">
              <a:ln w="0"/>
              <a:solidFill>
                <a:schemeClr val="bg2"/>
              </a:solidFill>
              <a:effectLst>
                <a:innerShdw blurRad="63500" dist="50800" dir="13500000">
                  <a:srgbClr val="000000">
                    <a:alpha val="50000"/>
                  </a:srgbClr>
                </a:innerShdw>
              </a:effectLst>
              <a:latin typeface="Montserrat ExtraBold" panose="00000900000000000000" pitchFamily="2" charset="0"/>
            </a:endParaRPr>
          </a:p>
          <a:p>
            <a:pPr algn="r"/>
            <a:r>
              <a:rPr lang="en-US" sz="4400" b="1" spc="50" dirty="0">
                <a:ln w="0"/>
                <a:solidFill>
                  <a:schemeClr val="bg2"/>
                </a:solidFill>
                <a:effectLst>
                  <a:innerShdw blurRad="63500" dist="50800" dir="13500000">
                    <a:srgbClr val="000000">
                      <a:alpha val="50000"/>
                    </a:srgbClr>
                  </a:innerShdw>
                </a:effectLst>
                <a:latin typeface="Montserrat ExtraBold" panose="00000900000000000000" pitchFamily="2" charset="0"/>
              </a:rPr>
              <a:t>Alan Turing</a:t>
            </a:r>
            <a:endParaRPr lang="es-CO" sz="4400" b="1" spc="50" dirty="0">
              <a:ln w="0"/>
              <a:solidFill>
                <a:schemeClr val="bg2"/>
              </a:solidFill>
              <a:effectLst>
                <a:innerShdw blurRad="63500" dist="50800" dir="13500000">
                  <a:srgbClr val="000000">
                    <a:alpha val="50000"/>
                  </a:srgbClr>
                </a:innerShdw>
              </a:effectLst>
              <a:latin typeface="Montserrat ExtraBold" panose="00000900000000000000" pitchFamily="2" charset="0"/>
            </a:endParaRPr>
          </a:p>
        </p:txBody>
      </p:sp>
      <p:pic>
        <p:nvPicPr>
          <p:cNvPr id="5" name="Gráfico 4" descr="Inteligencia artificial contorno">
            <a:extLst>
              <a:ext uri="{FF2B5EF4-FFF2-40B4-BE49-F238E27FC236}">
                <a16:creationId xmlns:a16="http://schemas.microsoft.com/office/drawing/2014/main" id="{9D969904-DABC-8E5D-FD9B-453F1B2D16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07771" y="3607525"/>
            <a:ext cx="1963783" cy="1963783"/>
          </a:xfrm>
          <a:prstGeom prst="rect">
            <a:avLst/>
          </a:prstGeom>
        </p:spPr>
      </p:pic>
    </p:spTree>
    <p:extLst>
      <p:ext uri="{BB962C8B-B14F-4D97-AF65-F5344CB8AC3E}">
        <p14:creationId xmlns:p14="http://schemas.microsoft.com/office/powerpoint/2010/main" val="399605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558BBA0-0E85-EBBB-93A4-257435319EEF}"/>
              </a:ext>
            </a:extLst>
          </p:cNvPr>
          <p:cNvSpPr txBox="1"/>
          <p:nvPr/>
        </p:nvSpPr>
        <p:spPr>
          <a:xfrm>
            <a:off x="2194560" y="1621010"/>
            <a:ext cx="7802880" cy="3293209"/>
          </a:xfrm>
          <a:prstGeom prst="rect">
            <a:avLst/>
          </a:prstGeom>
          <a:noFill/>
        </p:spPr>
        <p:txBody>
          <a:bodyPr wrap="square">
            <a:spAutoFit/>
          </a:bodyPr>
          <a:lstStyle/>
          <a:p>
            <a:pPr algn="r"/>
            <a:r>
              <a:rPr lang="en-US" sz="4400" dirty="0">
                <a:solidFill>
                  <a:schemeClr val="bg1"/>
                </a:solidFill>
                <a:latin typeface="Montserrat ExtraBold" panose="00000900000000000000" pitchFamily="2" charset="0"/>
              </a:rPr>
              <a:t>“If you cannot measure it, you cannot improve it.” </a:t>
            </a:r>
          </a:p>
          <a:p>
            <a:pPr algn="r"/>
            <a:endParaRPr lang="en-US" sz="4400" b="1" spc="50" dirty="0">
              <a:ln w="0"/>
              <a:solidFill>
                <a:schemeClr val="bg2"/>
              </a:solidFill>
              <a:effectLst>
                <a:innerShdw blurRad="63500" dist="50800" dir="13500000">
                  <a:srgbClr val="000000">
                    <a:alpha val="50000"/>
                  </a:srgbClr>
                </a:innerShdw>
              </a:effectLst>
              <a:latin typeface="Montserrat ExtraBold" panose="00000900000000000000" pitchFamily="2" charset="0"/>
            </a:endParaRPr>
          </a:p>
          <a:p>
            <a:pPr algn="r"/>
            <a:r>
              <a:rPr lang="en-US" sz="3200" b="1" spc="50" dirty="0">
                <a:ln w="0"/>
                <a:solidFill>
                  <a:schemeClr val="bg2"/>
                </a:solidFill>
                <a:effectLst>
                  <a:innerShdw blurRad="63500" dist="50800" dir="13500000">
                    <a:srgbClr val="000000">
                      <a:alpha val="50000"/>
                    </a:srgbClr>
                  </a:innerShdw>
                </a:effectLst>
                <a:latin typeface="Montserrat ExtraBold" panose="00000900000000000000" pitchFamily="2" charset="0"/>
              </a:rPr>
              <a:t>William Thomson Kelvin</a:t>
            </a:r>
          </a:p>
        </p:txBody>
      </p:sp>
      <p:pic>
        <p:nvPicPr>
          <p:cNvPr id="5" name="Gráfico 4" descr="Inteligencia artificial contorno">
            <a:extLst>
              <a:ext uri="{FF2B5EF4-FFF2-40B4-BE49-F238E27FC236}">
                <a16:creationId xmlns:a16="http://schemas.microsoft.com/office/drawing/2014/main" id="{9D969904-DABC-8E5D-FD9B-453F1B2D16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07771" y="3607525"/>
            <a:ext cx="1963783" cy="1963783"/>
          </a:xfrm>
          <a:prstGeom prst="rect">
            <a:avLst/>
          </a:prstGeom>
        </p:spPr>
      </p:pic>
    </p:spTree>
    <p:extLst>
      <p:ext uri="{BB962C8B-B14F-4D97-AF65-F5344CB8AC3E}">
        <p14:creationId xmlns:p14="http://schemas.microsoft.com/office/powerpoint/2010/main" val="641561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862EC32-A783-091C-219A-13A1FBAC0877}"/>
              </a:ext>
            </a:extLst>
          </p:cNvPr>
          <p:cNvSpPr txBox="1"/>
          <p:nvPr/>
        </p:nvSpPr>
        <p:spPr>
          <a:xfrm>
            <a:off x="2695303" y="2767280"/>
            <a:ext cx="6801394" cy="707886"/>
          </a:xfrm>
          <a:prstGeom prst="rect">
            <a:avLst/>
          </a:prstGeom>
          <a:noFill/>
        </p:spPr>
        <p:txBody>
          <a:bodyPr wrap="square">
            <a:spAutoFit/>
          </a:bodyPr>
          <a:lstStyle/>
          <a:p>
            <a:pPr algn="ctr"/>
            <a:r>
              <a:rPr lang="es-ES" sz="4000" dirty="0">
                <a:solidFill>
                  <a:schemeClr val="bg1"/>
                </a:solidFill>
                <a:latin typeface="Montserrat ExtraBold" panose="00000900000000000000" pitchFamily="2" charset="0"/>
              </a:rPr>
              <a:t>1 - Las V del Big Data</a:t>
            </a:r>
          </a:p>
        </p:txBody>
      </p:sp>
    </p:spTree>
    <p:extLst>
      <p:ext uri="{BB962C8B-B14F-4D97-AF65-F5344CB8AC3E}">
        <p14:creationId xmlns:p14="http://schemas.microsoft.com/office/powerpoint/2010/main" val="2438742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8DE480D-2E43-83DB-C1E9-76F602865159}"/>
              </a:ext>
            </a:extLst>
          </p:cNvPr>
          <p:cNvSpPr txBox="1"/>
          <p:nvPr/>
        </p:nvSpPr>
        <p:spPr>
          <a:xfrm>
            <a:off x="9365715" y="355070"/>
            <a:ext cx="2170787" cy="307777"/>
          </a:xfrm>
          <a:prstGeom prst="rect">
            <a:avLst/>
          </a:prstGeom>
          <a:noFill/>
        </p:spPr>
        <p:txBody>
          <a:bodyPr wrap="none" rtlCol="0">
            <a:spAutoFit/>
          </a:bodyPr>
          <a:lstStyle/>
          <a:p>
            <a:r>
              <a:rPr lang="es-ES" sz="1400" dirty="0">
                <a:solidFill>
                  <a:schemeClr val="bg1"/>
                </a:solidFill>
                <a:latin typeface="Montserrat ExtraBold" pitchFamily="2" charset="0"/>
              </a:rPr>
              <a:t>1 - Las V del Big Data</a:t>
            </a:r>
          </a:p>
        </p:txBody>
      </p:sp>
      <p:pic>
        <p:nvPicPr>
          <p:cNvPr id="4" name="Picture 3" descr="A logo with a black background&#10;&#10;Description automatically generated">
            <a:extLst>
              <a:ext uri="{FF2B5EF4-FFF2-40B4-BE49-F238E27FC236}">
                <a16:creationId xmlns:a16="http://schemas.microsoft.com/office/drawing/2014/main" id="{3A6935DC-64B6-246D-1F84-1AD2CCD54001}"/>
              </a:ext>
            </a:extLst>
          </p:cNvPr>
          <p:cNvPicPr>
            <a:picLocks noChangeAspect="1"/>
          </p:cNvPicPr>
          <p:nvPr/>
        </p:nvPicPr>
        <p:blipFill rotWithShape="1">
          <a:blip r:embed="rId2"/>
          <a:srcRect l="6667" t="35664" r="10526" b="41608"/>
          <a:stretch/>
        </p:blipFill>
        <p:spPr>
          <a:xfrm>
            <a:off x="934994" y="508959"/>
            <a:ext cx="2354649" cy="647641"/>
          </a:xfrm>
          <a:prstGeom prst="rect">
            <a:avLst/>
          </a:prstGeom>
        </p:spPr>
      </p:pic>
      <p:sp>
        <p:nvSpPr>
          <p:cNvPr id="5" name="CuadroTexto 4">
            <a:extLst>
              <a:ext uri="{FF2B5EF4-FFF2-40B4-BE49-F238E27FC236}">
                <a16:creationId xmlns:a16="http://schemas.microsoft.com/office/drawing/2014/main" id="{AB517B11-1216-EDB3-94FA-7300574D0769}"/>
              </a:ext>
            </a:extLst>
          </p:cNvPr>
          <p:cNvSpPr txBox="1"/>
          <p:nvPr/>
        </p:nvSpPr>
        <p:spPr>
          <a:xfrm>
            <a:off x="809897" y="1393371"/>
            <a:ext cx="10598332" cy="4093428"/>
          </a:xfrm>
          <a:prstGeom prst="rect">
            <a:avLst/>
          </a:prstGeom>
          <a:noFill/>
        </p:spPr>
        <p:txBody>
          <a:bodyPr wrap="square">
            <a:spAutoFit/>
          </a:bodyPr>
          <a:lstStyle/>
          <a:p>
            <a:r>
              <a:rPr lang="es-ES" sz="2000" b="1" dirty="0"/>
              <a:t>Volumen</a:t>
            </a:r>
          </a:p>
          <a:p>
            <a:pPr marL="800100" lvl="1" indent="-342900">
              <a:buFont typeface="+mj-lt"/>
              <a:buAutoNum type="arabicPeriod"/>
            </a:pPr>
            <a:r>
              <a:rPr lang="es-ES" sz="2000" b="1" dirty="0"/>
              <a:t>Descripción:</a:t>
            </a:r>
            <a:r>
              <a:rPr lang="es-ES" sz="2000" dirty="0"/>
              <a:t> </a:t>
            </a:r>
          </a:p>
          <a:p>
            <a:pPr marL="1257300" lvl="2" indent="-342900">
              <a:buFont typeface="+mj-lt"/>
              <a:buAutoNum type="arabicPeriod"/>
            </a:pPr>
            <a:r>
              <a:rPr lang="es-ES" sz="2000" dirty="0"/>
              <a:t>Gran cantidad de datos generados y almacenados continuamente.</a:t>
            </a:r>
          </a:p>
          <a:p>
            <a:pPr marL="800100" lvl="1" indent="-342900">
              <a:buFont typeface="+mj-lt"/>
              <a:buAutoNum type="arabicPeriod"/>
            </a:pPr>
            <a:r>
              <a:rPr lang="es-ES" sz="2000" b="1" dirty="0"/>
              <a:t>Ejemplo en la Industria:</a:t>
            </a:r>
            <a:endParaRPr lang="es-ES" sz="2000" dirty="0"/>
          </a:p>
          <a:p>
            <a:pPr marL="1257300" lvl="2" indent="-342900">
              <a:buFont typeface="+mj-lt"/>
              <a:buAutoNum type="arabicPeriod"/>
            </a:pPr>
            <a:r>
              <a:rPr lang="es-ES" sz="2000" b="1" dirty="0"/>
              <a:t>Redes Sociales:</a:t>
            </a:r>
            <a:r>
              <a:rPr lang="es-ES" sz="2000" dirty="0"/>
              <a:t> Facebook procesa más de 500 terabytes de datos diariamente provenientes de fotos, videos, y mensajes de sus usuarios.</a:t>
            </a:r>
          </a:p>
          <a:p>
            <a:pPr marL="1257300" lvl="2" indent="-342900">
              <a:buFont typeface="+mj-lt"/>
              <a:buAutoNum type="arabicPeriod"/>
            </a:pPr>
            <a:endParaRPr lang="es-ES" sz="2000" dirty="0"/>
          </a:p>
          <a:p>
            <a:r>
              <a:rPr lang="es-ES" sz="2000" b="1" dirty="0"/>
              <a:t>Velocidad</a:t>
            </a:r>
          </a:p>
          <a:p>
            <a:pPr marL="800100" lvl="1" indent="-342900">
              <a:buFont typeface="+mj-lt"/>
              <a:buAutoNum type="arabicPeriod"/>
            </a:pPr>
            <a:r>
              <a:rPr lang="es-ES" sz="2000" b="1" dirty="0"/>
              <a:t>Descripción:</a:t>
            </a:r>
            <a:r>
              <a:rPr lang="es-ES" sz="2000" dirty="0"/>
              <a:t> </a:t>
            </a:r>
          </a:p>
          <a:p>
            <a:pPr marL="1257300" lvl="2" indent="-342900">
              <a:buFont typeface="+mj-lt"/>
              <a:buAutoNum type="arabicPeriod"/>
            </a:pPr>
            <a:r>
              <a:rPr lang="es-ES" sz="2000" dirty="0"/>
              <a:t>Rapidez con la que los datos son generados y procesados.</a:t>
            </a:r>
          </a:p>
          <a:p>
            <a:pPr marL="800100" lvl="1" indent="-342900">
              <a:buFont typeface="+mj-lt"/>
              <a:buAutoNum type="arabicPeriod"/>
            </a:pPr>
            <a:r>
              <a:rPr lang="es-ES" sz="2000" b="1" dirty="0"/>
              <a:t>Ejemplo en la Industria:</a:t>
            </a:r>
            <a:endParaRPr lang="es-ES" sz="2000" dirty="0"/>
          </a:p>
          <a:p>
            <a:pPr marL="1257300" lvl="2" indent="-342900">
              <a:buFont typeface="+mj-lt"/>
              <a:buAutoNum type="arabicPeriod"/>
            </a:pPr>
            <a:r>
              <a:rPr lang="es-ES" sz="2000" b="1" dirty="0"/>
              <a:t>Finanzas:</a:t>
            </a:r>
            <a:r>
              <a:rPr lang="es-ES" sz="2000" dirty="0"/>
              <a:t> Transacciones bursátiles que necesitan ser procesadas en milisegundos para realizar operaciones de compra y venta en tiempo real.</a:t>
            </a:r>
          </a:p>
        </p:txBody>
      </p:sp>
    </p:spTree>
    <p:extLst>
      <p:ext uri="{BB962C8B-B14F-4D97-AF65-F5344CB8AC3E}">
        <p14:creationId xmlns:p14="http://schemas.microsoft.com/office/powerpoint/2010/main" val="4037442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8DE480D-2E43-83DB-C1E9-76F602865159}"/>
              </a:ext>
            </a:extLst>
          </p:cNvPr>
          <p:cNvSpPr txBox="1"/>
          <p:nvPr/>
        </p:nvSpPr>
        <p:spPr>
          <a:xfrm>
            <a:off x="9365715" y="355070"/>
            <a:ext cx="2170787" cy="307777"/>
          </a:xfrm>
          <a:prstGeom prst="rect">
            <a:avLst/>
          </a:prstGeom>
          <a:noFill/>
        </p:spPr>
        <p:txBody>
          <a:bodyPr wrap="none" rtlCol="0">
            <a:spAutoFit/>
          </a:bodyPr>
          <a:lstStyle/>
          <a:p>
            <a:r>
              <a:rPr lang="es-ES" sz="1400" dirty="0">
                <a:solidFill>
                  <a:schemeClr val="bg1"/>
                </a:solidFill>
                <a:latin typeface="Montserrat ExtraBold" pitchFamily="2" charset="0"/>
              </a:rPr>
              <a:t>1 - Las V del Big Data</a:t>
            </a:r>
          </a:p>
        </p:txBody>
      </p:sp>
      <p:pic>
        <p:nvPicPr>
          <p:cNvPr id="4" name="Picture 3" descr="A logo with a black background&#10;&#10;Description automatically generated">
            <a:extLst>
              <a:ext uri="{FF2B5EF4-FFF2-40B4-BE49-F238E27FC236}">
                <a16:creationId xmlns:a16="http://schemas.microsoft.com/office/drawing/2014/main" id="{3A6935DC-64B6-246D-1F84-1AD2CCD54001}"/>
              </a:ext>
            </a:extLst>
          </p:cNvPr>
          <p:cNvPicPr>
            <a:picLocks noChangeAspect="1"/>
          </p:cNvPicPr>
          <p:nvPr/>
        </p:nvPicPr>
        <p:blipFill rotWithShape="1">
          <a:blip r:embed="rId2"/>
          <a:srcRect l="6667" t="35664" r="10526" b="41608"/>
          <a:stretch/>
        </p:blipFill>
        <p:spPr>
          <a:xfrm>
            <a:off x="934994" y="508959"/>
            <a:ext cx="2354649" cy="647641"/>
          </a:xfrm>
          <a:prstGeom prst="rect">
            <a:avLst/>
          </a:prstGeom>
        </p:spPr>
      </p:pic>
      <p:sp>
        <p:nvSpPr>
          <p:cNvPr id="5" name="CuadroTexto 4">
            <a:extLst>
              <a:ext uri="{FF2B5EF4-FFF2-40B4-BE49-F238E27FC236}">
                <a16:creationId xmlns:a16="http://schemas.microsoft.com/office/drawing/2014/main" id="{AB517B11-1216-EDB3-94FA-7300574D0769}"/>
              </a:ext>
            </a:extLst>
          </p:cNvPr>
          <p:cNvSpPr txBox="1"/>
          <p:nvPr/>
        </p:nvSpPr>
        <p:spPr>
          <a:xfrm>
            <a:off x="809897" y="1393371"/>
            <a:ext cx="10598332" cy="4401205"/>
          </a:xfrm>
          <a:prstGeom prst="rect">
            <a:avLst/>
          </a:prstGeom>
          <a:noFill/>
        </p:spPr>
        <p:txBody>
          <a:bodyPr wrap="square">
            <a:spAutoFit/>
          </a:bodyPr>
          <a:lstStyle/>
          <a:p>
            <a:r>
              <a:rPr lang="es-ES" sz="2000" b="1" dirty="0"/>
              <a:t>Variedad</a:t>
            </a:r>
          </a:p>
          <a:p>
            <a:pPr marL="800100" lvl="1" indent="-342900">
              <a:buFont typeface="+mj-lt"/>
              <a:buAutoNum type="arabicPeriod"/>
            </a:pPr>
            <a:r>
              <a:rPr lang="es-ES" sz="2000" b="1" dirty="0"/>
              <a:t>Descripción:</a:t>
            </a:r>
            <a:r>
              <a:rPr lang="es-ES" sz="2000" dirty="0"/>
              <a:t> </a:t>
            </a:r>
          </a:p>
          <a:p>
            <a:pPr marL="1257300" lvl="2" indent="-342900">
              <a:buFont typeface="+mj-lt"/>
              <a:buAutoNum type="arabicPeriod"/>
            </a:pPr>
            <a:r>
              <a:rPr lang="es-ES" sz="2000" dirty="0"/>
              <a:t>Diversidad de tipos de datos, incluyendo estructurados, </a:t>
            </a:r>
            <a:r>
              <a:rPr lang="es-ES" sz="2000" dirty="0" err="1"/>
              <a:t>semi-estructurados</a:t>
            </a:r>
            <a:r>
              <a:rPr lang="es-ES" sz="2000" dirty="0"/>
              <a:t> y no estructurados.</a:t>
            </a:r>
          </a:p>
          <a:p>
            <a:pPr marL="800100" lvl="1" indent="-342900">
              <a:buFont typeface="+mj-lt"/>
              <a:buAutoNum type="arabicPeriod"/>
            </a:pPr>
            <a:r>
              <a:rPr lang="es-ES" sz="2000" b="1" dirty="0"/>
              <a:t>Ejemplo en la Industria:</a:t>
            </a:r>
            <a:endParaRPr lang="es-ES" sz="2000" dirty="0"/>
          </a:p>
          <a:p>
            <a:pPr marL="1257300" lvl="2" indent="-342900">
              <a:buFont typeface="+mj-lt"/>
              <a:buAutoNum type="arabicPeriod"/>
            </a:pPr>
            <a:r>
              <a:rPr lang="es-ES" sz="2000" b="1" dirty="0"/>
              <a:t>Comercio Electrónico:</a:t>
            </a:r>
            <a:r>
              <a:rPr lang="es-ES" sz="2000" dirty="0"/>
              <a:t> Datos estructurados como transacciones y no estructurados como opiniones de clientes en reseñas y redes sociales.</a:t>
            </a:r>
          </a:p>
          <a:p>
            <a:pPr marL="1257300" lvl="2" indent="-342900">
              <a:buFont typeface="+mj-lt"/>
              <a:buAutoNum type="arabicPeriod"/>
            </a:pPr>
            <a:endParaRPr lang="es-ES" sz="2000" dirty="0"/>
          </a:p>
          <a:p>
            <a:r>
              <a:rPr lang="es-ES" sz="2000" b="1" dirty="0"/>
              <a:t>Veracidad</a:t>
            </a:r>
          </a:p>
          <a:p>
            <a:pPr marL="800100" lvl="1" indent="-342900">
              <a:buFont typeface="+mj-lt"/>
              <a:buAutoNum type="arabicPeriod"/>
            </a:pPr>
            <a:r>
              <a:rPr lang="es-ES" sz="2000" b="1" dirty="0"/>
              <a:t>Descripción:</a:t>
            </a:r>
            <a:r>
              <a:rPr lang="es-ES" sz="2000" dirty="0"/>
              <a:t> </a:t>
            </a:r>
          </a:p>
          <a:p>
            <a:pPr marL="1257300" lvl="2" indent="-342900">
              <a:buFont typeface="+mj-lt"/>
              <a:buAutoNum type="arabicPeriod"/>
            </a:pPr>
            <a:r>
              <a:rPr lang="es-ES" sz="2000" dirty="0"/>
              <a:t>Calidad y fiabilidad de los datos, asegurando que sean precisos y consistentes.</a:t>
            </a:r>
          </a:p>
          <a:p>
            <a:pPr marL="800100" lvl="1" indent="-342900">
              <a:buFont typeface="+mj-lt"/>
              <a:buAutoNum type="arabicPeriod"/>
            </a:pPr>
            <a:r>
              <a:rPr lang="es-ES" sz="2000" b="1" dirty="0"/>
              <a:t>Ejemplo en la Industria:</a:t>
            </a:r>
            <a:endParaRPr lang="es-ES" sz="2000" dirty="0"/>
          </a:p>
          <a:p>
            <a:pPr marL="1257300" lvl="2" indent="-342900">
              <a:buFont typeface="+mj-lt"/>
              <a:buAutoNum type="arabicPeriod"/>
            </a:pPr>
            <a:r>
              <a:rPr lang="es-ES" sz="2000" b="1" dirty="0"/>
              <a:t>Salud:</a:t>
            </a:r>
            <a:r>
              <a:rPr lang="es-ES" sz="2000" dirty="0"/>
              <a:t> Datos de pacientes deben ser precisos y fiables para garantizar diagnósticos y tratamientos efectivos.</a:t>
            </a:r>
          </a:p>
        </p:txBody>
      </p:sp>
    </p:spTree>
    <p:extLst>
      <p:ext uri="{BB962C8B-B14F-4D97-AF65-F5344CB8AC3E}">
        <p14:creationId xmlns:p14="http://schemas.microsoft.com/office/powerpoint/2010/main" val="247141184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413</TotalTime>
  <Words>1358</Words>
  <Application>Microsoft Office PowerPoint</Application>
  <PresentationFormat>Panorámica</PresentationFormat>
  <Paragraphs>110</Paragraphs>
  <Slides>17</Slides>
  <Notes>0</Notes>
  <HiddenSlides>2</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Montserrat</vt:lpstr>
      <vt:lpstr>Montserrat ExtraBold</vt:lpstr>
      <vt:lpstr>Montserrat Medium</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Francisco Javier Sanchez Pardo</dc:creator>
  <cp:lastModifiedBy>Andres Mauricio Muñoz Sanchez</cp:lastModifiedBy>
  <cp:revision>36</cp:revision>
  <dcterms:created xsi:type="dcterms:W3CDTF">2024-02-16T13:33:19Z</dcterms:created>
  <dcterms:modified xsi:type="dcterms:W3CDTF">2024-08-06T02:22:14Z</dcterms:modified>
</cp:coreProperties>
</file>