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63" r:id="rId4"/>
    <p:sldId id="259" r:id="rId5"/>
    <p:sldId id="270" r:id="rId6"/>
    <p:sldId id="271" r:id="rId7"/>
    <p:sldId id="274" r:id="rId8"/>
    <p:sldId id="279" r:id="rId9"/>
    <p:sldId id="272" r:id="rId10"/>
    <p:sldId id="273" r:id="rId11"/>
    <p:sldId id="264" r:id="rId12"/>
    <p:sldId id="269" r:id="rId13"/>
    <p:sldId id="275" r:id="rId14"/>
    <p:sldId id="267" r:id="rId15"/>
    <p:sldId id="266" r:id="rId16"/>
    <p:sldId id="276" r:id="rId17"/>
    <p:sldId id="277" r:id="rId18"/>
    <p:sldId id="278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8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0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822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706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185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4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4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3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3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5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2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55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latin typeface="Myriad Pro" panose="020B0503030403020204" pitchFamily="34" charset="0"/>
              </a:rPr>
              <a:t>Session 3</a:t>
            </a:r>
            <a:endParaRPr lang="en-US" sz="8800" b="1" dirty="0">
              <a:latin typeface="Myriad Pro" panose="020B0503030403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Ivo Rojas.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10" y="585494"/>
            <a:ext cx="5572259" cy="5572259"/>
          </a:xfrm>
          <a:prstGeom prst="rect">
            <a:avLst/>
          </a:prstGeom>
          <a:effectLst>
            <a:glow rad="304800">
              <a:schemeClr val="tx1">
                <a:alpha val="70000"/>
              </a:schemeClr>
            </a:glow>
            <a:softEdge rad="0"/>
          </a:effectLst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</p:pic>
    </p:spTree>
    <p:extLst>
      <p:ext uri="{BB962C8B-B14F-4D97-AF65-F5344CB8AC3E}">
        <p14:creationId xmlns:p14="http://schemas.microsoft.com/office/powerpoint/2010/main" val="245318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Myriad Pro" panose="020B0503030403020204" pitchFamily="34" charset="0"/>
              </a:rPr>
              <a:t>Use a Service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Import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Add to Constructor (Dependency injection)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Call function or attribute of service.</a:t>
            </a:r>
            <a:endParaRPr lang="en-US" sz="48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51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44937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  <a:effectLst>
            <a:glow rad="787400">
              <a:schemeClr val="accent1">
                <a:alpha val="40000"/>
              </a:schemeClr>
            </a:glow>
            <a:outerShdw blurRad="444500" dist="228600" dir="6840000" algn="tr" rotWithShape="0">
              <a:prstClr val="black">
                <a:alpha val="85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Break</a:t>
            </a:r>
            <a:endParaRPr lang="en-US" sz="96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64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OBSERVABLES</a:t>
            </a:r>
            <a:endParaRPr lang="en-US" sz="96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4035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Myriad Pro" panose="020B0503030403020204" pitchFamily="34" charset="0"/>
              </a:rPr>
              <a:t>What is a Observable?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endParaRPr lang="en-US" sz="48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43171" y="1601372"/>
            <a:ext cx="2082018" cy="1223889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Observable A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212208" y="1584959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Observer 1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693227" y="4200380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Observer 3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804349" y="3143542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Observer 2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43171" y="3188677"/>
            <a:ext cx="2082018" cy="1223889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Observable B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cxnSp>
        <p:nvCxnSpPr>
          <p:cNvPr id="4" name="Conector recto 3"/>
          <p:cNvCxnSpPr>
            <a:stCxn id="2" idx="3"/>
          </p:cNvCxnSpPr>
          <p:nvPr/>
        </p:nvCxnSpPr>
        <p:spPr>
          <a:xfrm flipV="1">
            <a:off x="2525189" y="2025748"/>
            <a:ext cx="4687019" cy="187569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601389" y="2213316"/>
            <a:ext cx="2202960" cy="1416149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601389" y="3911404"/>
            <a:ext cx="7091838" cy="1040424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601389" y="6054384"/>
            <a:ext cx="9173856" cy="0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21417564">
            <a:off x="4046143" y="1643080"/>
            <a:ext cx="17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yriad Pro" panose="020B0503030403020204" pitchFamily="34" charset="0"/>
              </a:rPr>
              <a:t>Subscribe</a:t>
            </a:r>
            <a:endParaRPr lang="en-US" sz="2800" dirty="0">
              <a:latin typeface="Myriad Pro" panose="020B0503030403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 rot="1799607">
            <a:off x="3079387" y="2523921"/>
            <a:ext cx="17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yriad Pro" panose="020B0503030403020204" pitchFamily="34" charset="0"/>
              </a:rPr>
              <a:t>Subscribe</a:t>
            </a:r>
            <a:endParaRPr lang="en-US" sz="2800" dirty="0">
              <a:latin typeface="Myriad Pro" panose="020B0503030403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 rot="411777">
            <a:off x="7213177" y="4212820"/>
            <a:ext cx="17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yriad Pro" panose="020B0503030403020204" pitchFamily="34" charset="0"/>
              </a:rPr>
              <a:t>Subscribe</a:t>
            </a:r>
            <a:endParaRPr lang="en-US" sz="2800" dirty="0">
              <a:latin typeface="Myriad Pro" panose="020B0503030403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043281" y="6161280"/>
            <a:ext cx="17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yriad Pro" panose="020B0503030403020204" pitchFamily="34" charset="0"/>
              </a:rPr>
              <a:t>Time Line.</a:t>
            </a:r>
            <a:endParaRPr lang="en-US" sz="28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612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Myriad Pro" panose="020B0503030403020204" pitchFamily="34" charset="0"/>
              </a:rPr>
              <a:t>ObservableS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931046"/>
              </p:ext>
            </p:extLst>
          </p:nvPr>
        </p:nvGraphicFramePr>
        <p:xfrm>
          <a:off x="272732" y="1574408"/>
          <a:ext cx="11660188" cy="4663440"/>
        </p:xfrm>
        <a:graphic>
          <a:graphicData uri="http://schemas.openxmlformats.org/drawingml/2006/table">
            <a:tbl>
              <a:tblPr/>
              <a:tblGrid>
                <a:gridCol w="5830094"/>
                <a:gridCol w="58300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4800" b="1" dirty="0">
                          <a:effectLst/>
                          <a:latin typeface="Myriad Pro" panose="020B0503030403020204" pitchFamily="34" charset="0"/>
                        </a:rPr>
                        <a:t>Observables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effectLst/>
                          <a:latin typeface="Myriad Pro" panose="020B0503030403020204" pitchFamily="34" charset="0"/>
                        </a:rPr>
                        <a:t>Promise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4800" dirty="0">
                          <a:effectLst/>
                          <a:latin typeface="Myriad Pro" panose="020B0503030403020204" pitchFamily="34" charset="0"/>
                        </a:rPr>
                        <a:t>Observables handle multiple values over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800" dirty="0">
                          <a:effectLst/>
                          <a:latin typeface="Myriad Pro" panose="020B0503030403020204" pitchFamily="34" charset="0"/>
                        </a:rPr>
                        <a:t>Promises are only called once and will return a single value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4800" dirty="0">
                          <a:effectLst/>
                          <a:latin typeface="Myriad Pro" panose="020B0503030403020204" pitchFamily="34" charset="0"/>
                        </a:rPr>
                        <a:t>Observables are cancellable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800" dirty="0">
                          <a:effectLst/>
                          <a:latin typeface="Myriad Pro" panose="020B0503030403020204" pitchFamily="34" charset="0"/>
                        </a:rPr>
                        <a:t>Promises are not cancellable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464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Myriad Pro" panose="020B0503030403020204" pitchFamily="34" charset="0"/>
              </a:rPr>
              <a:t>observableS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  <a:latin typeface="Myriad Pro" panose="020B0503030403020204" pitchFamily="34" charset="0"/>
              </a:rPr>
              <a:t>Observables is an ES7 feature which means you need to make use of an external library to use it today. </a:t>
            </a:r>
            <a:r>
              <a:rPr lang="en-US" sz="4800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RxJS</a:t>
            </a:r>
            <a:r>
              <a:rPr lang="en-US" sz="4800" b="1" dirty="0">
                <a:solidFill>
                  <a:schemeClr val="tx1"/>
                </a:solidFill>
                <a:latin typeface="Myriad Pro" panose="020B0503030403020204" pitchFamily="34" charset="0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Myriad Pro" panose="020B0503030403020204" pitchFamily="34" charset="0"/>
              </a:rPr>
              <a:t>is a good </a:t>
            </a:r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one.</a:t>
            </a:r>
            <a:endParaRPr lang="en-US" sz="48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023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err="1">
                <a:latin typeface="Myriad Pro" panose="020B0503030403020204" pitchFamily="34" charset="0"/>
              </a:rPr>
              <a:t>RxJs</a:t>
            </a:r>
            <a:r>
              <a:rPr lang="en-US" sz="4800" b="1" dirty="0">
                <a:latin typeface="Myriad Pro" panose="020B0503030403020204" pitchFamily="34" charset="0"/>
              </a:rPr>
              <a:t> Subject and how to use it</a:t>
            </a: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43171" y="1601372"/>
            <a:ext cx="2082018" cy="1223889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Subject A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212208" y="1584959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yriad Pro" panose="020B0503030403020204" pitchFamily="34" charset="0"/>
              </a:rPr>
              <a:t>Subject </a:t>
            </a:r>
            <a:r>
              <a:rPr lang="en-US" sz="2400" b="1" dirty="0" smtClean="0">
                <a:latin typeface="Myriad Pro" panose="020B0503030403020204" pitchFamily="34" charset="0"/>
              </a:rPr>
              <a:t>A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693227" y="4200380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yriad Pro" panose="020B0503030403020204" pitchFamily="34" charset="0"/>
              </a:rPr>
              <a:t>Subject </a:t>
            </a:r>
            <a:r>
              <a:rPr lang="en-US" sz="2400" b="1" dirty="0" smtClean="0">
                <a:latin typeface="Myriad Pro" panose="020B0503030403020204" pitchFamily="34" charset="0"/>
              </a:rPr>
              <a:t>B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804349" y="3143542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yriad Pro" panose="020B0503030403020204" pitchFamily="34" charset="0"/>
              </a:rPr>
              <a:t>Subject </a:t>
            </a:r>
            <a:r>
              <a:rPr lang="en-US" sz="2400" b="1" dirty="0" smtClean="0">
                <a:latin typeface="Myriad Pro" panose="020B0503030403020204" pitchFamily="34" charset="0"/>
              </a:rPr>
              <a:t>A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43171" y="3188677"/>
            <a:ext cx="2082018" cy="1223889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yriad Pro" panose="020B0503030403020204" pitchFamily="34" charset="0"/>
              </a:rPr>
              <a:t>Subject </a:t>
            </a:r>
            <a:r>
              <a:rPr lang="en-US" sz="2400" b="1" dirty="0" smtClean="0">
                <a:latin typeface="Myriad Pro" panose="020B0503030403020204" pitchFamily="34" charset="0"/>
              </a:rPr>
              <a:t>B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cxnSp>
        <p:nvCxnSpPr>
          <p:cNvPr id="11" name="Conector recto 10"/>
          <p:cNvCxnSpPr>
            <a:stCxn id="4" idx="3"/>
          </p:cNvCxnSpPr>
          <p:nvPr/>
        </p:nvCxnSpPr>
        <p:spPr>
          <a:xfrm flipV="1">
            <a:off x="2525189" y="2025748"/>
            <a:ext cx="4687019" cy="187569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601389" y="2213316"/>
            <a:ext cx="2202960" cy="1416149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601389" y="3911404"/>
            <a:ext cx="7091838" cy="1040424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 rot="21417564">
            <a:off x="4046143" y="1643080"/>
            <a:ext cx="17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yriad Pro" panose="020B0503030403020204" pitchFamily="34" charset="0"/>
              </a:rPr>
              <a:t>Subscribe</a:t>
            </a:r>
            <a:endParaRPr lang="en-US" sz="2800" dirty="0">
              <a:latin typeface="Myriad Pro" panose="020B0503030403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 rot="1799607">
            <a:off x="3079387" y="2523921"/>
            <a:ext cx="17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yriad Pro" panose="020B0503030403020204" pitchFamily="34" charset="0"/>
              </a:rPr>
              <a:t>Subscribe</a:t>
            </a:r>
            <a:endParaRPr lang="en-US" sz="2800" dirty="0">
              <a:latin typeface="Myriad Pro" panose="020B0503030403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 rot="411777">
            <a:off x="7213177" y="4212820"/>
            <a:ext cx="17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yriad Pro" panose="020B0503030403020204" pitchFamily="34" charset="0"/>
              </a:rPr>
              <a:t>Subscribe</a:t>
            </a:r>
            <a:endParaRPr lang="en-US" sz="2800" dirty="0">
              <a:latin typeface="Myriad Pro" panose="020B0503030403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" y="4596022"/>
            <a:ext cx="8287907" cy="12098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1" y="5890699"/>
            <a:ext cx="303889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60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err="1">
                <a:latin typeface="Myriad Pro" panose="020B0503030403020204" pitchFamily="34" charset="0"/>
              </a:rPr>
              <a:t>BehaviorSubject</a:t>
            </a:r>
            <a:r>
              <a:rPr lang="en-US" sz="4800" b="1" dirty="0">
                <a:latin typeface="Myriad Pro" panose="020B0503030403020204" pitchFamily="34" charset="0"/>
              </a:rPr>
              <a:t> and how to use it</a:t>
            </a: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43170" y="1601372"/>
            <a:ext cx="2764263" cy="1223889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BehaviorSubject</a:t>
            </a:r>
            <a:endParaRPr lang="en-US" sz="2400" b="1" dirty="0"/>
          </a:p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A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106474" y="1536773"/>
            <a:ext cx="3119543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BehaviorSubject</a:t>
            </a:r>
            <a:endParaRPr lang="en-US" sz="2400" b="1" dirty="0"/>
          </a:p>
          <a:p>
            <a:pPr algn="ctr"/>
            <a:r>
              <a:rPr lang="en-US" sz="2400" b="1" dirty="0">
                <a:latin typeface="Myriad Pro" panose="020B0503030403020204" pitchFamily="34" charset="0"/>
              </a:rPr>
              <a:t>A</a:t>
            </a:r>
          </a:p>
          <a:p>
            <a:pPr algn="ctr"/>
            <a:endParaRPr lang="en-US" sz="2400" b="1" dirty="0">
              <a:latin typeface="Myriad Pro" panose="020B0503030403020204" pitchFamily="34" charset="0"/>
            </a:endParaRPr>
          </a:p>
        </p:txBody>
      </p:sp>
      <p:cxnSp>
        <p:nvCxnSpPr>
          <p:cNvPr id="13" name="Conector recto 12"/>
          <p:cNvCxnSpPr>
            <a:endCxn id="6" idx="1"/>
          </p:cNvCxnSpPr>
          <p:nvPr/>
        </p:nvCxnSpPr>
        <p:spPr>
          <a:xfrm flipV="1">
            <a:off x="3207433" y="2148718"/>
            <a:ext cx="4899041" cy="64598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763656" y="1690096"/>
            <a:ext cx="17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yriad Pro" panose="020B0503030403020204" pitchFamily="34" charset="0"/>
              </a:rPr>
              <a:t>Subscribe</a:t>
            </a:r>
            <a:endParaRPr lang="en-US" sz="2800" dirty="0">
              <a:latin typeface="Myriad Pro" panose="020B0503030403020204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4" y="3309801"/>
            <a:ext cx="6716062" cy="57158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34" y="4365921"/>
            <a:ext cx="535379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543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Myriad Pro" panose="020B0503030403020204" pitchFamily="34" charset="0"/>
              </a:rPr>
              <a:t>Links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Myriad Pro" panose="020B0503030403020204" pitchFamily="34" charset="0"/>
              </a:rPr>
              <a:t>http://blog.angular-university.io/how-to-build-angular2-apps-using-rxjs-observable-data-services-pitfalls-to-avoid</a:t>
            </a:r>
            <a:r>
              <a:rPr lang="en-US" sz="36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/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Twitter: @</a:t>
            </a:r>
            <a:r>
              <a:rPr lang="en-US" sz="4800" dirty="0" err="1" smtClean="0">
                <a:solidFill>
                  <a:schemeClr val="tx1"/>
                </a:solidFill>
                <a:latin typeface="Myriad Pro" panose="020B0503030403020204" pitchFamily="34" charset="0"/>
              </a:rPr>
              <a:t>ircube</a:t>
            </a:r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/>
            </a:r>
            <a:b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</a:br>
            <a:r>
              <a:rPr lang="en-US" sz="4800" dirty="0" err="1" smtClean="0">
                <a:solidFill>
                  <a:schemeClr val="tx1"/>
                </a:solidFill>
                <a:latin typeface="Myriad Pro" panose="020B0503030403020204" pitchFamily="34" charset="0"/>
              </a:rPr>
              <a:t>github</a:t>
            </a:r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: </a:t>
            </a:r>
            <a:r>
              <a:rPr lang="en-US" sz="4800" dirty="0" err="1" smtClean="0">
                <a:solidFill>
                  <a:schemeClr val="tx1"/>
                </a:solidFill>
                <a:latin typeface="Myriad Pro" panose="020B0503030403020204" pitchFamily="34" charset="0"/>
              </a:rPr>
              <a:t>ircube</a:t>
            </a:r>
            <a:endParaRPr lang="en-US" sz="48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628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Questions?</a:t>
            </a:r>
            <a:endParaRPr lang="en-US" sz="96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813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Myriad Pro" panose="020B0503030403020204" pitchFamily="34" charset="0"/>
              </a:rPr>
              <a:t>Content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Services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Observables</a:t>
            </a:r>
            <a:endParaRPr lang="en-US" sz="48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1225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SERVICES</a:t>
            </a:r>
            <a:endParaRPr lang="en-US" sz="96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415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Myriad Pro" panose="020B0503030403020204" pitchFamily="34" charset="0"/>
              </a:rPr>
              <a:t>SERVICES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Dependency Injection.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Service Creation.</a:t>
            </a:r>
          </a:p>
          <a:p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Use a Service.</a:t>
            </a:r>
            <a:endParaRPr lang="en-US" sz="48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847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Myriad Pro" panose="020B0503030403020204" pitchFamily="34" charset="0"/>
              </a:rPr>
              <a:t>Dependency </a:t>
            </a:r>
            <a:r>
              <a:rPr lang="en-US" sz="4800" b="1" dirty="0" smtClean="0">
                <a:latin typeface="Myriad Pro" panose="020B0503030403020204" pitchFamily="34" charset="0"/>
              </a:rPr>
              <a:t/>
            </a:r>
            <a:br>
              <a:rPr lang="en-US" sz="4800" b="1" dirty="0" smtClean="0">
                <a:latin typeface="Myriad Pro" panose="020B0503030403020204" pitchFamily="34" charset="0"/>
              </a:rPr>
            </a:br>
            <a:r>
              <a:rPr lang="en-US" sz="4800" b="1" dirty="0" smtClean="0">
                <a:latin typeface="Myriad Pro" panose="020B0503030403020204" pitchFamily="34" charset="0"/>
              </a:rPr>
              <a:t>Injection.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1294"/>
          <a:stretch/>
        </p:blipFill>
        <p:spPr>
          <a:xfrm>
            <a:off x="5488048" y="219857"/>
            <a:ext cx="6455426" cy="63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5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Myriad Pro" panose="020B0503030403020204" pitchFamily="34" charset="0"/>
              </a:rPr>
              <a:t>Dependency Injection</a:t>
            </a:r>
            <a:r>
              <a:rPr lang="en-US" sz="4800" b="1" dirty="0" smtClean="0">
                <a:latin typeface="Myriad Pro" panose="020B0503030403020204" pitchFamily="34" charset="0"/>
              </a:rPr>
              <a:t>.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2" y="1386845"/>
            <a:ext cx="11683097" cy="22367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32" y="4793446"/>
            <a:ext cx="11660188" cy="151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34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Myriad Pro" panose="020B0503030403020204" pitchFamily="34" charset="0"/>
              </a:rPr>
              <a:t>What is a SERVICE?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endParaRPr lang="en-US" sz="48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43171" y="1688123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Component A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07416" y="1601373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Component C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061817" y="1688123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Component B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43171" y="4757225"/>
            <a:ext cx="11146263" cy="968327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Service</a:t>
            </a:r>
            <a:endParaRPr lang="en-US" sz="2400" b="1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52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Myriad Pro" panose="020B0503030403020204" pitchFamily="34" charset="0"/>
              </a:rPr>
              <a:t>What is a SERVICE?</a:t>
            </a:r>
            <a:endParaRPr lang="en-US" sz="4800" b="1" dirty="0">
              <a:latin typeface="Myriad Pro" panose="020B0503030403020204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pPr lvl="8"/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443171" y="1688123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yriad Pro" panose="020B0503030403020204" pitchFamily="34" charset="0"/>
              </a:rPr>
              <a:t>Switch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402908" y="1848143"/>
            <a:ext cx="2082018" cy="12238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Myriad Pro" panose="020B0503030403020204" pitchFamily="34" charset="0"/>
              </a:rPr>
              <a:t>LightBulb</a:t>
            </a:r>
            <a:endParaRPr lang="en-US" sz="2400" b="1" dirty="0">
              <a:latin typeface="Myriad Pro" panose="020B05030304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43171" y="4757225"/>
            <a:ext cx="11146263" cy="968327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Service</a:t>
            </a:r>
            <a:endParaRPr lang="en-US" sz="2400" b="1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915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72732" y="265853"/>
            <a:ext cx="11660188" cy="93810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Myriad Pro" panose="020B0503030403020204" pitchFamily="34" charset="0"/>
              </a:rPr>
              <a:t>Service Creation.</a:t>
            </a: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272732" y="1386840"/>
            <a:ext cx="11660188" cy="515112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Angular-cli: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tx1"/>
                </a:solidFill>
                <a:latin typeface="Myriad Pro" panose="020B0503030403020204" pitchFamily="34" charset="0"/>
              </a:rPr>
              <a:t>	</a:t>
            </a:r>
            <a:r>
              <a:rPr lang="en-US" sz="4800" b="1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ng generate service [</a:t>
            </a:r>
            <a:r>
              <a:rPr lang="en-US" sz="4800" b="1" dirty="0" err="1" smtClean="0">
                <a:solidFill>
                  <a:schemeClr val="tx1"/>
                </a:solidFill>
                <a:latin typeface="Myriad Pro" panose="020B0503030403020204" pitchFamily="34" charset="0"/>
              </a:rPr>
              <a:t>serviceName</a:t>
            </a:r>
            <a:r>
              <a:rPr lang="en-US" sz="4800" b="1" dirty="0" smtClean="0">
                <a:solidFill>
                  <a:schemeClr val="tx1"/>
                </a:solidFill>
                <a:latin typeface="Myriad Pro" panose="020B0503030403020204" pitchFamily="34" charset="0"/>
              </a:rPr>
              <a:t>]</a:t>
            </a:r>
            <a:endParaRPr lang="en-US" sz="4800" b="1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506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272</TotalTime>
  <Words>187</Words>
  <Application>Microsoft Office PowerPoint</Application>
  <PresentationFormat>Panorámica</PresentationFormat>
  <Paragraphs>70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Century Gothic</vt:lpstr>
      <vt:lpstr>Myriad Pro</vt:lpstr>
      <vt:lpstr>Wingdings 3</vt:lpstr>
      <vt:lpstr>Sector</vt:lpstr>
      <vt:lpstr>Session 3</vt:lpstr>
      <vt:lpstr>Content</vt:lpstr>
      <vt:lpstr>Presentación de PowerPoint</vt:lpstr>
      <vt:lpstr>SERVICES</vt:lpstr>
      <vt:lpstr>Dependency  Injection.</vt:lpstr>
      <vt:lpstr>Dependency Injection.</vt:lpstr>
      <vt:lpstr>What is a SERVICE?</vt:lpstr>
      <vt:lpstr>What is a SERVICE?</vt:lpstr>
      <vt:lpstr>Service Creation.</vt:lpstr>
      <vt:lpstr>Use a Service</vt:lpstr>
      <vt:lpstr>Presentación de PowerPoint</vt:lpstr>
      <vt:lpstr>Presentación de PowerPoint</vt:lpstr>
      <vt:lpstr>What is a Observable?</vt:lpstr>
      <vt:lpstr>ObservableS</vt:lpstr>
      <vt:lpstr>observableS</vt:lpstr>
      <vt:lpstr>RxJs Subject and how to use it</vt:lpstr>
      <vt:lpstr>BehaviorSubject and how to use it</vt:lpstr>
      <vt:lpstr>Links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</dc:title>
  <dc:creator>Administrator</dc:creator>
  <cp:lastModifiedBy>Administrator</cp:lastModifiedBy>
  <cp:revision>19</cp:revision>
  <dcterms:created xsi:type="dcterms:W3CDTF">2017-07-22T09:36:38Z</dcterms:created>
  <dcterms:modified xsi:type="dcterms:W3CDTF">2017-07-22T14:08:45Z</dcterms:modified>
</cp:coreProperties>
</file>