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9" r:id="rId19"/>
    <p:sldId id="278" r:id="rId20"/>
    <p:sldId id="273" r:id="rId21"/>
    <p:sldId id="274" r:id="rId22"/>
    <p:sldId id="275" r:id="rId23"/>
    <p:sldId id="280" r:id="rId24"/>
    <p:sldId id="281" r:id="rId25"/>
    <p:sldId id="282" r:id="rId26"/>
    <p:sldId id="283" r:id="rId27"/>
    <p:sldId id="284" r:id="rId28"/>
    <p:sldId id="287" r:id="rId29"/>
    <p:sldId id="285" r:id="rId30"/>
    <p:sldId id="286" r:id="rId31"/>
    <p:sldId id="288" r:id="rId32"/>
    <p:sldId id="289" r:id="rId33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41" autoAdjust="0"/>
    <p:restoredTop sz="94669" autoAdjust="0"/>
  </p:normalViewPr>
  <p:slideViewPr>
    <p:cSldViewPr>
      <p:cViewPr varScale="1">
        <p:scale>
          <a:sx n="87" d="100"/>
          <a:sy n="87" d="100"/>
        </p:scale>
        <p:origin x="-153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145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ADD9-2B42-4808-852D-D2C926088FCE}" type="datetimeFigureOut">
              <a:rPr lang="el-GR" smtClean="0"/>
              <a:t>2/7/2018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5A44-267F-4E36-9A12-ECEACEAEE5B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241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ADD9-2B42-4808-852D-D2C926088FCE}" type="datetimeFigureOut">
              <a:rPr lang="el-GR" smtClean="0"/>
              <a:t>2/7/2018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5A44-267F-4E36-9A12-ECEACEAEE5B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9893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ADD9-2B42-4808-852D-D2C926088FCE}" type="datetimeFigureOut">
              <a:rPr lang="el-GR" smtClean="0"/>
              <a:t>2/7/2018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5A44-267F-4E36-9A12-ECEACEAEE5B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0064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ADD9-2B42-4808-852D-D2C926088FCE}" type="datetimeFigureOut">
              <a:rPr lang="el-GR" smtClean="0"/>
              <a:t>2/7/2018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5A44-267F-4E36-9A12-ECEACEAEE5B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1112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ADD9-2B42-4808-852D-D2C926088FCE}" type="datetimeFigureOut">
              <a:rPr lang="el-GR" smtClean="0"/>
              <a:t>2/7/2018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5A44-267F-4E36-9A12-ECEACEAEE5B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22543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ADD9-2B42-4808-852D-D2C926088FCE}" type="datetimeFigureOut">
              <a:rPr lang="el-GR" smtClean="0"/>
              <a:t>2/7/2018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5A44-267F-4E36-9A12-ECEACEAEE5B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8634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ADD9-2B42-4808-852D-D2C926088FCE}" type="datetimeFigureOut">
              <a:rPr lang="el-GR" smtClean="0"/>
              <a:t>2/7/2018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5A44-267F-4E36-9A12-ECEACEAEE5B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1879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ADD9-2B42-4808-852D-D2C926088FCE}" type="datetimeFigureOut">
              <a:rPr lang="el-GR" smtClean="0"/>
              <a:t>2/7/2018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5A44-267F-4E36-9A12-ECEACEAEE5B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675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ADD9-2B42-4808-852D-D2C926088FCE}" type="datetimeFigureOut">
              <a:rPr lang="el-GR" smtClean="0"/>
              <a:t>2/7/2018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5A44-267F-4E36-9A12-ECEACEAEE5B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906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ADD9-2B42-4808-852D-D2C926088FCE}" type="datetimeFigureOut">
              <a:rPr lang="el-GR" smtClean="0"/>
              <a:t>2/7/2018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5A44-267F-4E36-9A12-ECEACEAEE5B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8764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ADD9-2B42-4808-852D-D2C926088FCE}" type="datetimeFigureOut">
              <a:rPr lang="el-GR" smtClean="0"/>
              <a:t>2/7/2018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5A44-267F-4E36-9A12-ECEACEAEE5B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1959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8ADD9-2B42-4808-852D-D2C926088FCE}" type="datetimeFigureOut">
              <a:rPr lang="el-GR" smtClean="0"/>
              <a:t>2/7/2018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A5A44-267F-4E36-9A12-ECEACEAEE5B2}" type="slidenum">
              <a:rPr lang="el-GR" smtClean="0"/>
              <a:t>‹#›</a:t>
            </a:fld>
            <a:endParaRPr lang="el-GR"/>
          </a:p>
        </p:txBody>
      </p:sp>
      <p:pic>
        <p:nvPicPr>
          <p:cNvPr id="6146" name="Picture 2" descr="C:\Users\Ioannis\Downloads\angularathens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5892800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76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echnical_debt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primefaces.org/primeng" TargetMode="External"/><Relationship Id="rId3" Type="http://schemas.openxmlformats.org/officeDocument/2006/relationships/hyperlink" Target="https://blog.angularindepth.com/creating-a-library-in-angular-6-87799552e7e5" TargetMode="External"/><Relationship Id="rId7" Type="http://schemas.openxmlformats.org/officeDocument/2006/relationships/hyperlink" Target="https://www.iconfinder.com/" TargetMode="External"/><Relationship Id="rId2" Type="http://schemas.openxmlformats.org/officeDocument/2006/relationships/hyperlink" Target="https://cli.angular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ominicmusgrave.co.uk/portfolio/" TargetMode="External"/><Relationship Id="rId5" Type="http://schemas.openxmlformats.org/officeDocument/2006/relationships/hyperlink" Target="http://www.forumtheatrebillingham.co.uk/seating-plan.html" TargetMode="External"/><Relationship Id="rId10" Type="http://schemas.openxmlformats.org/officeDocument/2006/relationships/hyperlink" Target="https://www.travelport.com/solutions/travelport-smartpoint/tips_tricks" TargetMode="External"/><Relationship Id="rId4" Type="http://schemas.openxmlformats.org/officeDocument/2006/relationships/hyperlink" Target="https://github.com/angular/angular-cli/wiki/stories-create-library" TargetMode="External"/><Relationship Id="rId9" Type="http://schemas.openxmlformats.org/officeDocument/2006/relationships/hyperlink" Target="http://www.travelcarma.com/online-bus-reservation-system.ht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eparation_of_concer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Developing a common components Angular library</a:t>
            </a:r>
            <a:endParaRPr lang="el-G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Giannis</a:t>
            </a:r>
            <a:r>
              <a:rPr lang="en-US" dirty="0" smtClean="0"/>
              <a:t> </a:t>
            </a:r>
            <a:r>
              <a:rPr lang="en-US" dirty="0" err="1" smtClean="0"/>
              <a:t>Smirnios</a:t>
            </a:r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2427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</a:t>
            </a:r>
            <a:r>
              <a:rPr lang="en-US" b="1" dirty="0" smtClean="0"/>
              <a:t>esign</a:t>
            </a:r>
            <a:r>
              <a:rPr lang="en-US" dirty="0" smtClean="0"/>
              <a:t> – develop - deploy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 smtClean="0"/>
              <a:t>Understand which components are specific to your business and which are generic</a:t>
            </a:r>
          </a:p>
          <a:p>
            <a:r>
              <a:rPr lang="en-US" dirty="0" smtClean="0"/>
              <a:t>A way to approach this:</a:t>
            </a:r>
          </a:p>
          <a:p>
            <a:pPr lvl="1"/>
            <a:r>
              <a:rPr lang="en-US" dirty="0" smtClean="0"/>
              <a:t>application specific</a:t>
            </a:r>
          </a:p>
          <a:p>
            <a:pPr lvl="1"/>
            <a:r>
              <a:rPr lang="en-US" dirty="0" smtClean="0"/>
              <a:t>project specific</a:t>
            </a:r>
          </a:p>
          <a:p>
            <a:pPr lvl="1"/>
            <a:r>
              <a:rPr lang="en-US" dirty="0" smtClean="0"/>
              <a:t>business specific</a:t>
            </a:r>
          </a:p>
          <a:p>
            <a:pPr lvl="1"/>
            <a:r>
              <a:rPr lang="en-US" dirty="0" smtClean="0"/>
              <a:t>open source worthy</a:t>
            </a:r>
          </a:p>
        </p:txBody>
      </p:sp>
    </p:spTree>
    <p:extLst>
      <p:ext uri="{BB962C8B-B14F-4D97-AF65-F5344CB8AC3E}">
        <p14:creationId xmlns:p14="http://schemas.microsoft.com/office/powerpoint/2010/main" val="198715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</a:t>
            </a:r>
            <a:r>
              <a:rPr lang="en-US" b="1" dirty="0" smtClean="0"/>
              <a:t>esign</a:t>
            </a:r>
            <a:r>
              <a:rPr lang="en-US" dirty="0" smtClean="0"/>
              <a:t> – develop - deploy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 smtClean="0"/>
              <a:t>Application specific component: </a:t>
            </a:r>
          </a:p>
          <a:p>
            <a:pPr lvl="1"/>
            <a:endParaRPr lang="en-US" dirty="0" smtClean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197" y="2438400"/>
            <a:ext cx="6445606" cy="388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948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</a:t>
            </a:r>
            <a:r>
              <a:rPr lang="en-US" b="1" dirty="0" smtClean="0"/>
              <a:t>esign</a:t>
            </a:r>
            <a:r>
              <a:rPr lang="en-US" dirty="0" smtClean="0"/>
              <a:t> – develop - deploy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/>
          <a:lstStyle/>
          <a:p>
            <a:r>
              <a:rPr lang="en-US" dirty="0" smtClean="0"/>
              <a:t>Project specific component: 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nsolas" pitchFamily="49" charset="0"/>
              </a:rPr>
              <a:t>&lt;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</a:rPr>
              <a:t>theater </a:t>
            </a:r>
            <a:r>
              <a:rPr lang="en-US" sz="1800" dirty="0">
                <a:solidFill>
                  <a:srgbClr val="2F9C0A"/>
                </a:solidFill>
                <a:latin typeface="Consolas"/>
              </a:rPr>
              <a:t>[rows</a:t>
            </a:r>
            <a:r>
              <a:rPr lang="en-US" sz="1800" dirty="0" smtClean="0">
                <a:solidFill>
                  <a:srgbClr val="2F9C0A"/>
                </a:solidFill>
                <a:latin typeface="Consolas"/>
              </a:rPr>
              <a:t>]</a:t>
            </a:r>
            <a:r>
              <a:rPr lang="en-US" sz="1800" dirty="0" smtClean="0">
                <a:latin typeface="Consolas" pitchFamily="49" charset="0"/>
              </a:rPr>
              <a:t>="4</a:t>
            </a:r>
            <a:r>
              <a:rPr lang="en-US" sz="1800" dirty="0" smtClean="0">
                <a:latin typeface="Consolas" pitchFamily="49" charset="0"/>
              </a:rPr>
              <a:t>"</a:t>
            </a:r>
            <a:r>
              <a:rPr lang="en-US" sz="1800" dirty="0" smtClean="0">
                <a:latin typeface="Consolas" pitchFamily="49" charset="0"/>
              </a:rPr>
              <a:t> </a:t>
            </a:r>
            <a:r>
              <a:rPr lang="en-US" sz="1800" dirty="0">
                <a:solidFill>
                  <a:srgbClr val="2F9C0A"/>
                </a:solidFill>
                <a:latin typeface="Consolas"/>
              </a:rPr>
              <a:t>[columns</a:t>
            </a:r>
            <a:r>
              <a:rPr lang="en-US" sz="1800" dirty="0" smtClean="0">
                <a:solidFill>
                  <a:srgbClr val="2F9C0A"/>
                </a:solidFill>
                <a:latin typeface="Consolas"/>
              </a:rPr>
              <a:t>]</a:t>
            </a:r>
            <a:r>
              <a:rPr lang="en-US" sz="1800" dirty="0" smtClean="0">
                <a:latin typeface="Consolas" pitchFamily="49" charset="0"/>
              </a:rPr>
              <a:t>=</a:t>
            </a:r>
            <a:r>
              <a:rPr lang="en-US" sz="1800" dirty="0" smtClean="0">
                <a:latin typeface="Consolas" pitchFamily="49" charset="0"/>
              </a:rPr>
              <a:t>"</a:t>
            </a:r>
            <a:r>
              <a:rPr lang="en-US" sz="1800" dirty="0" smtClean="0">
                <a:latin typeface="Consolas" pitchFamily="49" charset="0"/>
              </a:rPr>
              <a:t>22</a:t>
            </a:r>
            <a:r>
              <a:rPr lang="en-US" sz="1800" dirty="0" smtClean="0">
                <a:latin typeface="Consolas" pitchFamily="49" charset="0"/>
              </a:rPr>
              <a:t>" </a:t>
            </a:r>
            <a:r>
              <a:rPr lang="en-US" sz="1800" dirty="0" smtClean="0">
                <a:latin typeface="Consolas" pitchFamily="49" charset="0"/>
              </a:rPr>
              <a:t>&gt;&lt;/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</a:rPr>
              <a:t>theater</a:t>
            </a:r>
            <a:r>
              <a:rPr lang="en-US" sz="1800" dirty="0" smtClean="0">
                <a:latin typeface="Consolas" pitchFamily="49" charset="0"/>
              </a:rPr>
              <a:t>&gt;</a:t>
            </a:r>
          </a:p>
          <a:p>
            <a:pPr marL="457200" lvl="1" indent="0">
              <a:buNone/>
            </a:pPr>
            <a:endParaRPr lang="en-US" sz="1800" dirty="0">
              <a:latin typeface="Consolas" pitchFamily="49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Consolas" pitchFamily="49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Consolas" pitchFamily="49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Consolas" pitchFamily="49" charset="0"/>
            </a:endParaRPr>
          </a:p>
          <a:p>
            <a:pPr marL="457200" lvl="1" indent="0">
              <a:buNone/>
            </a:pPr>
            <a:endParaRPr lang="en-US" sz="1800" dirty="0">
              <a:latin typeface="Consolas" pitchFamily="49" charset="0"/>
            </a:endParaRPr>
          </a:p>
          <a:p>
            <a:pPr marL="457200" lvl="1" indent="0">
              <a:buNone/>
            </a:pPr>
            <a:endParaRPr lang="en-US" sz="1800" dirty="0">
              <a:latin typeface="Consolas" pitchFamily="49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Consolas" pitchFamily="49" charset="0"/>
              </a:rPr>
              <a:t>&lt;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</a:rPr>
              <a:t>theater </a:t>
            </a:r>
            <a:r>
              <a:rPr lang="en-US" sz="1800" dirty="0">
                <a:solidFill>
                  <a:srgbClr val="2F9C0A"/>
                </a:solidFill>
                <a:latin typeface="Consolas"/>
              </a:rPr>
              <a:t>[rows</a:t>
            </a:r>
            <a:r>
              <a:rPr lang="en-US" sz="1800" dirty="0" smtClean="0">
                <a:solidFill>
                  <a:srgbClr val="2F9C0A"/>
                </a:solidFill>
                <a:latin typeface="Consolas"/>
              </a:rPr>
              <a:t>]</a:t>
            </a:r>
            <a:r>
              <a:rPr lang="en-US" sz="1800" dirty="0" smtClean="0">
                <a:latin typeface="Consolas" pitchFamily="49" charset="0"/>
              </a:rPr>
              <a:t>="5" </a:t>
            </a:r>
            <a:r>
              <a:rPr lang="en-US" sz="1800" dirty="0">
                <a:solidFill>
                  <a:srgbClr val="2F9C0A"/>
                </a:solidFill>
                <a:latin typeface="Consolas"/>
              </a:rPr>
              <a:t>[columns</a:t>
            </a:r>
            <a:r>
              <a:rPr lang="en-US" sz="1800" dirty="0" smtClean="0">
                <a:solidFill>
                  <a:srgbClr val="2F9C0A"/>
                </a:solidFill>
                <a:latin typeface="Consolas"/>
              </a:rPr>
              <a:t>]</a:t>
            </a:r>
            <a:r>
              <a:rPr lang="en-US" sz="1800" dirty="0" smtClean="0">
                <a:latin typeface="Consolas" pitchFamily="49" charset="0"/>
              </a:rPr>
              <a:t>="23" &gt;&lt;/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</a:rPr>
              <a:t>theater</a:t>
            </a:r>
            <a:r>
              <a:rPr lang="en-US" sz="1800" dirty="0" smtClean="0">
                <a:latin typeface="Consolas" pitchFamily="49" charset="0"/>
              </a:rPr>
              <a:t>&gt;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80593"/>
            <a:ext cx="6021387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856" y="4914900"/>
            <a:ext cx="5324475" cy="163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701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</a:t>
            </a:r>
            <a:r>
              <a:rPr lang="en-US" b="1" dirty="0" smtClean="0"/>
              <a:t>esign</a:t>
            </a:r>
            <a:r>
              <a:rPr lang="en-US" dirty="0" smtClean="0"/>
              <a:t> – develop - deploy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 smtClean="0"/>
              <a:t>Business specific component:</a:t>
            </a:r>
          </a:p>
          <a:p>
            <a:endParaRPr lang="en-US" dirty="0"/>
          </a:p>
          <a:p>
            <a:pPr lvl="4"/>
            <a:r>
              <a:rPr lang="en-US" dirty="0" smtClean="0"/>
              <a:t>Free</a:t>
            </a:r>
          </a:p>
          <a:p>
            <a:pPr lvl="4"/>
            <a:endParaRPr lang="en-US" dirty="0"/>
          </a:p>
          <a:p>
            <a:pPr lvl="4"/>
            <a:endParaRPr lang="en-US" dirty="0" smtClean="0"/>
          </a:p>
          <a:p>
            <a:pPr lvl="4"/>
            <a:endParaRPr lang="en-US" dirty="0"/>
          </a:p>
          <a:p>
            <a:pPr lvl="4"/>
            <a:r>
              <a:rPr lang="en-US" dirty="0" smtClean="0"/>
              <a:t>Reserved</a:t>
            </a:r>
          </a:p>
          <a:p>
            <a:pPr lvl="4"/>
            <a:endParaRPr lang="en-US" dirty="0"/>
          </a:p>
          <a:p>
            <a:pPr lvl="4"/>
            <a:endParaRPr lang="en-US" dirty="0" smtClean="0"/>
          </a:p>
          <a:p>
            <a:pPr lvl="4"/>
            <a:endParaRPr lang="en-US" dirty="0"/>
          </a:p>
          <a:p>
            <a:pPr lvl="4"/>
            <a:r>
              <a:rPr lang="en-US" dirty="0" smtClean="0"/>
              <a:t>Booked 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21" y="2286000"/>
            <a:ext cx="14097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2420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953000"/>
            <a:ext cx="18192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825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</a:t>
            </a:r>
            <a:r>
              <a:rPr lang="en-US" b="1" dirty="0" smtClean="0"/>
              <a:t>esign</a:t>
            </a:r>
            <a:r>
              <a:rPr lang="en-US" dirty="0" smtClean="0"/>
              <a:t> – develop - deploy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 smtClean="0"/>
              <a:t>Open source worthy component: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2000" dirty="0" smtClean="0">
                <a:latin typeface="Consolas" pitchFamily="49" charset="0"/>
              </a:rPr>
              <a:t>&lt;</a:t>
            </a:r>
            <a:r>
              <a:rPr lang="en-US" sz="2000" dirty="0" err="1">
                <a:solidFill>
                  <a:srgbClr val="C00000"/>
                </a:solidFill>
                <a:latin typeface="Consolas" pitchFamily="49" charset="0"/>
              </a:rPr>
              <a:t>svg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</a:rPr>
              <a:t>-color-filler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2F9C0A"/>
                </a:solidFill>
                <a:latin typeface="Consolas"/>
              </a:rPr>
              <a:t>[image]</a:t>
            </a:r>
            <a:r>
              <a:rPr lang="en-US" sz="2000" dirty="0" smtClean="0"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"</a:t>
            </a:r>
            <a:r>
              <a:rPr lang="en-US" sz="2000" dirty="0">
                <a:solidFill>
                  <a:srgbClr val="1990B8"/>
                </a:solidFill>
                <a:latin typeface="Consolas"/>
              </a:rPr>
              <a:t>image</a:t>
            </a:r>
            <a:r>
              <a:rPr lang="en-US" sz="2000" dirty="0" smtClean="0">
                <a:latin typeface="Consolas" pitchFamily="49" charset="0"/>
              </a:rPr>
              <a:t>"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2F9C0A"/>
                </a:solidFill>
                <a:latin typeface="Consolas"/>
              </a:rPr>
              <a:t>[color]</a:t>
            </a:r>
            <a:r>
              <a:rPr lang="en-US" sz="2000" dirty="0" smtClean="0">
                <a:latin typeface="Consolas" pitchFamily="49" charset="0"/>
              </a:rPr>
              <a:t>=</a:t>
            </a:r>
            <a:r>
              <a:rPr lang="en-US" sz="2000" dirty="0" smtClean="0">
                <a:latin typeface="Consolas" pitchFamily="49" charset="0"/>
              </a:rPr>
              <a:t>"</a:t>
            </a:r>
            <a:r>
              <a:rPr lang="en-US" sz="2000" dirty="0">
                <a:solidFill>
                  <a:srgbClr val="1990B8"/>
                </a:solidFill>
                <a:latin typeface="Consolas"/>
              </a:rPr>
              <a:t>#FF0000</a:t>
            </a:r>
            <a:r>
              <a:rPr lang="en-US" sz="2000" dirty="0" smtClean="0">
                <a:latin typeface="Consolas" pitchFamily="49" charset="0"/>
              </a:rPr>
              <a:t>"</a:t>
            </a:r>
            <a:r>
              <a:rPr lang="en-US" sz="2000" dirty="0" smtClean="0">
                <a:latin typeface="Consolas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nsolas" pitchFamily="49" charset="0"/>
              </a:rPr>
              <a:t>&lt;/</a:t>
            </a:r>
            <a:r>
              <a:rPr lang="en-US" sz="2000" dirty="0" err="1">
                <a:solidFill>
                  <a:srgbClr val="C00000"/>
                </a:solidFill>
                <a:latin typeface="Consolas" pitchFamily="49" charset="0"/>
              </a:rPr>
              <a:t>svg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</a:rPr>
              <a:t>-color-filler</a:t>
            </a:r>
            <a:r>
              <a:rPr lang="en-US" sz="2000" dirty="0" smtClean="0">
                <a:latin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3442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</a:t>
            </a:r>
            <a:r>
              <a:rPr lang="en-US" b="1" dirty="0" smtClean="0"/>
              <a:t>esign</a:t>
            </a:r>
            <a:r>
              <a:rPr lang="en-US" dirty="0" smtClean="0"/>
              <a:t> – develop - deploy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 smtClean="0"/>
              <a:t>decide how much to break down the components</a:t>
            </a:r>
          </a:p>
          <a:p>
            <a:pPr lvl="1"/>
            <a:r>
              <a:rPr lang="en-US" dirty="0" smtClean="0"/>
              <a:t>having a component perform a complex or specific task isn't always bad!</a:t>
            </a:r>
          </a:p>
        </p:txBody>
      </p:sp>
    </p:spTree>
    <p:extLst>
      <p:ext uri="{BB962C8B-B14F-4D97-AF65-F5344CB8AC3E}">
        <p14:creationId xmlns:p14="http://schemas.microsoft.com/office/powerpoint/2010/main" val="93442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US" dirty="0" smtClean="0"/>
              <a:t>esign – </a:t>
            </a:r>
            <a:r>
              <a:rPr lang="en-US" b="1" dirty="0" smtClean="0"/>
              <a:t>develop</a:t>
            </a:r>
            <a:r>
              <a:rPr lang="en-US" dirty="0" smtClean="0"/>
              <a:t> - deploy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dirty="0" smtClean="0"/>
              <a:t>The biggest drive in development should always be to make the library maintainable</a:t>
            </a:r>
          </a:p>
        </p:txBody>
      </p:sp>
    </p:spTree>
    <p:extLst>
      <p:ext uri="{BB962C8B-B14F-4D97-AF65-F5344CB8AC3E}">
        <p14:creationId xmlns:p14="http://schemas.microsoft.com/office/powerpoint/2010/main" val="343360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US" dirty="0" smtClean="0"/>
              <a:t>esign – </a:t>
            </a:r>
            <a:r>
              <a:rPr lang="en-US" b="1" dirty="0" smtClean="0"/>
              <a:t>develop</a:t>
            </a:r>
            <a:r>
              <a:rPr lang="en-US" dirty="0" smtClean="0"/>
              <a:t> - deploy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 smtClean="0"/>
              <a:t>Clearly define inputs/outputs of the component/services/pipes</a:t>
            </a:r>
          </a:p>
          <a:p>
            <a:pPr lvl="1"/>
            <a:r>
              <a:rPr lang="en-US" dirty="0" smtClean="0"/>
              <a:t>Avoid having a lot of inputs</a:t>
            </a:r>
          </a:p>
          <a:p>
            <a:pPr lvl="2"/>
            <a:r>
              <a:rPr lang="en-US" dirty="0" smtClean="0"/>
              <a:t>Break the components into smaller ones or use a properties object</a:t>
            </a:r>
          </a:p>
          <a:p>
            <a:pPr lvl="2"/>
            <a:r>
              <a:rPr lang="en-US" dirty="0" smtClean="0"/>
              <a:t>Don’t use objects for everything either</a:t>
            </a:r>
          </a:p>
        </p:txBody>
      </p:sp>
    </p:spTree>
    <p:extLst>
      <p:ext uri="{BB962C8B-B14F-4D97-AF65-F5344CB8AC3E}">
        <p14:creationId xmlns:p14="http://schemas.microsoft.com/office/powerpoint/2010/main" val="343360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US" dirty="0" smtClean="0"/>
              <a:t>esign – </a:t>
            </a:r>
            <a:r>
              <a:rPr lang="en-US" b="1" dirty="0" smtClean="0"/>
              <a:t>develop</a:t>
            </a:r>
            <a:r>
              <a:rPr lang="en-US" dirty="0" smtClean="0"/>
              <a:t> - deploy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r>
              <a:rPr lang="en-US" dirty="0" smtClean="0"/>
              <a:t>Clearly define inputs/outputs of the component/services/pipes</a:t>
            </a:r>
          </a:p>
          <a:p>
            <a:pPr lvl="1"/>
            <a:r>
              <a:rPr lang="en-US" dirty="0" smtClean="0"/>
              <a:t>Avoid having a lot of inputs</a:t>
            </a:r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2200" b="0" i="0" dirty="0" smtClean="0">
                <a:solidFill>
                  <a:srgbClr val="5F6364"/>
                </a:solidFill>
                <a:effectLst/>
                <a:latin typeface="Consolas"/>
              </a:rPr>
              <a:t>&lt;</a:t>
            </a:r>
            <a:r>
              <a:rPr lang="en-US" sz="2200" b="0" i="0" dirty="0" smtClean="0">
                <a:solidFill>
                  <a:srgbClr val="C92C2C"/>
                </a:solidFill>
                <a:effectLst/>
                <a:latin typeface="Consolas"/>
              </a:rPr>
              <a:t>p-table </a:t>
            </a:r>
            <a:r>
              <a:rPr lang="en-US" sz="2200" b="0" i="0" dirty="0" smtClean="0">
                <a:solidFill>
                  <a:srgbClr val="2F9C0A"/>
                </a:solidFill>
                <a:effectLst/>
                <a:latin typeface="Consolas"/>
              </a:rPr>
              <a:t>[columns]</a:t>
            </a:r>
            <a:r>
              <a:rPr lang="en-US" sz="2200" b="0" i="0" dirty="0" smtClean="0">
                <a:solidFill>
                  <a:srgbClr val="5F6364"/>
                </a:solidFill>
                <a:effectLst/>
                <a:latin typeface="Consolas"/>
              </a:rPr>
              <a:t>="</a:t>
            </a:r>
            <a:r>
              <a:rPr lang="en-US" sz="2200" b="0" i="0" dirty="0" smtClean="0">
                <a:solidFill>
                  <a:srgbClr val="1990B8"/>
                </a:solidFill>
                <a:effectLst/>
                <a:latin typeface="Consolas"/>
              </a:rPr>
              <a:t>cols</a:t>
            </a:r>
            <a:r>
              <a:rPr lang="en-US" sz="2200" b="0" i="0" dirty="0" smtClean="0">
                <a:solidFill>
                  <a:srgbClr val="5F6364"/>
                </a:solidFill>
                <a:effectLst/>
                <a:latin typeface="Consolas"/>
              </a:rPr>
              <a:t>"</a:t>
            </a:r>
            <a:r>
              <a:rPr lang="en-US" sz="2200" b="0" i="0" dirty="0" smtClean="0">
                <a:solidFill>
                  <a:srgbClr val="C92C2C"/>
                </a:solidFill>
                <a:effectLst/>
                <a:latin typeface="Consolas"/>
              </a:rPr>
              <a:t> </a:t>
            </a:r>
            <a:r>
              <a:rPr lang="en-US" sz="2200" b="0" i="0" dirty="0" smtClean="0">
                <a:solidFill>
                  <a:srgbClr val="2F9C0A"/>
                </a:solidFill>
                <a:effectLst/>
                <a:latin typeface="Consolas"/>
              </a:rPr>
              <a:t>[value]</a:t>
            </a:r>
            <a:r>
              <a:rPr lang="en-US" sz="2200" b="0" i="0" dirty="0" smtClean="0">
                <a:solidFill>
                  <a:srgbClr val="5F6364"/>
                </a:solidFill>
                <a:effectLst/>
                <a:latin typeface="Consolas"/>
              </a:rPr>
              <a:t>="</a:t>
            </a:r>
            <a:r>
              <a:rPr lang="en-US" sz="2200" b="0" i="0" dirty="0" smtClean="0">
                <a:solidFill>
                  <a:srgbClr val="1990B8"/>
                </a:solidFill>
                <a:effectLst/>
                <a:latin typeface="Consolas"/>
              </a:rPr>
              <a:t>cars</a:t>
            </a:r>
            <a:r>
              <a:rPr lang="en-US" sz="2200" b="0" i="0" dirty="0" smtClean="0">
                <a:solidFill>
                  <a:srgbClr val="5F6364"/>
                </a:solidFill>
                <a:effectLst/>
                <a:latin typeface="Consolas"/>
              </a:rPr>
              <a:t>"</a:t>
            </a:r>
            <a:r>
              <a:rPr lang="en-US" sz="2200" b="0" i="0" dirty="0" smtClean="0">
                <a:solidFill>
                  <a:srgbClr val="C92C2C"/>
                </a:solidFill>
                <a:effectLst/>
                <a:latin typeface="Consolas"/>
              </a:rPr>
              <a:t> 	</a:t>
            </a:r>
            <a:r>
              <a:rPr lang="en-US" sz="2200" b="0" i="0" dirty="0" smtClean="0">
                <a:solidFill>
                  <a:srgbClr val="2F9C0A"/>
                </a:solidFill>
                <a:effectLst/>
                <a:latin typeface="Consolas"/>
              </a:rPr>
              <a:t>[lazy]</a:t>
            </a:r>
            <a:r>
              <a:rPr lang="en-US" sz="2200" b="0" i="0" dirty="0" smtClean="0">
                <a:solidFill>
                  <a:srgbClr val="5F6364"/>
                </a:solidFill>
                <a:effectLst/>
                <a:latin typeface="Consolas"/>
              </a:rPr>
              <a:t>="</a:t>
            </a:r>
            <a:r>
              <a:rPr lang="en-US" sz="2200" b="0" i="0" dirty="0" smtClean="0">
                <a:solidFill>
                  <a:srgbClr val="1990B8"/>
                </a:solidFill>
                <a:effectLst/>
                <a:latin typeface="Consolas"/>
              </a:rPr>
              <a:t>true</a:t>
            </a:r>
            <a:r>
              <a:rPr lang="en-US" sz="2200" b="0" i="0" dirty="0" smtClean="0">
                <a:solidFill>
                  <a:srgbClr val="5F6364"/>
                </a:solidFill>
                <a:effectLst/>
                <a:latin typeface="Consolas"/>
              </a:rPr>
              <a:t>" 	</a:t>
            </a:r>
            <a:r>
              <a:rPr lang="en-US" sz="2200" b="0" i="0" dirty="0" smtClean="0">
                <a:solidFill>
                  <a:srgbClr val="2F9C0A"/>
                </a:solidFill>
                <a:effectLst/>
                <a:latin typeface="Consolas"/>
              </a:rPr>
              <a:t>(</a:t>
            </a:r>
            <a:r>
              <a:rPr lang="en-US" sz="2200" b="0" i="0" dirty="0" err="1" smtClean="0">
                <a:solidFill>
                  <a:srgbClr val="2F9C0A"/>
                </a:solidFill>
                <a:effectLst/>
                <a:latin typeface="Consolas"/>
              </a:rPr>
              <a:t>onLazyLoad</a:t>
            </a:r>
            <a:r>
              <a:rPr lang="en-US" sz="2200" b="0" i="0" dirty="0" smtClean="0">
                <a:solidFill>
                  <a:srgbClr val="2F9C0A"/>
                </a:solidFill>
                <a:effectLst/>
                <a:latin typeface="Consolas"/>
              </a:rPr>
              <a:t>)</a:t>
            </a:r>
            <a:r>
              <a:rPr lang="en-US" sz="2200" b="0" i="0" dirty="0" smtClean="0">
                <a:solidFill>
                  <a:srgbClr val="5F6364"/>
                </a:solidFill>
                <a:effectLst/>
                <a:latin typeface="Consolas"/>
              </a:rPr>
              <a:t>="</a:t>
            </a:r>
            <a:r>
              <a:rPr lang="en-US" sz="2200" b="0" i="0" dirty="0" err="1" smtClean="0">
                <a:solidFill>
                  <a:srgbClr val="1990B8"/>
                </a:solidFill>
                <a:effectLst/>
                <a:latin typeface="Consolas"/>
              </a:rPr>
              <a:t>loadCarsLazy</a:t>
            </a:r>
            <a:r>
              <a:rPr lang="en-US" sz="2200" b="0" i="0" dirty="0" smtClean="0">
                <a:solidFill>
                  <a:srgbClr val="1990B8"/>
                </a:solidFill>
                <a:effectLst/>
                <a:latin typeface="Consolas"/>
              </a:rPr>
              <a:t>($event)</a:t>
            </a:r>
            <a:r>
              <a:rPr lang="en-US" sz="2200" b="0" i="0" dirty="0" smtClean="0">
                <a:solidFill>
                  <a:srgbClr val="5F6364"/>
                </a:solidFill>
                <a:effectLst/>
                <a:latin typeface="Consolas"/>
              </a:rPr>
              <a:t>"</a:t>
            </a:r>
            <a:r>
              <a:rPr lang="en-US" sz="2200" b="0" i="0" dirty="0" smtClean="0">
                <a:solidFill>
                  <a:srgbClr val="C92C2C"/>
                </a:solidFill>
                <a:effectLst/>
                <a:latin typeface="Consolas"/>
              </a:rPr>
              <a:t> 	</a:t>
            </a:r>
            <a:r>
              <a:rPr lang="en-US" sz="2200" b="0" i="0" dirty="0" smtClean="0">
                <a:solidFill>
                  <a:srgbClr val="2F9C0A"/>
                </a:solidFill>
                <a:effectLst/>
                <a:latin typeface="Consolas"/>
              </a:rPr>
              <a:t>[</a:t>
            </a:r>
            <a:r>
              <a:rPr lang="en-US" sz="2200" b="0" i="0" dirty="0" err="1" smtClean="0">
                <a:solidFill>
                  <a:srgbClr val="2F9C0A"/>
                </a:solidFill>
                <a:effectLst/>
                <a:latin typeface="Consolas"/>
              </a:rPr>
              <a:t>paginator</a:t>
            </a:r>
            <a:r>
              <a:rPr lang="en-US" sz="2200" b="0" i="0" dirty="0" smtClean="0">
                <a:solidFill>
                  <a:srgbClr val="2F9C0A"/>
                </a:solidFill>
                <a:effectLst/>
                <a:latin typeface="Consolas"/>
              </a:rPr>
              <a:t>]</a:t>
            </a:r>
            <a:r>
              <a:rPr lang="en-US" sz="2200" b="0" i="0" dirty="0" smtClean="0">
                <a:solidFill>
                  <a:srgbClr val="5F6364"/>
                </a:solidFill>
                <a:effectLst/>
                <a:latin typeface="Consolas"/>
              </a:rPr>
              <a:t>="</a:t>
            </a:r>
            <a:r>
              <a:rPr lang="en-US" sz="2200" b="0" i="0" dirty="0" smtClean="0">
                <a:solidFill>
                  <a:srgbClr val="1990B8"/>
                </a:solidFill>
                <a:effectLst/>
                <a:latin typeface="Consolas"/>
              </a:rPr>
              <a:t>true</a:t>
            </a:r>
            <a:r>
              <a:rPr lang="en-US" sz="2200" b="0" i="0" dirty="0" smtClean="0">
                <a:solidFill>
                  <a:srgbClr val="5F6364"/>
                </a:solidFill>
                <a:effectLst/>
                <a:latin typeface="Consolas"/>
              </a:rPr>
              <a:t>"</a:t>
            </a:r>
            <a:r>
              <a:rPr lang="en-US" sz="2200" b="0" i="0" dirty="0" smtClean="0">
                <a:solidFill>
                  <a:srgbClr val="C92C2C"/>
                </a:solidFill>
                <a:effectLst/>
                <a:latin typeface="Consolas"/>
              </a:rPr>
              <a:t> </a:t>
            </a:r>
            <a:r>
              <a:rPr lang="en-US" sz="2200" b="0" i="0" dirty="0" smtClean="0">
                <a:solidFill>
                  <a:srgbClr val="2F9C0A"/>
                </a:solidFill>
                <a:effectLst/>
                <a:latin typeface="Consolas"/>
              </a:rPr>
              <a:t>[rows]</a:t>
            </a:r>
            <a:r>
              <a:rPr lang="en-US" sz="2200" b="0" i="0" dirty="0" smtClean="0">
                <a:solidFill>
                  <a:srgbClr val="5F6364"/>
                </a:solidFill>
                <a:effectLst/>
                <a:latin typeface="Consolas"/>
              </a:rPr>
              <a:t>="</a:t>
            </a:r>
            <a:r>
              <a:rPr lang="en-US" sz="2200" b="0" i="0" dirty="0" smtClean="0">
                <a:solidFill>
                  <a:srgbClr val="1990B8"/>
                </a:solidFill>
                <a:effectLst/>
                <a:latin typeface="Consolas"/>
              </a:rPr>
              <a:t>10</a:t>
            </a:r>
            <a:r>
              <a:rPr lang="en-US" sz="2200" b="0" i="0" dirty="0" smtClean="0">
                <a:solidFill>
                  <a:srgbClr val="5F6364"/>
                </a:solidFill>
                <a:effectLst/>
                <a:latin typeface="Consolas"/>
              </a:rPr>
              <a:t>"</a:t>
            </a:r>
            <a:r>
              <a:rPr lang="en-US" sz="2200" b="0" i="0" dirty="0" smtClean="0">
                <a:solidFill>
                  <a:srgbClr val="C92C2C"/>
                </a:solidFill>
                <a:effectLst/>
                <a:latin typeface="Consolas"/>
              </a:rPr>
              <a:t> 	</a:t>
            </a:r>
            <a:r>
              <a:rPr lang="en-US" sz="2200" b="0" i="0" dirty="0" smtClean="0">
                <a:solidFill>
                  <a:srgbClr val="2F9C0A"/>
                </a:solidFill>
                <a:effectLst/>
                <a:latin typeface="Consolas"/>
              </a:rPr>
              <a:t>[</a:t>
            </a:r>
            <a:r>
              <a:rPr lang="en-US" sz="2200" b="0" i="0" dirty="0" err="1" smtClean="0">
                <a:solidFill>
                  <a:srgbClr val="2F9C0A"/>
                </a:solidFill>
                <a:effectLst/>
                <a:latin typeface="Consolas"/>
              </a:rPr>
              <a:t>totalRecords</a:t>
            </a:r>
            <a:r>
              <a:rPr lang="en-US" sz="2200" b="0" i="0" dirty="0" smtClean="0">
                <a:solidFill>
                  <a:srgbClr val="2F9C0A"/>
                </a:solidFill>
                <a:effectLst/>
                <a:latin typeface="Consolas"/>
              </a:rPr>
              <a:t>]</a:t>
            </a:r>
            <a:r>
              <a:rPr lang="en-US" sz="2200" b="0" i="0" dirty="0" smtClean="0">
                <a:solidFill>
                  <a:srgbClr val="5F6364"/>
                </a:solidFill>
                <a:effectLst/>
                <a:latin typeface="Consolas"/>
              </a:rPr>
              <a:t>="</a:t>
            </a:r>
            <a:r>
              <a:rPr lang="en-US" sz="2200" b="0" i="0" dirty="0" err="1" smtClean="0">
                <a:solidFill>
                  <a:srgbClr val="1990B8"/>
                </a:solidFill>
                <a:effectLst/>
                <a:latin typeface="Consolas"/>
              </a:rPr>
              <a:t>totalRecords</a:t>
            </a:r>
            <a:r>
              <a:rPr lang="en-US" sz="2200" b="0" i="0" dirty="0" smtClean="0">
                <a:solidFill>
                  <a:srgbClr val="5F6364"/>
                </a:solidFill>
                <a:effectLst/>
                <a:latin typeface="Consolas"/>
              </a:rPr>
              <a:t>"</a:t>
            </a:r>
            <a:r>
              <a:rPr lang="en-US" sz="2200" b="0" i="0" dirty="0" smtClean="0">
                <a:solidFill>
                  <a:srgbClr val="5F6364"/>
                </a:solidFill>
                <a:effectLst/>
                <a:latin typeface="Consolas"/>
              </a:rPr>
              <a:t> 	</a:t>
            </a:r>
            <a:r>
              <a:rPr lang="en-US" sz="2200" b="0" i="0" dirty="0" smtClean="0">
                <a:solidFill>
                  <a:srgbClr val="2F9C0A"/>
                </a:solidFill>
                <a:effectLst/>
                <a:latin typeface="Consolas"/>
              </a:rPr>
              <a:t>[scrollable]</a:t>
            </a:r>
            <a:r>
              <a:rPr lang="en-US" sz="2200" b="0" i="0" dirty="0" smtClean="0">
                <a:solidFill>
                  <a:srgbClr val="5F6364"/>
                </a:solidFill>
                <a:effectLst/>
                <a:latin typeface="Consolas"/>
              </a:rPr>
              <a:t>="</a:t>
            </a:r>
            <a:r>
              <a:rPr lang="en-US" sz="2200" b="0" i="0" dirty="0" smtClean="0">
                <a:solidFill>
                  <a:srgbClr val="1990B8"/>
                </a:solidFill>
                <a:effectLst/>
                <a:latin typeface="Consolas"/>
              </a:rPr>
              <a:t>true</a:t>
            </a:r>
            <a:r>
              <a:rPr lang="en-US" sz="2200" b="0" i="0" dirty="0" smtClean="0">
                <a:solidFill>
                  <a:srgbClr val="5F6364"/>
                </a:solidFill>
                <a:effectLst/>
                <a:latin typeface="Consolas"/>
              </a:rPr>
              <a:t>"</a:t>
            </a:r>
            <a:r>
              <a:rPr lang="en-US" sz="2200" b="0" i="0" dirty="0" smtClean="0">
                <a:solidFill>
                  <a:srgbClr val="C92C2C"/>
                </a:solidFill>
                <a:effectLst/>
                <a:latin typeface="Consolas"/>
              </a:rPr>
              <a:t> </a:t>
            </a:r>
            <a:r>
              <a:rPr lang="en-US" sz="2200" b="0" i="0" dirty="0" err="1" smtClean="0">
                <a:solidFill>
                  <a:srgbClr val="2F9C0A"/>
                </a:solidFill>
                <a:effectLst/>
                <a:latin typeface="Consolas"/>
              </a:rPr>
              <a:t>scrollHeight</a:t>
            </a:r>
            <a:r>
              <a:rPr lang="en-US" sz="2200" b="0" i="0" dirty="0" smtClean="0">
                <a:solidFill>
                  <a:srgbClr val="5F6364"/>
                </a:solidFill>
                <a:effectLst/>
                <a:latin typeface="Consolas"/>
              </a:rPr>
              <a:t>="</a:t>
            </a:r>
            <a:r>
              <a:rPr lang="en-US" sz="2200" b="0" i="0" dirty="0" smtClean="0">
                <a:solidFill>
                  <a:srgbClr val="1990B8"/>
                </a:solidFill>
                <a:effectLst/>
                <a:latin typeface="Consolas"/>
              </a:rPr>
              <a:t>200px</a:t>
            </a:r>
            <a:r>
              <a:rPr lang="en-US" sz="2200" b="0" i="0" dirty="0" smtClean="0">
                <a:solidFill>
                  <a:srgbClr val="5F6364"/>
                </a:solidFill>
                <a:effectLst/>
                <a:latin typeface="Consolas"/>
              </a:rPr>
              <a:t>" …</a:t>
            </a:r>
            <a:r>
              <a:rPr lang="en-US" sz="2200" b="0" i="0" dirty="0" err="1" smtClean="0">
                <a:solidFill>
                  <a:srgbClr val="5F6364"/>
                </a:solidFill>
                <a:effectLst/>
                <a:latin typeface="Consolas"/>
              </a:rPr>
              <a:t>etc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70569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US" dirty="0" smtClean="0"/>
              <a:t>esign – </a:t>
            </a:r>
            <a:r>
              <a:rPr lang="en-US" b="1" dirty="0" smtClean="0"/>
              <a:t>develop</a:t>
            </a:r>
            <a:r>
              <a:rPr lang="en-US" dirty="0" smtClean="0"/>
              <a:t> - deploy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 smtClean="0"/>
              <a:t>Clearly define inputs/outputs of the component/services/pipes</a:t>
            </a:r>
          </a:p>
          <a:p>
            <a:pPr lvl="1"/>
            <a:r>
              <a:rPr lang="en-US" dirty="0" smtClean="0"/>
              <a:t>Avoid game changing ifs inside the component:</a:t>
            </a:r>
            <a:endParaRPr lang="en-US" dirty="0"/>
          </a:p>
          <a:p>
            <a:pPr lvl="2"/>
            <a:r>
              <a:rPr lang="en-US" dirty="0" smtClean="0"/>
              <a:t>maybe this is a sign that two separate components must be created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79147" y="3771163"/>
            <a:ext cx="2668216" cy="32030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477358"/>
            <a:ext cx="3171825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987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why do we need a library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59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quintessence of a programmer:</a:t>
            </a:r>
          </a:p>
          <a:p>
            <a:pPr marL="0" indent="0" algn="ctr">
              <a:buNone/>
            </a:pPr>
            <a:r>
              <a:rPr lang="en-US" dirty="0" smtClean="0"/>
              <a:t>trying to be lazy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5262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US" dirty="0" smtClean="0"/>
              <a:t>esign – </a:t>
            </a:r>
            <a:r>
              <a:rPr lang="en-US" b="1" dirty="0" smtClean="0"/>
              <a:t>develop</a:t>
            </a:r>
            <a:r>
              <a:rPr lang="en-US" dirty="0" smtClean="0"/>
              <a:t> - deploy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 smtClean="0"/>
              <a:t>The component should publish events regarding its status, even if they don’t seem useful in your application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b="0" i="0" dirty="0" smtClean="0">
                <a:solidFill>
                  <a:srgbClr val="24292E"/>
                </a:solidFill>
                <a:effectLst/>
                <a:latin typeface="Consolas" pitchFamily="49" charset="0"/>
              </a:rPr>
              <a:t>@</a:t>
            </a:r>
            <a:r>
              <a:rPr lang="en-US" sz="1800" b="0" i="0" dirty="0" smtClean="0">
                <a:solidFill>
                  <a:srgbClr val="6F42C1"/>
                </a:solidFill>
                <a:effectLst/>
                <a:latin typeface="Consolas" pitchFamily="49" charset="0"/>
              </a:rPr>
              <a:t>Output</a:t>
            </a:r>
            <a:r>
              <a:rPr lang="en-US" sz="1800" b="0" i="0" dirty="0" smtClean="0">
                <a:solidFill>
                  <a:srgbClr val="24292E"/>
                </a:solidFill>
                <a:effectLst/>
                <a:latin typeface="Consolas" pitchFamily="49" charset="0"/>
              </a:rPr>
              <a:t>() </a:t>
            </a:r>
            <a:r>
              <a:rPr lang="en-US" sz="1800" b="0" i="0" dirty="0" err="1" smtClean="0">
                <a:solidFill>
                  <a:srgbClr val="24292E"/>
                </a:solidFill>
                <a:effectLst/>
                <a:latin typeface="Consolas" pitchFamily="49" charset="0"/>
              </a:rPr>
              <a:t>onTodayClick</a:t>
            </a:r>
            <a:r>
              <a:rPr lang="en-US" sz="1800" b="0" i="0" dirty="0" smtClean="0">
                <a:solidFill>
                  <a:srgbClr val="D73A49"/>
                </a:solidFill>
                <a:effectLst/>
                <a:latin typeface="Consolas" pitchFamily="49" charset="0"/>
              </a:rPr>
              <a:t>:</a:t>
            </a:r>
            <a:r>
              <a:rPr lang="en-US" sz="1800" b="0" i="0" dirty="0" smtClean="0">
                <a:solidFill>
                  <a:srgbClr val="24292E"/>
                </a:solidFill>
                <a:effectLst/>
                <a:latin typeface="Consolas" pitchFamily="49" charset="0"/>
              </a:rPr>
              <a:t> </a:t>
            </a:r>
            <a:r>
              <a:rPr lang="en-US" sz="1800" b="0" i="0" dirty="0" err="1" smtClean="0">
                <a:solidFill>
                  <a:srgbClr val="6F42C1"/>
                </a:solidFill>
                <a:effectLst/>
                <a:latin typeface="Consolas" pitchFamily="49" charset="0"/>
              </a:rPr>
              <a:t>EventEmitter</a:t>
            </a:r>
            <a:r>
              <a:rPr lang="en-US" sz="1800" b="0" i="0" dirty="0" smtClean="0">
                <a:solidFill>
                  <a:srgbClr val="24292E"/>
                </a:solidFill>
                <a:effectLst/>
                <a:latin typeface="Consolas" pitchFamily="49" charset="0"/>
              </a:rPr>
              <a:t>&lt;</a:t>
            </a:r>
            <a:r>
              <a:rPr lang="en-US" sz="1800" b="0" i="0" dirty="0" smtClean="0">
                <a:solidFill>
                  <a:srgbClr val="005CC5"/>
                </a:solidFill>
                <a:effectLst/>
                <a:latin typeface="Consolas" pitchFamily="49" charset="0"/>
              </a:rPr>
              <a:t>any</a:t>
            </a:r>
            <a:r>
              <a:rPr lang="en-US" sz="1800" b="0" i="0" dirty="0" smtClean="0">
                <a:solidFill>
                  <a:srgbClr val="24292E"/>
                </a:solidFill>
                <a:effectLst/>
                <a:latin typeface="Consolas" pitchFamily="49" charset="0"/>
              </a:rPr>
              <a:t>&gt; </a:t>
            </a:r>
            <a:r>
              <a:rPr lang="en-US" sz="1800" b="0" i="0" dirty="0" smtClean="0">
                <a:solidFill>
                  <a:srgbClr val="D73A49"/>
                </a:solidFill>
                <a:effectLst/>
                <a:latin typeface="Consolas" pitchFamily="49" charset="0"/>
              </a:rPr>
              <a:t>=</a:t>
            </a:r>
            <a:r>
              <a:rPr lang="en-US" sz="1800" b="0" i="0" dirty="0" smtClean="0">
                <a:solidFill>
                  <a:srgbClr val="24292E"/>
                </a:solidFill>
                <a:effectLst/>
                <a:latin typeface="Consolas" pitchFamily="49" charset="0"/>
              </a:rPr>
              <a:t> </a:t>
            </a:r>
            <a:r>
              <a:rPr lang="en-US" sz="1800" b="0" i="0" dirty="0" smtClean="0">
                <a:solidFill>
                  <a:srgbClr val="D73A49"/>
                </a:solidFill>
                <a:effectLst/>
                <a:latin typeface="Consolas" pitchFamily="49" charset="0"/>
              </a:rPr>
              <a:t>new</a:t>
            </a:r>
            <a:r>
              <a:rPr lang="en-US" sz="1800" b="0" i="0" dirty="0" smtClean="0">
                <a:solidFill>
                  <a:srgbClr val="24292E"/>
                </a:solidFill>
                <a:effectLst/>
                <a:latin typeface="Consolas" pitchFamily="49" charset="0"/>
              </a:rPr>
              <a:t> </a:t>
            </a:r>
            <a:r>
              <a:rPr lang="en-US" sz="1800" b="0" i="0" dirty="0" err="1" smtClean="0">
                <a:solidFill>
                  <a:srgbClr val="6F42C1"/>
                </a:solidFill>
                <a:effectLst/>
                <a:latin typeface="Consolas" pitchFamily="49" charset="0"/>
              </a:rPr>
              <a:t>EventEmitter</a:t>
            </a:r>
            <a:r>
              <a:rPr lang="en-US" sz="1800" b="0" i="0" dirty="0" smtClean="0">
                <a:solidFill>
                  <a:srgbClr val="24292E"/>
                </a:solidFill>
                <a:effectLst/>
                <a:latin typeface="Consolas" pitchFamily="49" charset="0"/>
              </a:rPr>
              <a:t>();</a:t>
            </a:r>
          </a:p>
          <a:p>
            <a:pPr marL="0" indent="0">
              <a:buNone/>
            </a:pPr>
            <a:endParaRPr lang="en-US" sz="1800" b="0" i="0" dirty="0" smtClean="0">
              <a:solidFill>
                <a:srgbClr val="24292E"/>
              </a:solidFill>
              <a:effectLst/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1800" b="0" i="0" dirty="0" smtClean="0">
                <a:solidFill>
                  <a:srgbClr val="24292E"/>
                </a:solidFill>
                <a:effectLst/>
                <a:latin typeface="Consolas" pitchFamily="49" charset="0"/>
              </a:rPr>
              <a:t>@</a:t>
            </a:r>
            <a:r>
              <a:rPr lang="en-US" sz="1800" b="0" i="0" dirty="0" smtClean="0">
                <a:solidFill>
                  <a:srgbClr val="6F42C1"/>
                </a:solidFill>
                <a:effectLst/>
                <a:latin typeface="Consolas" pitchFamily="49" charset="0"/>
              </a:rPr>
              <a:t>Output</a:t>
            </a:r>
            <a:r>
              <a:rPr lang="en-US" sz="1800" b="0" i="0" dirty="0" smtClean="0">
                <a:solidFill>
                  <a:srgbClr val="24292E"/>
                </a:solidFill>
                <a:effectLst/>
                <a:latin typeface="Consolas" pitchFamily="49" charset="0"/>
              </a:rPr>
              <a:t>() </a:t>
            </a:r>
            <a:r>
              <a:rPr lang="en-US" sz="1800" b="0" i="0" dirty="0" err="1" smtClean="0">
                <a:solidFill>
                  <a:srgbClr val="24292E"/>
                </a:solidFill>
                <a:effectLst/>
                <a:latin typeface="Consolas" pitchFamily="49" charset="0"/>
              </a:rPr>
              <a:t>onMonthChange</a:t>
            </a:r>
            <a:r>
              <a:rPr lang="en-US" sz="1800" b="0" i="0" dirty="0" smtClean="0">
                <a:solidFill>
                  <a:srgbClr val="D73A49"/>
                </a:solidFill>
                <a:effectLst/>
                <a:latin typeface="Consolas" pitchFamily="49" charset="0"/>
              </a:rPr>
              <a:t>:</a:t>
            </a:r>
            <a:r>
              <a:rPr lang="en-US" sz="1800" b="0" i="0" dirty="0" smtClean="0">
                <a:solidFill>
                  <a:srgbClr val="24292E"/>
                </a:solidFill>
                <a:effectLst/>
                <a:latin typeface="Consolas" pitchFamily="49" charset="0"/>
              </a:rPr>
              <a:t> </a:t>
            </a:r>
            <a:r>
              <a:rPr lang="en-US" sz="1800" b="0" i="0" dirty="0" err="1" smtClean="0">
                <a:solidFill>
                  <a:srgbClr val="6F42C1"/>
                </a:solidFill>
                <a:effectLst/>
                <a:latin typeface="Consolas" pitchFamily="49" charset="0"/>
              </a:rPr>
              <a:t>EventEmitter</a:t>
            </a:r>
            <a:r>
              <a:rPr lang="en-US" sz="1800" b="0" i="0" dirty="0" smtClean="0">
                <a:solidFill>
                  <a:srgbClr val="24292E"/>
                </a:solidFill>
                <a:effectLst/>
                <a:latin typeface="Consolas" pitchFamily="49" charset="0"/>
              </a:rPr>
              <a:t>&lt;</a:t>
            </a:r>
            <a:r>
              <a:rPr lang="en-US" sz="1800" b="0" i="0" dirty="0" smtClean="0">
                <a:solidFill>
                  <a:srgbClr val="005CC5"/>
                </a:solidFill>
                <a:effectLst/>
                <a:latin typeface="Consolas" pitchFamily="49" charset="0"/>
              </a:rPr>
              <a:t>any</a:t>
            </a:r>
            <a:r>
              <a:rPr lang="en-US" sz="1800" b="0" i="0" dirty="0" smtClean="0">
                <a:solidFill>
                  <a:srgbClr val="24292E"/>
                </a:solidFill>
                <a:effectLst/>
                <a:latin typeface="Consolas" pitchFamily="49" charset="0"/>
              </a:rPr>
              <a:t>&gt; </a:t>
            </a:r>
            <a:r>
              <a:rPr lang="en-US" sz="1800" b="0" i="0" dirty="0" smtClean="0">
                <a:solidFill>
                  <a:srgbClr val="D73A49"/>
                </a:solidFill>
                <a:effectLst/>
                <a:latin typeface="Consolas" pitchFamily="49" charset="0"/>
              </a:rPr>
              <a:t>=</a:t>
            </a:r>
            <a:r>
              <a:rPr lang="en-US" sz="1800" b="0" i="0" dirty="0" smtClean="0">
                <a:solidFill>
                  <a:srgbClr val="24292E"/>
                </a:solidFill>
                <a:effectLst/>
                <a:latin typeface="Consolas" pitchFamily="49" charset="0"/>
              </a:rPr>
              <a:t> </a:t>
            </a:r>
            <a:r>
              <a:rPr lang="en-US" sz="1800" b="0" i="0" dirty="0" smtClean="0">
                <a:solidFill>
                  <a:srgbClr val="D73A49"/>
                </a:solidFill>
                <a:effectLst/>
                <a:latin typeface="Consolas" pitchFamily="49" charset="0"/>
              </a:rPr>
              <a:t>new</a:t>
            </a:r>
            <a:r>
              <a:rPr lang="en-US" sz="1800" b="0" i="0" dirty="0" smtClean="0">
                <a:solidFill>
                  <a:srgbClr val="24292E"/>
                </a:solidFill>
                <a:effectLst/>
                <a:latin typeface="Consolas" pitchFamily="49" charset="0"/>
              </a:rPr>
              <a:t> </a:t>
            </a:r>
            <a:r>
              <a:rPr lang="en-US" sz="1800" b="0" i="0" dirty="0" err="1" smtClean="0">
                <a:solidFill>
                  <a:srgbClr val="6F42C1"/>
                </a:solidFill>
                <a:effectLst/>
                <a:latin typeface="Consolas" pitchFamily="49" charset="0"/>
              </a:rPr>
              <a:t>EventEmitter</a:t>
            </a:r>
            <a:r>
              <a:rPr lang="en-US" sz="1800" b="0" i="0" dirty="0" smtClean="0">
                <a:solidFill>
                  <a:srgbClr val="24292E"/>
                </a:solidFill>
                <a:effectLst/>
                <a:latin typeface="Consolas" pitchFamily="49" charset="0"/>
              </a:rPr>
              <a:t>();</a:t>
            </a:r>
            <a:endParaRPr lang="en-US" sz="1800" dirty="0" smtClean="0">
              <a:latin typeface="Consolas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04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US" dirty="0" smtClean="0"/>
              <a:t>esign – </a:t>
            </a:r>
            <a:r>
              <a:rPr lang="en-US" b="1" dirty="0" smtClean="0"/>
              <a:t>develop</a:t>
            </a:r>
            <a:r>
              <a:rPr lang="en-US" dirty="0" smtClean="0"/>
              <a:t> - deploy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 smtClean="0"/>
              <a:t>Force maintainability: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ompodoc</a:t>
            </a:r>
            <a:r>
              <a:rPr lang="en-US" dirty="0" smtClean="0"/>
              <a:t> with big % code coverage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inter with commit hook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nit testing in all components</a:t>
            </a:r>
          </a:p>
          <a:p>
            <a:pPr lvl="2"/>
            <a:r>
              <a:rPr lang="en-US" dirty="0" err="1" smtClean="0"/>
              <a:t>calendar.spec.ts</a:t>
            </a:r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esignate someone responsible for pull requests in the library</a:t>
            </a:r>
          </a:p>
        </p:txBody>
      </p:sp>
    </p:spTree>
    <p:extLst>
      <p:ext uri="{BB962C8B-B14F-4D97-AF65-F5344CB8AC3E}">
        <p14:creationId xmlns:p14="http://schemas.microsoft.com/office/powerpoint/2010/main" val="286004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US" dirty="0" smtClean="0"/>
              <a:t>esign – develop - </a:t>
            </a:r>
            <a:r>
              <a:rPr lang="en-US" b="1" dirty="0" smtClean="0"/>
              <a:t>deploy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078163"/>
          </a:xfrm>
        </p:spPr>
        <p:txBody>
          <a:bodyPr/>
          <a:lstStyle/>
          <a:p>
            <a:pPr marL="457200" lvl="1" indent="0" algn="ctr">
              <a:buNone/>
            </a:pPr>
            <a:r>
              <a:rPr lang="en-US" dirty="0" smtClean="0"/>
              <a:t>Main goal is developing and deploying the library in parallel with your work</a:t>
            </a:r>
          </a:p>
        </p:txBody>
      </p:sp>
    </p:spTree>
    <p:extLst>
      <p:ext uri="{BB962C8B-B14F-4D97-AF65-F5344CB8AC3E}">
        <p14:creationId xmlns:p14="http://schemas.microsoft.com/office/powerpoint/2010/main" val="286004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US" dirty="0" smtClean="0"/>
              <a:t>esign – develop - </a:t>
            </a:r>
            <a:r>
              <a:rPr lang="en-US" b="1" dirty="0" smtClean="0"/>
              <a:t>deploy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 smtClean="0"/>
              <a:t>step 0: make sure that your build and delivery process can support a common library</a:t>
            </a:r>
          </a:p>
        </p:txBody>
      </p:sp>
    </p:spTree>
    <p:extLst>
      <p:ext uri="{BB962C8B-B14F-4D97-AF65-F5344CB8AC3E}">
        <p14:creationId xmlns:p14="http://schemas.microsoft.com/office/powerpoint/2010/main" val="106610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US" dirty="0" smtClean="0"/>
              <a:t>esign – develop - </a:t>
            </a:r>
            <a:r>
              <a:rPr lang="en-US" b="1" dirty="0" smtClean="0"/>
              <a:t>deploy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r>
              <a:rPr lang="en-US" dirty="0" smtClean="0"/>
              <a:t>step 0: make sure that your build and delivery process can support a common library</a:t>
            </a:r>
          </a:p>
          <a:p>
            <a:pPr lvl="1"/>
            <a:r>
              <a:rPr lang="en-US" dirty="0" smtClean="0"/>
              <a:t>where the code will be published?</a:t>
            </a:r>
          </a:p>
          <a:p>
            <a:pPr lvl="2"/>
            <a:r>
              <a:rPr lang="en-US" dirty="0" smtClean="0"/>
              <a:t>Does your company has a private </a:t>
            </a:r>
            <a:r>
              <a:rPr lang="en-US" dirty="0" err="1" smtClean="0"/>
              <a:t>npm</a:t>
            </a:r>
            <a:r>
              <a:rPr lang="en-US" dirty="0" smtClean="0"/>
              <a:t> repo</a:t>
            </a:r>
          </a:p>
          <a:p>
            <a:pPr lvl="2"/>
            <a:r>
              <a:rPr lang="en-US" dirty="0" err="1" smtClean="0"/>
              <a:t>Jfrog</a:t>
            </a:r>
            <a:r>
              <a:rPr lang="en-US" dirty="0" smtClean="0"/>
              <a:t> / Yarn / GIT</a:t>
            </a:r>
          </a:p>
          <a:p>
            <a:pPr lvl="2"/>
            <a:r>
              <a:rPr lang="en-US" dirty="0" smtClean="0"/>
              <a:t>Make it </a:t>
            </a:r>
            <a:r>
              <a:rPr lang="en-US" dirty="0" err="1" smtClean="0"/>
              <a:t>opensource</a:t>
            </a:r>
            <a:endParaRPr lang="en-US" dirty="0" smtClean="0"/>
          </a:p>
          <a:p>
            <a:pPr lvl="2"/>
            <a:r>
              <a:rPr lang="en-US" dirty="0" err="1" smtClean="0"/>
              <a:t>npm</a:t>
            </a:r>
            <a:r>
              <a:rPr lang="en-US" dirty="0" smtClean="0"/>
              <a:t> pack to .</a:t>
            </a:r>
            <a:r>
              <a:rPr lang="en-US" dirty="0" err="1" smtClean="0"/>
              <a:t>tgz</a:t>
            </a:r>
            <a:r>
              <a:rPr lang="en-US" dirty="0" smtClean="0"/>
              <a:t> and distribute locally</a:t>
            </a:r>
          </a:p>
        </p:txBody>
      </p:sp>
    </p:spTree>
    <p:extLst>
      <p:ext uri="{BB962C8B-B14F-4D97-AF65-F5344CB8AC3E}">
        <p14:creationId xmlns:p14="http://schemas.microsoft.com/office/powerpoint/2010/main" val="250446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US" dirty="0" smtClean="0"/>
              <a:t>esign – develop - </a:t>
            </a:r>
            <a:r>
              <a:rPr lang="en-US" b="1" dirty="0" smtClean="0"/>
              <a:t>deploy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 smtClean="0"/>
              <a:t>step 0: make sure that your build and delivery process can support a common library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 you deliver the source code to the customer? If so how it is planned to deliver the common library code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s there an automated build (for ex. Jenkins) that requires access to the common library?</a:t>
            </a:r>
          </a:p>
        </p:txBody>
      </p:sp>
    </p:spTree>
    <p:extLst>
      <p:ext uri="{BB962C8B-B14F-4D97-AF65-F5344CB8AC3E}">
        <p14:creationId xmlns:p14="http://schemas.microsoft.com/office/powerpoint/2010/main" val="250446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US" dirty="0" smtClean="0"/>
              <a:t>esign – develop - </a:t>
            </a:r>
            <a:r>
              <a:rPr lang="en-US" b="1" dirty="0" smtClean="0"/>
              <a:t>deploy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 smtClean="0"/>
              <a:t>step 0: make sure that your build and delivery process can support a common library</a:t>
            </a:r>
          </a:p>
          <a:p>
            <a:endParaRPr lang="en-US" dirty="0"/>
          </a:p>
          <a:p>
            <a:r>
              <a:rPr lang="en-US" dirty="0" smtClean="0"/>
              <a:t>Push for this step 0 to happen! Besides the advantages of a </a:t>
            </a:r>
            <a:r>
              <a:rPr lang="en-US" dirty="0" smtClean="0"/>
              <a:t>common angular library, u</a:t>
            </a:r>
            <a:r>
              <a:rPr lang="en-US" dirty="0" smtClean="0"/>
              <a:t>nblocking the use of it will streamline other processes in your organization as well</a:t>
            </a:r>
          </a:p>
        </p:txBody>
      </p:sp>
    </p:spTree>
    <p:extLst>
      <p:ext uri="{BB962C8B-B14F-4D97-AF65-F5344CB8AC3E}">
        <p14:creationId xmlns:p14="http://schemas.microsoft.com/office/powerpoint/2010/main" val="250446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US" dirty="0" smtClean="0"/>
              <a:t>esign – develop - </a:t>
            </a:r>
            <a:r>
              <a:rPr lang="en-US" b="1" dirty="0" smtClean="0"/>
              <a:t>deploy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Extract common components inside a single application without the library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Bring code in line between applications without the library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the library having only a single simple component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</a:t>
            </a:r>
            <a:r>
              <a:rPr lang="en-US" dirty="0" smtClean="0"/>
              <a:t>se the library's component in one of your applications to verify step 0</a:t>
            </a:r>
          </a:p>
        </p:txBody>
      </p:sp>
    </p:spTree>
    <p:extLst>
      <p:ext uri="{BB962C8B-B14F-4D97-AF65-F5344CB8AC3E}">
        <p14:creationId xmlns:p14="http://schemas.microsoft.com/office/powerpoint/2010/main" val="250446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US" dirty="0" smtClean="0"/>
              <a:t>esign – develop - </a:t>
            </a:r>
            <a:r>
              <a:rPr lang="en-US" b="1" dirty="0" smtClean="0"/>
              <a:t>deploy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5. Pull all components/services/pipes etc. to the library</a:t>
            </a:r>
          </a:p>
          <a:p>
            <a:pPr marL="0" indent="0">
              <a:buNone/>
            </a:pPr>
            <a:r>
              <a:rPr lang="en-US" dirty="0" smtClean="0"/>
              <a:t>6. Start using the library in the smallest / lowest risk application (</a:t>
            </a:r>
            <a:r>
              <a:rPr lang="en-US" dirty="0" smtClean="0"/>
              <a:t>Replace all components/services/pipes etc. from your application with the library ones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7. Use it everywhere 	:-)</a:t>
            </a:r>
          </a:p>
        </p:txBody>
      </p:sp>
    </p:spTree>
    <p:extLst>
      <p:ext uri="{BB962C8B-B14F-4D97-AF65-F5344CB8AC3E}">
        <p14:creationId xmlns:p14="http://schemas.microsoft.com/office/powerpoint/2010/main" val="34604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US" dirty="0" smtClean="0"/>
              <a:t>esign – develop - </a:t>
            </a:r>
            <a:r>
              <a:rPr lang="en-US" b="1" dirty="0" smtClean="0"/>
              <a:t>deploy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 smtClean="0"/>
              <a:t>After competing it the library should be advertised to architects/senior developers and forced – at least in the new projects</a:t>
            </a:r>
          </a:p>
        </p:txBody>
      </p:sp>
    </p:spTree>
    <p:extLst>
      <p:ext uri="{BB962C8B-B14F-4D97-AF65-F5344CB8AC3E}">
        <p14:creationId xmlns:p14="http://schemas.microsoft.com/office/powerpoint/2010/main" val="250446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why then it isn’t done more often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 smtClean="0"/>
              <a:t>Poor documentation</a:t>
            </a:r>
          </a:p>
          <a:p>
            <a:r>
              <a:rPr lang="en-US" dirty="0" smtClean="0"/>
              <a:t>Few sources online</a:t>
            </a:r>
          </a:p>
          <a:p>
            <a:r>
              <a:rPr lang="en-US" dirty="0" smtClean="0"/>
              <a:t>No CLI until now</a:t>
            </a:r>
          </a:p>
          <a:p>
            <a:pPr lvl="1"/>
            <a:r>
              <a:rPr lang="en-US" dirty="0" smtClean="0"/>
              <a:t>Needed to understand deeply typescript packaging and distribution</a:t>
            </a:r>
          </a:p>
          <a:p>
            <a:r>
              <a:rPr lang="en-US" dirty="0" smtClean="0"/>
              <a:t>Poor, slow and unreliable way to test the lib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4214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US" dirty="0" smtClean="0"/>
              <a:t>esign – develop - </a:t>
            </a:r>
            <a:r>
              <a:rPr lang="en-US" b="1" dirty="0" smtClean="0"/>
              <a:t>deploy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 smtClean="0"/>
              <a:t>Effort should regularly and officially consumed in maintenance:</a:t>
            </a:r>
          </a:p>
          <a:p>
            <a:pPr lvl="1"/>
            <a:r>
              <a:rPr lang="en-US" dirty="0" smtClean="0"/>
              <a:t>Bug-fixing library's component/services/pipes (project effort)</a:t>
            </a:r>
          </a:p>
          <a:p>
            <a:pPr lvl="1"/>
            <a:r>
              <a:rPr lang="en-US" dirty="0" smtClean="0"/>
              <a:t>Adding new features as they arise from development (project effort)</a:t>
            </a:r>
          </a:p>
          <a:p>
            <a:pPr lvl="1"/>
            <a:r>
              <a:rPr lang="en-US" dirty="0" smtClean="0"/>
              <a:t>Releasing new versions of the library in line with major angular releases (library effort)</a:t>
            </a:r>
          </a:p>
        </p:txBody>
      </p:sp>
    </p:spTree>
    <p:extLst>
      <p:ext uri="{BB962C8B-B14F-4D97-AF65-F5344CB8AC3E}">
        <p14:creationId xmlns:p14="http://schemas.microsoft.com/office/powerpoint/2010/main" val="250446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US" dirty="0" smtClean="0"/>
              <a:t>esign – develop - </a:t>
            </a:r>
            <a:r>
              <a:rPr lang="en-US" b="1" dirty="0" smtClean="0"/>
              <a:t>deploy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Releasing new versions of the library (cont.)</a:t>
            </a:r>
          </a:p>
          <a:p>
            <a:pPr lvl="1"/>
            <a:r>
              <a:rPr lang="en-US" dirty="0" smtClean="0"/>
              <a:t>It is important to decide when and if it does makes sense to update the library</a:t>
            </a:r>
          </a:p>
          <a:p>
            <a:pPr lvl="2"/>
            <a:r>
              <a:rPr lang="en-US" dirty="0" smtClean="0"/>
              <a:t>does the latest angular break the library?</a:t>
            </a:r>
          </a:p>
          <a:p>
            <a:pPr lvl="2"/>
            <a:r>
              <a:rPr lang="en-US" dirty="0" smtClean="0"/>
              <a:t>does the latest angular helps significantly the library?</a:t>
            </a:r>
          </a:p>
          <a:p>
            <a:pPr lvl="2"/>
            <a:r>
              <a:rPr lang="en-US" dirty="0" smtClean="0"/>
              <a:t>does the latest angular makes a part of the library obsolete?</a:t>
            </a:r>
          </a:p>
          <a:p>
            <a:pPr lvl="2"/>
            <a:r>
              <a:rPr lang="en-US" dirty="0" smtClean="0"/>
              <a:t>is the latest angular ever going to supported in our projects? This should not be a question! Avoid tech debt!</a:t>
            </a:r>
          </a:p>
          <a:p>
            <a:pPr lvl="2"/>
            <a:endParaRPr lang="en-US" dirty="0" smtClean="0"/>
          </a:p>
          <a:p>
            <a:r>
              <a:rPr lang="en-US" sz="2000" dirty="0" smtClean="0">
                <a:hlinkClick r:id="rId2"/>
              </a:rPr>
              <a:t>https://en.wikipedia.org/wiki/Technical_debt</a:t>
            </a:r>
            <a:r>
              <a:rPr lang="en-US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532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 you!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Message me at twitter: @</a:t>
            </a:r>
            <a:r>
              <a:rPr lang="en-US" sz="2000" dirty="0" err="1" smtClean="0"/>
              <a:t>GiannisSmirnios</a:t>
            </a:r>
            <a:r>
              <a:rPr lang="en-US" sz="2000" dirty="0" smtClean="0"/>
              <a:t> or at Angular Athens slack!</a:t>
            </a:r>
          </a:p>
          <a:p>
            <a:r>
              <a:rPr lang="en-US" sz="2000" dirty="0" smtClean="0"/>
              <a:t>Sources</a:t>
            </a:r>
          </a:p>
          <a:p>
            <a:pPr lvl="1"/>
            <a:r>
              <a:rPr lang="en-US" sz="1600" dirty="0" smtClean="0"/>
              <a:t>Angular CLI by Google </a:t>
            </a:r>
            <a:r>
              <a:rPr lang="en-US" sz="1600" dirty="0" smtClean="0">
                <a:hlinkClick r:id="rId2"/>
              </a:rPr>
              <a:t>https://cli.angular.io</a:t>
            </a:r>
            <a:r>
              <a:rPr lang="en-US" sz="1600" dirty="0" smtClean="0"/>
              <a:t> </a:t>
            </a:r>
            <a:endParaRPr lang="en-US" sz="2000" dirty="0" smtClean="0"/>
          </a:p>
          <a:p>
            <a:pPr lvl="1"/>
            <a:r>
              <a:rPr lang="en-US" sz="1600" dirty="0" smtClean="0"/>
              <a:t>Todd Palmer @ medium.com</a:t>
            </a:r>
          </a:p>
          <a:p>
            <a:pPr lvl="2"/>
            <a:r>
              <a:rPr lang="en-US" sz="1200" dirty="0" smtClean="0">
                <a:hlinkClick r:id="rId3"/>
              </a:rPr>
              <a:t>https://blog.angularindepth.com/creating-a-library-in-angular-6-87799552e7e5</a:t>
            </a:r>
            <a:r>
              <a:rPr lang="en-US" sz="1200" dirty="0" smtClean="0"/>
              <a:t> </a:t>
            </a:r>
            <a:endParaRPr lang="en-US" sz="1600" dirty="0" smtClean="0"/>
          </a:p>
          <a:p>
            <a:pPr lvl="1"/>
            <a:r>
              <a:rPr lang="en-US" sz="1600" dirty="0" smtClean="0"/>
              <a:t>Angular CLI story: Hans Larsen @ </a:t>
            </a:r>
            <a:r>
              <a:rPr lang="en-US" sz="1600" dirty="0" err="1" smtClean="0"/>
              <a:t>github</a:t>
            </a:r>
            <a:endParaRPr lang="en-US" sz="1600" dirty="0" smtClean="0"/>
          </a:p>
          <a:p>
            <a:pPr lvl="2"/>
            <a:r>
              <a:rPr lang="en-US" sz="1200" dirty="0" smtClean="0">
                <a:hlinkClick r:id="rId4"/>
              </a:rPr>
              <a:t>https://github.com/angular/angular-cli/wiki/stories-create-library</a:t>
            </a:r>
            <a:endParaRPr lang="en-US" sz="1200" dirty="0"/>
          </a:p>
          <a:p>
            <a:pPr lvl="2"/>
            <a:endParaRPr lang="en-US" sz="1200" dirty="0" smtClean="0"/>
          </a:p>
          <a:p>
            <a:pPr marL="914400" lvl="2" indent="0">
              <a:buNone/>
            </a:pPr>
            <a:endParaRPr lang="en-US" sz="1600" dirty="0" smtClean="0"/>
          </a:p>
          <a:p>
            <a:pPr lvl="1"/>
            <a:r>
              <a:rPr lang="en-US" sz="1600" dirty="0" smtClean="0"/>
              <a:t>Theatre booking example</a:t>
            </a:r>
          </a:p>
          <a:p>
            <a:pPr lvl="2"/>
            <a:r>
              <a:rPr lang="en-US" sz="1200" dirty="0" smtClean="0">
                <a:hlinkClick r:id="rId5"/>
              </a:rPr>
              <a:t>http://www.forumtheatrebillingham.co.uk/seating-plan.html</a:t>
            </a:r>
            <a:r>
              <a:rPr lang="en-US" sz="1200" dirty="0" smtClean="0"/>
              <a:t> </a:t>
            </a:r>
          </a:p>
          <a:p>
            <a:pPr lvl="2"/>
            <a:r>
              <a:rPr lang="en-US" sz="1200" dirty="0" smtClean="0">
                <a:hlinkClick r:id="rId6"/>
              </a:rPr>
              <a:t>http://www.dominicmusgrave.co.uk/portfolio/</a:t>
            </a:r>
            <a:r>
              <a:rPr lang="en-US" sz="1200" dirty="0" smtClean="0"/>
              <a:t> </a:t>
            </a:r>
            <a:endParaRPr lang="en-US" sz="2000" dirty="0" smtClean="0"/>
          </a:p>
          <a:p>
            <a:pPr lvl="1"/>
            <a:r>
              <a:rPr lang="en-US" sz="1600" dirty="0" smtClean="0">
                <a:hlinkClick r:id="rId7"/>
              </a:rPr>
              <a:t>https://www.iconfinder.com</a:t>
            </a:r>
            <a:r>
              <a:rPr lang="en-US" sz="1600" dirty="0" smtClean="0"/>
              <a:t> </a:t>
            </a:r>
          </a:p>
          <a:p>
            <a:pPr lvl="1"/>
            <a:r>
              <a:rPr lang="en-US" sz="1600" dirty="0" smtClean="0">
                <a:hlinkClick r:id="rId8"/>
              </a:rPr>
              <a:t>https://primefaces.org/primeng</a:t>
            </a:r>
            <a:r>
              <a:rPr lang="en-US" sz="1600" dirty="0" smtClean="0"/>
              <a:t> </a:t>
            </a:r>
          </a:p>
          <a:p>
            <a:pPr lvl="1"/>
            <a:r>
              <a:rPr lang="en-US" sz="1600" dirty="0" smtClean="0">
                <a:hlinkClick r:id="rId9"/>
              </a:rPr>
              <a:t>http://www.travelcarma.com/online-bus-reservation-system.htm</a:t>
            </a:r>
            <a:r>
              <a:rPr lang="en-US" sz="1600" dirty="0" smtClean="0"/>
              <a:t> </a:t>
            </a:r>
          </a:p>
          <a:p>
            <a:pPr lvl="1"/>
            <a:r>
              <a:rPr lang="en-US" sz="1600" dirty="0" smtClean="0">
                <a:hlinkClick r:id="rId10"/>
              </a:rPr>
              <a:t>https://www.travelport.com/solutions/travelport-smartpoint/tips_tricks</a:t>
            </a:r>
            <a:r>
              <a:rPr lang="en-US" sz="1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241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</a:t>
            </a:r>
            <a:r>
              <a:rPr lang="en-US" dirty="0" smtClean="0"/>
              <a:t>uilding a library with Angular CLI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 smtClean="0"/>
              <a:t>Workspaces</a:t>
            </a:r>
          </a:p>
          <a:p>
            <a:endParaRPr lang="en-US" dirty="0"/>
          </a:p>
          <a:p>
            <a:r>
              <a:rPr lang="en-US" dirty="0" smtClean="0"/>
              <a:t>Let’s create a workspace </a:t>
            </a:r>
          </a:p>
          <a:p>
            <a:endParaRPr lang="en-US" dirty="0"/>
          </a:p>
          <a:p>
            <a:pPr marL="1371600" lvl="3" indent="0">
              <a:buNone/>
            </a:pPr>
            <a:r>
              <a:rPr lang="en-US" sz="3200" dirty="0" err="1">
                <a:latin typeface="Consolas" pitchFamily="49" charset="0"/>
              </a:rPr>
              <a:t>ng</a:t>
            </a:r>
            <a:r>
              <a:rPr lang="en-US" sz="3200" dirty="0">
                <a:latin typeface="Consolas" pitchFamily="49" charset="0"/>
              </a:rPr>
              <a:t> new </a:t>
            </a:r>
            <a:r>
              <a:rPr lang="en-US" sz="3200" dirty="0" err="1" smtClean="0">
                <a:latin typeface="Consolas" pitchFamily="49" charset="0"/>
              </a:rPr>
              <a:t>ang</a:t>
            </a:r>
            <a:r>
              <a:rPr lang="en-US" sz="3200" dirty="0" smtClean="0">
                <a:latin typeface="Consolas" pitchFamily="49" charset="0"/>
              </a:rPr>
              <a:t>-</a:t>
            </a:r>
            <a:r>
              <a:rPr lang="en-US" sz="3200" dirty="0" err="1" smtClean="0">
                <a:latin typeface="Consolas" pitchFamily="49" charset="0"/>
              </a:rPr>
              <a:t>ath</a:t>
            </a:r>
            <a:r>
              <a:rPr lang="en-US" sz="3200" dirty="0" smtClean="0">
                <a:latin typeface="Consolas" pitchFamily="49" charset="0"/>
              </a:rPr>
              <a:t>-lib-app</a:t>
            </a:r>
            <a:endParaRPr lang="el-GR" sz="3200" dirty="0">
              <a:latin typeface="Consolas" pitchFamily="49" charset="0"/>
            </a:endParaRPr>
          </a:p>
        </p:txBody>
      </p:sp>
      <p:pic>
        <p:nvPicPr>
          <p:cNvPr id="1027" name="Picture 3" descr="C:\Users\Ioannis\Downloads\if_Development_229086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338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73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</a:t>
            </a:r>
            <a:r>
              <a:rPr lang="en-US" dirty="0" smtClean="0"/>
              <a:t>uilding a library with Angular CLI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 smtClean="0"/>
              <a:t>Let’s create a library</a:t>
            </a:r>
          </a:p>
          <a:p>
            <a:endParaRPr lang="en-US" dirty="0"/>
          </a:p>
          <a:p>
            <a:pPr marL="1371600" lvl="3" indent="0">
              <a:buNone/>
            </a:pPr>
            <a:r>
              <a:rPr lang="en-US" sz="2800" dirty="0" err="1">
                <a:solidFill>
                  <a:prstClr val="black"/>
                </a:solidFill>
                <a:latin typeface="Consolas" pitchFamily="49" charset="0"/>
              </a:rPr>
              <a:t>ng</a:t>
            </a:r>
            <a:r>
              <a:rPr lang="en-US" sz="2800" dirty="0">
                <a:solidFill>
                  <a:prstClr val="black"/>
                </a:solidFill>
                <a:latin typeface="Consolas" pitchFamily="49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Consolas" pitchFamily="49" charset="0"/>
              </a:rPr>
              <a:t>generate library </a:t>
            </a:r>
            <a:r>
              <a:rPr lang="en-US" sz="2800" dirty="0" err="1" smtClean="0">
                <a:solidFill>
                  <a:prstClr val="black"/>
                </a:solidFill>
                <a:latin typeface="Consolas" pitchFamily="49" charset="0"/>
              </a:rPr>
              <a:t>ang</a:t>
            </a:r>
            <a:r>
              <a:rPr lang="en-US" sz="2800" dirty="0" smtClean="0">
                <a:solidFill>
                  <a:prstClr val="black"/>
                </a:solidFill>
                <a:latin typeface="Consolas" pitchFamily="49" charset="0"/>
              </a:rPr>
              <a:t>-</a:t>
            </a:r>
            <a:r>
              <a:rPr lang="en-US" sz="2800" dirty="0" err="1" smtClean="0">
                <a:solidFill>
                  <a:prstClr val="black"/>
                </a:solidFill>
                <a:latin typeface="Consolas" pitchFamily="49" charset="0"/>
              </a:rPr>
              <a:t>ath</a:t>
            </a:r>
            <a:r>
              <a:rPr lang="en-US" sz="2800" dirty="0" smtClean="0">
                <a:solidFill>
                  <a:prstClr val="black"/>
                </a:solidFill>
                <a:latin typeface="Consolas" pitchFamily="49" charset="0"/>
              </a:rPr>
              <a:t>-lib</a:t>
            </a:r>
            <a:endParaRPr lang="el-GR" sz="2800" dirty="0">
              <a:solidFill>
                <a:prstClr val="black"/>
              </a:solidFill>
              <a:latin typeface="Consolas" pitchFamily="49" charset="0"/>
            </a:endParaRPr>
          </a:p>
          <a:p>
            <a:pPr marL="1371600" lvl="3" indent="0">
              <a:buNone/>
            </a:pPr>
            <a:endParaRPr lang="el-GR" dirty="0"/>
          </a:p>
        </p:txBody>
      </p:sp>
      <p:pic>
        <p:nvPicPr>
          <p:cNvPr id="4" name="Picture 3" descr="C:\Users\Ioannis\Downloads\if_Development_229086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</a:t>
            </a:r>
            <a:r>
              <a:rPr lang="en-US" dirty="0" smtClean="0"/>
              <a:t>uilding a library with Angular CLI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 smtClean="0"/>
              <a:t>Let’s create a component inside the library</a:t>
            </a:r>
          </a:p>
          <a:p>
            <a:endParaRPr lang="en-US" dirty="0"/>
          </a:p>
          <a:p>
            <a:pPr marL="1371600" lvl="3" indent="0">
              <a:buNone/>
            </a:pPr>
            <a:r>
              <a:rPr lang="en-US" dirty="0" err="1">
                <a:latin typeface="Consolas" pitchFamily="49" charset="0"/>
              </a:rPr>
              <a:t>ng</a:t>
            </a:r>
            <a:r>
              <a:rPr lang="en-US" dirty="0">
                <a:latin typeface="Consolas" pitchFamily="49" charset="0"/>
              </a:rPr>
              <a:t> generate component foo --</a:t>
            </a:r>
            <a:r>
              <a:rPr lang="en-US" dirty="0" smtClean="0">
                <a:latin typeface="Consolas" pitchFamily="49" charset="0"/>
              </a:rPr>
              <a:t>project=</a:t>
            </a:r>
            <a:r>
              <a:rPr lang="en-US" dirty="0" err="1" smtClean="0">
                <a:latin typeface="Consolas" pitchFamily="49" charset="0"/>
              </a:rPr>
              <a:t>ang</a:t>
            </a:r>
            <a:r>
              <a:rPr lang="en-US" dirty="0" smtClean="0">
                <a:latin typeface="Consolas" pitchFamily="49" charset="0"/>
              </a:rPr>
              <a:t>-</a:t>
            </a:r>
            <a:r>
              <a:rPr lang="en-US" dirty="0" err="1" smtClean="0">
                <a:latin typeface="Consolas" pitchFamily="49" charset="0"/>
              </a:rPr>
              <a:t>ath</a:t>
            </a:r>
            <a:r>
              <a:rPr lang="en-US" dirty="0" smtClean="0">
                <a:latin typeface="Consolas" pitchFamily="49" charset="0"/>
              </a:rPr>
              <a:t>-lib</a:t>
            </a:r>
            <a:endParaRPr lang="el-GR" dirty="0">
              <a:latin typeface="Consolas" pitchFamily="49" charset="0"/>
            </a:endParaRPr>
          </a:p>
        </p:txBody>
      </p:sp>
      <p:pic>
        <p:nvPicPr>
          <p:cNvPr id="4" name="Picture 3" descr="C:\Users\Ioannis\Downloads\if_Development_229086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84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26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</a:t>
            </a:r>
            <a:r>
              <a:rPr lang="en-US" dirty="0" smtClean="0"/>
              <a:t>uilding a library with Angular CLI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 smtClean="0"/>
              <a:t>Note: rebuild your library after making changes</a:t>
            </a:r>
          </a:p>
          <a:p>
            <a:r>
              <a:rPr lang="en-US" dirty="0" smtClean="0"/>
              <a:t>Note: we now have 3 </a:t>
            </a:r>
            <a:r>
              <a:rPr lang="en-US" dirty="0" err="1" smtClean="0"/>
              <a:t>package.json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root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pPr lvl="1"/>
            <a:r>
              <a:rPr lang="en-US" dirty="0" smtClean="0"/>
              <a:t>library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pPr lvl="1"/>
            <a:r>
              <a:rPr lang="en-US" dirty="0" smtClean="0"/>
              <a:t>library distribution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r>
              <a:rPr lang="en-US" dirty="0" smtClean="0"/>
              <a:t>Note: assets can be included!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8943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</a:t>
            </a:r>
            <a:r>
              <a:rPr lang="en-US" dirty="0" smtClean="0"/>
              <a:t>aking it happen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 smtClean="0"/>
              <a:t>Design</a:t>
            </a:r>
          </a:p>
          <a:p>
            <a:r>
              <a:rPr lang="en-US" dirty="0" smtClean="0"/>
              <a:t>Develop</a:t>
            </a:r>
          </a:p>
          <a:p>
            <a:r>
              <a:rPr lang="en-US" dirty="0" smtClean="0"/>
              <a:t>Deploy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8976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</a:t>
            </a:r>
            <a:r>
              <a:rPr lang="en-US" b="1" dirty="0" smtClean="0"/>
              <a:t>esign</a:t>
            </a:r>
            <a:r>
              <a:rPr lang="en-US" dirty="0" smtClean="0"/>
              <a:t> – develop - deploy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 smtClean="0"/>
              <a:t>Separation of Concerns</a:t>
            </a:r>
          </a:p>
          <a:p>
            <a:pPr marL="457200" lvl="1" indent="0">
              <a:buNone/>
            </a:pPr>
            <a:r>
              <a:rPr lang="en-US" sz="2000" dirty="0" smtClean="0">
                <a:hlinkClick r:id="rId2"/>
              </a:rPr>
              <a:t>https://en.wikipedia.org/wiki/Separation_of_concerns</a:t>
            </a:r>
            <a:r>
              <a:rPr lang="en-US" sz="2000" dirty="0" smtClean="0"/>
              <a:t> </a:t>
            </a:r>
          </a:p>
          <a:p>
            <a:pPr lvl="1"/>
            <a:endParaRPr lang="en-US" sz="1800" dirty="0"/>
          </a:p>
          <a:p>
            <a:pPr marL="457200" lvl="1" indent="0">
              <a:buNone/>
            </a:pPr>
            <a:r>
              <a:rPr lang="en-US" dirty="0" smtClean="0"/>
              <a:t>Should be the pattern to always follow while choosing what and how to include things in the library</a:t>
            </a:r>
          </a:p>
        </p:txBody>
      </p:sp>
    </p:spTree>
    <p:extLst>
      <p:ext uri="{BB962C8B-B14F-4D97-AF65-F5344CB8AC3E}">
        <p14:creationId xmlns:p14="http://schemas.microsoft.com/office/powerpoint/2010/main" val="162574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1030</Words>
  <Application>Microsoft Office PowerPoint</Application>
  <PresentationFormat>On-screen Show (4:3)</PresentationFormat>
  <Paragraphs>172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Developing a common components Angular library</vt:lpstr>
      <vt:lpstr>why do we need a library</vt:lpstr>
      <vt:lpstr>why then it isn’t done more often</vt:lpstr>
      <vt:lpstr>building a library with Angular CLI</vt:lpstr>
      <vt:lpstr>building a library with Angular CLI</vt:lpstr>
      <vt:lpstr>building a library with Angular CLI</vt:lpstr>
      <vt:lpstr>building a library with Angular CLI</vt:lpstr>
      <vt:lpstr>making it happen</vt:lpstr>
      <vt:lpstr>design – develop - deploy</vt:lpstr>
      <vt:lpstr>design – develop - deploy</vt:lpstr>
      <vt:lpstr>design – develop - deploy</vt:lpstr>
      <vt:lpstr>design – develop - deploy</vt:lpstr>
      <vt:lpstr>design – develop - deploy</vt:lpstr>
      <vt:lpstr>design – develop - deploy</vt:lpstr>
      <vt:lpstr>design – develop - deploy</vt:lpstr>
      <vt:lpstr>design – develop - deploy</vt:lpstr>
      <vt:lpstr>design – develop - deploy</vt:lpstr>
      <vt:lpstr>design – develop - deploy</vt:lpstr>
      <vt:lpstr>design – develop - deploy</vt:lpstr>
      <vt:lpstr>design – develop - deploy</vt:lpstr>
      <vt:lpstr>design – develop - deploy</vt:lpstr>
      <vt:lpstr>design – develop - deploy</vt:lpstr>
      <vt:lpstr>design – develop - deploy</vt:lpstr>
      <vt:lpstr>design – develop - deploy</vt:lpstr>
      <vt:lpstr>design – develop - deploy</vt:lpstr>
      <vt:lpstr>design – develop - deploy</vt:lpstr>
      <vt:lpstr>design – develop - deploy</vt:lpstr>
      <vt:lpstr>design – develop - deploy</vt:lpstr>
      <vt:lpstr>design – develop - deploy</vt:lpstr>
      <vt:lpstr>design – develop - deploy</vt:lpstr>
      <vt:lpstr>design – develop - deploy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common components Angular library</dc:title>
  <dc:creator>Ioannis Smirnios</dc:creator>
  <cp:lastModifiedBy>Ioannis Smirnios</cp:lastModifiedBy>
  <cp:revision>27</cp:revision>
  <dcterms:created xsi:type="dcterms:W3CDTF">2018-07-02T16:58:11Z</dcterms:created>
  <dcterms:modified xsi:type="dcterms:W3CDTF">2018-07-02T20:01:42Z</dcterms:modified>
</cp:coreProperties>
</file>