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91" r:id="rId16"/>
    <p:sldId id="270" r:id="rId17"/>
    <p:sldId id="271" r:id="rId18"/>
    <p:sldId id="272" r:id="rId19"/>
    <p:sldId id="279" r:id="rId20"/>
    <p:sldId id="278" r:id="rId21"/>
    <p:sldId id="273" r:id="rId22"/>
    <p:sldId id="274" r:id="rId23"/>
    <p:sldId id="275" r:id="rId24"/>
    <p:sldId id="280" r:id="rId25"/>
    <p:sldId id="281" r:id="rId26"/>
    <p:sldId id="282" r:id="rId27"/>
    <p:sldId id="283" r:id="rId28"/>
    <p:sldId id="284" r:id="rId29"/>
    <p:sldId id="287" r:id="rId30"/>
    <p:sldId id="285" r:id="rId31"/>
    <p:sldId id="286" r:id="rId32"/>
    <p:sldId id="288" r:id="rId33"/>
    <p:sldId id="290" r:id="rId34"/>
    <p:sldId id="289" r:id="rId3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1" autoAdjust="0"/>
    <p:restoredTop sz="94669" autoAdjust="0"/>
  </p:normalViewPr>
  <p:slideViewPr>
    <p:cSldViewPr>
      <p:cViewPr varScale="1">
        <p:scale>
          <a:sx n="92" d="100"/>
          <a:sy n="92" d="100"/>
        </p:scale>
        <p:origin x="-141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145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41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9893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006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112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254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634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879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75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906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764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1959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8ADD9-2B42-4808-852D-D2C926088FCE}" type="datetimeFigureOut">
              <a:rPr lang="el-GR" smtClean="0"/>
              <a:t>2/7/2018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5A44-267F-4E36-9A12-ECEACEAEE5B2}" type="slidenum">
              <a:rPr lang="el-GR" smtClean="0"/>
              <a:t>‹#›</a:t>
            </a:fld>
            <a:endParaRPr lang="el-GR"/>
          </a:p>
        </p:txBody>
      </p:sp>
      <p:pic>
        <p:nvPicPr>
          <p:cNvPr id="6146" name="Picture 2" descr="C:\Users\Ioannis\Downloads\angularathens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5892800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echnical_deb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primefaces.org/primeng" TargetMode="External"/><Relationship Id="rId3" Type="http://schemas.openxmlformats.org/officeDocument/2006/relationships/hyperlink" Target="https://blog.angularindepth.com/creating-a-library-in-angular-6-87799552e7e5" TargetMode="External"/><Relationship Id="rId7" Type="http://schemas.openxmlformats.org/officeDocument/2006/relationships/hyperlink" Target="https://www.iconfinder.com/" TargetMode="External"/><Relationship Id="rId2" Type="http://schemas.openxmlformats.org/officeDocument/2006/relationships/hyperlink" Target="https://cli.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minicmusgrave.co.uk/portfolio/" TargetMode="External"/><Relationship Id="rId5" Type="http://schemas.openxmlformats.org/officeDocument/2006/relationships/hyperlink" Target="http://www.forumtheatrebillingham.co.uk/seating-plan.html" TargetMode="External"/><Relationship Id="rId10" Type="http://schemas.openxmlformats.org/officeDocument/2006/relationships/hyperlink" Target="https://www.travelport.com/solutions/travelport-smartpoint/tips_tricks" TargetMode="External"/><Relationship Id="rId4" Type="http://schemas.openxmlformats.org/officeDocument/2006/relationships/hyperlink" Target="https://github.com/angular/angular-cli/wiki/stories-create-library" TargetMode="External"/><Relationship Id="rId9" Type="http://schemas.openxmlformats.org/officeDocument/2006/relationships/hyperlink" Target="http://www.travelcarma.com/online-bus-reservation-system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paration_of_concer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Developing a common components Angular library</a:t>
            </a:r>
            <a:endParaRPr lang="el-G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Giannis</a:t>
            </a:r>
            <a:r>
              <a:rPr lang="en-US" dirty="0" smtClean="0"/>
              <a:t> </a:t>
            </a:r>
            <a:r>
              <a:rPr lang="en-US" dirty="0" err="1" smtClean="0"/>
              <a:t>Smirnios</a:t>
            </a:r>
            <a:endParaRPr lang="en-US" dirty="0" smtClean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2427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Understand which components are specific to your business and which are generic</a:t>
            </a:r>
          </a:p>
          <a:p>
            <a:r>
              <a:rPr lang="en-US" dirty="0" smtClean="0"/>
              <a:t>A way to approach this: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smtClean="0"/>
              <a:t>specific </a:t>
            </a:r>
            <a:endParaRPr lang="en-US" dirty="0" smtClean="0"/>
          </a:p>
          <a:p>
            <a:pPr lvl="1"/>
            <a:r>
              <a:rPr lang="en-US" dirty="0" smtClean="0"/>
              <a:t>project </a:t>
            </a:r>
            <a:r>
              <a:rPr lang="en-US" dirty="0" smtClean="0"/>
              <a:t>specific </a:t>
            </a:r>
            <a:endParaRPr lang="en-US" dirty="0" smtClean="0"/>
          </a:p>
          <a:p>
            <a:pPr lvl="1"/>
            <a:r>
              <a:rPr lang="en-US" dirty="0" smtClean="0"/>
              <a:t>business specific</a:t>
            </a:r>
          </a:p>
          <a:p>
            <a:pPr lvl="1"/>
            <a:r>
              <a:rPr lang="en-US" dirty="0" smtClean="0"/>
              <a:t>open source worthy</a:t>
            </a:r>
          </a:p>
        </p:txBody>
      </p:sp>
    </p:spTree>
    <p:extLst>
      <p:ext uri="{BB962C8B-B14F-4D97-AF65-F5344CB8AC3E}">
        <p14:creationId xmlns:p14="http://schemas.microsoft.com/office/powerpoint/2010/main" val="198715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Application specific component: </a:t>
            </a:r>
          </a:p>
          <a:p>
            <a:pPr lvl="1"/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197" y="2438400"/>
            <a:ext cx="6445606" cy="3886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948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/>
          <a:lstStyle/>
          <a:p>
            <a:r>
              <a:rPr lang="en-US" dirty="0" smtClean="0"/>
              <a:t>Project specific component: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[rows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="4"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[columns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="22" &gt;&lt;/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 smtClean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endParaRPr lang="en-US" sz="1800" dirty="0">
              <a:latin typeface="Consolas" pitchFamily="49" charset="0"/>
            </a:endParaRPr>
          </a:p>
          <a:p>
            <a:pPr marL="457200" lvl="1" indent="0">
              <a:buNone/>
            </a:pPr>
            <a:r>
              <a:rPr lang="en-US" sz="1800" dirty="0" smtClean="0">
                <a:latin typeface="Consolas" pitchFamily="49" charset="0"/>
              </a:rPr>
              <a:t>&lt;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[rows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="5" </a:t>
            </a:r>
            <a:r>
              <a:rPr lang="en-US" sz="1800" dirty="0">
                <a:solidFill>
                  <a:srgbClr val="2F9C0A"/>
                </a:solidFill>
                <a:latin typeface="Consolas"/>
              </a:rPr>
              <a:t>[columns</a:t>
            </a:r>
            <a:r>
              <a:rPr lang="en-US" sz="1800" dirty="0" smtClean="0">
                <a:solidFill>
                  <a:srgbClr val="2F9C0A"/>
                </a:solidFill>
                <a:latin typeface="Consolas"/>
              </a:rPr>
              <a:t>]</a:t>
            </a:r>
            <a:r>
              <a:rPr lang="en-US" sz="1800" dirty="0" smtClean="0">
                <a:latin typeface="Consolas" pitchFamily="49" charset="0"/>
              </a:rPr>
              <a:t>="23" &gt;&lt;/</a:t>
            </a:r>
            <a:r>
              <a:rPr lang="en-US" sz="1800" dirty="0" smtClean="0">
                <a:solidFill>
                  <a:srgbClr val="C00000"/>
                </a:solidFill>
                <a:latin typeface="Consolas" pitchFamily="49" charset="0"/>
              </a:rPr>
              <a:t>theater</a:t>
            </a:r>
            <a:r>
              <a:rPr lang="en-US" sz="1800" dirty="0" smtClean="0">
                <a:latin typeface="Consolas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80593"/>
            <a:ext cx="6021387" cy="1590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856" y="4914900"/>
            <a:ext cx="5324475" cy="163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70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Business specific component:</a:t>
            </a:r>
          </a:p>
          <a:p>
            <a:endParaRPr lang="en-US" dirty="0"/>
          </a:p>
          <a:p>
            <a:pPr lvl="4"/>
            <a:r>
              <a:rPr lang="en-US" dirty="0" smtClean="0"/>
              <a:t>Free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smtClean="0"/>
              <a:t>Reserved</a:t>
            </a:r>
          </a:p>
          <a:p>
            <a:pPr lvl="4"/>
            <a:endParaRPr lang="en-US" dirty="0"/>
          </a:p>
          <a:p>
            <a:pPr lvl="4"/>
            <a:endParaRPr lang="en-US" dirty="0" smtClean="0"/>
          </a:p>
          <a:p>
            <a:pPr lvl="4"/>
            <a:endParaRPr lang="en-US" dirty="0"/>
          </a:p>
          <a:p>
            <a:pPr lvl="4"/>
            <a:r>
              <a:rPr lang="en-US" dirty="0" smtClean="0"/>
              <a:t>Booked 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21" y="2286000"/>
            <a:ext cx="140970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953000"/>
            <a:ext cx="181927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25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Open source worthy component: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</a:rPr>
              <a:t>&lt;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</a:rPr>
              <a:t>svg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-color-filler</a:t>
            </a:r>
            <a:r>
              <a:rPr lang="en-US" sz="2000" dirty="0" smtClean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2F9C0A"/>
                </a:solidFill>
                <a:latin typeface="Consolas"/>
              </a:rPr>
              <a:t>[image]</a:t>
            </a:r>
            <a:r>
              <a:rPr lang="en-US" sz="2000" dirty="0" smtClean="0">
                <a:latin typeface="Consolas" pitchFamily="49" charset="0"/>
              </a:rPr>
              <a:t>="</a:t>
            </a:r>
            <a:r>
              <a:rPr lang="en-US" sz="2000" dirty="0">
                <a:solidFill>
                  <a:srgbClr val="1990B8"/>
                </a:solidFill>
                <a:latin typeface="Consolas"/>
              </a:rPr>
              <a:t>image</a:t>
            </a:r>
            <a:r>
              <a:rPr lang="en-US" sz="2000" dirty="0" smtClean="0">
                <a:latin typeface="Consolas" pitchFamily="49" charset="0"/>
              </a:rPr>
              <a:t>" </a:t>
            </a:r>
            <a:r>
              <a:rPr lang="en-US" sz="2000" dirty="0">
                <a:solidFill>
                  <a:srgbClr val="2F9C0A"/>
                </a:solidFill>
                <a:latin typeface="Consolas"/>
              </a:rPr>
              <a:t>[color]</a:t>
            </a:r>
            <a:r>
              <a:rPr lang="en-US" sz="2000" dirty="0" smtClean="0">
                <a:latin typeface="Consolas" pitchFamily="49" charset="0"/>
              </a:rPr>
              <a:t>="</a:t>
            </a:r>
            <a:r>
              <a:rPr lang="en-US" sz="2000" dirty="0">
                <a:solidFill>
                  <a:srgbClr val="1990B8"/>
                </a:solidFill>
                <a:latin typeface="Consolas"/>
              </a:rPr>
              <a:t>#FF0000</a:t>
            </a:r>
            <a:r>
              <a:rPr lang="en-US" sz="2000" dirty="0" smtClean="0">
                <a:latin typeface="Consolas" pitchFamily="49" charset="0"/>
              </a:rPr>
              <a:t>"&gt;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itchFamily="49" charset="0"/>
              </a:rPr>
              <a:t>&lt;/</a:t>
            </a:r>
            <a:r>
              <a:rPr lang="en-US" sz="2000" dirty="0" err="1">
                <a:solidFill>
                  <a:srgbClr val="C00000"/>
                </a:solidFill>
                <a:latin typeface="Consolas" pitchFamily="49" charset="0"/>
              </a:rPr>
              <a:t>svg</a:t>
            </a:r>
            <a:r>
              <a:rPr lang="en-US" sz="2000" dirty="0">
                <a:solidFill>
                  <a:srgbClr val="C00000"/>
                </a:solidFill>
                <a:latin typeface="Consolas" pitchFamily="49" charset="0"/>
              </a:rPr>
              <a:t>-color-filler</a:t>
            </a:r>
            <a:r>
              <a:rPr lang="en-US" sz="2000" dirty="0" smtClean="0">
                <a:latin typeface="Consolas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34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/>
              <a:t>application specific </a:t>
            </a:r>
            <a:r>
              <a:rPr lang="en-US" sz="2800" dirty="0" smtClean="0"/>
              <a:t>– usually not library worthy</a:t>
            </a:r>
            <a:endParaRPr lang="en-US" sz="2800" dirty="0"/>
          </a:p>
          <a:p>
            <a:r>
              <a:rPr lang="en-US" sz="2800" dirty="0"/>
              <a:t>project specific </a:t>
            </a:r>
            <a:r>
              <a:rPr lang="en-US" sz="2800" dirty="0" smtClean="0"/>
              <a:t>– business oriented library worthy</a:t>
            </a:r>
            <a:endParaRPr lang="en-US" sz="2800" dirty="0"/>
          </a:p>
          <a:p>
            <a:r>
              <a:rPr lang="en-US" sz="2800" dirty="0"/>
              <a:t>business </a:t>
            </a:r>
            <a:r>
              <a:rPr lang="en-US" sz="2800" dirty="0" smtClean="0"/>
              <a:t>specific – business oriented library worthy</a:t>
            </a:r>
            <a:endParaRPr lang="en-US" sz="2800" dirty="0"/>
          </a:p>
          <a:p>
            <a:r>
              <a:rPr lang="en-US" sz="2800" dirty="0"/>
              <a:t>open source </a:t>
            </a:r>
            <a:r>
              <a:rPr lang="en-US" sz="2800" dirty="0" smtClean="0"/>
              <a:t>worthy – common library worthy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decide how much to break down the components</a:t>
            </a:r>
          </a:p>
          <a:p>
            <a:pPr lvl="1"/>
            <a:r>
              <a:rPr lang="en-US" dirty="0" smtClean="0"/>
              <a:t>having a component perform a complex or specific task isn't always bad!</a:t>
            </a:r>
          </a:p>
        </p:txBody>
      </p:sp>
    </p:spTree>
    <p:extLst>
      <p:ext uri="{BB962C8B-B14F-4D97-AF65-F5344CB8AC3E}">
        <p14:creationId xmlns:p14="http://schemas.microsoft.com/office/powerpoint/2010/main" val="9344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 algn="ctr">
              <a:buNone/>
            </a:pPr>
            <a:r>
              <a:rPr lang="en-US" dirty="0" smtClean="0"/>
              <a:t>The biggest drive in development should always be to make the library maintainable</a:t>
            </a:r>
          </a:p>
        </p:txBody>
      </p:sp>
    </p:spTree>
    <p:extLst>
      <p:ext uri="{BB962C8B-B14F-4D97-AF65-F5344CB8AC3E}">
        <p14:creationId xmlns:p14="http://schemas.microsoft.com/office/powerpoint/2010/main" val="3433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having a lot of inputs</a:t>
            </a:r>
          </a:p>
          <a:p>
            <a:pPr lvl="2"/>
            <a:r>
              <a:rPr lang="en-US" dirty="0" smtClean="0"/>
              <a:t>Break the components into smaller ones or use a properties object</a:t>
            </a:r>
          </a:p>
          <a:p>
            <a:pPr lvl="2"/>
            <a:r>
              <a:rPr lang="en-US" dirty="0" smtClean="0"/>
              <a:t>Don’t use objects for everything either</a:t>
            </a:r>
          </a:p>
        </p:txBody>
      </p:sp>
    </p:spTree>
    <p:extLst>
      <p:ext uri="{BB962C8B-B14F-4D97-AF65-F5344CB8AC3E}">
        <p14:creationId xmlns:p14="http://schemas.microsoft.com/office/powerpoint/2010/main" val="343360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having a lot of inputs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&lt;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p-table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[columns]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cols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[value]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cars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[lazy]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(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onLazyLoad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)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err="1" smtClean="0">
                <a:solidFill>
                  <a:srgbClr val="1990B8"/>
                </a:solidFill>
                <a:effectLst/>
                <a:latin typeface="Consolas"/>
              </a:rPr>
              <a:t>loadCarsLazy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($event)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paginator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[rows]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10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totalRecords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err="1" smtClean="0">
                <a:solidFill>
                  <a:srgbClr val="1990B8"/>
                </a:solidFill>
                <a:effectLst/>
                <a:latin typeface="Consolas"/>
              </a:rPr>
              <a:t>totalRecords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 	</a:t>
            </a:r>
            <a:r>
              <a:rPr lang="en-US" sz="2200" b="0" i="0" dirty="0" smtClean="0">
                <a:solidFill>
                  <a:srgbClr val="2F9C0A"/>
                </a:solidFill>
                <a:effectLst/>
                <a:latin typeface="Consolas"/>
              </a:rPr>
              <a:t>[scrollable]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true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</a:t>
            </a:r>
            <a:r>
              <a:rPr lang="en-US" sz="2200" b="0" i="0" dirty="0" smtClean="0">
                <a:solidFill>
                  <a:srgbClr val="C92C2C"/>
                </a:solidFill>
                <a:effectLst/>
                <a:latin typeface="Consolas"/>
              </a:rPr>
              <a:t> </a:t>
            </a:r>
            <a:r>
              <a:rPr lang="en-US" sz="2200" b="0" i="0" dirty="0" err="1" smtClean="0">
                <a:solidFill>
                  <a:srgbClr val="2F9C0A"/>
                </a:solidFill>
                <a:effectLst/>
                <a:latin typeface="Consolas"/>
              </a:rPr>
              <a:t>scrollHeight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="</a:t>
            </a:r>
            <a:r>
              <a:rPr lang="en-US" sz="2200" b="0" i="0" dirty="0" smtClean="0">
                <a:solidFill>
                  <a:srgbClr val="1990B8"/>
                </a:solidFill>
                <a:effectLst/>
                <a:latin typeface="Consolas"/>
              </a:rPr>
              <a:t>200px</a:t>
            </a:r>
            <a:r>
              <a:rPr lang="en-US" sz="2200" b="0" i="0" dirty="0" smtClean="0">
                <a:solidFill>
                  <a:srgbClr val="5F6364"/>
                </a:solidFill>
                <a:effectLst/>
                <a:latin typeface="Consolas"/>
              </a:rPr>
              <a:t>" …</a:t>
            </a:r>
            <a:r>
              <a:rPr lang="en-US" sz="2200" b="0" i="0" dirty="0" err="1" smtClean="0">
                <a:solidFill>
                  <a:srgbClr val="5F6364"/>
                </a:solidFill>
                <a:effectLst/>
                <a:latin typeface="Consolas"/>
              </a:rPr>
              <a:t>etc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70569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do we need a library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quintessence of a programmer:</a:t>
            </a:r>
          </a:p>
          <a:p>
            <a:pPr marL="0" indent="0" algn="ctr">
              <a:buNone/>
            </a:pPr>
            <a:r>
              <a:rPr lang="en-US" dirty="0" smtClean="0"/>
              <a:t>trying to be lazy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26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Clearly define inputs/outputs of the component/services/pipes</a:t>
            </a:r>
          </a:p>
          <a:p>
            <a:pPr lvl="1"/>
            <a:r>
              <a:rPr lang="en-US" dirty="0" smtClean="0"/>
              <a:t>Avoid game changing ifs inside the component:</a:t>
            </a:r>
            <a:endParaRPr lang="en-US" dirty="0"/>
          </a:p>
          <a:p>
            <a:pPr lvl="2"/>
            <a:r>
              <a:rPr lang="en-US" dirty="0" smtClean="0"/>
              <a:t>maybe this is a sign that two separate components must be created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9147" y="3771163"/>
            <a:ext cx="2668216" cy="32030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77358"/>
            <a:ext cx="31718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987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The component should publish events regarding its status, even if they don’t seem useful in your application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@</a:t>
            </a:r>
            <a:r>
              <a:rPr lang="en-US" sz="1800" b="0" i="0" dirty="0" smtClean="0">
                <a:solidFill>
                  <a:srgbClr val="6F42C1"/>
                </a:solidFill>
                <a:effectLst/>
                <a:latin typeface="Consolas" pitchFamily="49" charset="0"/>
              </a:rPr>
              <a:t>Output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 </a:t>
            </a:r>
            <a:r>
              <a:rPr lang="en-US" sz="1800" b="0" i="0" dirty="0" err="1" smtClean="0">
                <a:solidFill>
                  <a:srgbClr val="24292E"/>
                </a:solidFill>
                <a:effectLst/>
                <a:latin typeface="Consolas" pitchFamily="49" charset="0"/>
              </a:rPr>
              <a:t>onTodayClick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: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&lt;</a:t>
            </a:r>
            <a:r>
              <a:rPr lang="en-US" sz="1800" b="0" i="0" dirty="0" smtClean="0">
                <a:solidFill>
                  <a:srgbClr val="005CC5"/>
                </a:solidFill>
                <a:effectLst/>
                <a:latin typeface="Consolas" pitchFamily="49" charset="0"/>
              </a:rPr>
              <a:t>any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&gt;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=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new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800" b="0" i="0" dirty="0" smtClean="0">
              <a:solidFill>
                <a:srgbClr val="24292E"/>
              </a:solidFill>
              <a:effectLst/>
              <a:latin typeface="Consolas" pitchFamily="49" charset="0"/>
            </a:endParaRPr>
          </a:p>
          <a:p>
            <a:pPr marL="0" indent="0">
              <a:buNone/>
            </a:pP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@</a:t>
            </a:r>
            <a:r>
              <a:rPr lang="en-US" sz="1800" b="0" i="0" dirty="0" smtClean="0">
                <a:solidFill>
                  <a:srgbClr val="6F42C1"/>
                </a:solidFill>
                <a:effectLst/>
                <a:latin typeface="Consolas" pitchFamily="49" charset="0"/>
              </a:rPr>
              <a:t>Output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 </a:t>
            </a:r>
            <a:r>
              <a:rPr lang="en-US" sz="1800" b="0" i="0" dirty="0" err="1" smtClean="0">
                <a:solidFill>
                  <a:srgbClr val="24292E"/>
                </a:solidFill>
                <a:effectLst/>
                <a:latin typeface="Consolas" pitchFamily="49" charset="0"/>
              </a:rPr>
              <a:t>onMonthChange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: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&lt;</a:t>
            </a:r>
            <a:r>
              <a:rPr lang="en-US" sz="1800" b="0" i="0" dirty="0" smtClean="0">
                <a:solidFill>
                  <a:srgbClr val="005CC5"/>
                </a:solidFill>
                <a:effectLst/>
                <a:latin typeface="Consolas" pitchFamily="49" charset="0"/>
              </a:rPr>
              <a:t>any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&gt;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=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smtClean="0">
                <a:solidFill>
                  <a:srgbClr val="D73A49"/>
                </a:solidFill>
                <a:effectLst/>
                <a:latin typeface="Consolas" pitchFamily="49" charset="0"/>
              </a:rPr>
              <a:t>new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 </a:t>
            </a:r>
            <a:r>
              <a:rPr lang="en-US" sz="1800" b="0" i="0" dirty="0" err="1" smtClean="0">
                <a:solidFill>
                  <a:srgbClr val="6F42C1"/>
                </a:solidFill>
                <a:effectLst/>
                <a:latin typeface="Consolas" pitchFamily="49" charset="0"/>
              </a:rPr>
              <a:t>EventEmitter</a:t>
            </a:r>
            <a:r>
              <a:rPr lang="en-US" sz="1800" b="0" i="0" dirty="0" smtClean="0">
                <a:solidFill>
                  <a:srgbClr val="24292E"/>
                </a:solidFill>
                <a:effectLst/>
                <a:latin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</a:endParaRPr>
          </a:p>
          <a:p>
            <a:pPr marL="0" indent="0">
              <a:buNone/>
            </a:pPr>
            <a:endParaRPr lang="en-US" sz="18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</a:t>
            </a:r>
            <a:r>
              <a:rPr lang="en-US" b="1" dirty="0" smtClean="0"/>
              <a:t>develop</a:t>
            </a:r>
            <a:r>
              <a:rPr lang="en-US" dirty="0" smtClean="0"/>
              <a:t>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Force maintainability: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ompodoc</a:t>
            </a:r>
            <a:r>
              <a:rPr lang="en-US" dirty="0" smtClean="0"/>
              <a:t> with big % code coverage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inter with commit hook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nit testing in all components</a:t>
            </a:r>
          </a:p>
          <a:p>
            <a:pPr lvl="2"/>
            <a:r>
              <a:rPr lang="en-US" dirty="0" err="1" smtClean="0"/>
              <a:t>calendar.spec.ts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esignate someone responsible for pull requests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pPr marL="457200" lvl="1" indent="0" algn="ctr">
              <a:buNone/>
            </a:pPr>
            <a:r>
              <a:rPr lang="en-US" dirty="0" smtClean="0"/>
              <a:t>Main goal is developing and deploying the library in parallel with your work</a:t>
            </a:r>
          </a:p>
        </p:txBody>
      </p:sp>
    </p:spTree>
    <p:extLst>
      <p:ext uri="{BB962C8B-B14F-4D97-AF65-F5344CB8AC3E}">
        <p14:creationId xmlns:p14="http://schemas.microsoft.com/office/powerpoint/2010/main" val="28600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10661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pPr lvl="1"/>
            <a:r>
              <a:rPr lang="en-US" dirty="0" smtClean="0"/>
              <a:t>where the code will be published?</a:t>
            </a:r>
          </a:p>
          <a:p>
            <a:pPr lvl="2"/>
            <a:r>
              <a:rPr lang="en-US" dirty="0" smtClean="0"/>
              <a:t>Does your company has a private </a:t>
            </a:r>
            <a:r>
              <a:rPr lang="en-US" dirty="0" err="1" smtClean="0"/>
              <a:t>npm</a:t>
            </a:r>
            <a:r>
              <a:rPr lang="en-US" dirty="0" smtClean="0"/>
              <a:t> repo</a:t>
            </a:r>
          </a:p>
          <a:p>
            <a:pPr lvl="2"/>
            <a:r>
              <a:rPr lang="en-US" dirty="0" err="1" smtClean="0"/>
              <a:t>Jfrog</a:t>
            </a:r>
            <a:r>
              <a:rPr lang="en-US" dirty="0" smtClean="0"/>
              <a:t> / Yarn / GIT</a:t>
            </a:r>
          </a:p>
          <a:p>
            <a:pPr lvl="2"/>
            <a:r>
              <a:rPr lang="en-US" dirty="0" smtClean="0"/>
              <a:t>Make it </a:t>
            </a:r>
            <a:r>
              <a:rPr lang="en-US" dirty="0" err="1" smtClean="0"/>
              <a:t>opensource</a:t>
            </a:r>
            <a:endParaRPr lang="en-US" dirty="0" smtClean="0"/>
          </a:p>
          <a:p>
            <a:pPr lvl="2"/>
            <a:r>
              <a:rPr lang="en-US" dirty="0" err="1" smtClean="0"/>
              <a:t>npm</a:t>
            </a:r>
            <a:r>
              <a:rPr lang="en-US" dirty="0" smtClean="0"/>
              <a:t> pack to .</a:t>
            </a:r>
            <a:r>
              <a:rPr lang="en-US" dirty="0" err="1" smtClean="0"/>
              <a:t>tgz</a:t>
            </a:r>
            <a:r>
              <a:rPr lang="en-US" dirty="0" smtClean="0"/>
              <a:t> and distribute locally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 you deliver the source code to the customer? If so how it is planned to deliver the common library code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s there an automated build (for ex. Jenkins) that requires access to the common library?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step 0: make sure that your build and delivery process can support a common library</a:t>
            </a:r>
          </a:p>
          <a:p>
            <a:endParaRPr lang="en-US" dirty="0"/>
          </a:p>
          <a:p>
            <a:r>
              <a:rPr lang="en-US" dirty="0" smtClean="0"/>
              <a:t>Push for this step 0 to happen! Besides the advantages of a common angular library, unblocking the use of it will streamline other processes in your organization as well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Extract common components inside a single application without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Bring code in line between applications without the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the library having only a single simple component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</a:t>
            </a:r>
            <a:r>
              <a:rPr lang="en-US" dirty="0" smtClean="0"/>
              <a:t>se the library's component in one of your applications to verify step 0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Pull all components/services/pipes etc. to the library</a:t>
            </a:r>
          </a:p>
          <a:p>
            <a:pPr marL="0" indent="0">
              <a:buNone/>
            </a:pPr>
            <a:r>
              <a:rPr lang="en-US" dirty="0" smtClean="0"/>
              <a:t>6. Start using the library in the smallest / lowest risk application (Replace all components/services/pipes etc. from your application with the library ones)</a:t>
            </a:r>
          </a:p>
          <a:p>
            <a:pPr marL="0" indent="0">
              <a:buNone/>
            </a:pPr>
            <a:r>
              <a:rPr lang="en-US" dirty="0" smtClean="0"/>
              <a:t>7. Use it everywhere 	:-)</a:t>
            </a:r>
          </a:p>
        </p:txBody>
      </p:sp>
    </p:spTree>
    <p:extLst>
      <p:ext uri="{BB962C8B-B14F-4D97-AF65-F5344CB8AC3E}">
        <p14:creationId xmlns:p14="http://schemas.microsoft.com/office/powerpoint/2010/main" val="3460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then it isn’t done more often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Poor documentation</a:t>
            </a:r>
          </a:p>
          <a:p>
            <a:r>
              <a:rPr lang="en-US" dirty="0" smtClean="0"/>
              <a:t>Few sources online</a:t>
            </a:r>
          </a:p>
          <a:p>
            <a:r>
              <a:rPr lang="en-US" dirty="0" smtClean="0"/>
              <a:t>No CLI until now</a:t>
            </a:r>
          </a:p>
          <a:p>
            <a:pPr lvl="1"/>
            <a:r>
              <a:rPr lang="en-US" dirty="0" smtClean="0"/>
              <a:t>Needed to understand deeply typescript packaging and distribution</a:t>
            </a:r>
          </a:p>
          <a:p>
            <a:r>
              <a:rPr lang="en-US" dirty="0" smtClean="0"/>
              <a:t>Poor, slow and unreliable way to test the lib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421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After competing it the library should be advertised to architects/senior developers and forced – at least in the new projects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Effort should regularly and officially consumed in maintenance:</a:t>
            </a:r>
          </a:p>
          <a:p>
            <a:pPr lvl="1"/>
            <a:r>
              <a:rPr lang="en-US" dirty="0" smtClean="0"/>
              <a:t>Bug-fixing library's component/services/pipes (project effort)</a:t>
            </a:r>
          </a:p>
          <a:p>
            <a:pPr lvl="1"/>
            <a:r>
              <a:rPr lang="en-US" dirty="0" smtClean="0"/>
              <a:t>Adding new features as they arise from development (project effort)</a:t>
            </a:r>
          </a:p>
          <a:p>
            <a:pPr lvl="1"/>
            <a:r>
              <a:rPr lang="en-US" dirty="0" smtClean="0"/>
              <a:t>Releasing new versions of the library in line with major angular releases (library effort)</a:t>
            </a:r>
          </a:p>
        </p:txBody>
      </p:sp>
    </p:spTree>
    <p:extLst>
      <p:ext uri="{BB962C8B-B14F-4D97-AF65-F5344CB8AC3E}">
        <p14:creationId xmlns:p14="http://schemas.microsoft.com/office/powerpoint/2010/main" val="250446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– develop - </a:t>
            </a:r>
            <a:r>
              <a:rPr lang="en-US" b="1" dirty="0" smtClean="0"/>
              <a:t>deploy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Releasing new versions of the library (cont.)</a:t>
            </a:r>
          </a:p>
          <a:p>
            <a:pPr lvl="1"/>
            <a:r>
              <a:rPr lang="en-US" dirty="0" smtClean="0"/>
              <a:t>It is important to decide when and if it does makes sense to update the library</a:t>
            </a:r>
          </a:p>
          <a:p>
            <a:pPr lvl="2"/>
            <a:r>
              <a:rPr lang="en-US" dirty="0" smtClean="0"/>
              <a:t>does the latest angular break the library?</a:t>
            </a:r>
          </a:p>
          <a:p>
            <a:pPr lvl="2"/>
            <a:r>
              <a:rPr lang="en-US" dirty="0" smtClean="0"/>
              <a:t>does the latest angular helps significantly the library?</a:t>
            </a:r>
          </a:p>
          <a:p>
            <a:pPr lvl="2"/>
            <a:r>
              <a:rPr lang="en-US" dirty="0" smtClean="0"/>
              <a:t>does the latest angular makes a part of the library obsolete?</a:t>
            </a:r>
          </a:p>
          <a:p>
            <a:pPr lvl="2"/>
            <a:r>
              <a:rPr lang="en-US" dirty="0" smtClean="0"/>
              <a:t>is the latest angular ever going to supported in our projects? This should not be a question! Avoid tech debt!</a:t>
            </a:r>
          </a:p>
          <a:p>
            <a:pPr lvl="2"/>
            <a:endParaRPr lang="en-US" dirty="0" smtClean="0"/>
          </a:p>
          <a:p>
            <a:r>
              <a:rPr lang="en-US" sz="2000" dirty="0" smtClean="0">
                <a:hlinkClick r:id="rId2"/>
              </a:rPr>
              <a:t>https://en.wikipedia.org/wiki/Technical_debt</a:t>
            </a:r>
            <a:r>
              <a:rPr lang="en-US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53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Angular CLI library</a:t>
            </a:r>
          </a:p>
          <a:p>
            <a:r>
              <a:rPr lang="en-US" dirty="0" smtClean="0"/>
              <a:t>How to design the library</a:t>
            </a:r>
          </a:p>
          <a:p>
            <a:r>
              <a:rPr lang="en-US" dirty="0" smtClean="0"/>
              <a:t>How to develop the library and it’s components</a:t>
            </a:r>
          </a:p>
          <a:p>
            <a:r>
              <a:rPr lang="en-US" dirty="0" smtClean="0"/>
              <a:t>How to deploy the library on your projects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46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Thank you!</a:t>
            </a:r>
            <a:endParaRPr lang="el-G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Message me at twitter: @</a:t>
            </a:r>
            <a:r>
              <a:rPr lang="en-US" sz="2000" dirty="0" err="1" smtClean="0"/>
              <a:t>GiannisSmirnios</a:t>
            </a:r>
            <a:r>
              <a:rPr lang="en-US" sz="2000" dirty="0" smtClean="0"/>
              <a:t> or at Angular Athens slack!</a:t>
            </a:r>
          </a:p>
          <a:p>
            <a:r>
              <a:rPr lang="en-US" sz="2000" dirty="0" smtClean="0"/>
              <a:t>Sources</a:t>
            </a:r>
          </a:p>
          <a:p>
            <a:pPr lvl="1"/>
            <a:r>
              <a:rPr lang="en-US" sz="1600" dirty="0" smtClean="0"/>
              <a:t>Angular CLI by Google </a:t>
            </a:r>
            <a:r>
              <a:rPr lang="en-US" sz="1600" dirty="0" smtClean="0">
                <a:hlinkClick r:id="rId2"/>
              </a:rPr>
              <a:t>https://cli.angular.io</a:t>
            </a:r>
            <a:r>
              <a:rPr lang="en-US" sz="1600" dirty="0" smtClean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Todd Palmer @ medium.com</a:t>
            </a:r>
          </a:p>
          <a:p>
            <a:pPr lvl="2"/>
            <a:r>
              <a:rPr lang="en-US" sz="1200" dirty="0" smtClean="0">
                <a:hlinkClick r:id="rId3"/>
              </a:rPr>
              <a:t>https://blog.angularindepth.com/creating-a-library-in-angular-6-87799552e7e5</a:t>
            </a:r>
            <a:r>
              <a:rPr lang="en-US" sz="1200" dirty="0" smtClean="0"/>
              <a:t> </a:t>
            </a:r>
            <a:endParaRPr lang="en-US" sz="1600" dirty="0" smtClean="0"/>
          </a:p>
          <a:p>
            <a:pPr lvl="1"/>
            <a:r>
              <a:rPr lang="en-US" sz="1600" dirty="0" smtClean="0"/>
              <a:t>Angular CLI story: Hans Larsen @ </a:t>
            </a:r>
            <a:r>
              <a:rPr lang="en-US" sz="1600" dirty="0" err="1" smtClean="0"/>
              <a:t>github</a:t>
            </a:r>
            <a:endParaRPr lang="en-US" sz="1600" dirty="0" smtClean="0"/>
          </a:p>
          <a:p>
            <a:pPr lvl="2"/>
            <a:r>
              <a:rPr lang="en-US" sz="1200" dirty="0" smtClean="0">
                <a:hlinkClick r:id="rId4"/>
              </a:rPr>
              <a:t>https://github.com/angular/angular-cli/wiki/stories-create-library</a:t>
            </a:r>
            <a:endParaRPr lang="en-US" sz="1200" dirty="0"/>
          </a:p>
          <a:p>
            <a:pPr lvl="2"/>
            <a:endParaRPr lang="en-US" sz="1200" dirty="0" smtClean="0"/>
          </a:p>
          <a:p>
            <a:pPr marL="914400" lvl="2" indent="0">
              <a:buNone/>
            </a:pPr>
            <a:endParaRPr lang="en-US" sz="1600" dirty="0" smtClean="0"/>
          </a:p>
          <a:p>
            <a:pPr lvl="1"/>
            <a:r>
              <a:rPr lang="en-US" sz="1600" dirty="0" smtClean="0"/>
              <a:t>Theatre booking example</a:t>
            </a:r>
          </a:p>
          <a:p>
            <a:pPr lvl="2"/>
            <a:r>
              <a:rPr lang="en-US" sz="1200" dirty="0" smtClean="0">
                <a:hlinkClick r:id="rId5"/>
              </a:rPr>
              <a:t>http://www.forumtheatrebillingham.co.uk/seating-plan.html</a:t>
            </a:r>
            <a:r>
              <a:rPr lang="en-US" sz="1200" dirty="0" smtClean="0"/>
              <a:t> </a:t>
            </a:r>
          </a:p>
          <a:p>
            <a:pPr lvl="2"/>
            <a:r>
              <a:rPr lang="en-US" sz="1200" dirty="0" smtClean="0">
                <a:hlinkClick r:id="rId6"/>
              </a:rPr>
              <a:t>http://www.dominicmusgrave.co.uk/portfolio/</a:t>
            </a:r>
            <a:r>
              <a:rPr lang="en-US" sz="1200" dirty="0" smtClean="0"/>
              <a:t> </a:t>
            </a:r>
            <a:endParaRPr lang="en-US" sz="2000" dirty="0" smtClean="0"/>
          </a:p>
          <a:p>
            <a:pPr lvl="1"/>
            <a:r>
              <a:rPr lang="en-US" sz="1400" dirty="0" smtClean="0">
                <a:hlinkClick r:id="rId7"/>
              </a:rPr>
              <a:t>https://www.iconfinder.com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>
                <a:hlinkClick r:id="rId8"/>
              </a:rPr>
              <a:t>https://primefaces.org/primeng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>
                <a:hlinkClick r:id="rId9"/>
              </a:rPr>
              <a:t>http://www.travelcarma.com/online-bus-reservation-system.htm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 smtClean="0">
                <a:hlinkClick r:id="rId10"/>
              </a:rPr>
              <a:t>https://www.travelport.com/solutions/travelport-smartpoint/tips_tricks</a:t>
            </a:r>
            <a:r>
              <a:rPr lang="en-US" sz="1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241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Workspaces</a:t>
            </a:r>
          </a:p>
          <a:p>
            <a:endParaRPr lang="en-US" dirty="0"/>
          </a:p>
          <a:p>
            <a:r>
              <a:rPr lang="en-US" dirty="0" smtClean="0"/>
              <a:t>Let’s create a workspace 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3200" dirty="0" err="1">
                <a:latin typeface="Consolas" pitchFamily="49" charset="0"/>
              </a:rPr>
              <a:t>ng</a:t>
            </a:r>
            <a:r>
              <a:rPr lang="en-US" sz="3200" dirty="0">
                <a:latin typeface="Consolas" pitchFamily="49" charset="0"/>
              </a:rPr>
              <a:t> new </a:t>
            </a:r>
            <a:r>
              <a:rPr lang="en-US" sz="3200" dirty="0" err="1" smtClean="0">
                <a:latin typeface="Consolas" pitchFamily="49" charset="0"/>
              </a:rPr>
              <a:t>ang</a:t>
            </a:r>
            <a:r>
              <a:rPr lang="en-US" sz="3200" dirty="0" smtClean="0">
                <a:latin typeface="Consolas" pitchFamily="49" charset="0"/>
              </a:rPr>
              <a:t>-</a:t>
            </a:r>
            <a:r>
              <a:rPr lang="en-US" sz="3200" dirty="0" err="1" smtClean="0">
                <a:latin typeface="Consolas" pitchFamily="49" charset="0"/>
              </a:rPr>
              <a:t>ath</a:t>
            </a:r>
            <a:r>
              <a:rPr lang="en-US" sz="3200" dirty="0" smtClean="0">
                <a:latin typeface="Consolas" pitchFamily="49" charset="0"/>
              </a:rPr>
              <a:t>-lib-app</a:t>
            </a:r>
            <a:endParaRPr lang="el-GR" sz="3200" dirty="0">
              <a:latin typeface="Consolas" pitchFamily="49" charset="0"/>
            </a:endParaRPr>
          </a:p>
        </p:txBody>
      </p:sp>
      <p:pic>
        <p:nvPicPr>
          <p:cNvPr id="1027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338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Let’s create a library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sz="2800" dirty="0" err="1">
                <a:solidFill>
                  <a:prstClr val="black"/>
                </a:solidFill>
                <a:latin typeface="Consolas" pitchFamily="49" charset="0"/>
              </a:rPr>
              <a:t>ng</a:t>
            </a:r>
            <a:r>
              <a:rPr lang="en-US" sz="2800" dirty="0">
                <a:solidFill>
                  <a:prstClr val="black"/>
                </a:solidFill>
                <a:latin typeface="Consolas" pitchFamily="49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generate library 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</a:rPr>
              <a:t>ang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-</a:t>
            </a:r>
            <a:r>
              <a:rPr lang="en-US" sz="2800" dirty="0" err="1" smtClean="0">
                <a:solidFill>
                  <a:prstClr val="black"/>
                </a:solidFill>
                <a:latin typeface="Consolas" pitchFamily="49" charset="0"/>
              </a:rPr>
              <a:t>ath</a:t>
            </a:r>
            <a:r>
              <a:rPr lang="en-US" sz="2800" dirty="0" smtClean="0">
                <a:solidFill>
                  <a:prstClr val="black"/>
                </a:solidFill>
                <a:latin typeface="Consolas" pitchFamily="49" charset="0"/>
              </a:rPr>
              <a:t>-lib</a:t>
            </a:r>
            <a:endParaRPr lang="el-GR" sz="2800" dirty="0">
              <a:solidFill>
                <a:prstClr val="black"/>
              </a:solidFill>
              <a:latin typeface="Consolas" pitchFamily="49" charset="0"/>
            </a:endParaRPr>
          </a:p>
          <a:p>
            <a:pPr marL="1371600" lvl="3" indent="0">
              <a:buNone/>
            </a:pPr>
            <a:endParaRPr lang="el-GR" dirty="0"/>
          </a:p>
        </p:txBody>
      </p:sp>
      <p:pic>
        <p:nvPicPr>
          <p:cNvPr id="4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Let’s create a component inside the library</a:t>
            </a:r>
          </a:p>
          <a:p>
            <a:endParaRPr lang="en-US" dirty="0"/>
          </a:p>
          <a:p>
            <a:pPr marL="1371600" lvl="3" indent="0">
              <a:buNone/>
            </a:pPr>
            <a:r>
              <a:rPr lang="en-US" dirty="0" err="1">
                <a:latin typeface="Consolas" pitchFamily="49" charset="0"/>
              </a:rPr>
              <a:t>ng</a:t>
            </a:r>
            <a:r>
              <a:rPr lang="en-US" dirty="0">
                <a:latin typeface="Consolas" pitchFamily="49" charset="0"/>
              </a:rPr>
              <a:t> generate component foo --</a:t>
            </a:r>
            <a:r>
              <a:rPr lang="en-US" dirty="0" smtClean="0">
                <a:latin typeface="Consolas" pitchFamily="49" charset="0"/>
              </a:rPr>
              <a:t>project=</a:t>
            </a:r>
            <a:r>
              <a:rPr lang="en-US" dirty="0" err="1" smtClean="0">
                <a:latin typeface="Consolas" pitchFamily="49" charset="0"/>
              </a:rPr>
              <a:t>ang</a:t>
            </a:r>
            <a:r>
              <a:rPr lang="en-US" dirty="0" smtClean="0">
                <a:latin typeface="Consolas" pitchFamily="49" charset="0"/>
              </a:rPr>
              <a:t>-</a:t>
            </a:r>
            <a:r>
              <a:rPr lang="en-US" dirty="0" err="1" smtClean="0">
                <a:latin typeface="Consolas" pitchFamily="49" charset="0"/>
              </a:rPr>
              <a:t>ath</a:t>
            </a:r>
            <a:r>
              <a:rPr lang="en-US" dirty="0" smtClean="0">
                <a:latin typeface="Consolas" pitchFamily="49" charset="0"/>
              </a:rPr>
              <a:t>-lib</a:t>
            </a:r>
            <a:endParaRPr lang="el-GR" dirty="0">
              <a:latin typeface="Consolas" pitchFamily="49" charset="0"/>
            </a:endParaRPr>
          </a:p>
        </p:txBody>
      </p:sp>
      <p:pic>
        <p:nvPicPr>
          <p:cNvPr id="4" name="Picture 3" descr="C:\Users\Ioannis\Downloads\if_Development_229086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26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</a:t>
            </a:r>
            <a:r>
              <a:rPr lang="en-US" dirty="0" smtClean="0"/>
              <a:t>uilding a library with Angular CLI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Note: rebuild your library after making changes</a:t>
            </a:r>
          </a:p>
          <a:p>
            <a:r>
              <a:rPr lang="en-US" dirty="0" smtClean="0"/>
              <a:t>Note: we now have 3 </a:t>
            </a:r>
            <a:r>
              <a:rPr lang="en-US" dirty="0" err="1" smtClean="0"/>
              <a:t>package.json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library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pPr lvl="1"/>
            <a:r>
              <a:rPr lang="en-US" dirty="0" smtClean="0"/>
              <a:t>library distribution </a:t>
            </a:r>
            <a:r>
              <a:rPr lang="en-US" dirty="0" err="1" smtClean="0"/>
              <a:t>package.json</a:t>
            </a:r>
            <a:endParaRPr lang="en-US" dirty="0" smtClean="0"/>
          </a:p>
          <a:p>
            <a:r>
              <a:rPr lang="en-US" dirty="0" smtClean="0"/>
              <a:t>Note: assets can be included!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8943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</a:t>
            </a:r>
            <a:r>
              <a:rPr lang="en-US" dirty="0" smtClean="0"/>
              <a:t>aking it happen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</a:t>
            </a:r>
          </a:p>
          <a:p>
            <a:r>
              <a:rPr lang="en-US" dirty="0" smtClean="0"/>
              <a:t>Deploy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897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</a:t>
            </a:r>
            <a:r>
              <a:rPr lang="en-US" dirty="0" smtClean="0"/>
              <a:t> – develop - deploy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dirty="0" smtClean="0"/>
              <a:t>Separation of Concerns</a:t>
            </a:r>
          </a:p>
          <a:p>
            <a:pPr marL="457200" lvl="1" indent="0">
              <a:buNone/>
            </a:pPr>
            <a:r>
              <a:rPr lang="en-US" sz="2000" dirty="0" smtClean="0">
                <a:hlinkClick r:id="rId2"/>
              </a:rPr>
              <a:t>https://en.wikipedia.org/wiki/Separation_of_concerns</a:t>
            </a:r>
            <a:r>
              <a:rPr lang="en-US" sz="2000" dirty="0" smtClean="0"/>
              <a:t> 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dirty="0" smtClean="0"/>
              <a:t>Should be the pattern to always follow while choosing what and how to include things in the library</a:t>
            </a:r>
          </a:p>
        </p:txBody>
      </p:sp>
    </p:spTree>
    <p:extLst>
      <p:ext uri="{BB962C8B-B14F-4D97-AF65-F5344CB8AC3E}">
        <p14:creationId xmlns:p14="http://schemas.microsoft.com/office/powerpoint/2010/main" val="16257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</TotalTime>
  <Words>1088</Words>
  <Application>Microsoft Office PowerPoint</Application>
  <PresentationFormat>On-screen Show (4:3)</PresentationFormat>
  <Paragraphs>182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Developing a common components Angular library</vt:lpstr>
      <vt:lpstr>why do we need a library</vt:lpstr>
      <vt:lpstr>why then it isn’t done more often</vt:lpstr>
      <vt:lpstr>building a library with Angular CLI</vt:lpstr>
      <vt:lpstr>building a library with Angular CLI</vt:lpstr>
      <vt:lpstr>building a library with Angular CLI</vt:lpstr>
      <vt:lpstr>building a library with Angular CLI</vt:lpstr>
      <vt:lpstr>making it happen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design – develop - deploy</vt:lpstr>
      <vt:lpstr>summary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common components Angular library</dc:title>
  <dc:creator>Ioannis Smirnios</dc:creator>
  <cp:lastModifiedBy>Ioannis Smirnios</cp:lastModifiedBy>
  <cp:revision>30</cp:revision>
  <dcterms:created xsi:type="dcterms:W3CDTF">2018-07-02T16:58:11Z</dcterms:created>
  <dcterms:modified xsi:type="dcterms:W3CDTF">2018-07-03T22:01:49Z</dcterms:modified>
</cp:coreProperties>
</file>