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Roboto Thin"/>
      <p:regular r:id="rId44"/>
      <p:bold r:id="rId45"/>
      <p:italic r:id="rId46"/>
      <p:boldItalic r:id="rId47"/>
    </p:embeddedFont>
    <p:embeddedFont>
      <p:font typeface="Roboto Mono Medium"/>
      <p:regular r:id="rId48"/>
      <p:bold r:id="rId49"/>
      <p:italic r:id="rId50"/>
      <p:boldItalic r:id="rId51"/>
    </p:embeddedFont>
    <p:embeddedFont>
      <p:font typeface="Roboto"/>
      <p:regular r:id="rId52"/>
      <p:bold r:id="rId53"/>
      <p:italic r:id="rId54"/>
      <p:boldItalic r:id="rId55"/>
    </p:embeddedFont>
    <p:embeddedFont>
      <p:font typeface="Roboto Medium"/>
      <p:regular r:id="rId56"/>
      <p:bold r:id="rId57"/>
      <p:italic r:id="rId58"/>
      <p:boldItalic r:id="rId59"/>
    </p:embeddedFont>
    <p:embeddedFont>
      <p:font typeface="Lato Light"/>
      <p:regular r:id="rId60"/>
      <p:bold r:id="rId61"/>
      <p:italic r:id="rId62"/>
      <p:boldItalic r:id="rId63"/>
    </p:embeddedFont>
    <p:embeddedFont>
      <p:font typeface="Roboto Light"/>
      <p:regular r:id="rId64"/>
      <p:bold r:id="rId65"/>
      <p:italic r:id="rId66"/>
      <p:boldItalic r:id="rId67"/>
    </p:embeddedFont>
    <p:embeddedFont>
      <p:font typeface="Roboto Mono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RobotoThin-regular.fntdata"/><Relationship Id="rId43" Type="http://schemas.openxmlformats.org/officeDocument/2006/relationships/slide" Target="slides/slide39.xml"/><Relationship Id="rId46" Type="http://schemas.openxmlformats.org/officeDocument/2006/relationships/font" Target="fonts/RobotoThin-italic.fntdata"/><Relationship Id="rId45" Type="http://schemas.openxmlformats.org/officeDocument/2006/relationships/font" Target="fonts/RobotoThi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Medium-regular.fntdata"/><Relationship Id="rId47" Type="http://schemas.openxmlformats.org/officeDocument/2006/relationships/font" Target="fonts/RobotoThin-boldItalic.fntdata"/><Relationship Id="rId49" Type="http://schemas.openxmlformats.org/officeDocument/2006/relationships/font" Target="fonts/RobotoMono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RobotoMono-boldItalic.fntdata"/><Relationship Id="rId70" Type="http://schemas.openxmlformats.org/officeDocument/2006/relationships/font" Target="fonts/RobotoMono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LatoLight-italic.fntdata"/><Relationship Id="rId61" Type="http://schemas.openxmlformats.org/officeDocument/2006/relationships/font" Target="fonts/LatoLight-bold.fntdata"/><Relationship Id="rId20" Type="http://schemas.openxmlformats.org/officeDocument/2006/relationships/slide" Target="slides/slide16.xml"/><Relationship Id="rId64" Type="http://schemas.openxmlformats.org/officeDocument/2006/relationships/font" Target="fonts/RobotoLight-regular.fntdata"/><Relationship Id="rId63" Type="http://schemas.openxmlformats.org/officeDocument/2006/relationships/font" Target="fonts/LatoLight-boldItalic.fntdata"/><Relationship Id="rId22" Type="http://schemas.openxmlformats.org/officeDocument/2006/relationships/slide" Target="slides/slide18.xml"/><Relationship Id="rId66" Type="http://schemas.openxmlformats.org/officeDocument/2006/relationships/font" Target="fonts/RobotoLight-italic.fntdata"/><Relationship Id="rId21" Type="http://schemas.openxmlformats.org/officeDocument/2006/relationships/slide" Target="slides/slide17.xml"/><Relationship Id="rId65" Type="http://schemas.openxmlformats.org/officeDocument/2006/relationships/font" Target="fonts/RobotoLight-bold.fntdata"/><Relationship Id="rId24" Type="http://schemas.openxmlformats.org/officeDocument/2006/relationships/slide" Target="slides/slide20.xml"/><Relationship Id="rId68" Type="http://schemas.openxmlformats.org/officeDocument/2006/relationships/font" Target="fonts/RobotoMono-regular.fntdata"/><Relationship Id="rId23" Type="http://schemas.openxmlformats.org/officeDocument/2006/relationships/slide" Target="slides/slide19.xml"/><Relationship Id="rId67" Type="http://schemas.openxmlformats.org/officeDocument/2006/relationships/font" Target="fonts/RobotoLight-boldItalic.fntdata"/><Relationship Id="rId60" Type="http://schemas.openxmlformats.org/officeDocument/2006/relationships/font" Target="fonts/LatoLight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obotoMono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MonoMedium-boldItalic.fntdata"/><Relationship Id="rId50" Type="http://schemas.openxmlformats.org/officeDocument/2006/relationships/font" Target="fonts/RobotoMonoMedium-italic.fntdata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7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6.xml"/><Relationship Id="rId54" Type="http://schemas.openxmlformats.org/officeDocument/2006/relationships/font" Target="fonts/Roboto-italic.fntdata"/><Relationship Id="rId13" Type="http://schemas.openxmlformats.org/officeDocument/2006/relationships/slide" Target="slides/slide9.xml"/><Relationship Id="rId57" Type="http://schemas.openxmlformats.org/officeDocument/2006/relationships/font" Target="fonts/RobotoMedium-bold.fntdata"/><Relationship Id="rId12" Type="http://schemas.openxmlformats.org/officeDocument/2006/relationships/slide" Target="slides/slide8.xml"/><Relationship Id="rId56" Type="http://schemas.openxmlformats.org/officeDocument/2006/relationships/font" Target="fonts/RobotoMedium-regular.fntdata"/><Relationship Id="rId15" Type="http://schemas.openxmlformats.org/officeDocument/2006/relationships/slide" Target="slides/slide11.xml"/><Relationship Id="rId59" Type="http://schemas.openxmlformats.org/officeDocument/2006/relationships/font" Target="fonts/RobotoMedium-boldItalic.fntdata"/><Relationship Id="rId14" Type="http://schemas.openxmlformats.org/officeDocument/2006/relationships/slide" Target="slides/slide10.xml"/><Relationship Id="rId58" Type="http://schemas.openxmlformats.org/officeDocument/2006/relationships/font" Target="fonts/RobotoMedium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61941bfe6_2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61941bf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6292e7831_0_16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6292e783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6292e7831_0_18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6292e783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6292e7831_0_26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6292e783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6292e7831_0_2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6292e783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6292e7831_0_3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6292e783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6292e7831_0_3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6292e7831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6292e7831_0_36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6292e783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8a92d40cb_1_1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8a92d40c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8a92d40cb_1_5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8a92d40cb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8a92d40cb_1_1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8a92d40cb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1941bfe6_2_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1941bfe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8a92d40cb_1_7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8a92d40cb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8a92d40cb_1_16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8a92d40cb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4a3da97e57_1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4a3da97e5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a41026dfe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4a41026d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4a41026dfe_0_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4a41026d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4a41026dfe_0_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4a41026df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4a41026dfe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4a41026d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4a41026dfe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4a41026df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a41026dfe_0_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a41026df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a41026dfe_0_5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a41026d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292e7831_0_5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292e783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49c04628f7_0_2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49c04628f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49c04628f7_1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49c04628f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49c04628f7_1_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49c04628f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49c04628f7_1_10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49c04628f7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49c04628f7_1_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49c04628f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9c04628f7_1_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9c04628f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49c04628f7_1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49c04628f7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49c04628f7_1_1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49c04628f7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48a92d40cb_1_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48a92d40c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49c7cf0be4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49c7cf0b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292e7831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292e78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292e7831_0_3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6292e783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3f135fd0_0_6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3f135fd0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292e7831_0_7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292e783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6292e7831_0_6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6292e783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9c04628f7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9c04628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witter.com/gkalpakas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witter.com/gkalpakas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s://twitter.com/gkalpakas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witter.com/gkalpakas" TargetMode="External"/><Relationship Id="rId3" Type="http://schemas.openxmlformats.org/officeDocument/2006/relationships/hyperlink" Target="https://www.meetup.com/Angular-Athens" TargetMode="External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witter.com/gkalpakas" TargetMode="External"/><Relationship Id="rId3" Type="http://schemas.openxmlformats.org/officeDocument/2006/relationships/hyperlink" Target="https://www.meetup.com/Angular-Athens" TargetMode="External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witter.com/gkalpakas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www.meetup.com/Angular-Athens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twitter.com/gkalpaka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meetup.com/Angular-Athens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meetup.com/Angular-Athens" TargetMode="External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Title" type="title">
  <p:cSld name="TITLE">
    <p:bg>
      <p:bgPr>
        <a:solidFill>
          <a:srgbClr val="233B5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flipH="1">
            <a:off x="3750" y="4236450"/>
            <a:ext cx="9136500" cy="906900"/>
          </a:xfrm>
          <a:prstGeom prst="rtTriangle">
            <a:avLst/>
          </a:prstGeom>
          <a:solidFill>
            <a:srgbClr val="3048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1283899"/>
            <a:ext cx="8520600" cy="128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Thin"/>
              <a:buNone/>
              <a:defRPr sz="5200"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Thin"/>
              <a:buNone/>
              <a:defRPr sz="5200"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Thin"/>
              <a:buNone/>
              <a:defRPr sz="5200"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Thin"/>
              <a:buNone/>
              <a:defRPr sz="5200"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Thin"/>
              <a:buNone/>
              <a:defRPr sz="5200"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Thin"/>
              <a:buNone/>
              <a:defRPr sz="5200"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Thin"/>
              <a:buNone/>
              <a:defRPr sz="5200"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Thin"/>
              <a:buNone/>
              <a:defRPr sz="52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608949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Light"/>
              <a:buNone/>
              <a:defRPr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833125" y="4431868"/>
            <a:ext cx="1998900" cy="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200"/>
              <a:buChar char="●"/>
              <a:defRPr sz="1200">
                <a:solidFill>
                  <a:srgbClr val="EEEEEE"/>
                </a:solidFill>
              </a:defRPr>
            </a:lvl1pPr>
            <a:lvl2pPr indent="-304800" lvl="1" marL="914400" rtl="0" algn="l">
              <a:spcBef>
                <a:spcPts val="1600"/>
              </a:spcBef>
              <a:spcAft>
                <a:spcPts val="0"/>
              </a:spcAft>
              <a:buClr>
                <a:srgbClr val="EEEEEE"/>
              </a:buClr>
              <a:buSzPts val="1200"/>
              <a:buChar char="○"/>
              <a:defRPr sz="1200">
                <a:solidFill>
                  <a:srgbClr val="EEEEEE"/>
                </a:solidFill>
              </a:defRPr>
            </a:lvl2pPr>
            <a:lvl3pPr indent="-304800" lvl="2" marL="1371600" rtl="0" algn="l">
              <a:spcBef>
                <a:spcPts val="1600"/>
              </a:spcBef>
              <a:spcAft>
                <a:spcPts val="0"/>
              </a:spcAft>
              <a:buClr>
                <a:srgbClr val="EEEEEE"/>
              </a:buClr>
              <a:buSzPts val="1200"/>
              <a:buChar char="■"/>
              <a:defRPr sz="1200">
                <a:solidFill>
                  <a:srgbClr val="EEEEEE"/>
                </a:solidFill>
              </a:defRPr>
            </a:lvl3pPr>
            <a:lvl4pPr indent="-304800" lvl="3" marL="1828800" rtl="0" algn="l">
              <a:spcBef>
                <a:spcPts val="1600"/>
              </a:spcBef>
              <a:spcAft>
                <a:spcPts val="0"/>
              </a:spcAft>
              <a:buClr>
                <a:srgbClr val="EEEEEE"/>
              </a:buClr>
              <a:buSzPts val="1200"/>
              <a:buChar char="●"/>
              <a:defRPr sz="1200">
                <a:solidFill>
                  <a:srgbClr val="EEEEEE"/>
                </a:solidFill>
              </a:defRPr>
            </a:lvl4pPr>
            <a:lvl5pPr indent="-304800" lvl="4" marL="2286000" rtl="0" algn="l">
              <a:spcBef>
                <a:spcPts val="1600"/>
              </a:spcBef>
              <a:spcAft>
                <a:spcPts val="0"/>
              </a:spcAft>
              <a:buClr>
                <a:srgbClr val="EEEEEE"/>
              </a:buClr>
              <a:buSzPts val="1200"/>
              <a:buChar char="○"/>
              <a:defRPr sz="1200">
                <a:solidFill>
                  <a:srgbClr val="EEEEEE"/>
                </a:solidFill>
              </a:defRPr>
            </a:lvl5pPr>
            <a:lvl6pPr indent="-304800" lvl="5" marL="2743200" rtl="0" algn="l">
              <a:spcBef>
                <a:spcPts val="1600"/>
              </a:spcBef>
              <a:spcAft>
                <a:spcPts val="0"/>
              </a:spcAft>
              <a:buClr>
                <a:srgbClr val="EEEEEE"/>
              </a:buClr>
              <a:buSzPts val="1200"/>
              <a:buChar char="■"/>
              <a:defRPr sz="1200">
                <a:solidFill>
                  <a:srgbClr val="EEEEEE"/>
                </a:solidFill>
              </a:defRPr>
            </a:lvl6pPr>
            <a:lvl7pPr indent="-304800" lvl="6" marL="3200400" rtl="0" algn="l">
              <a:spcBef>
                <a:spcPts val="1600"/>
              </a:spcBef>
              <a:spcAft>
                <a:spcPts val="0"/>
              </a:spcAft>
              <a:buClr>
                <a:srgbClr val="EEEEEE"/>
              </a:buClr>
              <a:buSzPts val="1200"/>
              <a:buChar char="●"/>
              <a:defRPr sz="1200">
                <a:solidFill>
                  <a:srgbClr val="EEEEEE"/>
                </a:solidFill>
              </a:defRPr>
            </a:lvl7pPr>
            <a:lvl8pPr indent="-304800" lvl="7" marL="3657600" rtl="0" algn="l">
              <a:spcBef>
                <a:spcPts val="1600"/>
              </a:spcBef>
              <a:spcAft>
                <a:spcPts val="0"/>
              </a:spcAft>
              <a:buClr>
                <a:srgbClr val="EEEEEE"/>
              </a:buClr>
              <a:buSzPts val="1200"/>
              <a:buChar char="○"/>
              <a:defRPr sz="1200">
                <a:solidFill>
                  <a:srgbClr val="EEEEEE"/>
                </a:solidFill>
              </a:defRPr>
            </a:lvl8pPr>
            <a:lvl9pPr indent="-304800" lvl="8" marL="4114800" rtl="0" algn="l">
              <a:spcBef>
                <a:spcPts val="1600"/>
              </a:spcBef>
              <a:spcAft>
                <a:spcPts val="1600"/>
              </a:spcAft>
              <a:buClr>
                <a:srgbClr val="EEEEEE"/>
              </a:buClr>
              <a:buSzPts val="1200"/>
              <a:buChar char="■"/>
              <a:defRPr sz="1200">
                <a:solidFill>
                  <a:srgbClr val="EEEEEE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833125" y="4236443"/>
            <a:ext cx="1998900" cy="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lank" type="titleOnly">
  <p:cSld name="TITLE_ONLY">
    <p:bg>
      <p:bgPr>
        <a:solidFill>
          <a:srgbClr val="233B5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Light"/>
              <a:buNone/>
              <a:defRPr sz="3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rgbClr val="233B5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 rot="-5400000">
            <a:off x="6170200" y="2169900"/>
            <a:ext cx="5143500" cy="803700"/>
          </a:xfrm>
          <a:prstGeom prst="rtTriangle">
            <a:avLst/>
          </a:prstGeom>
          <a:solidFill>
            <a:srgbClr val="3048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>
            <p:ph type="title"/>
          </p:nvPr>
        </p:nvSpPr>
        <p:spPr>
          <a:xfrm>
            <a:off x="311700" y="555600"/>
            <a:ext cx="8160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Light"/>
              <a:buNone/>
              <a:defRPr sz="3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11700" y="1389600"/>
            <a:ext cx="2808000" cy="3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600"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600"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2"/>
          <p:cNvSpPr txBox="1"/>
          <p:nvPr/>
        </p:nvSpPr>
        <p:spPr>
          <a:xfrm>
            <a:off x="6974200" y="4672875"/>
            <a:ext cx="1953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2"/>
              </a:rPr>
              <a:t>@gkalpakas</a:t>
            </a:r>
            <a:endParaRPr sz="1200">
              <a:solidFill>
                <a:srgbClr val="EEEEEE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233B5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rot="-5400000">
            <a:off x="6170200" y="2169900"/>
            <a:ext cx="5143500" cy="803700"/>
          </a:xfrm>
          <a:prstGeom prst="rtTriangle">
            <a:avLst/>
          </a:prstGeom>
          <a:solidFill>
            <a:srgbClr val="3048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Thin"/>
              <a:buNone/>
              <a:defRPr sz="4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/>
        </p:nvSpPr>
        <p:spPr>
          <a:xfrm>
            <a:off x="6974200" y="4672875"/>
            <a:ext cx="1953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2"/>
              </a:rPr>
              <a:t>@gkalpakas</a:t>
            </a:r>
            <a:endParaRPr sz="1200">
              <a:solidFill>
                <a:srgbClr val="EEEEEE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MAIN_POINT_1">
    <p:bg>
      <p:bgPr>
        <a:solidFill>
          <a:srgbClr val="233B5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rot="-5400000">
            <a:off x="6170200" y="2169900"/>
            <a:ext cx="5143500" cy="803700"/>
          </a:xfrm>
          <a:prstGeom prst="rtTriangle">
            <a:avLst/>
          </a:prstGeom>
          <a:solidFill>
            <a:srgbClr val="3048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632607" y="823801"/>
            <a:ext cx="5878800" cy="3495900"/>
          </a:xfrm>
          <a:prstGeom prst="rect">
            <a:avLst/>
          </a:prstGeom>
          <a:solidFill>
            <a:srgbClr val="30485F"/>
          </a:solidFill>
          <a:ln>
            <a:noFill/>
          </a:ln>
          <a:effectLst>
            <a:outerShdw blurRad="57150" rotWithShape="0" algn="bl" dir="5400000" dist="19050">
              <a:srgbClr val="233B52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153425" y="1147800"/>
            <a:ext cx="5126700" cy="22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Thin"/>
              <a:buNone/>
              <a:defRPr sz="4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66" name="Google Shape;6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9200" y="366600"/>
            <a:ext cx="1078625" cy="10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966175" y="3698275"/>
            <a:ext cx="1078625" cy="10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177825" y="3622075"/>
            <a:ext cx="4045200" cy="528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600"/>
              <a:buFont typeface="Roboto"/>
              <a:buNone/>
              <a:defRPr sz="16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600"/>
              <a:buFont typeface="Roboto"/>
              <a:buNone/>
              <a:defRPr sz="16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600"/>
              <a:buFont typeface="Roboto"/>
              <a:buNone/>
              <a:defRPr sz="16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600"/>
              <a:buFont typeface="Roboto"/>
              <a:buNone/>
              <a:defRPr sz="16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600"/>
              <a:buFont typeface="Roboto"/>
              <a:buNone/>
              <a:defRPr sz="16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600"/>
              <a:buFont typeface="Roboto"/>
              <a:buNone/>
              <a:defRPr sz="16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600"/>
              <a:buFont typeface="Roboto"/>
              <a:buNone/>
              <a:defRPr sz="16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600"/>
              <a:buFont typeface="Roboto"/>
              <a:buNone/>
              <a:defRPr sz="16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600"/>
              <a:buFont typeface="Roboto"/>
              <a:buNone/>
              <a:defRPr sz="16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4"/>
          <p:cNvSpPr txBox="1"/>
          <p:nvPr/>
        </p:nvSpPr>
        <p:spPr>
          <a:xfrm>
            <a:off x="6974200" y="4672875"/>
            <a:ext cx="1953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@gkalpakas</a:t>
            </a:r>
            <a:endParaRPr sz="1200">
              <a:solidFill>
                <a:srgbClr val="EEEEEE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rgbClr val="233B5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3048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Light"/>
              <a:buNone/>
              <a:defRPr sz="3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 Thin"/>
              <a:buNone/>
              <a:defRPr sz="21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/>
        </p:nvSpPr>
        <p:spPr>
          <a:xfrm>
            <a:off x="6974200" y="4672875"/>
            <a:ext cx="1953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2"/>
              </a:rPr>
              <a:t>@gkalpakas</a:t>
            </a:r>
            <a:endParaRPr sz="1200">
              <a:solidFill>
                <a:srgbClr val="EEEEEE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6" name="Google Shape;76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6100" y="76200"/>
            <a:ext cx="315425" cy="3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233B5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mall">
  <p:cSld name="CUSTOM_3_1">
    <p:bg>
      <p:bgPr>
        <a:solidFill>
          <a:srgbClr val="233B5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6617975" y="-125"/>
            <a:ext cx="2526000" cy="5143500"/>
          </a:xfrm>
          <a:prstGeom prst="rect">
            <a:avLst/>
          </a:prstGeom>
          <a:solidFill>
            <a:srgbClr val="3048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48318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407150"/>
            <a:ext cx="4289400" cy="25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/>
        </p:nvSpPr>
        <p:spPr>
          <a:xfrm>
            <a:off x="6974200" y="4672875"/>
            <a:ext cx="1953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2"/>
              </a:rPr>
              <a:t>@gkalpakas</a:t>
            </a:r>
            <a:endParaRPr sz="1200">
              <a:solidFill>
                <a:srgbClr val="EEEEEE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4" name="Google Shape;84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6100" y="76200"/>
            <a:ext cx="315425" cy="3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 Number">
  <p:cSld name="BIG_NUMBER">
    <p:bg>
      <p:bgPr>
        <a:solidFill>
          <a:srgbClr val="1976D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Roboto Thin"/>
              <a:buNone/>
              <a:defRPr sz="12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 Number 1">
  <p:cSld name="BIG_NUMBER_1">
    <p:bg>
      <p:bgPr>
        <a:solidFill>
          <a:srgbClr val="DD003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Roboto"/>
              <a:buNone/>
              <a:defRPr b="1" sz="1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Roboto"/>
              <a:buNone/>
              <a:defRPr b="1" sz="1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Roboto"/>
              <a:buNone/>
              <a:defRPr b="1" sz="1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Roboto"/>
              <a:buNone/>
              <a:defRPr b="1" sz="1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Roboto"/>
              <a:buNone/>
              <a:defRPr b="1" sz="1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Roboto"/>
              <a:buNone/>
              <a:defRPr b="1" sz="1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Roboto"/>
              <a:buNone/>
              <a:defRPr b="1" sz="1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Roboto"/>
              <a:buNone/>
              <a:defRPr b="1" sz="1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Roboto"/>
              <a:buNone/>
              <a:defRPr b="1" sz="1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"/>
              <a:buChar char="■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Subheader Plus" type="secHead">
  <p:cSld name="SECTION_HEADER">
    <p:bg>
      <p:bgPr>
        <a:solidFill>
          <a:srgbClr val="233B5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771113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Light"/>
              <a:buNone/>
              <a:defRPr sz="3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11700" y="2579786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Thin"/>
              <a:buNone/>
              <a:defRPr sz="2400">
                <a:solidFill>
                  <a:schemeClr val="lt2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Thin"/>
              <a:buNone/>
              <a:defRPr sz="28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Thin"/>
              <a:buNone/>
              <a:defRPr sz="28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Thin"/>
              <a:buNone/>
              <a:defRPr sz="28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Thin"/>
              <a:buNone/>
              <a:defRPr sz="28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Thin"/>
              <a:buNone/>
              <a:defRPr sz="28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Thin"/>
              <a:buNone/>
              <a:defRPr sz="28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Thin"/>
              <a:buNone/>
              <a:defRPr sz="28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Thin"/>
              <a:buNone/>
              <a:defRPr sz="28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">
  <p:cSld name="CUSTOM_5_1">
    <p:bg>
      <p:bgPr>
        <a:solidFill>
          <a:srgbClr val="26323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521450" y="1793500"/>
            <a:ext cx="81063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 Mono Medium"/>
              <a:buChar char="●"/>
              <a:defRPr sz="1200">
                <a:solidFill>
                  <a:srgbClr val="42424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 Mono Medium"/>
              <a:buChar char="○"/>
              <a:defRPr sz="1200">
                <a:solidFill>
                  <a:srgbClr val="42424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 Mono Medium"/>
              <a:buChar char="■"/>
              <a:defRPr sz="1200">
                <a:solidFill>
                  <a:srgbClr val="42424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 Mono Medium"/>
              <a:buChar char="●"/>
              <a:defRPr sz="1200">
                <a:solidFill>
                  <a:srgbClr val="42424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 Mono Medium"/>
              <a:buChar char="○"/>
              <a:defRPr sz="1200">
                <a:solidFill>
                  <a:srgbClr val="42424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 Mono Medium"/>
              <a:buChar char="■"/>
              <a:defRPr sz="1200">
                <a:solidFill>
                  <a:srgbClr val="42424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 Mono Medium"/>
              <a:buChar char="●"/>
              <a:defRPr sz="1200">
                <a:solidFill>
                  <a:srgbClr val="42424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 Mono Medium"/>
              <a:buChar char="○"/>
              <a:defRPr sz="1200">
                <a:solidFill>
                  <a:srgbClr val="42424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200"/>
              <a:buFont typeface="Roboto Mono Medium"/>
              <a:buChar char="■"/>
              <a:defRPr sz="1200">
                <a:solidFill>
                  <a:srgbClr val="42424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pic>
        <p:nvPicPr>
          <p:cNvPr id="94" name="Google Shape;9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581" y="1258244"/>
            <a:ext cx="8564799" cy="501112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512700" y="1672641"/>
            <a:ext cx="8118600" cy="3246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- No Title">
  <p:cSld name="CUSTOM_5_1_1">
    <p:bg>
      <p:bgPr>
        <a:solidFill>
          <a:srgbClr val="26323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50" y="44605"/>
            <a:ext cx="9026700" cy="52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202350" y="521125"/>
            <a:ext cx="8739300" cy="4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Code Comparison">
  <p:cSld name="CUSTOM_5_1_1_1">
    <p:bg>
      <p:bgPr>
        <a:solidFill>
          <a:srgbClr val="263238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50" y="44605"/>
            <a:ext cx="9026700" cy="52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311700" y="1102900"/>
            <a:ext cx="3999900" cy="3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4832400" y="1102900"/>
            <a:ext cx="3999900" cy="3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○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■"/>
              <a:defRPr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cxnSp>
        <p:nvCxnSpPr>
          <p:cNvPr id="104" name="Google Shape;104;p23"/>
          <p:cNvCxnSpPr/>
          <p:nvPr/>
        </p:nvCxnSpPr>
        <p:spPr>
          <a:xfrm>
            <a:off x="4572000" y="1116100"/>
            <a:ext cx="0" cy="38424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23"/>
          <p:cNvSpPr txBox="1"/>
          <p:nvPr>
            <p:ph idx="3" type="subTitle"/>
          </p:nvPr>
        </p:nvSpPr>
        <p:spPr>
          <a:xfrm>
            <a:off x="311700" y="502100"/>
            <a:ext cx="32262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4" type="subTitle"/>
          </p:nvPr>
        </p:nvSpPr>
        <p:spPr>
          <a:xfrm>
            <a:off x="4832400" y="502100"/>
            <a:ext cx="32262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file">
  <p:cSld name="CUSTOM_6">
    <p:bg>
      <p:bgPr>
        <a:solidFill>
          <a:srgbClr val="233B5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/>
          <p:nvPr/>
        </p:nvSpPr>
        <p:spPr>
          <a:xfrm rot="-5400000">
            <a:off x="6170200" y="2169900"/>
            <a:ext cx="5143500" cy="803700"/>
          </a:xfrm>
          <a:prstGeom prst="rtTriangle">
            <a:avLst/>
          </a:prstGeom>
          <a:solidFill>
            <a:srgbClr val="3048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4"/>
          <p:cNvSpPr txBox="1"/>
          <p:nvPr>
            <p:ph type="title"/>
          </p:nvPr>
        </p:nvSpPr>
        <p:spPr>
          <a:xfrm>
            <a:off x="3736000" y="1529400"/>
            <a:ext cx="476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736000" y="2743525"/>
            <a:ext cx="40758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2" type="subTitle"/>
          </p:nvPr>
        </p:nvSpPr>
        <p:spPr>
          <a:xfrm>
            <a:off x="3736000" y="2149525"/>
            <a:ext cx="3982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  <p:sp>
        <p:nvSpPr>
          <p:cNvPr id="112" name="Google Shape;112;p24"/>
          <p:cNvSpPr txBox="1"/>
          <p:nvPr/>
        </p:nvSpPr>
        <p:spPr>
          <a:xfrm>
            <a:off x="6974200" y="4672875"/>
            <a:ext cx="1953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2"/>
              </a:rPr>
              <a:t>@gkalpakas</a:t>
            </a:r>
            <a:endParaRPr sz="1200">
              <a:solidFill>
                <a:srgbClr val="EEEEEE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" name="Google Shape;113;p24"/>
          <p:cNvSpPr/>
          <p:nvPr/>
        </p:nvSpPr>
        <p:spPr>
          <a:xfrm>
            <a:off x="910650" y="1529400"/>
            <a:ext cx="2084700" cy="2084700"/>
          </a:xfrm>
          <a:prstGeom prst="ellipse">
            <a:avLst/>
          </a:prstGeom>
          <a:solidFill>
            <a:srgbClr val="233B52"/>
          </a:solidFill>
          <a:ln cap="flat" cmpd="sng" w="9525">
            <a:solidFill>
              <a:srgbClr val="304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4"/>
          <p:cNvSpPr/>
          <p:nvPr/>
        </p:nvSpPr>
        <p:spPr>
          <a:xfrm>
            <a:off x="1418100" y="2040900"/>
            <a:ext cx="1069800" cy="1061700"/>
          </a:xfrm>
          <a:prstGeom prst="ellipse">
            <a:avLst/>
          </a:prstGeom>
          <a:solidFill>
            <a:srgbClr val="233B52"/>
          </a:solidFill>
          <a:ln cap="flat" cmpd="sng" w="9525">
            <a:solidFill>
              <a:srgbClr val="304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4"/>
          <p:cNvSpPr/>
          <p:nvPr/>
        </p:nvSpPr>
        <p:spPr>
          <a:xfrm>
            <a:off x="1658100" y="2285400"/>
            <a:ext cx="589800" cy="572700"/>
          </a:xfrm>
          <a:prstGeom prst="ellipse">
            <a:avLst/>
          </a:prstGeom>
          <a:solidFill>
            <a:srgbClr val="233B52"/>
          </a:solidFill>
          <a:ln cap="flat" cmpd="sng" w="9525">
            <a:solidFill>
              <a:srgbClr val="304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oints 1">
  <p:cSld name="CUSTOM_2_1">
    <p:bg>
      <p:bgPr>
        <a:solidFill>
          <a:srgbClr val="233B5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311700" y="2312475"/>
            <a:ext cx="2234400" cy="264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429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indent="-3429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indent="-3429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indent="-3429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indent="-3429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indent="-3429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indent="-3429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indent="-3429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2" type="subTitle"/>
          </p:nvPr>
        </p:nvSpPr>
        <p:spPr>
          <a:xfrm>
            <a:off x="311700" y="1547475"/>
            <a:ext cx="22344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5"/>
          <p:cNvSpPr txBox="1"/>
          <p:nvPr>
            <p:ph idx="3" type="body"/>
          </p:nvPr>
        </p:nvSpPr>
        <p:spPr>
          <a:xfrm>
            <a:off x="3456825" y="2312475"/>
            <a:ext cx="2234400" cy="264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○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■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○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■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○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Light"/>
              <a:buChar char="■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4" type="body"/>
          </p:nvPr>
        </p:nvSpPr>
        <p:spPr>
          <a:xfrm>
            <a:off x="6601950" y="2312475"/>
            <a:ext cx="2234400" cy="264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indent="-3429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indent="-3429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indent="-3429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indent="-3429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indent="-3429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indent="-3429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indent="-3429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5" type="subTitle"/>
          </p:nvPr>
        </p:nvSpPr>
        <p:spPr>
          <a:xfrm>
            <a:off x="3456813" y="1547475"/>
            <a:ext cx="22344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6" type="subTitle"/>
          </p:nvPr>
        </p:nvSpPr>
        <p:spPr>
          <a:xfrm>
            <a:off x="6601938" y="1547475"/>
            <a:ext cx="22344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Subheader Plus - Bottom">
  <p:cSld name="SECTION_HEADER_2">
    <p:bg>
      <p:bgPr>
        <a:solidFill>
          <a:srgbClr val="233B5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3750" y="4236450"/>
            <a:ext cx="9136500" cy="906900"/>
          </a:xfrm>
          <a:prstGeom prst="rtTriangle">
            <a:avLst/>
          </a:prstGeom>
          <a:solidFill>
            <a:srgbClr val="3048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1771113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Light"/>
              <a:buNone/>
              <a:defRPr sz="3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311700" y="2579786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 Thin"/>
              <a:buNone/>
              <a:defRPr sz="2400">
                <a:solidFill>
                  <a:schemeClr val="lt2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Thin"/>
              <a:buNone/>
              <a:defRPr sz="28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Thin"/>
              <a:buNone/>
              <a:defRPr sz="28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Thin"/>
              <a:buNone/>
              <a:defRPr sz="28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Thin"/>
              <a:buNone/>
              <a:defRPr sz="28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Thin"/>
              <a:buNone/>
              <a:defRPr sz="28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Thin"/>
              <a:buNone/>
              <a:defRPr sz="28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Thin"/>
              <a:buNone/>
              <a:defRPr sz="28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Thin"/>
              <a:buNone/>
              <a:defRPr sz="28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Subheader Simple">
  <p:cSld name="SECTION_HEADER_1">
    <p:bg>
      <p:bgPr>
        <a:solidFill>
          <a:srgbClr val="233B5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Light"/>
              <a:buNone/>
              <a:defRPr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(Side Slice)" type="tx">
  <p:cSld name="TITLE_AND_BODY">
    <p:bg>
      <p:bgPr>
        <a:solidFill>
          <a:srgbClr val="30485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8121850" y="0"/>
            <a:ext cx="969000" cy="5143500"/>
          </a:xfrm>
          <a:prstGeom prst="triangle">
            <a:avLst>
              <a:gd fmla="val 99984" name="adj"/>
            </a:avLst>
          </a:prstGeom>
          <a:solidFill>
            <a:srgbClr val="3048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4" y="0"/>
            <a:ext cx="914002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Light"/>
              <a:buNone/>
              <a:defRPr sz="3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11700" y="1609675"/>
            <a:ext cx="8520600" cy="33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indent="-3429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indent="-3429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indent="-3429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indent="-3429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indent="-3429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indent="-3429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indent="-3429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30" name="Google Shape;30;p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6100" y="76200"/>
            <a:ext cx="315425" cy="3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6974200" y="4672875"/>
            <a:ext cx="1953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@gkalpakas</a:t>
            </a:r>
            <a:endParaRPr sz="1200">
              <a:solidFill>
                <a:srgbClr val="EEEEEE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(Bottom Slice)">
  <p:cSld name="TITLE_AND_BODY_2">
    <p:bg>
      <p:bgPr>
        <a:solidFill>
          <a:srgbClr val="233B5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750" y="3636600"/>
            <a:ext cx="9136500" cy="1506900"/>
          </a:xfrm>
          <a:prstGeom prst="rtTriangle">
            <a:avLst/>
          </a:prstGeom>
          <a:solidFill>
            <a:srgbClr val="3048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Light"/>
              <a:buNone/>
              <a:defRPr sz="3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152475"/>
            <a:ext cx="7622700" cy="3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indent="-3429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indent="-3429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indent="-3429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indent="-3429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indent="-3429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indent="-3429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11700" y="4645075"/>
            <a:ext cx="2946000" cy="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33B52"/>
              </a:buClr>
              <a:buSzPts val="1200"/>
              <a:buChar char="●"/>
              <a:defRPr sz="1200">
                <a:solidFill>
                  <a:srgbClr val="233B5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233B52"/>
              </a:buClr>
              <a:buSzPts val="1200"/>
              <a:buChar char="○"/>
              <a:defRPr sz="1200">
                <a:solidFill>
                  <a:srgbClr val="233B5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233B52"/>
              </a:buClr>
              <a:buSzPts val="1200"/>
              <a:buChar char="■"/>
              <a:defRPr sz="1200">
                <a:solidFill>
                  <a:srgbClr val="233B5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233B52"/>
              </a:buClr>
              <a:buSzPts val="1200"/>
              <a:buChar char="●"/>
              <a:defRPr sz="1200">
                <a:solidFill>
                  <a:srgbClr val="233B5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233B52"/>
              </a:buClr>
              <a:buSzPts val="1200"/>
              <a:buChar char="○"/>
              <a:defRPr sz="1200">
                <a:solidFill>
                  <a:srgbClr val="233B5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233B52"/>
              </a:buClr>
              <a:buSzPts val="1200"/>
              <a:buChar char="■"/>
              <a:defRPr sz="1200">
                <a:solidFill>
                  <a:srgbClr val="233B5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233B52"/>
              </a:buClr>
              <a:buSzPts val="1200"/>
              <a:buChar char="●"/>
              <a:defRPr sz="1200">
                <a:solidFill>
                  <a:srgbClr val="233B5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233B52"/>
              </a:buClr>
              <a:buSzPts val="1200"/>
              <a:buChar char="○"/>
              <a:defRPr sz="1200">
                <a:solidFill>
                  <a:srgbClr val="233B5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233B52"/>
              </a:buClr>
              <a:buSzPts val="1200"/>
              <a:buChar char="■"/>
              <a:defRPr sz="1200">
                <a:solidFill>
                  <a:srgbClr val="233B5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r Title and Body">
  <p:cSld name="TITLE_AND_BODY_1">
    <p:bg>
      <p:bgPr>
        <a:solidFill>
          <a:srgbClr val="233B5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311700" y="118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Light"/>
              <a:buNone/>
              <a:defRPr sz="3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11700" y="1890025"/>
            <a:ext cx="8520600" cy="30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indent="-3429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indent="-3429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indent="-3429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indent="-3429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indent="-3429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indent="-3429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8"/>
          <p:cNvSpPr/>
          <p:nvPr/>
        </p:nvSpPr>
        <p:spPr>
          <a:xfrm>
            <a:off x="0" y="-200"/>
            <a:ext cx="9144000" cy="943800"/>
          </a:xfrm>
          <a:prstGeom prst="rect">
            <a:avLst/>
          </a:prstGeom>
          <a:solidFill>
            <a:srgbClr val="3048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8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100" y="76200"/>
            <a:ext cx="315425" cy="3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howcase">
  <p:cSld name="TITLE_AND_BODY_1_1">
    <p:bg>
      <p:bgPr>
        <a:solidFill>
          <a:srgbClr val="233B5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 rot="10800000">
            <a:off x="-21475" y="0"/>
            <a:ext cx="9176100" cy="6160200"/>
          </a:xfrm>
          <a:prstGeom prst="rtTriangle">
            <a:avLst/>
          </a:prstGeom>
          <a:solidFill>
            <a:srgbClr val="3048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311700" y="1182575"/>
            <a:ext cx="73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Light"/>
              <a:buNone/>
              <a:defRPr sz="3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11700" y="1890025"/>
            <a:ext cx="4789800" cy="30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indent="-3429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indent="-3429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indent="-3429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indent="-3429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indent="-3429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indent="-3429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6" name="Google Shape;46;p9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100" y="76200"/>
            <a:ext cx="315425" cy="3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rgbClr val="233B5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Light"/>
              <a:buNone/>
              <a:defRPr sz="3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1304875"/>
            <a:ext cx="3999900" cy="3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indent="-3429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indent="-3429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indent="-3429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indent="-3429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indent="-3429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indent="-3429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indent="-3429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832400" y="1304875"/>
            <a:ext cx="3999900" cy="3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indent="-3429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indent="-3429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indent="-3429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indent="-3429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indent="-3429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indent="-3429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hyperlink" Target="https://twitter.com/gkalpakas" TargetMode="External"/><Relationship Id="rId2" Type="http://schemas.openxmlformats.org/officeDocument/2006/relationships/hyperlink" Target="https://www.meetup.com/Angular-Athens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233B5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Thin"/>
              <a:buNone/>
              <a:defRPr sz="24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Light"/>
              <a:buNone/>
              <a:def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Light"/>
              <a:buNone/>
              <a:def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Light"/>
              <a:buNone/>
              <a:def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Light"/>
              <a:buNone/>
              <a:def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Light"/>
              <a:buNone/>
              <a:def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Light"/>
              <a:buNone/>
              <a:def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Light"/>
              <a:buNone/>
              <a:def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Light"/>
              <a:buNone/>
              <a:def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5975" y="11370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6974200" y="4672875"/>
            <a:ext cx="1953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1"/>
              </a:rPr>
              <a:t>@gkalpakas</a:t>
            </a:r>
            <a:endParaRPr sz="1200">
              <a:solidFill>
                <a:srgbClr val="EEEEEE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" name="Google Shape;9;p1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100" y="76200"/>
            <a:ext cx="315425" cy="3154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gkalpakas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41.png"/><Relationship Id="rId6" Type="http://schemas.openxmlformats.org/officeDocument/2006/relationships/image" Target="../media/image21.png"/><Relationship Id="rId7" Type="http://schemas.openxmlformats.org/officeDocument/2006/relationships/image" Target="../media/image33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33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41.png"/><Relationship Id="rId8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33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41.png"/><Relationship Id="rId8" Type="http://schemas.openxmlformats.org/officeDocument/2006/relationships/image" Target="../media/image21.png"/><Relationship Id="rId11" Type="http://schemas.openxmlformats.org/officeDocument/2006/relationships/image" Target="../media/image19.png"/><Relationship Id="rId10" Type="http://schemas.openxmlformats.org/officeDocument/2006/relationships/image" Target="../media/image22.png"/><Relationship Id="rId13" Type="http://schemas.openxmlformats.org/officeDocument/2006/relationships/image" Target="../media/image20.png"/><Relationship Id="rId12" Type="http://schemas.openxmlformats.org/officeDocument/2006/relationships/image" Target="../media/image34.png"/><Relationship Id="rId15" Type="http://schemas.openxmlformats.org/officeDocument/2006/relationships/image" Target="../media/image24.png"/><Relationship Id="rId14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33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41.png"/><Relationship Id="rId8" Type="http://schemas.openxmlformats.org/officeDocument/2006/relationships/image" Target="../media/image21.png"/><Relationship Id="rId11" Type="http://schemas.openxmlformats.org/officeDocument/2006/relationships/image" Target="../media/image19.png"/><Relationship Id="rId10" Type="http://schemas.openxmlformats.org/officeDocument/2006/relationships/image" Target="../media/image22.png"/><Relationship Id="rId13" Type="http://schemas.openxmlformats.org/officeDocument/2006/relationships/image" Target="../media/image20.png"/><Relationship Id="rId12" Type="http://schemas.openxmlformats.org/officeDocument/2006/relationships/image" Target="../media/image34.png"/><Relationship Id="rId15" Type="http://schemas.openxmlformats.org/officeDocument/2006/relationships/image" Target="../media/image24.png"/><Relationship Id="rId14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en-US/docs/Web/API/Service_Worker_API" TargetMode="External"/><Relationship Id="rId4" Type="http://schemas.openxmlformats.org/officeDocument/2006/relationships/hyperlink" Target="https://developer.mozilla.org/en-US/docs/Web/API/Fetch_API" TargetMode="External"/><Relationship Id="rId9" Type="http://schemas.openxmlformats.org/officeDocument/2006/relationships/hyperlink" Target="https://developer.mozilla.org/en-US/docs/Web/API/Service_Worker_API" TargetMode="External"/><Relationship Id="rId5" Type="http://schemas.openxmlformats.org/officeDocument/2006/relationships/hyperlink" Target="https://developer.mozilla.org/en-US/docs/Web/Manifest" TargetMode="External"/><Relationship Id="rId6" Type="http://schemas.openxmlformats.org/officeDocument/2006/relationships/hyperlink" Target="https://developer.mozilla.org/en-US/docs/Web/API/Service_Worker_API" TargetMode="External"/><Relationship Id="rId7" Type="http://schemas.openxmlformats.org/officeDocument/2006/relationships/hyperlink" Target="https://developer.mozilla.org/en-US/docs/Web/API/Cache" TargetMode="External"/><Relationship Id="rId8" Type="http://schemas.openxmlformats.org/officeDocument/2006/relationships/hyperlink" Target="https://developer.mozilla.org/en-US/docs/Web/API/IndexedDB_API" TargetMode="External"/><Relationship Id="rId11" Type="http://schemas.openxmlformats.org/officeDocument/2006/relationships/hyperlink" Target="https://developer.mozilla.org/en-US/docs/Web/API/Notifications_API" TargetMode="External"/><Relationship Id="rId10" Type="http://schemas.openxmlformats.org/officeDocument/2006/relationships/hyperlink" Target="https://developer.mozilla.org/en-US/docs/Web/API/Clients" TargetMode="External"/><Relationship Id="rId13" Type="http://schemas.openxmlformats.org/officeDocument/2006/relationships/hyperlink" Target="https://developer.mozilla.org/en-US/docs/Web/API/Service_Worker_API" TargetMode="External"/><Relationship Id="rId12" Type="http://schemas.openxmlformats.org/officeDocument/2006/relationships/hyperlink" Target="https://developer.mozilla.org/en-US/docs/Web/API/Push_API" TargetMode="External"/><Relationship Id="rId14" Type="http://schemas.openxmlformats.org/officeDocument/2006/relationships/hyperlink" Target="https://developer.mozilla.org/en-US/docs/Web/Manifes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ngular.io/" TargetMode="External"/><Relationship Id="rId4" Type="http://schemas.openxmlformats.org/officeDocument/2006/relationships/hyperlink" Target="https://github.com/gkalpak" TargetMode="External"/><Relationship Id="rId9" Type="http://schemas.openxmlformats.org/officeDocument/2006/relationships/image" Target="../media/image8.png"/><Relationship Id="rId5" Type="http://schemas.openxmlformats.org/officeDocument/2006/relationships/hyperlink" Target="https://twitter.com/gkalpakas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pwabuilder.com/" TargetMode="External"/><Relationship Id="rId4" Type="http://schemas.openxmlformats.org/officeDocument/2006/relationships/hyperlink" Target="https://cordova.apache.org/" TargetMode="External"/><Relationship Id="rId5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s.google.com/web/tools/workbox" TargetMode="External"/><Relationship Id="rId4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ngular.io/guide/service-worker-intro" TargetMode="External"/><Relationship Id="rId4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Relationship Id="rId4" Type="http://schemas.openxmlformats.org/officeDocument/2006/relationships/hyperlink" Target="https://developers.google.com/web/tools/lighthouse" TargetMode="External"/><Relationship Id="rId5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Relationship Id="rId4" Type="http://schemas.openxmlformats.org/officeDocument/2006/relationships/hyperlink" Target="https://webhint.io/" TargetMode="External"/><Relationship Id="rId5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gkalpak/ng-athens-pwa-demo" TargetMode="External"/><Relationship Id="rId4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bit.ly/gk-ngathens-pwa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mozilla.org/en-US/docs/Web/API/Cache" TargetMode="External"/><Relationship Id="rId4" Type="http://schemas.openxmlformats.org/officeDocument/2006/relationships/hyperlink" Target="https://developer.mozilla.org/en-US/docs/Web/API/Clients" TargetMode="External"/><Relationship Id="rId9" Type="http://schemas.openxmlformats.org/officeDocument/2006/relationships/hyperlink" Target="https://developer.mozilla.org/en-US/docs/Web/API/Service_Worker_API" TargetMode="External"/><Relationship Id="rId5" Type="http://schemas.openxmlformats.org/officeDocument/2006/relationships/hyperlink" Target="https://developer.mozilla.org/en-US/docs/Web/API/Fetch_API" TargetMode="External"/><Relationship Id="rId6" Type="http://schemas.openxmlformats.org/officeDocument/2006/relationships/hyperlink" Target="https://developer.mozilla.org/en-US/docs/Web/API/IndexedDB_API" TargetMode="External"/><Relationship Id="rId7" Type="http://schemas.openxmlformats.org/officeDocument/2006/relationships/hyperlink" Target="https://developer.mozilla.org/en-US/docs/Web/API/Notifications_API" TargetMode="External"/><Relationship Id="rId8" Type="http://schemas.openxmlformats.org/officeDocument/2006/relationships/hyperlink" Target="https://developer.mozilla.org/en-US/docs/Web/API/Push_API" TargetMode="External"/><Relationship Id="rId11" Type="http://schemas.openxmlformats.org/officeDocument/2006/relationships/hyperlink" Target="https://github.com/WICG/background-fetch" TargetMode="External"/><Relationship Id="rId10" Type="http://schemas.openxmlformats.org/officeDocument/2006/relationships/hyperlink" Target="https://developer.mozilla.org/en-US/docs/Web/Manifest" TargetMode="External"/><Relationship Id="rId13" Type="http://schemas.openxmlformats.org/officeDocument/2006/relationships/hyperlink" Target="https://developers.google.com/web/updates/2018/11/writable-files" TargetMode="External"/><Relationship Id="rId12" Type="http://schemas.openxmlformats.org/officeDocument/2006/relationships/hyperlink" Target="https://github.com/WICG/BackgroundSync" TargetMode="External"/><Relationship Id="rId15" Type="http://schemas.openxmlformats.org/officeDocument/2006/relationships/hyperlink" Target="https://jakearchibald.github.io/isserviceworkerready" TargetMode="External"/><Relationship Id="rId14" Type="http://schemas.openxmlformats.org/officeDocument/2006/relationships/hyperlink" Target="https://jakearchibald.github.io/isserviceworkerready" TargetMode="External"/><Relationship Id="rId17" Type="http://schemas.openxmlformats.org/officeDocument/2006/relationships/hyperlink" Target="https://blog.chromium.org/2018/11/our-commitment-to-more-capable-web.html" TargetMode="External"/><Relationship Id="rId16" Type="http://schemas.openxmlformats.org/officeDocument/2006/relationships/hyperlink" Target="https://jakearchibald.github.io/isserviceworkerready" TargetMode="External"/><Relationship Id="rId18" Type="http://schemas.openxmlformats.org/officeDocument/2006/relationships/hyperlink" Target="https://plus.google.com/+FrancoisBeaufort/posts/V6vWgFnKK75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angular.io/guide/service-worker-intro" TargetMode="External"/><Relationship Id="rId4" Type="http://schemas.openxmlformats.org/officeDocument/2006/relationships/hyperlink" Target="https://angular.io/guide/service-worker-config" TargetMode="External"/><Relationship Id="rId9" Type="http://schemas.openxmlformats.org/officeDocument/2006/relationships/hyperlink" Target="https://developers.google.com/web/progressive-web-apps" TargetMode="External"/><Relationship Id="rId5" Type="http://schemas.openxmlformats.org/officeDocument/2006/relationships/hyperlink" Target="https://developers.google.com/web/tools/workbox" TargetMode="External"/><Relationship Id="rId6" Type="http://schemas.openxmlformats.org/officeDocument/2006/relationships/hyperlink" Target="https://www.pwabuilder.com/" TargetMode="External"/><Relationship Id="rId7" Type="http://schemas.openxmlformats.org/officeDocument/2006/relationships/hyperlink" Target="https://developers.google.com/web/tools/lighthouse" TargetMode="External"/><Relationship Id="rId8" Type="http://schemas.openxmlformats.org/officeDocument/2006/relationships/hyperlink" Target="https://webhint.io/" TargetMode="External"/><Relationship Id="rId11" Type="http://schemas.openxmlformats.org/officeDocument/2006/relationships/hyperlink" Target="https://developer.microsoft.com/en-us/windows/pwa" TargetMode="External"/><Relationship Id="rId10" Type="http://schemas.openxmlformats.org/officeDocument/2006/relationships/hyperlink" Target="https://developers.google.com/web/progressive-web-apps/desktop" TargetMode="External"/><Relationship Id="rId13" Type="http://schemas.openxmlformats.org/officeDocument/2006/relationships/hyperlink" Target="https://infrequently.org/2015/06/progressive-apps-escaping-tabs-without-losing-our-soul" TargetMode="External"/><Relationship Id="rId12" Type="http://schemas.openxmlformats.org/officeDocument/2006/relationships/hyperlink" Target="https://developers.google.com/web/fundamentals/codelabs/debugging-service-worke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infrequently.org/2015/06/progressive-apps-escaping-tabs-without-losing-our-sou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omscor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3750" y="3636600"/>
            <a:ext cx="9136500" cy="1506900"/>
          </a:xfrm>
          <a:prstGeom prst="rtTriangle">
            <a:avLst/>
          </a:prstGeom>
          <a:solidFill>
            <a:srgbClr val="3048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6"/>
          <p:cNvSpPr txBox="1"/>
          <p:nvPr>
            <p:ph type="ctrTitle"/>
          </p:nvPr>
        </p:nvSpPr>
        <p:spPr>
          <a:xfrm>
            <a:off x="311700" y="1283899"/>
            <a:ext cx="8520600" cy="12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PWAs with Angular</a:t>
            </a:r>
            <a:endParaRPr/>
          </a:p>
        </p:txBody>
      </p:sp>
      <p:sp>
        <p:nvSpPr>
          <p:cNvPr id="130" name="Google Shape;130;p26"/>
          <p:cNvSpPr txBox="1"/>
          <p:nvPr>
            <p:ph idx="3" type="body"/>
          </p:nvPr>
        </p:nvSpPr>
        <p:spPr>
          <a:xfrm>
            <a:off x="833125" y="4236443"/>
            <a:ext cx="1998900" cy="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George Kalpakas</a:t>
            </a:r>
            <a:endParaRPr/>
          </a:p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311700" y="2608949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Blurring the lines between native and web apps</a:t>
            </a:r>
            <a:endParaRPr/>
          </a:p>
        </p:txBody>
      </p:sp>
      <p:sp>
        <p:nvSpPr>
          <p:cNvPr id="132" name="Google Shape;132;p26"/>
          <p:cNvSpPr txBox="1"/>
          <p:nvPr>
            <p:ph idx="2" type="body"/>
          </p:nvPr>
        </p:nvSpPr>
        <p:spPr>
          <a:xfrm>
            <a:off x="833125" y="4431868"/>
            <a:ext cx="1998900" cy="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0A4AE"/>
                </a:solidFill>
                <a:uFill>
                  <a:noFill/>
                </a:uFill>
                <a:hlinkClick r:id="rId3"/>
              </a:rPr>
              <a:t>@gkalpakas</a:t>
            </a:r>
            <a:endParaRPr>
              <a:solidFill>
                <a:srgbClr val="90A4AE"/>
              </a:solidFill>
            </a:endParaRPr>
          </a:p>
        </p:txBody>
      </p:sp>
      <p:pic>
        <p:nvPicPr>
          <p:cNvPr descr="gkalpak2.png" id="133" name="Google Shape;133;p26"/>
          <p:cNvPicPr preferRelativeResize="0"/>
          <p:nvPr/>
        </p:nvPicPr>
        <p:blipFill rotWithShape="1">
          <a:blip r:embed="rId4">
            <a:alphaModFix/>
          </a:blip>
          <a:srcRect b="0" l="1190" r="1190" t="0"/>
          <a:stretch/>
        </p:blipFill>
        <p:spPr>
          <a:xfrm>
            <a:off x="188050" y="4215050"/>
            <a:ext cx="634500" cy="634500"/>
          </a:xfrm>
          <a:prstGeom prst="ellipse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725" y="3862625"/>
            <a:ext cx="510900" cy="510900"/>
          </a:xfrm>
          <a:prstGeom prst="ellipse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6373425" y="28575"/>
            <a:ext cx="2388900" cy="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Angular Athens, 4th meetup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311700" y="1771113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200">
                <a:solidFill>
                  <a:srgbClr val="9CCC65"/>
                </a:solidFill>
              </a:rPr>
              <a:t>Where</a:t>
            </a:r>
            <a:endParaRPr i="1" sz="4200">
              <a:solidFill>
                <a:srgbClr val="9CCC6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PWAs be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used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311700" y="1317600"/>
            <a:ext cx="2338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Browsers:</a:t>
            </a:r>
            <a:endParaRPr/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051" y="1315797"/>
            <a:ext cx="804672" cy="78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9637" y="1315797"/>
            <a:ext cx="804672" cy="78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1167" y="1315800"/>
            <a:ext cx="804672" cy="78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3284" y="1315800"/>
            <a:ext cx="804672" cy="78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7530" y="1315800"/>
            <a:ext cx="804672" cy="78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5409" y="1315800"/>
            <a:ext cx="804672" cy="78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/>
          <p:nvPr/>
        </p:nvSpPr>
        <p:spPr>
          <a:xfrm>
            <a:off x="-75" y="0"/>
            <a:ext cx="8490600" cy="755700"/>
          </a:xfrm>
          <a:prstGeom prst="rect">
            <a:avLst/>
          </a:prstGeom>
          <a:solidFill>
            <a:srgbClr val="23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6"/>
          <p:cNvSpPr/>
          <p:nvPr/>
        </p:nvSpPr>
        <p:spPr>
          <a:xfrm>
            <a:off x="1144075" y="714025"/>
            <a:ext cx="2111400" cy="8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 txBox="1"/>
          <p:nvPr/>
        </p:nvSpPr>
        <p:spPr>
          <a:xfrm>
            <a:off x="1408225" y="195974"/>
            <a:ext cx="1583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Browsers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3780450" y="231016"/>
            <a:ext cx="1583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6035900" y="231016"/>
            <a:ext cx="1583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Desktop</a:t>
            </a:r>
            <a:endParaRPr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3516300" y="714025"/>
            <a:ext cx="2111400" cy="84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6" name="Google Shape;276;p36"/>
          <p:cNvSpPr/>
          <p:nvPr/>
        </p:nvSpPr>
        <p:spPr>
          <a:xfrm>
            <a:off x="5888525" y="714025"/>
            <a:ext cx="2111400" cy="84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311700" y="2460600"/>
            <a:ext cx="2338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Mobile:</a:t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 rotWithShape="1">
          <a:blip r:embed="rId3">
            <a:alphaModFix/>
          </a:blip>
          <a:srcRect b="12491" l="9945" r="11616" t="10874"/>
          <a:stretch/>
        </p:blipFill>
        <p:spPr>
          <a:xfrm>
            <a:off x="2789988" y="2460561"/>
            <a:ext cx="804672" cy="78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7"/>
          <p:cNvPicPr preferRelativeResize="0"/>
          <p:nvPr/>
        </p:nvPicPr>
        <p:blipFill rotWithShape="1">
          <a:blip r:embed="rId4">
            <a:alphaModFix/>
          </a:blip>
          <a:srcRect b="922" l="0" r="0" t="912"/>
          <a:stretch/>
        </p:blipFill>
        <p:spPr>
          <a:xfrm>
            <a:off x="3734440" y="2458800"/>
            <a:ext cx="804672" cy="78990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/>
          <p:nvPr>
            <p:ph type="title"/>
          </p:nvPr>
        </p:nvSpPr>
        <p:spPr>
          <a:xfrm>
            <a:off x="311700" y="1317600"/>
            <a:ext cx="2338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Browsers:</a:t>
            </a:r>
            <a:endParaRPr/>
          </a:p>
        </p:txBody>
      </p:sp>
      <p:grpSp>
        <p:nvGrpSpPr>
          <p:cNvPr id="285" name="Google Shape;285;p37"/>
          <p:cNvGrpSpPr/>
          <p:nvPr/>
        </p:nvGrpSpPr>
        <p:grpSpPr>
          <a:xfrm>
            <a:off x="2779050" y="1315797"/>
            <a:ext cx="5615258" cy="789907"/>
            <a:chOff x="2779051" y="1315797"/>
            <a:chExt cx="5615258" cy="789907"/>
          </a:xfrm>
        </p:grpSpPr>
        <p:pic>
          <p:nvPicPr>
            <p:cNvPr id="286" name="Google Shape;286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79051" y="1315797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89637" y="1315797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41167" y="1315800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3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703284" y="1315800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3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627530" y="1315800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3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665409" y="1315800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37"/>
          <p:cNvSpPr/>
          <p:nvPr/>
        </p:nvSpPr>
        <p:spPr>
          <a:xfrm>
            <a:off x="-75" y="0"/>
            <a:ext cx="8490600" cy="755700"/>
          </a:xfrm>
          <a:prstGeom prst="rect">
            <a:avLst/>
          </a:prstGeom>
          <a:solidFill>
            <a:srgbClr val="23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/>
          <p:nvPr/>
        </p:nvSpPr>
        <p:spPr>
          <a:xfrm>
            <a:off x="1144075" y="714025"/>
            <a:ext cx="2111400" cy="84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"/>
          <p:cNvSpPr txBox="1"/>
          <p:nvPr/>
        </p:nvSpPr>
        <p:spPr>
          <a:xfrm>
            <a:off x="1408225" y="195974"/>
            <a:ext cx="1583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Browsers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3780450" y="231016"/>
            <a:ext cx="1583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6035900" y="231016"/>
            <a:ext cx="1583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Desktop</a:t>
            </a:r>
            <a:endParaRPr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7"/>
          <p:cNvSpPr/>
          <p:nvPr/>
        </p:nvSpPr>
        <p:spPr>
          <a:xfrm>
            <a:off x="3516300" y="714025"/>
            <a:ext cx="2111400" cy="8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5888525" y="714025"/>
            <a:ext cx="2111400" cy="84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311700" y="1303800"/>
            <a:ext cx="8082600" cy="813900"/>
          </a:xfrm>
          <a:prstGeom prst="rect">
            <a:avLst/>
          </a:prstGeom>
          <a:solidFill>
            <a:srgbClr val="233B52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311700" y="2460600"/>
            <a:ext cx="2338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Mobile:</a:t>
            </a:r>
            <a:endParaRPr/>
          </a:p>
        </p:txBody>
      </p:sp>
      <p:grpSp>
        <p:nvGrpSpPr>
          <p:cNvPr id="305" name="Google Shape;305;p38"/>
          <p:cNvGrpSpPr/>
          <p:nvPr/>
        </p:nvGrpSpPr>
        <p:grpSpPr>
          <a:xfrm>
            <a:off x="2789988" y="2458800"/>
            <a:ext cx="1749124" cy="789904"/>
            <a:chOff x="2789988" y="2458800"/>
            <a:chExt cx="1749124" cy="789904"/>
          </a:xfrm>
        </p:grpSpPr>
        <p:pic>
          <p:nvPicPr>
            <p:cNvPr id="306" name="Google Shape;306;p38"/>
            <p:cNvPicPr preferRelativeResize="0"/>
            <p:nvPr/>
          </p:nvPicPr>
          <p:blipFill rotWithShape="1">
            <a:blip r:embed="rId3">
              <a:alphaModFix/>
            </a:blip>
            <a:srcRect b="12491" l="9945" r="11616" t="10874"/>
            <a:stretch/>
          </p:blipFill>
          <p:spPr>
            <a:xfrm>
              <a:off x="2789988" y="2460561"/>
              <a:ext cx="804672" cy="786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38"/>
            <p:cNvPicPr preferRelativeResize="0"/>
            <p:nvPr/>
          </p:nvPicPr>
          <p:blipFill rotWithShape="1">
            <a:blip r:embed="rId4">
              <a:alphaModFix/>
            </a:blip>
            <a:srcRect b="922" l="0" r="0" t="912"/>
            <a:stretch/>
          </p:blipFill>
          <p:spPr>
            <a:xfrm>
              <a:off x="3734440" y="2458800"/>
              <a:ext cx="804672" cy="789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8" name="Google Shape;308;p38"/>
          <p:cNvSpPr/>
          <p:nvPr/>
        </p:nvSpPr>
        <p:spPr>
          <a:xfrm>
            <a:off x="311700" y="2433700"/>
            <a:ext cx="8082600" cy="822900"/>
          </a:xfrm>
          <a:prstGeom prst="rect">
            <a:avLst/>
          </a:prstGeom>
          <a:solidFill>
            <a:srgbClr val="233B52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 txBox="1"/>
          <p:nvPr>
            <p:ph type="title"/>
          </p:nvPr>
        </p:nvSpPr>
        <p:spPr>
          <a:xfrm>
            <a:off x="311700" y="1317600"/>
            <a:ext cx="2338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Browsers:</a:t>
            </a:r>
            <a:endParaRPr/>
          </a:p>
        </p:txBody>
      </p:sp>
      <p:grpSp>
        <p:nvGrpSpPr>
          <p:cNvPr id="310" name="Google Shape;310;p38"/>
          <p:cNvGrpSpPr/>
          <p:nvPr/>
        </p:nvGrpSpPr>
        <p:grpSpPr>
          <a:xfrm>
            <a:off x="2779050" y="1315797"/>
            <a:ext cx="5615258" cy="789907"/>
            <a:chOff x="2779051" y="1315797"/>
            <a:chExt cx="5615258" cy="789907"/>
          </a:xfrm>
        </p:grpSpPr>
        <p:pic>
          <p:nvPicPr>
            <p:cNvPr id="311" name="Google Shape;311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79051" y="1315797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89637" y="1315797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41167" y="1315800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3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703284" y="1315800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3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627530" y="1315800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3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665409" y="1315800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7" name="Google Shape;317;p38"/>
          <p:cNvSpPr/>
          <p:nvPr/>
        </p:nvSpPr>
        <p:spPr>
          <a:xfrm>
            <a:off x="-75" y="0"/>
            <a:ext cx="8490600" cy="755700"/>
          </a:xfrm>
          <a:prstGeom prst="rect">
            <a:avLst/>
          </a:prstGeom>
          <a:solidFill>
            <a:srgbClr val="23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1144075" y="714025"/>
            <a:ext cx="2111400" cy="84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8"/>
          <p:cNvSpPr txBox="1"/>
          <p:nvPr/>
        </p:nvSpPr>
        <p:spPr>
          <a:xfrm>
            <a:off x="1408225" y="195974"/>
            <a:ext cx="1583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Browsers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3780450" y="231016"/>
            <a:ext cx="1583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6035900" y="231016"/>
            <a:ext cx="1583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Desktop</a:t>
            </a:r>
            <a:endParaRPr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3516300" y="714025"/>
            <a:ext cx="2111400" cy="84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888525" y="714025"/>
            <a:ext cx="2111400" cy="8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 txBox="1"/>
          <p:nvPr>
            <p:ph type="title"/>
          </p:nvPr>
        </p:nvSpPr>
        <p:spPr>
          <a:xfrm>
            <a:off x="311700" y="3603600"/>
            <a:ext cx="2338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Desktop:</a:t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311700" y="1303800"/>
            <a:ext cx="8082600" cy="813900"/>
          </a:xfrm>
          <a:prstGeom prst="rect">
            <a:avLst/>
          </a:prstGeom>
          <a:solidFill>
            <a:srgbClr val="233B52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38"/>
          <p:cNvGrpSpPr/>
          <p:nvPr/>
        </p:nvGrpSpPr>
        <p:grpSpPr>
          <a:xfrm>
            <a:off x="3783254" y="3601800"/>
            <a:ext cx="880871" cy="864296"/>
            <a:chOff x="3814215" y="3601800"/>
            <a:chExt cx="880871" cy="864296"/>
          </a:xfrm>
        </p:grpSpPr>
        <p:pic>
          <p:nvPicPr>
            <p:cNvPr id="327" name="Google Shape;327;p38"/>
            <p:cNvPicPr preferRelativeResize="0"/>
            <p:nvPr/>
          </p:nvPicPr>
          <p:blipFill rotWithShape="1">
            <a:blip r:embed="rId11">
              <a:alphaModFix/>
            </a:blip>
            <a:srcRect b="5124" l="0" r="0" t="5124"/>
            <a:stretch/>
          </p:blipFill>
          <p:spPr>
            <a:xfrm>
              <a:off x="3814215" y="3601800"/>
              <a:ext cx="804672" cy="789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92751" y="4063760"/>
              <a:ext cx="402336" cy="4023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38"/>
          <p:cNvGrpSpPr/>
          <p:nvPr/>
        </p:nvGrpSpPr>
        <p:grpSpPr>
          <a:xfrm>
            <a:off x="6058351" y="3601800"/>
            <a:ext cx="880864" cy="864275"/>
            <a:chOff x="6151236" y="3601800"/>
            <a:chExt cx="880864" cy="864275"/>
          </a:xfrm>
        </p:grpSpPr>
        <p:pic>
          <p:nvPicPr>
            <p:cNvPr id="330" name="Google Shape;330;p38"/>
            <p:cNvPicPr preferRelativeResize="0"/>
            <p:nvPr/>
          </p:nvPicPr>
          <p:blipFill rotWithShape="1">
            <a:blip r:embed="rId12">
              <a:alphaModFix/>
            </a:blip>
            <a:srcRect b="922" l="0" r="0" t="912"/>
            <a:stretch/>
          </p:blipFill>
          <p:spPr>
            <a:xfrm>
              <a:off x="6151236" y="3601800"/>
              <a:ext cx="804672" cy="789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38"/>
            <p:cNvPicPr preferRelativeResize="0"/>
            <p:nvPr/>
          </p:nvPicPr>
          <p:blipFill rotWithShape="1">
            <a:blip r:embed="rId13">
              <a:alphaModFix/>
            </a:blip>
            <a:srcRect b="23894" l="15615" r="15256" t="6924"/>
            <a:stretch/>
          </p:blipFill>
          <p:spPr>
            <a:xfrm>
              <a:off x="6629775" y="4063773"/>
              <a:ext cx="402325" cy="4023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" name="Google Shape;332;p38"/>
          <p:cNvGrpSpPr/>
          <p:nvPr/>
        </p:nvGrpSpPr>
        <p:grpSpPr>
          <a:xfrm>
            <a:off x="4939857" y="3601800"/>
            <a:ext cx="880881" cy="864296"/>
            <a:chOff x="5001780" y="3601800"/>
            <a:chExt cx="880881" cy="864296"/>
          </a:xfrm>
        </p:grpSpPr>
        <p:pic>
          <p:nvPicPr>
            <p:cNvPr id="333" name="Google Shape;333;p38"/>
            <p:cNvPicPr preferRelativeResize="0"/>
            <p:nvPr/>
          </p:nvPicPr>
          <p:blipFill rotWithShape="1">
            <a:blip r:embed="rId14">
              <a:alphaModFix/>
            </a:blip>
            <a:srcRect b="922" l="0" r="0" t="912"/>
            <a:stretch/>
          </p:blipFill>
          <p:spPr>
            <a:xfrm>
              <a:off x="5001780" y="3601800"/>
              <a:ext cx="804672" cy="789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80326" y="4063760"/>
              <a:ext cx="402336" cy="4023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" name="Google Shape;335;p38"/>
          <p:cNvGrpSpPr/>
          <p:nvPr/>
        </p:nvGrpSpPr>
        <p:grpSpPr>
          <a:xfrm>
            <a:off x="7245032" y="3513279"/>
            <a:ext cx="1533830" cy="1088321"/>
            <a:chOff x="7245032" y="3513279"/>
            <a:chExt cx="1533830" cy="1088321"/>
          </a:xfrm>
        </p:grpSpPr>
        <p:grpSp>
          <p:nvGrpSpPr>
            <p:cNvPr id="336" name="Google Shape;336;p38"/>
            <p:cNvGrpSpPr/>
            <p:nvPr/>
          </p:nvGrpSpPr>
          <p:grpSpPr>
            <a:xfrm>
              <a:off x="7447565" y="3572600"/>
              <a:ext cx="1331297" cy="1029000"/>
              <a:chOff x="7447565" y="3572600"/>
              <a:chExt cx="1331297" cy="1029000"/>
            </a:xfrm>
          </p:grpSpPr>
          <p:grpSp>
            <p:nvGrpSpPr>
              <p:cNvPr id="337" name="Google Shape;337;p38"/>
              <p:cNvGrpSpPr/>
              <p:nvPr/>
            </p:nvGrpSpPr>
            <p:grpSpPr>
              <a:xfrm>
                <a:off x="7447565" y="3572600"/>
                <a:ext cx="1331297" cy="893471"/>
                <a:chOff x="7523765" y="3572600"/>
                <a:chExt cx="1331297" cy="893471"/>
              </a:xfrm>
            </p:grpSpPr>
            <p:pic>
              <p:nvPicPr>
                <p:cNvPr id="338" name="Google Shape;338;p38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 rot="2700000">
                  <a:off x="8369400" y="3949463"/>
                  <a:ext cx="402336" cy="4023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39" name="Google Shape;339;p38"/>
                <p:cNvGrpSpPr/>
                <p:nvPr/>
              </p:nvGrpSpPr>
              <p:grpSpPr>
                <a:xfrm>
                  <a:off x="7523765" y="3572600"/>
                  <a:ext cx="870546" cy="893471"/>
                  <a:chOff x="7300665" y="3572600"/>
                  <a:chExt cx="870546" cy="893471"/>
                </a:xfrm>
              </p:grpSpPr>
              <p:pic>
                <p:nvPicPr>
                  <p:cNvPr id="340" name="Google Shape;340;p38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922" l="0" r="0" t="912"/>
                  <a:stretch/>
                </p:blipFill>
                <p:spPr>
                  <a:xfrm>
                    <a:off x="7300665" y="3572600"/>
                    <a:ext cx="804672" cy="78990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41" name="Google Shape;341;p38"/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7768876" y="4063735"/>
                    <a:ext cx="402336" cy="4023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342" name="Google Shape;342;p38"/>
              <p:cNvSpPr txBox="1"/>
              <p:nvPr/>
            </p:nvSpPr>
            <p:spPr>
              <a:xfrm>
                <a:off x="8168325" y="4250600"/>
                <a:ext cx="412800" cy="35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72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343" name="Google Shape;343;p38"/>
            <p:cNvCxnSpPr/>
            <p:nvPr/>
          </p:nvCxnSpPr>
          <p:spPr>
            <a:xfrm>
              <a:off x="7245032" y="3513279"/>
              <a:ext cx="0" cy="1046400"/>
            </a:xfrm>
            <a:prstGeom prst="straightConnector1">
              <a:avLst/>
            </a:prstGeom>
            <a:noFill/>
            <a:ln cap="flat" cmpd="sng" w="28575">
              <a:solidFill>
                <a:srgbClr val="90A4A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4" name="Google Shape;344;p38"/>
          <p:cNvGrpSpPr/>
          <p:nvPr/>
        </p:nvGrpSpPr>
        <p:grpSpPr>
          <a:xfrm>
            <a:off x="2779051" y="3601797"/>
            <a:ext cx="1001400" cy="864278"/>
            <a:chOff x="2779051" y="3601797"/>
            <a:chExt cx="1001400" cy="864278"/>
          </a:xfrm>
        </p:grpSpPr>
        <p:pic>
          <p:nvPicPr>
            <p:cNvPr id="345" name="Google Shape;345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79051" y="3601797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>
              <a:off x="3154350" y="4115675"/>
              <a:ext cx="626100" cy="3504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5400000" dist="19050">
                <a:srgbClr val="233B52"/>
              </a:outerShdw>
            </a:effectLst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>
            <p:ph type="title"/>
          </p:nvPr>
        </p:nvSpPr>
        <p:spPr>
          <a:xfrm>
            <a:off x="1714325" y="1892225"/>
            <a:ext cx="157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0A4AE"/>
                </a:solidFill>
              </a:rPr>
              <a:t>Mobile:</a:t>
            </a:r>
            <a:endParaRPr sz="2500">
              <a:solidFill>
                <a:srgbClr val="90A4AE"/>
              </a:solidFill>
            </a:endParaRPr>
          </a:p>
        </p:txBody>
      </p:sp>
      <p:grpSp>
        <p:nvGrpSpPr>
          <p:cNvPr id="352" name="Google Shape;352;p39"/>
          <p:cNvGrpSpPr/>
          <p:nvPr/>
        </p:nvGrpSpPr>
        <p:grpSpPr>
          <a:xfrm>
            <a:off x="3387177" y="1917994"/>
            <a:ext cx="1180659" cy="521732"/>
            <a:chOff x="2789988" y="2458800"/>
            <a:chExt cx="1749124" cy="789904"/>
          </a:xfrm>
        </p:grpSpPr>
        <p:pic>
          <p:nvPicPr>
            <p:cNvPr id="353" name="Google Shape;353;p39"/>
            <p:cNvPicPr preferRelativeResize="0"/>
            <p:nvPr/>
          </p:nvPicPr>
          <p:blipFill rotWithShape="1">
            <a:blip r:embed="rId3">
              <a:alphaModFix/>
            </a:blip>
            <a:srcRect b="12491" l="9945" r="11616" t="10874"/>
            <a:stretch/>
          </p:blipFill>
          <p:spPr>
            <a:xfrm>
              <a:off x="2789988" y="2460561"/>
              <a:ext cx="804672" cy="786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39"/>
            <p:cNvPicPr preferRelativeResize="0"/>
            <p:nvPr/>
          </p:nvPicPr>
          <p:blipFill rotWithShape="1">
            <a:blip r:embed="rId4">
              <a:alphaModFix/>
            </a:blip>
            <a:srcRect b="922" l="0" r="0" t="912"/>
            <a:stretch/>
          </p:blipFill>
          <p:spPr>
            <a:xfrm>
              <a:off x="3734440" y="2458800"/>
              <a:ext cx="804672" cy="789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5" name="Google Shape;355;p39"/>
          <p:cNvSpPr txBox="1"/>
          <p:nvPr>
            <p:ph type="title"/>
          </p:nvPr>
        </p:nvSpPr>
        <p:spPr>
          <a:xfrm>
            <a:off x="1714333" y="1164505"/>
            <a:ext cx="15792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0A4AE"/>
                </a:solidFill>
              </a:rPr>
              <a:t>Browsers:</a:t>
            </a:r>
            <a:endParaRPr sz="2500">
              <a:solidFill>
                <a:srgbClr val="90A4AE"/>
              </a:solidFill>
            </a:endParaRPr>
          </a:p>
        </p:txBody>
      </p:sp>
      <p:grpSp>
        <p:nvGrpSpPr>
          <p:cNvPr id="356" name="Google Shape;356;p39"/>
          <p:cNvGrpSpPr/>
          <p:nvPr/>
        </p:nvGrpSpPr>
        <p:grpSpPr>
          <a:xfrm>
            <a:off x="3379794" y="1163041"/>
            <a:ext cx="3790299" cy="521734"/>
            <a:chOff x="2779051" y="1315797"/>
            <a:chExt cx="5615258" cy="789907"/>
          </a:xfrm>
        </p:grpSpPr>
        <p:pic>
          <p:nvPicPr>
            <p:cNvPr id="357" name="Google Shape;357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79051" y="1315797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89637" y="1315797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41167" y="1315800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3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703284" y="1315800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3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627530" y="1315800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3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665409" y="1315800"/>
              <a:ext cx="804672" cy="7899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3" name="Google Shape;363;p39"/>
          <p:cNvSpPr/>
          <p:nvPr/>
        </p:nvSpPr>
        <p:spPr>
          <a:xfrm>
            <a:off x="-75" y="0"/>
            <a:ext cx="8490600" cy="755700"/>
          </a:xfrm>
          <a:prstGeom prst="rect">
            <a:avLst/>
          </a:prstGeom>
          <a:solidFill>
            <a:srgbClr val="23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1144075" y="714025"/>
            <a:ext cx="2111400" cy="84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 txBox="1"/>
          <p:nvPr/>
        </p:nvSpPr>
        <p:spPr>
          <a:xfrm>
            <a:off x="1408225" y="195974"/>
            <a:ext cx="1583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Browsers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9"/>
          <p:cNvSpPr txBox="1"/>
          <p:nvPr/>
        </p:nvSpPr>
        <p:spPr>
          <a:xfrm>
            <a:off x="3780450" y="231016"/>
            <a:ext cx="1583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6035900" y="231016"/>
            <a:ext cx="1583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Desktop</a:t>
            </a:r>
            <a:endParaRPr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3516300" y="714025"/>
            <a:ext cx="2111400" cy="84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5888525" y="714025"/>
            <a:ext cx="2111400" cy="84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 txBox="1"/>
          <p:nvPr>
            <p:ph type="title"/>
          </p:nvPr>
        </p:nvSpPr>
        <p:spPr>
          <a:xfrm>
            <a:off x="1714333" y="2674884"/>
            <a:ext cx="15792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0A4AE"/>
                </a:solidFill>
              </a:rPr>
              <a:t>Desktop:</a:t>
            </a:r>
            <a:endParaRPr sz="2500">
              <a:solidFill>
                <a:srgbClr val="90A4AE"/>
              </a:solidFill>
            </a:endParaRPr>
          </a:p>
        </p:txBody>
      </p:sp>
      <p:sp>
        <p:nvSpPr>
          <p:cNvPr id="371" name="Google Shape;371;p39"/>
          <p:cNvSpPr txBox="1"/>
          <p:nvPr/>
        </p:nvSpPr>
        <p:spPr>
          <a:xfrm>
            <a:off x="598500" y="3533925"/>
            <a:ext cx="7947000" cy="1079700"/>
          </a:xfrm>
          <a:prstGeom prst="rect">
            <a:avLst/>
          </a:prstGeom>
          <a:solidFill>
            <a:srgbClr val="38546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0A4AE"/>
                </a:solidFill>
                <a:latin typeface="Roboto Thin"/>
                <a:ea typeface="Roboto Thin"/>
                <a:cs typeface="Roboto Thin"/>
                <a:sym typeface="Roboto Thin"/>
              </a:rPr>
              <a:t>Reminder</a:t>
            </a:r>
            <a:endParaRPr sz="2400">
              <a:solidFill>
                <a:srgbClr val="90A4AE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54F"/>
                </a:solidFill>
                <a:latin typeface="Roboto"/>
                <a:ea typeface="Roboto"/>
                <a:cs typeface="Roboto"/>
                <a:sym typeface="Roboto"/>
              </a:rPr>
              <a:t>Progressive enhancement</a:t>
            </a:r>
            <a:r>
              <a:rPr lang="en" sz="24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2400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Still work</a:t>
            </a:r>
            <a:r>
              <a:rPr lang="en" sz="2400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 on old browsers</a:t>
            </a:r>
            <a:endParaRPr sz="2400">
              <a:solidFill>
                <a:srgbClr val="9CCC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2" name="Google Shape;372;p39"/>
          <p:cNvCxnSpPr/>
          <p:nvPr/>
        </p:nvCxnSpPr>
        <p:spPr>
          <a:xfrm>
            <a:off x="372600" y="3436868"/>
            <a:ext cx="8398800" cy="0"/>
          </a:xfrm>
          <a:prstGeom prst="straightConnector1">
            <a:avLst/>
          </a:prstGeom>
          <a:noFill/>
          <a:ln cap="flat" cmpd="sng" w="9525">
            <a:solidFill>
              <a:srgbClr val="90A4A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39"/>
          <p:cNvSpPr/>
          <p:nvPr/>
        </p:nvSpPr>
        <p:spPr>
          <a:xfrm>
            <a:off x="4445746" y="4243641"/>
            <a:ext cx="288900" cy="25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0A4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39"/>
          <p:cNvGrpSpPr/>
          <p:nvPr/>
        </p:nvGrpSpPr>
        <p:grpSpPr>
          <a:xfrm>
            <a:off x="3379794" y="2614477"/>
            <a:ext cx="4049873" cy="718833"/>
            <a:chOff x="3379794" y="2614477"/>
            <a:chExt cx="4049873" cy="718833"/>
          </a:xfrm>
        </p:grpSpPr>
        <p:grpSp>
          <p:nvGrpSpPr>
            <p:cNvPr id="375" name="Google Shape;375;p39"/>
            <p:cNvGrpSpPr/>
            <p:nvPr/>
          </p:nvGrpSpPr>
          <p:grpSpPr>
            <a:xfrm>
              <a:off x="3379794" y="2614477"/>
              <a:ext cx="4049873" cy="718833"/>
              <a:chOff x="3379794" y="2766877"/>
              <a:chExt cx="4049873" cy="718833"/>
            </a:xfrm>
          </p:grpSpPr>
          <p:pic>
            <p:nvPicPr>
              <p:cNvPr id="376" name="Google Shape;376;p3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79794" y="2826093"/>
                <a:ext cx="543153" cy="521897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77" name="Google Shape;377;p39"/>
              <p:cNvGrpSpPr/>
              <p:nvPr/>
            </p:nvGrpSpPr>
            <p:grpSpPr>
              <a:xfrm>
                <a:off x="4057631" y="2825345"/>
                <a:ext cx="594588" cy="570868"/>
                <a:chOff x="3814215" y="3601800"/>
                <a:chExt cx="880871" cy="864296"/>
              </a:xfrm>
            </p:grpSpPr>
            <p:pic>
              <p:nvPicPr>
                <p:cNvPr id="378" name="Google Shape;378;p39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5124" l="0" r="0" t="5124"/>
                <a:stretch/>
              </p:blipFill>
              <p:spPr>
                <a:xfrm>
                  <a:off x="3814215" y="3601800"/>
                  <a:ext cx="804672" cy="7899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9" name="Google Shape;379;p39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4292751" y="4063760"/>
                  <a:ext cx="402336" cy="4023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0" name="Google Shape;380;p39"/>
              <p:cNvGrpSpPr/>
              <p:nvPr/>
            </p:nvGrpSpPr>
            <p:grpSpPr>
              <a:xfrm>
                <a:off x="5593322" y="2825345"/>
                <a:ext cx="594583" cy="570854"/>
                <a:chOff x="6151236" y="3601800"/>
                <a:chExt cx="880864" cy="864275"/>
              </a:xfrm>
            </p:grpSpPr>
            <p:pic>
              <p:nvPicPr>
                <p:cNvPr id="381" name="Google Shape;381;p39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922" l="0" r="0" t="912"/>
                <a:stretch/>
              </p:blipFill>
              <p:spPr>
                <a:xfrm>
                  <a:off x="6151236" y="3601800"/>
                  <a:ext cx="804672" cy="7899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2" name="Google Shape;382;p39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23894" l="15615" r="15256" t="6924"/>
                <a:stretch/>
              </p:blipFill>
              <p:spPr>
                <a:xfrm>
                  <a:off x="6629775" y="4063773"/>
                  <a:ext cx="402325" cy="402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3" name="Google Shape;383;p39"/>
              <p:cNvGrpSpPr/>
              <p:nvPr/>
            </p:nvGrpSpPr>
            <p:grpSpPr>
              <a:xfrm>
                <a:off x="4838339" y="2825345"/>
                <a:ext cx="594595" cy="570868"/>
                <a:chOff x="5001780" y="3601800"/>
                <a:chExt cx="880881" cy="864296"/>
              </a:xfrm>
            </p:grpSpPr>
            <p:pic>
              <p:nvPicPr>
                <p:cNvPr id="384" name="Google Shape;384;p39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922" l="0" r="0" t="912"/>
                <a:stretch/>
              </p:blipFill>
              <p:spPr>
                <a:xfrm>
                  <a:off x="5001780" y="3601800"/>
                  <a:ext cx="804672" cy="7899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5" name="Google Shape;385;p39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480326" y="4063760"/>
                  <a:ext cx="402336" cy="4023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6" name="Google Shape;386;p39"/>
              <p:cNvGrpSpPr/>
              <p:nvPr/>
            </p:nvGrpSpPr>
            <p:grpSpPr>
              <a:xfrm>
                <a:off x="6394332" y="2766877"/>
                <a:ext cx="1035335" cy="718833"/>
                <a:chOff x="7245032" y="3513279"/>
                <a:chExt cx="1533830" cy="1088316"/>
              </a:xfrm>
            </p:grpSpPr>
            <p:grpSp>
              <p:nvGrpSpPr>
                <p:cNvPr id="387" name="Google Shape;387;p39"/>
                <p:cNvGrpSpPr/>
                <p:nvPr/>
              </p:nvGrpSpPr>
              <p:grpSpPr>
                <a:xfrm>
                  <a:off x="7447565" y="3572600"/>
                  <a:ext cx="1331297" cy="1028996"/>
                  <a:chOff x="7447565" y="3572600"/>
                  <a:chExt cx="1331297" cy="1028996"/>
                </a:xfrm>
              </p:grpSpPr>
              <p:grpSp>
                <p:nvGrpSpPr>
                  <p:cNvPr id="388" name="Google Shape;388;p39"/>
                  <p:cNvGrpSpPr/>
                  <p:nvPr/>
                </p:nvGrpSpPr>
                <p:grpSpPr>
                  <a:xfrm>
                    <a:off x="7447565" y="3572600"/>
                    <a:ext cx="1331297" cy="893471"/>
                    <a:chOff x="7523765" y="3572600"/>
                    <a:chExt cx="1331297" cy="893471"/>
                  </a:xfrm>
                </p:grpSpPr>
                <p:pic>
                  <p:nvPicPr>
                    <p:cNvPr id="389" name="Google Shape;389;p39"/>
                    <p:cNvPicPr preferRelativeResize="0"/>
                    <p:nvPr/>
                  </p:nvPicPr>
                  <p:blipFill>
                    <a:blip r:embed="rId15">
                      <a:alphaModFix/>
                    </a:blip>
                    <a:stretch>
                      <a:fillRect/>
                    </a:stretch>
                  </p:blipFill>
                  <p:spPr>
                    <a:xfrm rot="2700000">
                      <a:off x="8369400" y="3949463"/>
                      <a:ext cx="402336" cy="402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390" name="Google Shape;390;p39"/>
                    <p:cNvGrpSpPr/>
                    <p:nvPr/>
                  </p:nvGrpSpPr>
                  <p:grpSpPr>
                    <a:xfrm>
                      <a:off x="7523765" y="3572600"/>
                      <a:ext cx="870546" cy="893471"/>
                      <a:chOff x="7300665" y="3572600"/>
                      <a:chExt cx="870546" cy="893471"/>
                    </a:xfrm>
                  </p:grpSpPr>
                  <p:pic>
                    <p:nvPicPr>
                      <p:cNvPr id="391" name="Google Shape;391;p3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 b="922" l="0" r="0" t="912"/>
                      <a:stretch/>
                    </p:blipFill>
                    <p:spPr>
                      <a:xfrm>
                        <a:off x="7300665" y="3572600"/>
                        <a:ext cx="804672" cy="789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392" name="Google Shape;392;p39"/>
                      <p:cNvPicPr preferRelativeResize="0"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7768876" y="4063735"/>
                        <a:ext cx="402336" cy="402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</p:grpSp>
              <p:sp>
                <p:nvSpPr>
                  <p:cNvPr id="393" name="Google Shape;393;p39"/>
                  <p:cNvSpPr txBox="1"/>
                  <p:nvPr/>
                </p:nvSpPr>
                <p:spPr>
                  <a:xfrm>
                    <a:off x="8168319" y="4250596"/>
                    <a:ext cx="489600" cy="351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>
                        <a:solidFill>
                          <a:srgbClr val="FFFFFF"/>
                        </a:solidFill>
                      </a:rPr>
                      <a:t>72</a:t>
                    </a:r>
                    <a:endParaRPr sz="900">
                      <a:solidFill>
                        <a:srgbClr val="FFFFFF"/>
                      </a:solidFill>
                    </a:endParaRPr>
                  </a:p>
                </p:txBody>
              </p:sp>
            </p:grpSp>
            <p:cxnSp>
              <p:nvCxnSpPr>
                <p:cNvPr id="394" name="Google Shape;394;p39"/>
                <p:cNvCxnSpPr/>
                <p:nvPr/>
              </p:nvCxnSpPr>
              <p:spPr>
                <a:xfrm>
                  <a:off x="7245032" y="3513279"/>
                  <a:ext cx="0" cy="1046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90A4A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395" name="Google Shape;395;p39"/>
            <p:cNvSpPr txBox="1"/>
            <p:nvPr/>
          </p:nvSpPr>
          <p:spPr>
            <a:xfrm>
              <a:off x="3597904" y="3007571"/>
              <a:ext cx="477000" cy="2496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5400000" dist="19050">
                <a:srgbClr val="233B52"/>
              </a:outerShdw>
            </a:effectLst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OS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/>
          <p:nvPr>
            <p:ph type="title"/>
          </p:nvPr>
        </p:nvSpPr>
        <p:spPr>
          <a:xfrm>
            <a:off x="311700" y="1771113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200">
                <a:solidFill>
                  <a:srgbClr val="9CCC65"/>
                </a:solidFill>
              </a:rPr>
              <a:t>How</a:t>
            </a:r>
            <a:endParaRPr i="1" sz="4200">
              <a:solidFill>
                <a:srgbClr val="9CCC6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build</a:t>
            </a:r>
            <a:r>
              <a:rPr lang="en"/>
              <a:t> a PWA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311700" y="1304875"/>
            <a:ext cx="3999900" cy="3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800"/>
              <a:buChar char="●"/>
            </a:pPr>
            <a:r>
              <a:rPr lang="en">
                <a:solidFill>
                  <a:srgbClr val="90A4AE"/>
                </a:solidFill>
              </a:rPr>
              <a:t>Progressive</a:t>
            </a:r>
            <a:endParaRPr>
              <a:solidFill>
                <a:srgbClr val="90A4A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800"/>
              <a:buChar char="●"/>
            </a:pPr>
            <a:r>
              <a:rPr lang="en">
                <a:solidFill>
                  <a:srgbClr val="90A4AE"/>
                </a:solidFill>
              </a:rPr>
              <a:t>Responsive</a:t>
            </a:r>
            <a:endParaRPr>
              <a:solidFill>
                <a:srgbClr val="90A4A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800"/>
              <a:buChar char="●"/>
            </a:pPr>
            <a:r>
              <a:rPr lang="en">
                <a:solidFill>
                  <a:srgbClr val="90A4AE"/>
                </a:solidFill>
              </a:rPr>
              <a:t>Linkable</a:t>
            </a:r>
            <a:endParaRPr>
              <a:solidFill>
                <a:srgbClr val="90A4A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800"/>
              <a:buChar char="●"/>
            </a:pPr>
            <a:r>
              <a:rPr lang="en">
                <a:solidFill>
                  <a:srgbClr val="90A4AE"/>
                </a:solidFill>
              </a:rPr>
              <a:t>Safe</a:t>
            </a:r>
            <a:endParaRPr>
              <a:solidFill>
                <a:srgbClr val="90A4A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800"/>
              <a:buChar char="●"/>
            </a:pPr>
            <a:r>
              <a:rPr lang="en">
                <a:solidFill>
                  <a:srgbClr val="90A4AE"/>
                </a:solidFill>
              </a:rPr>
              <a:t>App-like interactions</a:t>
            </a:r>
            <a:endParaRPr>
              <a:solidFill>
                <a:srgbClr val="90A4AE"/>
              </a:solidFill>
            </a:endParaRPr>
          </a:p>
        </p:txBody>
      </p:sp>
      <p:sp>
        <p:nvSpPr>
          <p:cNvPr id="406" name="Google Shape;406;p41"/>
          <p:cNvSpPr txBox="1"/>
          <p:nvPr>
            <p:ph idx="1" type="body"/>
          </p:nvPr>
        </p:nvSpPr>
        <p:spPr>
          <a:xfrm>
            <a:off x="311700" y="1304875"/>
            <a:ext cx="3999900" cy="3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Char char="●"/>
            </a:pPr>
            <a:r>
              <a:rPr lang="en">
                <a:solidFill>
                  <a:srgbClr val="9CCC65"/>
                </a:solidFill>
              </a:rPr>
              <a:t>Progressive</a:t>
            </a:r>
            <a:endParaRPr>
              <a:solidFill>
                <a:srgbClr val="9CCC6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Char char="●"/>
            </a:pPr>
            <a:r>
              <a:rPr lang="en">
                <a:solidFill>
                  <a:srgbClr val="9CCC65"/>
                </a:solidFill>
              </a:rPr>
              <a:t>Responsive</a:t>
            </a:r>
            <a:endParaRPr>
              <a:solidFill>
                <a:srgbClr val="9CCC6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Char char="●"/>
            </a:pPr>
            <a:r>
              <a:rPr lang="en">
                <a:solidFill>
                  <a:srgbClr val="9CCC65"/>
                </a:solidFill>
              </a:rPr>
              <a:t>Linkable</a:t>
            </a:r>
            <a:endParaRPr>
              <a:solidFill>
                <a:srgbClr val="9CCC6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Char char="●"/>
            </a:pPr>
            <a:r>
              <a:rPr lang="en">
                <a:solidFill>
                  <a:srgbClr val="9CCC65"/>
                </a:solidFill>
              </a:rPr>
              <a:t>Safe</a:t>
            </a:r>
            <a:endParaRPr>
              <a:solidFill>
                <a:srgbClr val="9CCC6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Char char="●"/>
            </a:pPr>
            <a:r>
              <a:rPr lang="en">
                <a:solidFill>
                  <a:srgbClr val="9CCC65"/>
                </a:solidFill>
              </a:rPr>
              <a:t>App-like interactions</a:t>
            </a:r>
            <a:endParaRPr>
              <a:solidFill>
                <a:srgbClr val="9CCC6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CCC6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CCC65"/>
                </a:solidFill>
              </a:rPr>
              <a:t>Using</a:t>
            </a:r>
            <a:endParaRPr sz="2400">
              <a:solidFill>
                <a:srgbClr val="9CCC6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traditional technologies</a:t>
            </a:r>
            <a:endParaRPr b="1" sz="2400">
              <a:solidFill>
                <a:srgbClr val="9CCC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311700" y="3803339"/>
            <a:ext cx="3999900" cy="1114500"/>
          </a:xfrm>
          <a:prstGeom prst="wedgeEllipseCallout">
            <a:avLst>
              <a:gd fmla="val -17165" name="adj1"/>
              <a:gd fmla="val -80020" name="adj2"/>
            </a:avLst>
          </a:prstGeom>
          <a:noFill/>
          <a:ln cap="flat" cmpd="sng" w="19050">
            <a:solidFill>
              <a:srgbClr val="9CC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0A4AE"/>
              </a:solidFill>
            </a:endParaRPr>
          </a:p>
        </p:txBody>
      </p:sp>
      <p:sp>
        <p:nvSpPr>
          <p:cNvPr id="408" name="Google Shape;40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PWAs have to be:</a:t>
            </a:r>
            <a:endParaRPr/>
          </a:p>
        </p:txBody>
      </p:sp>
      <p:sp>
        <p:nvSpPr>
          <p:cNvPr id="409" name="Google Shape;409;p41"/>
          <p:cNvSpPr txBox="1"/>
          <p:nvPr>
            <p:ph idx="2" type="body"/>
          </p:nvPr>
        </p:nvSpPr>
        <p:spPr>
          <a:xfrm>
            <a:off x="4832400" y="1304875"/>
            <a:ext cx="3999900" cy="3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800"/>
              <a:buChar char="●"/>
            </a:pPr>
            <a:r>
              <a:rPr lang="en">
                <a:solidFill>
                  <a:srgbClr val="90A4AE"/>
                </a:solidFill>
              </a:rPr>
              <a:t>Fresh</a:t>
            </a:r>
            <a:endParaRPr>
              <a:solidFill>
                <a:srgbClr val="90A4A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800"/>
              <a:buChar char="●"/>
            </a:pPr>
            <a:r>
              <a:rPr lang="en">
                <a:solidFill>
                  <a:srgbClr val="90A4AE"/>
                </a:solidFill>
              </a:rPr>
              <a:t>Discoverable</a:t>
            </a:r>
            <a:endParaRPr>
              <a:solidFill>
                <a:srgbClr val="90A4A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800"/>
              <a:buChar char="●"/>
            </a:pPr>
            <a:r>
              <a:rPr lang="en">
                <a:solidFill>
                  <a:srgbClr val="90A4AE"/>
                </a:solidFill>
              </a:rPr>
              <a:t>Connectivity independent</a:t>
            </a:r>
            <a:endParaRPr>
              <a:solidFill>
                <a:srgbClr val="90A4A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800"/>
              <a:buChar char="●"/>
            </a:pPr>
            <a:r>
              <a:rPr lang="en">
                <a:solidFill>
                  <a:srgbClr val="90A4AE"/>
                </a:solidFill>
              </a:rPr>
              <a:t>Re-engageable</a:t>
            </a:r>
            <a:endParaRPr>
              <a:solidFill>
                <a:srgbClr val="90A4A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0A4AE"/>
              </a:buClr>
              <a:buSzPts val="1800"/>
              <a:buChar char="●"/>
            </a:pPr>
            <a:r>
              <a:rPr lang="en">
                <a:solidFill>
                  <a:srgbClr val="90A4AE"/>
                </a:solidFill>
              </a:rPr>
              <a:t>Installable</a:t>
            </a:r>
            <a:endParaRPr>
              <a:solidFill>
                <a:srgbClr val="90A4AE"/>
              </a:solidFill>
            </a:endParaRPr>
          </a:p>
        </p:txBody>
      </p:sp>
      <p:grpSp>
        <p:nvGrpSpPr>
          <p:cNvPr id="410" name="Google Shape;410;p41"/>
          <p:cNvGrpSpPr/>
          <p:nvPr/>
        </p:nvGrpSpPr>
        <p:grpSpPr>
          <a:xfrm>
            <a:off x="6729675" y="3372750"/>
            <a:ext cx="1413900" cy="1341600"/>
            <a:chOff x="6729675" y="3372750"/>
            <a:chExt cx="1413900" cy="1341600"/>
          </a:xfrm>
        </p:grpSpPr>
        <p:sp>
          <p:nvSpPr>
            <p:cNvPr id="411" name="Google Shape;411;p41"/>
            <p:cNvSpPr/>
            <p:nvPr/>
          </p:nvSpPr>
          <p:spPr>
            <a:xfrm>
              <a:off x="6729675" y="3372750"/>
              <a:ext cx="1413900" cy="1341600"/>
            </a:xfrm>
            <a:prstGeom prst="cloudCallout">
              <a:avLst>
                <a:gd fmla="val -47129" name="adj1"/>
                <a:gd fmla="val -60769" name="adj2"/>
              </a:avLst>
            </a:prstGeom>
            <a:noFill/>
            <a:ln cap="flat" cmpd="sng" w="19050">
              <a:solidFill>
                <a:srgbClr val="FFD5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1"/>
            <p:cNvSpPr txBox="1"/>
            <p:nvPr/>
          </p:nvSpPr>
          <p:spPr>
            <a:xfrm>
              <a:off x="6967200" y="3414050"/>
              <a:ext cx="949500" cy="12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600">
                  <a:solidFill>
                    <a:srgbClr val="FFD54F"/>
                  </a:solidFill>
                </a:rPr>
                <a:t>?</a:t>
              </a:r>
              <a:endParaRPr b="1" sz="9600">
                <a:solidFill>
                  <a:srgbClr val="FFD54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browser APIs</a:t>
            </a:r>
            <a:r>
              <a:rPr lang="en"/>
              <a:t>:</a:t>
            </a:r>
            <a:endParaRPr/>
          </a:p>
        </p:txBody>
      </p:sp>
      <p:sp>
        <p:nvSpPr>
          <p:cNvPr id="418" name="Google Shape;418;p42"/>
          <p:cNvSpPr txBox="1"/>
          <p:nvPr/>
        </p:nvSpPr>
        <p:spPr>
          <a:xfrm>
            <a:off x="311697" y="1457275"/>
            <a:ext cx="51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E8B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Service Worker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lang="en" sz="1800">
                <a:solidFill>
                  <a:srgbClr val="FF8857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Fetch</a:t>
            </a:r>
            <a:endParaRPr sz="1800">
              <a:solidFill>
                <a:srgbClr val="FF88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42"/>
          <p:cNvSpPr txBox="1"/>
          <p:nvPr/>
        </p:nvSpPr>
        <p:spPr>
          <a:xfrm>
            <a:off x="5459703" y="1457275"/>
            <a:ext cx="337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Font typeface="Roboto"/>
              <a:buChar char="✓"/>
            </a:pPr>
            <a:r>
              <a:rPr lang="en" sz="1800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Fresh</a:t>
            </a:r>
            <a:endParaRPr sz="1800">
              <a:solidFill>
                <a:srgbClr val="9CCC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42"/>
          <p:cNvSpPr txBox="1"/>
          <p:nvPr/>
        </p:nvSpPr>
        <p:spPr>
          <a:xfrm>
            <a:off x="311697" y="1990675"/>
            <a:ext cx="51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E93D8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Web App Manifest</a:t>
            </a:r>
            <a:endParaRPr sz="1800">
              <a:solidFill>
                <a:srgbClr val="CE93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5459703" y="1990675"/>
            <a:ext cx="337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Font typeface="Roboto"/>
              <a:buChar char="✓"/>
            </a:pPr>
            <a:r>
              <a:rPr lang="en" sz="1800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Discoverable</a:t>
            </a:r>
            <a:endParaRPr sz="1800">
              <a:solidFill>
                <a:srgbClr val="9CCC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42"/>
          <p:cNvSpPr txBox="1"/>
          <p:nvPr/>
        </p:nvSpPr>
        <p:spPr>
          <a:xfrm>
            <a:off x="311697" y="2524075"/>
            <a:ext cx="51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E8B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Service Worker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lang="en" sz="1800">
                <a:solidFill>
                  <a:srgbClr val="FF8857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/>
              </a:rPr>
              <a:t>Cache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lang="en" sz="1800">
                <a:solidFill>
                  <a:srgbClr val="FF8857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/>
              </a:rPr>
              <a:t>IndexedDB</a:t>
            </a:r>
            <a:endParaRPr sz="1800">
              <a:solidFill>
                <a:srgbClr val="FF88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42"/>
          <p:cNvSpPr txBox="1"/>
          <p:nvPr/>
        </p:nvSpPr>
        <p:spPr>
          <a:xfrm>
            <a:off x="5459703" y="2524075"/>
            <a:ext cx="337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Font typeface="Roboto"/>
              <a:buChar char="✓"/>
            </a:pPr>
            <a:r>
              <a:rPr lang="en" sz="1800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Connectivity independent</a:t>
            </a:r>
            <a:endParaRPr sz="1800">
              <a:solidFill>
                <a:srgbClr val="9CCC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2"/>
          <p:cNvSpPr txBox="1"/>
          <p:nvPr/>
        </p:nvSpPr>
        <p:spPr>
          <a:xfrm>
            <a:off x="311697" y="3057475"/>
            <a:ext cx="51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E8B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/>
              </a:rPr>
              <a:t>Service Worker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lang="en" sz="1800">
                <a:solidFill>
                  <a:srgbClr val="FF8857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/>
              </a:rPr>
              <a:t>Clients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lang="en" sz="1800">
                <a:solidFill>
                  <a:srgbClr val="FF8857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/>
              </a:rPr>
              <a:t>Notifications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lang="en" sz="1800">
                <a:solidFill>
                  <a:srgbClr val="FF8857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/>
              </a:rPr>
              <a:t>Push</a:t>
            </a:r>
            <a:endParaRPr sz="1800">
              <a:solidFill>
                <a:srgbClr val="FF88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2"/>
          <p:cNvSpPr txBox="1"/>
          <p:nvPr/>
        </p:nvSpPr>
        <p:spPr>
          <a:xfrm>
            <a:off x="5459703" y="3057475"/>
            <a:ext cx="337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Font typeface="Roboto"/>
              <a:buChar char="✓"/>
            </a:pPr>
            <a:r>
              <a:rPr lang="en" sz="1800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Re-engageable</a:t>
            </a:r>
            <a:endParaRPr sz="1800">
              <a:solidFill>
                <a:srgbClr val="9CCC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42"/>
          <p:cNvSpPr txBox="1"/>
          <p:nvPr/>
        </p:nvSpPr>
        <p:spPr>
          <a:xfrm>
            <a:off x="311697" y="3590875"/>
            <a:ext cx="51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E8B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/>
              </a:rPr>
              <a:t>Service Worker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lang="en" sz="1800">
                <a:solidFill>
                  <a:srgbClr val="CE93D8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/>
              </a:rPr>
              <a:t>Web App Manifest</a:t>
            </a:r>
            <a:endParaRPr sz="1800">
              <a:solidFill>
                <a:srgbClr val="CE93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42"/>
          <p:cNvSpPr txBox="1"/>
          <p:nvPr/>
        </p:nvSpPr>
        <p:spPr>
          <a:xfrm>
            <a:off x="5459703" y="3590875"/>
            <a:ext cx="337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Font typeface="Roboto"/>
              <a:buChar char="✓"/>
            </a:pPr>
            <a:r>
              <a:rPr lang="en" sz="1800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Installable</a:t>
            </a:r>
            <a:endParaRPr sz="1800">
              <a:solidFill>
                <a:srgbClr val="9CCC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browser APIs:</a:t>
            </a:r>
            <a:endParaRPr/>
          </a:p>
        </p:txBody>
      </p:sp>
      <p:sp>
        <p:nvSpPr>
          <p:cNvPr id="433" name="Google Shape;433;p43"/>
          <p:cNvSpPr txBox="1"/>
          <p:nvPr/>
        </p:nvSpPr>
        <p:spPr>
          <a:xfrm>
            <a:off x="311697" y="1457275"/>
            <a:ext cx="51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CE8B5"/>
                </a:solidFill>
                <a:latin typeface="Roboto"/>
                <a:ea typeface="Roboto"/>
                <a:cs typeface="Roboto"/>
                <a:sym typeface="Roboto"/>
              </a:rPr>
              <a:t>Service Worker</a:t>
            </a:r>
            <a:r>
              <a:rPr lang="en"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rPr>
              <a:t> + Fetch</a:t>
            </a:r>
            <a:endParaRPr sz="1800">
              <a:solidFill>
                <a:srgbClr val="90A4A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43"/>
          <p:cNvSpPr txBox="1"/>
          <p:nvPr/>
        </p:nvSpPr>
        <p:spPr>
          <a:xfrm>
            <a:off x="5459703" y="1457275"/>
            <a:ext cx="337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Font typeface="Roboto"/>
              <a:buChar char="✓"/>
            </a:pPr>
            <a:r>
              <a:rPr lang="en" sz="1800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Fresh</a:t>
            </a:r>
            <a:endParaRPr sz="1800">
              <a:solidFill>
                <a:srgbClr val="9CCC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43"/>
          <p:cNvSpPr txBox="1"/>
          <p:nvPr/>
        </p:nvSpPr>
        <p:spPr>
          <a:xfrm>
            <a:off x="311697" y="1990675"/>
            <a:ext cx="51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rPr>
              <a:t>Web App Manifest</a:t>
            </a:r>
            <a:endParaRPr sz="1800">
              <a:solidFill>
                <a:srgbClr val="90A4A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43"/>
          <p:cNvSpPr txBox="1"/>
          <p:nvPr/>
        </p:nvSpPr>
        <p:spPr>
          <a:xfrm>
            <a:off x="5459703" y="1990675"/>
            <a:ext cx="337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Font typeface="Roboto"/>
              <a:buChar char="✓"/>
            </a:pPr>
            <a:r>
              <a:rPr lang="en" sz="1800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Discoverable</a:t>
            </a:r>
            <a:endParaRPr sz="1800">
              <a:solidFill>
                <a:srgbClr val="9CCC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43"/>
          <p:cNvSpPr txBox="1"/>
          <p:nvPr/>
        </p:nvSpPr>
        <p:spPr>
          <a:xfrm>
            <a:off x="311697" y="2524075"/>
            <a:ext cx="51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CE8B5"/>
                </a:solidFill>
                <a:latin typeface="Roboto"/>
                <a:ea typeface="Roboto"/>
                <a:cs typeface="Roboto"/>
                <a:sym typeface="Roboto"/>
              </a:rPr>
              <a:t>Service Worker</a:t>
            </a:r>
            <a:r>
              <a:rPr lang="en"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rPr>
              <a:t> + Cache</a:t>
            </a:r>
            <a:r>
              <a:rPr lang="en"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rPr>
              <a:t> + IndexedDB</a:t>
            </a:r>
            <a:endParaRPr sz="1800">
              <a:solidFill>
                <a:srgbClr val="90A4A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43"/>
          <p:cNvSpPr txBox="1"/>
          <p:nvPr/>
        </p:nvSpPr>
        <p:spPr>
          <a:xfrm>
            <a:off x="5459703" y="2524075"/>
            <a:ext cx="337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Font typeface="Roboto"/>
              <a:buChar char="✓"/>
            </a:pPr>
            <a:r>
              <a:rPr lang="en" sz="1800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Connectivity independent</a:t>
            </a:r>
            <a:endParaRPr sz="1800">
              <a:solidFill>
                <a:srgbClr val="9CCC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43"/>
          <p:cNvSpPr txBox="1"/>
          <p:nvPr/>
        </p:nvSpPr>
        <p:spPr>
          <a:xfrm>
            <a:off x="311697" y="3057475"/>
            <a:ext cx="51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CE8B5"/>
                </a:solidFill>
                <a:latin typeface="Roboto"/>
                <a:ea typeface="Roboto"/>
                <a:cs typeface="Roboto"/>
                <a:sym typeface="Roboto"/>
              </a:rPr>
              <a:t>Service Worker</a:t>
            </a:r>
            <a:r>
              <a:rPr lang="en"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rPr>
              <a:t> + Clients + Notifications + Push</a:t>
            </a:r>
            <a:endParaRPr sz="1800">
              <a:solidFill>
                <a:srgbClr val="90A4A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43"/>
          <p:cNvSpPr txBox="1"/>
          <p:nvPr/>
        </p:nvSpPr>
        <p:spPr>
          <a:xfrm>
            <a:off x="5459703" y="3057475"/>
            <a:ext cx="337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Font typeface="Roboto"/>
              <a:buChar char="✓"/>
            </a:pPr>
            <a:r>
              <a:rPr lang="en" sz="1800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Re-engageable</a:t>
            </a:r>
            <a:endParaRPr sz="1800">
              <a:solidFill>
                <a:srgbClr val="9CCC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43"/>
          <p:cNvSpPr txBox="1"/>
          <p:nvPr/>
        </p:nvSpPr>
        <p:spPr>
          <a:xfrm>
            <a:off x="311697" y="3590875"/>
            <a:ext cx="51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CE8B5"/>
                </a:solidFill>
                <a:latin typeface="Roboto"/>
                <a:ea typeface="Roboto"/>
                <a:cs typeface="Roboto"/>
                <a:sym typeface="Roboto"/>
              </a:rPr>
              <a:t>Service Worker</a:t>
            </a:r>
            <a:r>
              <a:rPr lang="en"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rPr>
              <a:t> + Web App Manifest</a:t>
            </a:r>
            <a:endParaRPr sz="1800">
              <a:solidFill>
                <a:srgbClr val="90A4A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43"/>
          <p:cNvSpPr txBox="1"/>
          <p:nvPr/>
        </p:nvSpPr>
        <p:spPr>
          <a:xfrm>
            <a:off x="5459703" y="3590875"/>
            <a:ext cx="337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Font typeface="Roboto"/>
              <a:buChar char="✓"/>
            </a:pPr>
            <a:r>
              <a:rPr lang="en" sz="1800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Installable</a:t>
            </a:r>
            <a:endParaRPr sz="1800">
              <a:solidFill>
                <a:srgbClr val="9CCC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3"/>
          <p:cNvSpPr/>
          <p:nvPr/>
        </p:nvSpPr>
        <p:spPr>
          <a:xfrm>
            <a:off x="258025" y="1360250"/>
            <a:ext cx="1847400" cy="2900100"/>
          </a:xfrm>
          <a:prstGeom prst="rect">
            <a:avLst/>
          </a:prstGeom>
          <a:noFill/>
          <a:ln cap="flat" cmpd="sng" w="19050">
            <a:solidFill>
              <a:srgbClr val="1CE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 txBox="1"/>
          <p:nvPr>
            <p:ph type="title"/>
          </p:nvPr>
        </p:nvSpPr>
        <p:spPr>
          <a:xfrm>
            <a:off x="311700" y="1771113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Service Worker</a:t>
            </a:r>
            <a:r>
              <a:rPr i="1" lang="en">
                <a:solidFill>
                  <a:srgbClr val="9CCC65"/>
                </a:solidFill>
              </a:rPr>
              <a:t> (SW)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736000" y="1529400"/>
            <a:ext cx="476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Kalpakas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217200" y="2743525"/>
            <a:ext cx="35943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Angular core team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hlinkClick r:id="rId4"/>
              </a:rPr>
              <a:t>gkalpak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hlinkClick r:id="rId5"/>
              </a:rPr>
              <a:t>@gkalpakas</a:t>
            </a:r>
            <a:endParaRPr u="sng"/>
          </a:p>
        </p:txBody>
      </p:sp>
      <p:sp>
        <p:nvSpPr>
          <p:cNvPr id="142" name="Google Shape;142;p27"/>
          <p:cNvSpPr txBox="1"/>
          <p:nvPr>
            <p:ph idx="2" type="subTitle"/>
          </p:nvPr>
        </p:nvSpPr>
        <p:spPr>
          <a:xfrm>
            <a:off x="3736000" y="2149525"/>
            <a:ext cx="3982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9700" y="2036550"/>
            <a:ext cx="1069500" cy="1070400"/>
          </a:xfrm>
          <a:prstGeom prst="ellipse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ngular-logo.png" id="144" name="Google Shape;14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9550" y="2823200"/>
            <a:ext cx="304801" cy="30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83900" y="3726175"/>
            <a:ext cx="472450" cy="472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27"/>
          <p:cNvGrpSpPr/>
          <p:nvPr/>
        </p:nvGrpSpPr>
        <p:grpSpPr>
          <a:xfrm>
            <a:off x="3863350" y="3313613"/>
            <a:ext cx="304800" cy="304813"/>
            <a:chOff x="3863350" y="3142163"/>
            <a:chExt cx="304800" cy="304813"/>
          </a:xfrm>
        </p:grpSpPr>
        <p:sp>
          <p:nvSpPr>
            <p:cNvPr id="147" name="Google Shape;147;p27"/>
            <p:cNvSpPr/>
            <p:nvPr/>
          </p:nvSpPr>
          <p:spPr>
            <a:xfrm>
              <a:off x="3863350" y="3142175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8" name="Google Shape;148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863350" y="3142163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45"/>
          <p:cNvGrpSpPr/>
          <p:nvPr/>
        </p:nvGrpSpPr>
        <p:grpSpPr>
          <a:xfrm>
            <a:off x="7049425" y="1364525"/>
            <a:ext cx="1033272" cy="1340585"/>
            <a:chOff x="7049425" y="1364525"/>
            <a:chExt cx="1033272" cy="1340585"/>
          </a:xfrm>
        </p:grpSpPr>
        <p:pic>
          <p:nvPicPr>
            <p:cNvPr id="454" name="Google Shape;454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49425" y="1671838"/>
              <a:ext cx="1033272" cy="1033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Google Shape;455;p45"/>
            <p:cNvSpPr txBox="1"/>
            <p:nvPr/>
          </p:nvSpPr>
          <p:spPr>
            <a:xfrm>
              <a:off x="7049425" y="1364525"/>
              <a:ext cx="10287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0A4AE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endParaRPr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6" name="Google Shape;456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Without service worker</a:t>
            </a:r>
            <a:endParaRPr sz="3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57" name="Google Shape;457;p45"/>
          <p:cNvCxnSpPr/>
          <p:nvPr/>
        </p:nvCxnSpPr>
        <p:spPr>
          <a:xfrm>
            <a:off x="2094575" y="2319429"/>
            <a:ext cx="4954800" cy="0"/>
          </a:xfrm>
          <a:prstGeom prst="straightConnector1">
            <a:avLst/>
          </a:prstGeom>
          <a:noFill/>
          <a:ln cap="flat" cmpd="sng" w="38100">
            <a:solidFill>
              <a:srgbClr val="CE93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45"/>
          <p:cNvCxnSpPr/>
          <p:nvPr/>
        </p:nvCxnSpPr>
        <p:spPr>
          <a:xfrm rot="10800000">
            <a:off x="2094575" y="2057521"/>
            <a:ext cx="4954800" cy="0"/>
          </a:xfrm>
          <a:prstGeom prst="straightConnector1">
            <a:avLst/>
          </a:prstGeom>
          <a:noFill/>
          <a:ln cap="flat" cmpd="sng" w="38100">
            <a:solidFill>
              <a:srgbClr val="CE93D8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59" name="Google Shape;459;p45"/>
          <p:cNvGrpSpPr/>
          <p:nvPr/>
        </p:nvGrpSpPr>
        <p:grpSpPr>
          <a:xfrm>
            <a:off x="730175" y="2702825"/>
            <a:ext cx="1700100" cy="1955200"/>
            <a:chOff x="730175" y="2702825"/>
            <a:chExt cx="1700100" cy="1955200"/>
          </a:xfrm>
        </p:grpSpPr>
        <p:pic>
          <p:nvPicPr>
            <p:cNvPr id="460" name="Google Shape;460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63584" y="3313650"/>
              <a:ext cx="1033272" cy="1033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1" name="Google Shape;461;p45"/>
            <p:cNvSpPr/>
            <p:nvPr/>
          </p:nvSpPr>
          <p:spPr>
            <a:xfrm>
              <a:off x="1465925" y="2702825"/>
              <a:ext cx="228600" cy="6192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CE93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 txBox="1"/>
            <p:nvPr/>
          </p:nvSpPr>
          <p:spPr>
            <a:xfrm>
              <a:off x="730175" y="4346925"/>
              <a:ext cx="17001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0A4AE"/>
                  </a:solidFill>
                  <a:latin typeface="Roboto"/>
                  <a:ea typeface="Roboto"/>
                  <a:cs typeface="Roboto"/>
                  <a:sym typeface="Roboto"/>
                </a:rPr>
                <a:t>Browser cache</a:t>
              </a:r>
              <a:endParaRPr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3" name="Google Shape;463;p45"/>
          <p:cNvGrpSpPr/>
          <p:nvPr/>
        </p:nvGrpSpPr>
        <p:grpSpPr>
          <a:xfrm>
            <a:off x="1943275" y="2557025"/>
            <a:ext cx="6134700" cy="1636800"/>
            <a:chOff x="1943275" y="2557025"/>
            <a:chExt cx="6134700" cy="1636800"/>
          </a:xfrm>
        </p:grpSpPr>
        <p:sp>
          <p:nvSpPr>
            <p:cNvPr id="464" name="Google Shape;464;p45"/>
            <p:cNvSpPr txBox="1"/>
            <p:nvPr/>
          </p:nvSpPr>
          <p:spPr>
            <a:xfrm>
              <a:off x="4510075" y="3621125"/>
              <a:ext cx="356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D54F"/>
                  </a:solidFill>
                  <a:latin typeface="Roboto"/>
                  <a:ea typeface="Roboto"/>
                  <a:cs typeface="Roboto"/>
                  <a:sym typeface="Roboto"/>
                </a:rPr>
                <a:t>Managed by the browser</a:t>
              </a:r>
              <a:endParaRPr sz="2400">
                <a:solidFill>
                  <a:srgbClr val="FFD5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65" name="Google Shape;465;p45"/>
            <p:cNvCxnSpPr>
              <a:stCxn id="464" idx="0"/>
            </p:cNvCxnSpPr>
            <p:nvPr/>
          </p:nvCxnSpPr>
          <p:spPr>
            <a:xfrm rot="10800000">
              <a:off x="4712725" y="2557025"/>
              <a:ext cx="1581300" cy="1064100"/>
            </a:xfrm>
            <a:prstGeom prst="straightConnector1">
              <a:avLst/>
            </a:prstGeom>
            <a:noFill/>
            <a:ln cap="flat" cmpd="sng" w="19050">
              <a:solidFill>
                <a:srgbClr val="FFD5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6" name="Google Shape;466;p45"/>
            <p:cNvCxnSpPr>
              <a:stCxn id="464" idx="1"/>
            </p:cNvCxnSpPr>
            <p:nvPr/>
          </p:nvCxnSpPr>
          <p:spPr>
            <a:xfrm rot="10800000">
              <a:off x="1943275" y="3032075"/>
              <a:ext cx="2566800" cy="875400"/>
            </a:xfrm>
            <a:prstGeom prst="straightConnector1">
              <a:avLst/>
            </a:prstGeom>
            <a:noFill/>
            <a:ln cap="flat" cmpd="sng" w="19050">
              <a:solidFill>
                <a:srgbClr val="FFD5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67" name="Google Shape;467;p45"/>
          <p:cNvGrpSpPr/>
          <p:nvPr/>
        </p:nvGrpSpPr>
        <p:grpSpPr>
          <a:xfrm>
            <a:off x="7049417" y="1674123"/>
            <a:ext cx="1028700" cy="1028700"/>
            <a:chOff x="3405725" y="1517250"/>
            <a:chExt cx="457200" cy="457200"/>
          </a:xfrm>
        </p:grpSpPr>
        <p:cxnSp>
          <p:nvCxnSpPr>
            <p:cNvPr id="468" name="Google Shape;468;p45"/>
            <p:cNvCxnSpPr/>
            <p:nvPr/>
          </p:nvCxnSpPr>
          <p:spPr>
            <a:xfrm>
              <a:off x="3405725" y="1517250"/>
              <a:ext cx="457200" cy="457200"/>
            </a:xfrm>
            <a:prstGeom prst="straightConnector1">
              <a:avLst/>
            </a:prstGeom>
            <a:noFill/>
            <a:ln cap="flat" cmpd="sng" w="76200">
              <a:solidFill>
                <a:srgbClr val="DD003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45"/>
            <p:cNvCxnSpPr/>
            <p:nvPr/>
          </p:nvCxnSpPr>
          <p:spPr>
            <a:xfrm flipH="1">
              <a:off x="3405725" y="1517250"/>
              <a:ext cx="457200" cy="457200"/>
            </a:xfrm>
            <a:prstGeom prst="straightConnector1">
              <a:avLst/>
            </a:prstGeom>
            <a:noFill/>
            <a:ln cap="flat" cmpd="sng" w="76200">
              <a:solidFill>
                <a:srgbClr val="DD003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0" name="Google Shape;470;p45"/>
          <p:cNvGrpSpPr/>
          <p:nvPr/>
        </p:nvGrpSpPr>
        <p:grpSpPr>
          <a:xfrm>
            <a:off x="1065875" y="1364525"/>
            <a:ext cx="1028700" cy="1338300"/>
            <a:chOff x="1065875" y="1364525"/>
            <a:chExt cx="1028700" cy="1338300"/>
          </a:xfrm>
        </p:grpSpPr>
        <p:sp>
          <p:nvSpPr>
            <p:cNvPr id="471" name="Google Shape;471;p45"/>
            <p:cNvSpPr txBox="1"/>
            <p:nvPr/>
          </p:nvSpPr>
          <p:spPr>
            <a:xfrm>
              <a:off x="1065875" y="1364525"/>
              <a:ext cx="10287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0A4AE"/>
                  </a:solidFill>
                  <a:latin typeface="Roboto"/>
                  <a:ea typeface="Roboto"/>
                  <a:cs typeface="Roboto"/>
                  <a:sym typeface="Roboto"/>
                </a:rPr>
                <a:t>Browser</a:t>
              </a:r>
              <a:endParaRPr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2" name="Google Shape;472;p4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65875" y="1674125"/>
              <a:ext cx="1028700" cy="102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3" name="Google Shape;473;p45"/>
          <p:cNvGrpSpPr/>
          <p:nvPr/>
        </p:nvGrpSpPr>
        <p:grpSpPr>
          <a:xfrm>
            <a:off x="2094575" y="1824283"/>
            <a:ext cx="4954800" cy="457200"/>
            <a:chOff x="2094575" y="1824283"/>
            <a:chExt cx="4954800" cy="457200"/>
          </a:xfrm>
        </p:grpSpPr>
        <p:cxnSp>
          <p:nvCxnSpPr>
            <p:cNvPr id="474" name="Google Shape;474;p45"/>
            <p:cNvCxnSpPr/>
            <p:nvPr/>
          </p:nvCxnSpPr>
          <p:spPr>
            <a:xfrm rot="10800000">
              <a:off x="2094575" y="2057521"/>
              <a:ext cx="4954800" cy="0"/>
            </a:xfrm>
            <a:prstGeom prst="straightConnector1">
              <a:avLst/>
            </a:prstGeom>
            <a:noFill/>
            <a:ln cap="flat" cmpd="sng" w="38100">
              <a:solidFill>
                <a:srgbClr val="90A4A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75" name="Google Shape;475;p45"/>
            <p:cNvGrpSpPr/>
            <p:nvPr/>
          </p:nvGrpSpPr>
          <p:grpSpPr>
            <a:xfrm>
              <a:off x="4343400" y="1824283"/>
              <a:ext cx="457200" cy="457200"/>
              <a:chOff x="3405725" y="1517250"/>
              <a:chExt cx="457200" cy="457200"/>
            </a:xfrm>
          </p:grpSpPr>
          <p:cxnSp>
            <p:nvCxnSpPr>
              <p:cNvPr id="476" name="Google Shape;476;p45"/>
              <p:cNvCxnSpPr/>
              <p:nvPr/>
            </p:nvCxnSpPr>
            <p:spPr>
              <a:xfrm>
                <a:off x="3405725" y="1517250"/>
                <a:ext cx="457200" cy="457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DD003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45"/>
              <p:cNvCxnSpPr/>
              <p:nvPr/>
            </p:nvCxnSpPr>
            <p:spPr>
              <a:xfrm flipH="1">
                <a:off x="3405725" y="1517250"/>
                <a:ext cx="457200" cy="457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DD003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46"/>
          <p:cNvGrpSpPr/>
          <p:nvPr/>
        </p:nvGrpSpPr>
        <p:grpSpPr>
          <a:xfrm>
            <a:off x="7049425" y="1364525"/>
            <a:ext cx="1033272" cy="1340585"/>
            <a:chOff x="7049425" y="1364525"/>
            <a:chExt cx="1033272" cy="1340585"/>
          </a:xfrm>
        </p:grpSpPr>
        <p:pic>
          <p:nvPicPr>
            <p:cNvPr id="483" name="Google Shape;483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49425" y="1671838"/>
              <a:ext cx="1033272" cy="1033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4" name="Google Shape;484;p46"/>
            <p:cNvSpPr txBox="1"/>
            <p:nvPr/>
          </p:nvSpPr>
          <p:spPr>
            <a:xfrm>
              <a:off x="7049425" y="1364525"/>
              <a:ext cx="10287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0A4AE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endParaRPr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5" name="Google Shape;485;p46"/>
          <p:cNvGrpSpPr/>
          <p:nvPr/>
        </p:nvGrpSpPr>
        <p:grpSpPr>
          <a:xfrm>
            <a:off x="7049417" y="1674123"/>
            <a:ext cx="1028700" cy="1028700"/>
            <a:chOff x="3405725" y="1517250"/>
            <a:chExt cx="457200" cy="457200"/>
          </a:xfrm>
        </p:grpSpPr>
        <p:cxnSp>
          <p:nvCxnSpPr>
            <p:cNvPr id="486" name="Google Shape;486;p46"/>
            <p:cNvCxnSpPr/>
            <p:nvPr/>
          </p:nvCxnSpPr>
          <p:spPr>
            <a:xfrm>
              <a:off x="3405725" y="1517250"/>
              <a:ext cx="457200" cy="457200"/>
            </a:xfrm>
            <a:prstGeom prst="straightConnector1">
              <a:avLst/>
            </a:prstGeom>
            <a:noFill/>
            <a:ln cap="flat" cmpd="sng" w="76200">
              <a:solidFill>
                <a:srgbClr val="DD003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46"/>
            <p:cNvCxnSpPr/>
            <p:nvPr/>
          </p:nvCxnSpPr>
          <p:spPr>
            <a:xfrm flipH="1">
              <a:off x="3405725" y="1517250"/>
              <a:ext cx="457200" cy="457200"/>
            </a:xfrm>
            <a:prstGeom prst="straightConnector1">
              <a:avLst/>
            </a:prstGeom>
            <a:noFill/>
            <a:ln cap="flat" cmpd="sng" w="76200">
              <a:solidFill>
                <a:srgbClr val="DD003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8" name="Google Shape;488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With service worker</a:t>
            </a:r>
            <a:endParaRPr sz="3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489" name="Google Shape;489;p46"/>
          <p:cNvCxnSpPr/>
          <p:nvPr/>
        </p:nvCxnSpPr>
        <p:spPr>
          <a:xfrm>
            <a:off x="2094575" y="2319425"/>
            <a:ext cx="1963200" cy="0"/>
          </a:xfrm>
          <a:prstGeom prst="straightConnector1">
            <a:avLst/>
          </a:prstGeom>
          <a:noFill/>
          <a:ln cap="flat" cmpd="sng" w="38100">
            <a:solidFill>
              <a:srgbClr val="CE93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46"/>
          <p:cNvCxnSpPr/>
          <p:nvPr/>
        </p:nvCxnSpPr>
        <p:spPr>
          <a:xfrm rot="10800000">
            <a:off x="2094450" y="2057525"/>
            <a:ext cx="1963200" cy="0"/>
          </a:xfrm>
          <a:prstGeom prst="straightConnector1">
            <a:avLst/>
          </a:prstGeom>
          <a:noFill/>
          <a:ln cap="flat" cmpd="sng" w="38100">
            <a:solidFill>
              <a:srgbClr val="CE93D8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91" name="Google Shape;491;p46"/>
          <p:cNvGrpSpPr/>
          <p:nvPr/>
        </p:nvGrpSpPr>
        <p:grpSpPr>
          <a:xfrm>
            <a:off x="4799025" y="2413275"/>
            <a:ext cx="3279000" cy="1780200"/>
            <a:chOff x="4799025" y="2413275"/>
            <a:chExt cx="3279000" cy="1780200"/>
          </a:xfrm>
        </p:grpSpPr>
        <p:sp>
          <p:nvSpPr>
            <p:cNvPr id="492" name="Google Shape;492;p46"/>
            <p:cNvSpPr txBox="1"/>
            <p:nvPr/>
          </p:nvSpPr>
          <p:spPr>
            <a:xfrm>
              <a:off x="6114825" y="3299175"/>
              <a:ext cx="1963200" cy="8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9CCC65"/>
                  </a:solidFill>
                  <a:latin typeface="Roboto"/>
                  <a:ea typeface="Roboto"/>
                  <a:cs typeface="Roboto"/>
                  <a:sym typeface="Roboto"/>
                </a:rPr>
                <a:t>Managed by the SW =&gt; us</a:t>
              </a:r>
              <a:endParaRPr sz="2400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3" name="Google Shape;493;p46"/>
            <p:cNvCxnSpPr>
              <a:stCxn id="492" idx="0"/>
            </p:cNvCxnSpPr>
            <p:nvPr/>
          </p:nvCxnSpPr>
          <p:spPr>
            <a:xfrm rot="10800000">
              <a:off x="6228825" y="2413275"/>
              <a:ext cx="867600" cy="885900"/>
            </a:xfrm>
            <a:prstGeom prst="straightConnector1">
              <a:avLst/>
            </a:prstGeom>
            <a:noFill/>
            <a:ln cap="flat" cmpd="sng" w="19050">
              <a:solidFill>
                <a:srgbClr val="9CCC6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4" name="Google Shape;494;p46"/>
            <p:cNvCxnSpPr>
              <a:stCxn id="492" idx="1"/>
            </p:cNvCxnSpPr>
            <p:nvPr/>
          </p:nvCxnSpPr>
          <p:spPr>
            <a:xfrm rot="10800000">
              <a:off x="4799025" y="3052725"/>
              <a:ext cx="1315800" cy="693600"/>
            </a:xfrm>
            <a:prstGeom prst="straightConnector1">
              <a:avLst/>
            </a:prstGeom>
            <a:noFill/>
            <a:ln cap="flat" cmpd="sng" w="19050">
              <a:solidFill>
                <a:srgbClr val="9CCC6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95" name="Google Shape;495;p46"/>
          <p:cNvSpPr/>
          <p:nvPr/>
        </p:nvSpPr>
        <p:spPr>
          <a:xfrm>
            <a:off x="5086200" y="2073425"/>
            <a:ext cx="1963200" cy="230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CE8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46"/>
          <p:cNvGrpSpPr/>
          <p:nvPr/>
        </p:nvGrpSpPr>
        <p:grpSpPr>
          <a:xfrm>
            <a:off x="3496800" y="2701550"/>
            <a:ext cx="2150400" cy="1956225"/>
            <a:chOff x="3496800" y="2701550"/>
            <a:chExt cx="2150400" cy="1956225"/>
          </a:xfrm>
        </p:grpSpPr>
        <p:pic>
          <p:nvPicPr>
            <p:cNvPr id="497" name="Google Shape;497;p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55372" y="3295625"/>
              <a:ext cx="1033272" cy="1033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8" name="Google Shape;498;p46"/>
            <p:cNvSpPr/>
            <p:nvPr/>
          </p:nvSpPr>
          <p:spPr>
            <a:xfrm>
              <a:off x="4457700" y="2701550"/>
              <a:ext cx="228600" cy="6192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1CE8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6"/>
            <p:cNvSpPr txBox="1"/>
            <p:nvPr/>
          </p:nvSpPr>
          <p:spPr>
            <a:xfrm>
              <a:off x="3496800" y="4346675"/>
              <a:ext cx="21504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0A4AE"/>
                  </a:solidFill>
                  <a:latin typeface="Roboto"/>
                  <a:ea typeface="Roboto"/>
                  <a:cs typeface="Roboto"/>
                  <a:sym typeface="Roboto"/>
                </a:rPr>
                <a:t>Cache, IndexedDB</a:t>
              </a:r>
              <a:endParaRPr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0" name="Google Shape;500;p46"/>
          <p:cNvGrpSpPr/>
          <p:nvPr/>
        </p:nvGrpSpPr>
        <p:grpSpPr>
          <a:xfrm>
            <a:off x="5086200" y="1959863"/>
            <a:ext cx="1963200" cy="457200"/>
            <a:chOff x="5086200" y="1959863"/>
            <a:chExt cx="1963200" cy="457200"/>
          </a:xfrm>
        </p:grpSpPr>
        <p:sp>
          <p:nvSpPr>
            <p:cNvPr id="501" name="Google Shape;501;p46"/>
            <p:cNvSpPr/>
            <p:nvPr/>
          </p:nvSpPr>
          <p:spPr>
            <a:xfrm>
              <a:off x="5086200" y="2073425"/>
              <a:ext cx="1963200" cy="230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90A4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2" name="Google Shape;502;p46"/>
            <p:cNvGrpSpPr/>
            <p:nvPr/>
          </p:nvGrpSpPr>
          <p:grpSpPr>
            <a:xfrm>
              <a:off x="5839288" y="1959863"/>
              <a:ext cx="457200" cy="457200"/>
              <a:chOff x="3405725" y="1517250"/>
              <a:chExt cx="457200" cy="457200"/>
            </a:xfrm>
          </p:grpSpPr>
          <p:cxnSp>
            <p:nvCxnSpPr>
              <p:cNvPr id="503" name="Google Shape;503;p46"/>
              <p:cNvCxnSpPr/>
              <p:nvPr/>
            </p:nvCxnSpPr>
            <p:spPr>
              <a:xfrm>
                <a:off x="3405725" y="1517250"/>
                <a:ext cx="457200" cy="457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DD003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46"/>
              <p:cNvCxnSpPr/>
              <p:nvPr/>
            </p:nvCxnSpPr>
            <p:spPr>
              <a:xfrm flipH="1">
                <a:off x="3405725" y="1517250"/>
                <a:ext cx="457200" cy="457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DD003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05" name="Google Shape;505;p46"/>
          <p:cNvGrpSpPr/>
          <p:nvPr/>
        </p:nvGrpSpPr>
        <p:grpSpPr>
          <a:xfrm>
            <a:off x="2858800" y="1680600"/>
            <a:ext cx="445913" cy="448800"/>
            <a:chOff x="3417013" y="1517250"/>
            <a:chExt cx="445913" cy="448800"/>
          </a:xfrm>
        </p:grpSpPr>
        <p:cxnSp>
          <p:nvCxnSpPr>
            <p:cNvPr id="506" name="Google Shape;506;p46"/>
            <p:cNvCxnSpPr/>
            <p:nvPr/>
          </p:nvCxnSpPr>
          <p:spPr>
            <a:xfrm>
              <a:off x="3417013" y="1733575"/>
              <a:ext cx="156000" cy="213300"/>
            </a:xfrm>
            <a:prstGeom prst="straightConnector1">
              <a:avLst/>
            </a:prstGeom>
            <a:noFill/>
            <a:ln cap="flat" cmpd="sng" w="38100">
              <a:solidFill>
                <a:srgbClr val="9CCC6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46"/>
            <p:cNvCxnSpPr/>
            <p:nvPr/>
          </p:nvCxnSpPr>
          <p:spPr>
            <a:xfrm flipH="1">
              <a:off x="3570425" y="1517250"/>
              <a:ext cx="292500" cy="448800"/>
            </a:xfrm>
            <a:prstGeom prst="straightConnector1">
              <a:avLst/>
            </a:prstGeom>
            <a:noFill/>
            <a:ln cap="flat" cmpd="sng" w="38100">
              <a:solidFill>
                <a:srgbClr val="9CCC6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8" name="Google Shape;508;p46"/>
          <p:cNvGrpSpPr/>
          <p:nvPr/>
        </p:nvGrpSpPr>
        <p:grpSpPr>
          <a:xfrm>
            <a:off x="1065875" y="1364525"/>
            <a:ext cx="1028700" cy="1338300"/>
            <a:chOff x="1065875" y="1364525"/>
            <a:chExt cx="1028700" cy="1338300"/>
          </a:xfrm>
        </p:grpSpPr>
        <p:sp>
          <p:nvSpPr>
            <p:cNvPr id="509" name="Google Shape;509;p46"/>
            <p:cNvSpPr txBox="1"/>
            <p:nvPr/>
          </p:nvSpPr>
          <p:spPr>
            <a:xfrm>
              <a:off x="1065875" y="1364525"/>
              <a:ext cx="10287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0A4AE"/>
                  </a:solidFill>
                  <a:latin typeface="Roboto"/>
                  <a:ea typeface="Roboto"/>
                  <a:cs typeface="Roboto"/>
                  <a:sym typeface="Roboto"/>
                </a:rPr>
                <a:t>Browser</a:t>
              </a:r>
              <a:endParaRPr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0" name="Google Shape;510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65875" y="1674125"/>
              <a:ext cx="1028700" cy="102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1" name="Google Shape;511;p46"/>
          <p:cNvGrpSpPr/>
          <p:nvPr/>
        </p:nvGrpSpPr>
        <p:grpSpPr>
          <a:xfrm>
            <a:off x="730175" y="2702825"/>
            <a:ext cx="1700100" cy="1955200"/>
            <a:chOff x="730175" y="2702825"/>
            <a:chExt cx="1700100" cy="1955200"/>
          </a:xfrm>
        </p:grpSpPr>
        <p:pic>
          <p:nvPicPr>
            <p:cNvPr id="512" name="Google Shape;512;p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63584" y="3313650"/>
              <a:ext cx="1033272" cy="1033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3" name="Google Shape;513;p46"/>
            <p:cNvSpPr/>
            <p:nvPr/>
          </p:nvSpPr>
          <p:spPr>
            <a:xfrm>
              <a:off x="1465925" y="2702825"/>
              <a:ext cx="228600" cy="6192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CE93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6"/>
            <p:cNvSpPr txBox="1"/>
            <p:nvPr/>
          </p:nvSpPr>
          <p:spPr>
            <a:xfrm>
              <a:off x="730175" y="4346925"/>
              <a:ext cx="17001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0A4AE"/>
                  </a:solidFill>
                  <a:latin typeface="Roboto"/>
                  <a:ea typeface="Roboto"/>
                  <a:cs typeface="Roboto"/>
                  <a:sym typeface="Roboto"/>
                </a:rPr>
                <a:t>Browser cache</a:t>
              </a:r>
              <a:endParaRPr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5" name="Google Shape;515;p46"/>
          <p:cNvGrpSpPr/>
          <p:nvPr/>
        </p:nvGrpSpPr>
        <p:grpSpPr>
          <a:xfrm>
            <a:off x="4057650" y="1364525"/>
            <a:ext cx="1028700" cy="1300200"/>
            <a:chOff x="4057650" y="1364525"/>
            <a:chExt cx="1028700" cy="1300200"/>
          </a:xfrm>
        </p:grpSpPr>
        <p:sp>
          <p:nvSpPr>
            <p:cNvPr id="516" name="Google Shape;516;p46"/>
            <p:cNvSpPr txBox="1"/>
            <p:nvPr/>
          </p:nvSpPr>
          <p:spPr>
            <a:xfrm>
              <a:off x="4057650" y="1364525"/>
              <a:ext cx="10287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0A4AE"/>
                  </a:solidFill>
                  <a:latin typeface="Roboto"/>
                  <a:ea typeface="Roboto"/>
                  <a:cs typeface="Roboto"/>
                  <a:sym typeface="Roboto"/>
                </a:rPr>
                <a:t>SW</a:t>
              </a:r>
              <a:endParaRPr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" name="Google Shape;517;p4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95738" y="1712225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8" name="Google Shape;518;p46"/>
          <p:cNvGrpSpPr/>
          <p:nvPr/>
        </p:nvGrpSpPr>
        <p:grpSpPr>
          <a:xfrm>
            <a:off x="586700" y="1220350"/>
            <a:ext cx="5172900" cy="3608400"/>
            <a:chOff x="586700" y="1220350"/>
            <a:chExt cx="5172900" cy="3608400"/>
          </a:xfrm>
        </p:grpSpPr>
        <p:sp>
          <p:nvSpPr>
            <p:cNvPr id="519" name="Google Shape;519;p46"/>
            <p:cNvSpPr/>
            <p:nvPr/>
          </p:nvSpPr>
          <p:spPr>
            <a:xfrm>
              <a:off x="586700" y="1220350"/>
              <a:ext cx="5172900" cy="3608400"/>
            </a:xfrm>
            <a:prstGeom prst="rect">
              <a:avLst/>
            </a:prstGeom>
            <a:noFill/>
            <a:ln cap="flat" cmpd="sng" w="38100">
              <a:solidFill>
                <a:srgbClr val="9CCC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6"/>
            <p:cNvSpPr txBox="1"/>
            <p:nvPr/>
          </p:nvSpPr>
          <p:spPr>
            <a:xfrm>
              <a:off x="2781950" y="1220350"/>
              <a:ext cx="782400" cy="4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CCC65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  <a:endParaRPr sz="1800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47"/>
          <p:cNvGrpSpPr/>
          <p:nvPr/>
        </p:nvGrpSpPr>
        <p:grpSpPr>
          <a:xfrm>
            <a:off x="1065875" y="1364525"/>
            <a:ext cx="1028700" cy="1338300"/>
            <a:chOff x="1065875" y="1364525"/>
            <a:chExt cx="1028700" cy="1338300"/>
          </a:xfrm>
        </p:grpSpPr>
        <p:sp>
          <p:nvSpPr>
            <p:cNvPr id="526" name="Google Shape;526;p47"/>
            <p:cNvSpPr txBox="1"/>
            <p:nvPr/>
          </p:nvSpPr>
          <p:spPr>
            <a:xfrm>
              <a:off x="1065875" y="1364525"/>
              <a:ext cx="10287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0A4AE"/>
                  </a:solidFill>
                  <a:latin typeface="Roboto"/>
                  <a:ea typeface="Roboto"/>
                  <a:cs typeface="Roboto"/>
                  <a:sym typeface="Roboto"/>
                </a:rPr>
                <a:t>Browser</a:t>
              </a:r>
              <a:endParaRPr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27" name="Google Shape;527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65875" y="1674125"/>
              <a:ext cx="1028700" cy="102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8" name="Google Shape;528;p47"/>
          <p:cNvSpPr/>
          <p:nvPr/>
        </p:nvSpPr>
        <p:spPr>
          <a:xfrm>
            <a:off x="1032066" y="1808350"/>
            <a:ext cx="1085700" cy="763500"/>
          </a:xfrm>
          <a:prstGeom prst="rect">
            <a:avLst/>
          </a:prstGeom>
          <a:solidFill>
            <a:srgbClr val="233B52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</a:t>
            </a:r>
            <a:r>
              <a:rPr lang="en" sz="3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erver-initiated push</a:t>
            </a:r>
            <a:endParaRPr sz="3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30" name="Google Shape;530;p47"/>
          <p:cNvCxnSpPr/>
          <p:nvPr/>
        </p:nvCxnSpPr>
        <p:spPr>
          <a:xfrm rot="10800000">
            <a:off x="2094450" y="2185328"/>
            <a:ext cx="1963200" cy="0"/>
          </a:xfrm>
          <a:prstGeom prst="straightConnector1">
            <a:avLst/>
          </a:prstGeom>
          <a:noFill/>
          <a:ln cap="flat" cmpd="sng" w="38100">
            <a:solidFill>
              <a:srgbClr val="1CE8B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31" name="Google Shape;531;p47"/>
          <p:cNvGrpSpPr/>
          <p:nvPr/>
        </p:nvGrpSpPr>
        <p:grpSpPr>
          <a:xfrm>
            <a:off x="5086350" y="1808350"/>
            <a:ext cx="1963200" cy="376978"/>
            <a:chOff x="5086350" y="1808350"/>
            <a:chExt cx="1963200" cy="376978"/>
          </a:xfrm>
        </p:grpSpPr>
        <p:cxnSp>
          <p:nvCxnSpPr>
            <p:cNvPr id="532" name="Google Shape;532;p47"/>
            <p:cNvCxnSpPr/>
            <p:nvPr/>
          </p:nvCxnSpPr>
          <p:spPr>
            <a:xfrm rot="10800000">
              <a:off x="5086350" y="2185328"/>
              <a:ext cx="1963200" cy="0"/>
            </a:xfrm>
            <a:prstGeom prst="straightConnector1">
              <a:avLst/>
            </a:prstGeom>
            <a:noFill/>
            <a:ln cap="flat" cmpd="sng" w="38100">
              <a:solidFill>
                <a:srgbClr val="CE93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3" name="Google Shape;533;p47"/>
            <p:cNvSpPr txBox="1"/>
            <p:nvPr/>
          </p:nvSpPr>
          <p:spPr>
            <a:xfrm>
              <a:off x="5553525" y="1808350"/>
              <a:ext cx="10287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0A4AE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endParaRPr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4" name="Google Shape;534;p47"/>
          <p:cNvGrpSpPr/>
          <p:nvPr/>
        </p:nvGrpSpPr>
        <p:grpSpPr>
          <a:xfrm>
            <a:off x="3694350" y="2701550"/>
            <a:ext cx="2445603" cy="1956225"/>
            <a:chOff x="3694350" y="2701550"/>
            <a:chExt cx="2445603" cy="1956225"/>
          </a:xfrm>
        </p:grpSpPr>
        <p:pic>
          <p:nvPicPr>
            <p:cNvPr id="535" name="Google Shape;535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50788" y="3295638"/>
              <a:ext cx="1042416" cy="1033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6" name="Google Shape;536;p47"/>
            <p:cNvSpPr/>
            <p:nvPr/>
          </p:nvSpPr>
          <p:spPr>
            <a:xfrm>
              <a:off x="4457700" y="2701550"/>
              <a:ext cx="228600" cy="6192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1CE8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7"/>
            <p:cNvSpPr txBox="1"/>
            <p:nvPr/>
          </p:nvSpPr>
          <p:spPr>
            <a:xfrm>
              <a:off x="3694350" y="4346675"/>
              <a:ext cx="17553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0A4AE"/>
                  </a:solidFill>
                  <a:latin typeface="Roboto"/>
                  <a:ea typeface="Roboto"/>
                  <a:cs typeface="Roboto"/>
                  <a:sym typeface="Roboto"/>
                </a:rPr>
                <a:t>OS notification</a:t>
              </a:r>
              <a:endParaRPr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8" name="Google Shape;538;p47"/>
            <p:cNvSpPr txBox="1"/>
            <p:nvPr/>
          </p:nvSpPr>
          <p:spPr>
            <a:xfrm>
              <a:off x="4631253" y="2857593"/>
              <a:ext cx="15087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0A4AE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endParaRPr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9" name="Google Shape;539;p47"/>
          <p:cNvGrpSpPr/>
          <p:nvPr/>
        </p:nvGrpSpPr>
        <p:grpSpPr>
          <a:xfrm>
            <a:off x="7049425" y="1364525"/>
            <a:ext cx="1033272" cy="1340585"/>
            <a:chOff x="7049425" y="1364525"/>
            <a:chExt cx="1033272" cy="1340585"/>
          </a:xfrm>
        </p:grpSpPr>
        <p:pic>
          <p:nvPicPr>
            <p:cNvPr id="540" name="Google Shape;540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49425" y="1671838"/>
              <a:ext cx="1033272" cy="1033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1" name="Google Shape;541;p47"/>
            <p:cNvSpPr txBox="1"/>
            <p:nvPr/>
          </p:nvSpPr>
          <p:spPr>
            <a:xfrm>
              <a:off x="7049425" y="1364525"/>
              <a:ext cx="10287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0A4AE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endParaRPr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2" name="Google Shape;542;p47"/>
          <p:cNvGrpSpPr/>
          <p:nvPr/>
        </p:nvGrpSpPr>
        <p:grpSpPr>
          <a:xfrm>
            <a:off x="4057650" y="1364525"/>
            <a:ext cx="1028700" cy="1300200"/>
            <a:chOff x="4057650" y="1364525"/>
            <a:chExt cx="1028700" cy="1300200"/>
          </a:xfrm>
        </p:grpSpPr>
        <p:sp>
          <p:nvSpPr>
            <p:cNvPr id="543" name="Google Shape;543;p47"/>
            <p:cNvSpPr txBox="1"/>
            <p:nvPr/>
          </p:nvSpPr>
          <p:spPr>
            <a:xfrm>
              <a:off x="4057650" y="1364525"/>
              <a:ext cx="10287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0A4AE"/>
                  </a:solidFill>
                  <a:latin typeface="Roboto"/>
                  <a:ea typeface="Roboto"/>
                  <a:cs typeface="Roboto"/>
                  <a:sym typeface="Roboto"/>
                </a:rPr>
                <a:t>SW</a:t>
              </a:r>
              <a:endParaRPr sz="1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4" name="Google Shape;544;p4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95738" y="1712225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 code: Installation / Activation</a:t>
            </a:r>
            <a:endParaRPr/>
          </a:p>
        </p:txBody>
      </p:sp>
      <p:sp>
        <p:nvSpPr>
          <p:cNvPr id="550" name="Google Shape;550;p48"/>
          <p:cNvSpPr txBox="1"/>
          <p:nvPr>
            <p:ph idx="1" type="body"/>
          </p:nvPr>
        </p:nvSpPr>
        <p:spPr>
          <a:xfrm>
            <a:off x="521450" y="1793500"/>
            <a:ext cx="81063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\</a:t>
            </a:r>
            <a:endParaRPr/>
          </a:p>
        </p:txBody>
      </p:sp>
      <p:sp>
        <p:nvSpPr>
          <p:cNvPr id="551" name="Google Shape;551;p48"/>
          <p:cNvSpPr txBox="1"/>
          <p:nvPr>
            <p:ph idx="2" type="body"/>
          </p:nvPr>
        </p:nvSpPr>
        <p:spPr>
          <a:xfrm>
            <a:off x="512700" y="1672641"/>
            <a:ext cx="8118600" cy="32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4B5F6"/>
                </a:solidFill>
              </a:rPr>
              <a:t>self</a:t>
            </a:r>
            <a:r>
              <a:rPr lang="en"/>
              <a:t>.</a:t>
            </a:r>
            <a:r>
              <a:rPr lang="en">
                <a:solidFill>
                  <a:srgbClr val="1CE8B5"/>
                </a:solidFill>
              </a:rPr>
              <a:t>addEventListener</a:t>
            </a:r>
            <a:r>
              <a:rPr lang="en"/>
              <a:t>(</a:t>
            </a:r>
            <a:r>
              <a:rPr lang="en">
                <a:solidFill>
                  <a:srgbClr val="9CCC65"/>
                </a:solidFill>
              </a:rPr>
              <a:t>'install'</a:t>
            </a:r>
            <a:r>
              <a:rPr lang="en"/>
              <a:t>, event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</a:t>
            </a:r>
            <a:r>
              <a:rPr lang="en">
                <a:solidFill>
                  <a:srgbClr val="90A4AE"/>
                </a:solidFill>
              </a:rPr>
              <a:t>// E.g. populate caches with new resources.</a:t>
            </a:r>
            <a:endParaRPr>
              <a:solidFill>
                <a:srgbClr val="90A4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</a:t>
            </a:r>
            <a:r>
              <a:rPr lang="en">
                <a:solidFill>
                  <a:srgbClr val="80CBC4"/>
                </a:solidFill>
              </a:rPr>
              <a:t>event</a:t>
            </a:r>
            <a:r>
              <a:rPr lang="en"/>
              <a:t>.</a:t>
            </a:r>
            <a:r>
              <a:rPr lang="en">
                <a:solidFill>
                  <a:srgbClr val="1CE8B5"/>
                </a:solidFill>
              </a:rPr>
              <a:t>waitUntil</a:t>
            </a:r>
            <a:r>
              <a:rPr lang="en"/>
              <a:t>(</a:t>
            </a:r>
            <a:r>
              <a:rPr lang="en">
                <a:solidFill>
                  <a:srgbClr val="64B5F6"/>
                </a:solidFill>
              </a:rPr>
              <a:t>doAsyncStuff</a:t>
            </a:r>
            <a:r>
              <a:rPr lang="en"/>
              <a:t>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4B5F6"/>
                </a:solidFill>
              </a:rPr>
              <a:t>self</a:t>
            </a:r>
            <a:r>
              <a:rPr lang="en">
                <a:solidFill>
                  <a:schemeClr val="lt1"/>
                </a:solidFill>
              </a:rPr>
              <a:t>.</a:t>
            </a:r>
            <a:r>
              <a:rPr lang="en">
                <a:solidFill>
                  <a:srgbClr val="1CE8B5"/>
                </a:solidFill>
              </a:rPr>
              <a:t>addEventListener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>
                <a:solidFill>
                  <a:srgbClr val="9CCC65"/>
                </a:solidFill>
              </a:rPr>
              <a:t>'activate'</a:t>
            </a:r>
            <a:r>
              <a:rPr lang="en">
                <a:solidFill>
                  <a:schemeClr val="lt1"/>
                </a:solidFill>
              </a:rPr>
              <a:t>, event =&gt;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 </a:t>
            </a:r>
            <a:r>
              <a:rPr lang="en">
                <a:solidFill>
                  <a:srgbClr val="90A4AE"/>
                </a:solidFill>
              </a:rPr>
              <a:t>// E.g. clean up old caches.</a:t>
            </a:r>
            <a:endParaRPr>
              <a:solidFill>
                <a:srgbClr val="90A4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 </a:t>
            </a:r>
            <a:r>
              <a:rPr lang="en">
                <a:solidFill>
                  <a:srgbClr val="80CBC4"/>
                </a:solidFill>
              </a:rPr>
              <a:t>event</a:t>
            </a:r>
            <a:r>
              <a:rPr lang="en">
                <a:solidFill>
                  <a:schemeClr val="lt1"/>
                </a:solidFill>
              </a:rPr>
              <a:t>.</a:t>
            </a:r>
            <a:r>
              <a:rPr lang="en">
                <a:solidFill>
                  <a:srgbClr val="1CE8B5"/>
                </a:solidFill>
              </a:rPr>
              <a:t>waitUntil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>
                <a:solidFill>
                  <a:srgbClr val="64B5F6"/>
                </a:solidFill>
              </a:rPr>
              <a:t>doAsyncStuff</a:t>
            </a:r>
            <a:r>
              <a:rPr lang="en">
                <a:solidFill>
                  <a:schemeClr val="lt1"/>
                </a:solidFill>
              </a:rPr>
              <a:t>());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 code: Requests</a:t>
            </a:r>
            <a:endParaRPr/>
          </a:p>
        </p:txBody>
      </p:sp>
      <p:sp>
        <p:nvSpPr>
          <p:cNvPr id="557" name="Google Shape;557;p49"/>
          <p:cNvSpPr txBox="1"/>
          <p:nvPr>
            <p:ph idx="1" type="body"/>
          </p:nvPr>
        </p:nvSpPr>
        <p:spPr>
          <a:xfrm>
            <a:off x="521450" y="1793500"/>
            <a:ext cx="81063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\</a:t>
            </a:r>
            <a:endParaRPr/>
          </a:p>
        </p:txBody>
      </p:sp>
      <p:sp>
        <p:nvSpPr>
          <p:cNvPr id="558" name="Google Shape;558;p49"/>
          <p:cNvSpPr txBox="1"/>
          <p:nvPr>
            <p:ph idx="2" type="body"/>
          </p:nvPr>
        </p:nvSpPr>
        <p:spPr>
          <a:xfrm>
            <a:off x="512700" y="1672641"/>
            <a:ext cx="8118600" cy="32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4B5F6"/>
                </a:solidFill>
              </a:rPr>
              <a:t>self</a:t>
            </a:r>
            <a:r>
              <a:rPr lang="en"/>
              <a:t>.</a:t>
            </a:r>
            <a:r>
              <a:rPr lang="en">
                <a:solidFill>
                  <a:srgbClr val="1CE8B5"/>
                </a:solidFill>
              </a:rPr>
              <a:t>addEventListener</a:t>
            </a:r>
            <a:r>
              <a:rPr lang="en"/>
              <a:t>(</a:t>
            </a:r>
            <a:r>
              <a:rPr lang="en">
                <a:solidFill>
                  <a:srgbClr val="9CCC65"/>
                </a:solidFill>
              </a:rPr>
              <a:t>'fetch'</a:t>
            </a:r>
            <a:r>
              <a:rPr lang="en"/>
              <a:t>, event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90A4AE"/>
                </a:solidFill>
              </a:rPr>
              <a:t>// E.g. </a:t>
            </a:r>
            <a:r>
              <a:rPr lang="en">
                <a:solidFill>
                  <a:srgbClr val="90A4AE"/>
                </a:solidFill>
              </a:rPr>
              <a:t>forward the request to the server</a:t>
            </a:r>
            <a:endParaRPr>
              <a:solidFill>
                <a:srgbClr val="90A4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0A4AE"/>
                </a:solidFill>
              </a:rPr>
              <a:t>  // or retrieve </a:t>
            </a:r>
            <a:r>
              <a:rPr lang="en">
                <a:solidFill>
                  <a:srgbClr val="90A4AE"/>
                </a:solidFill>
              </a:rPr>
              <a:t>a response from the cache</a:t>
            </a:r>
            <a:endParaRPr>
              <a:solidFill>
                <a:srgbClr val="90A4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0A4AE"/>
                </a:solidFill>
              </a:rPr>
              <a:t>  // or come up with a random response ¯\_(ツ)_/¯</a:t>
            </a:r>
            <a:endParaRPr>
              <a:solidFill>
                <a:srgbClr val="90A4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80CBC4"/>
                </a:solidFill>
              </a:rPr>
              <a:t>event</a:t>
            </a:r>
            <a:r>
              <a:rPr lang="en"/>
              <a:t>.</a:t>
            </a:r>
            <a:r>
              <a:rPr lang="en">
                <a:solidFill>
                  <a:srgbClr val="1CE8B5"/>
                </a:solidFill>
              </a:rPr>
              <a:t>respondWith</a:t>
            </a:r>
            <a:r>
              <a:rPr lang="en"/>
              <a:t>(</a:t>
            </a:r>
            <a:r>
              <a:rPr lang="en">
                <a:solidFill>
                  <a:srgbClr val="64B5F6"/>
                </a:solidFill>
              </a:rPr>
              <a:t>someResponse</a:t>
            </a:r>
            <a:r>
              <a:rPr lang="en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3238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 code: Other events</a:t>
            </a:r>
            <a:endParaRPr/>
          </a:p>
        </p:txBody>
      </p:sp>
      <p:sp>
        <p:nvSpPr>
          <p:cNvPr id="564" name="Google Shape;564;p50"/>
          <p:cNvSpPr txBox="1"/>
          <p:nvPr>
            <p:ph idx="1" type="body"/>
          </p:nvPr>
        </p:nvSpPr>
        <p:spPr>
          <a:xfrm>
            <a:off x="521450" y="1793500"/>
            <a:ext cx="81063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\</a:t>
            </a:r>
            <a:endParaRPr/>
          </a:p>
        </p:txBody>
      </p:sp>
      <p:sp>
        <p:nvSpPr>
          <p:cNvPr id="565" name="Google Shape;565;p50"/>
          <p:cNvSpPr txBox="1"/>
          <p:nvPr>
            <p:ph idx="2" type="body"/>
          </p:nvPr>
        </p:nvSpPr>
        <p:spPr>
          <a:xfrm>
            <a:off x="512700" y="1672641"/>
            <a:ext cx="8118600" cy="32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4B5F6"/>
                </a:solidFill>
              </a:rPr>
              <a:t>self</a:t>
            </a:r>
            <a:r>
              <a:rPr lang="en"/>
              <a:t>.</a:t>
            </a:r>
            <a:r>
              <a:rPr lang="en">
                <a:solidFill>
                  <a:srgbClr val="1CE8B5"/>
                </a:solidFill>
              </a:rPr>
              <a:t>addEventListener</a:t>
            </a:r>
            <a:r>
              <a:rPr lang="en"/>
              <a:t>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CC65"/>
                </a:solidFill>
              </a:rPr>
              <a:t>  </a:t>
            </a:r>
            <a:r>
              <a:rPr lang="en">
                <a:solidFill>
                  <a:srgbClr val="9CCC65"/>
                </a:solidFill>
              </a:rPr>
              <a:t>'message/notificationclick/push/...'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event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90A4AE"/>
                </a:solidFill>
              </a:rPr>
              <a:t>// Handle the event.</a:t>
            </a:r>
            <a:endParaRPr>
              <a:solidFill>
                <a:srgbClr val="90A4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0A4AE"/>
                </a:solidFill>
              </a:rPr>
              <a:t>    </a:t>
            </a:r>
            <a:r>
              <a:rPr lang="en">
                <a:solidFill>
                  <a:srgbClr val="80CBC4"/>
                </a:solidFill>
              </a:rPr>
              <a:t>event</a:t>
            </a:r>
            <a:r>
              <a:rPr lang="en"/>
              <a:t>.</a:t>
            </a:r>
            <a:r>
              <a:rPr lang="en">
                <a:solidFill>
                  <a:srgbClr val="1CE8B5"/>
                </a:solidFill>
              </a:rPr>
              <a:t>waitUntil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>
                <a:solidFill>
                  <a:srgbClr val="64B5F6"/>
                </a:solidFill>
              </a:rPr>
              <a:t>doAsyncStuff</a:t>
            </a:r>
            <a:r>
              <a:rPr lang="en">
                <a:solidFill>
                  <a:schemeClr val="lt1"/>
                </a:solidFill>
              </a:rPr>
              <a:t>());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},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1"/>
          <p:cNvSpPr txBox="1"/>
          <p:nvPr>
            <p:ph type="title"/>
          </p:nvPr>
        </p:nvSpPr>
        <p:spPr>
          <a:xfrm>
            <a:off x="311700" y="1771113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Web App Manifest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type="title"/>
          </p:nvPr>
        </p:nvSpPr>
        <p:spPr>
          <a:xfrm>
            <a:off x="311700" y="445025"/>
            <a:ext cx="48318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Manifest: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2"/>
          <p:cNvSpPr txBox="1"/>
          <p:nvPr>
            <p:ph idx="1" type="body"/>
          </p:nvPr>
        </p:nvSpPr>
        <p:spPr>
          <a:xfrm>
            <a:off x="311700" y="1407150"/>
            <a:ext cx="4289400" cy="25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Simple JSON text file.</a:t>
            </a:r>
            <a:br>
              <a:rPr lang="en"/>
            </a:br>
            <a:endParaRPr sz="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Provides information about the app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(e.g. name, icons, description).</a:t>
            </a:r>
            <a:br>
              <a:rPr lang="en"/>
            </a:br>
            <a:endParaRPr sz="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Helps identify a web app as PWA.</a:t>
            </a:r>
            <a:br>
              <a:rPr lang="en"/>
            </a:br>
            <a:endParaRPr sz="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Helps better integrate with OS.</a:t>
            </a:r>
            <a:endParaRPr/>
          </a:p>
        </p:txBody>
      </p:sp>
      <p:grpSp>
        <p:nvGrpSpPr>
          <p:cNvPr id="577" name="Google Shape;577;p52"/>
          <p:cNvGrpSpPr/>
          <p:nvPr/>
        </p:nvGrpSpPr>
        <p:grpSpPr>
          <a:xfrm>
            <a:off x="5683100" y="1635450"/>
            <a:ext cx="1867200" cy="1872600"/>
            <a:chOff x="5683100" y="1635475"/>
            <a:chExt cx="1867200" cy="1872600"/>
          </a:xfrm>
        </p:grpSpPr>
        <p:sp>
          <p:nvSpPr>
            <p:cNvPr id="578" name="Google Shape;578;p52"/>
            <p:cNvSpPr/>
            <p:nvPr/>
          </p:nvSpPr>
          <p:spPr>
            <a:xfrm>
              <a:off x="5683100" y="1635475"/>
              <a:ext cx="1867200" cy="1872600"/>
            </a:xfrm>
            <a:prstGeom prst="ellipse">
              <a:avLst/>
            </a:prstGeom>
            <a:solidFill>
              <a:srgbClr val="90A4AE"/>
            </a:solidFill>
            <a:ln cap="flat" cmpd="sng" w="28575">
              <a:solidFill>
                <a:srgbClr val="CE93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79" name="Google Shape;579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17302" y="2072373"/>
              <a:ext cx="998800" cy="998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/>
          <p:nvPr>
            <p:ph idx="1" type="body"/>
          </p:nvPr>
        </p:nvSpPr>
        <p:spPr>
          <a:xfrm>
            <a:off x="311700" y="1102900"/>
            <a:ext cx="3999900" cy="3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</a:t>
            </a:r>
            <a:r>
              <a:rPr lang="en">
                <a:solidFill>
                  <a:srgbClr val="1CE8B5"/>
                </a:solidFill>
              </a:rPr>
              <a:t>"name"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rgbClr val="9CCC65"/>
                </a:solidFill>
              </a:rPr>
              <a:t>"My PWA"</a:t>
            </a:r>
            <a:r>
              <a:rPr lang="en">
                <a:solidFill>
                  <a:schemeClr val="lt1"/>
                </a:solidFill>
              </a:rPr>
              <a:t>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</a:t>
            </a:r>
            <a:r>
              <a:rPr lang="en">
                <a:solidFill>
                  <a:srgbClr val="1CE8B5"/>
                </a:solidFill>
              </a:rPr>
              <a:t>"description"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rgbClr val="9CCC65"/>
                </a:solidFill>
              </a:rPr>
              <a:t>"..."</a:t>
            </a:r>
            <a:r>
              <a:rPr lang="en">
                <a:solidFill>
                  <a:schemeClr val="lt1"/>
                </a:solidFill>
              </a:rPr>
              <a:t>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</a:t>
            </a:r>
            <a:r>
              <a:rPr lang="en">
                <a:solidFill>
                  <a:srgbClr val="1CE8B5"/>
                </a:solidFill>
              </a:rPr>
              <a:t>"start_url"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rgbClr val="9CCC65"/>
                </a:solidFill>
              </a:rPr>
              <a:t>"."</a:t>
            </a:r>
            <a:r>
              <a:rPr lang="en">
                <a:solidFill>
                  <a:schemeClr val="lt1"/>
                </a:solidFill>
              </a:rPr>
              <a:t>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</a:t>
            </a:r>
            <a:r>
              <a:rPr lang="en">
                <a:solidFill>
                  <a:srgbClr val="1CE8B5"/>
                </a:solidFill>
              </a:rPr>
              <a:t>"display"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rgbClr val="9CCC65"/>
                </a:solidFill>
              </a:rPr>
              <a:t>"standalone"</a:t>
            </a:r>
            <a:r>
              <a:rPr lang="en">
                <a:solidFill>
                  <a:schemeClr val="lt1"/>
                </a:solidFill>
              </a:rPr>
              <a:t>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</a:t>
            </a:r>
            <a:r>
              <a:rPr lang="en">
                <a:solidFill>
                  <a:srgbClr val="1CE8B5"/>
                </a:solidFill>
              </a:rPr>
              <a:t>"theme_color"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rgbClr val="9CCC65"/>
                </a:solidFill>
              </a:rPr>
              <a:t>"orchid"</a:t>
            </a:r>
            <a:r>
              <a:rPr lang="en">
                <a:solidFill>
                  <a:schemeClr val="lt1"/>
                </a:solidFill>
              </a:rPr>
              <a:t>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</a:t>
            </a:r>
            <a:r>
              <a:rPr lang="en">
                <a:solidFill>
                  <a:srgbClr val="1CE8B5"/>
                </a:solidFill>
              </a:rPr>
              <a:t>"icons"</a:t>
            </a:r>
            <a:r>
              <a:rPr lang="en">
                <a:solidFill>
                  <a:schemeClr val="lt1"/>
                </a:solidFill>
              </a:rPr>
              <a:t>: [</a:t>
            </a:r>
            <a:r>
              <a:rPr lang="en">
                <a:solidFill>
                  <a:srgbClr val="9CCC65"/>
                </a:solidFill>
              </a:rPr>
              <a:t>...</a:t>
            </a:r>
            <a:r>
              <a:rPr lang="en">
                <a:solidFill>
                  <a:schemeClr val="lt1"/>
                </a:solidFill>
              </a:rPr>
              <a:t>],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</a:t>
            </a:r>
            <a:r>
              <a:rPr lang="en">
                <a:solidFill>
                  <a:srgbClr val="1CE8B5"/>
                </a:solidFill>
              </a:rPr>
              <a:t>...</a:t>
            </a:r>
            <a:endParaRPr>
              <a:solidFill>
                <a:srgbClr val="1CE8B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5350"/>
              </a:solidFill>
            </a:endParaRPr>
          </a:p>
        </p:txBody>
      </p:sp>
      <p:sp>
        <p:nvSpPr>
          <p:cNvPr id="585" name="Google Shape;585;p53"/>
          <p:cNvSpPr txBox="1"/>
          <p:nvPr>
            <p:ph idx="2" type="body"/>
          </p:nvPr>
        </p:nvSpPr>
        <p:spPr>
          <a:xfrm>
            <a:off x="4832400" y="1102900"/>
            <a:ext cx="3999900" cy="3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5350"/>
                </a:solidFill>
              </a:rPr>
              <a:t>&lt;link</a:t>
            </a:r>
            <a:endParaRPr>
              <a:solidFill>
                <a:srgbClr val="EF53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</a:t>
            </a:r>
            <a:r>
              <a:rPr lang="en">
                <a:solidFill>
                  <a:srgbClr val="FFD54F"/>
                </a:solidFill>
              </a:rPr>
              <a:t>rel</a:t>
            </a:r>
            <a:r>
              <a:rPr lang="en">
                <a:solidFill>
                  <a:schemeClr val="lt1"/>
                </a:solidFill>
              </a:rPr>
              <a:t>=</a:t>
            </a:r>
            <a:r>
              <a:rPr lang="en">
                <a:solidFill>
                  <a:srgbClr val="9CCC65"/>
                </a:solidFill>
              </a:rPr>
              <a:t>"manifest"</a:t>
            </a:r>
            <a:endParaRPr>
              <a:solidFill>
                <a:srgbClr val="9CCC6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</a:t>
            </a:r>
            <a:r>
              <a:rPr lang="en">
                <a:solidFill>
                  <a:srgbClr val="FFD54F"/>
                </a:solidFill>
              </a:rPr>
              <a:t>href</a:t>
            </a:r>
            <a:r>
              <a:rPr lang="en">
                <a:solidFill>
                  <a:schemeClr val="lt1"/>
                </a:solidFill>
              </a:rPr>
              <a:t>=</a:t>
            </a:r>
            <a:r>
              <a:rPr lang="en">
                <a:solidFill>
                  <a:srgbClr val="9CCC65"/>
                </a:solidFill>
              </a:rPr>
              <a:t>"manifest.json"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</a:t>
            </a:r>
            <a:r>
              <a:rPr lang="en">
                <a:solidFill>
                  <a:srgbClr val="EF5350"/>
                </a:solidFill>
              </a:rPr>
              <a:t>/&gt;</a:t>
            </a:r>
            <a:endParaRPr>
              <a:solidFill>
                <a:srgbClr val="EF5350"/>
              </a:solidFill>
            </a:endParaRPr>
          </a:p>
        </p:txBody>
      </p:sp>
      <p:sp>
        <p:nvSpPr>
          <p:cNvPr id="586" name="Google Shape;586;p53"/>
          <p:cNvSpPr txBox="1"/>
          <p:nvPr>
            <p:ph idx="3" type="subTitle"/>
          </p:nvPr>
        </p:nvSpPr>
        <p:spPr>
          <a:xfrm>
            <a:off x="311700" y="502100"/>
            <a:ext cx="32262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manifest.json</a:t>
            </a:r>
            <a:endParaRPr/>
          </a:p>
        </p:txBody>
      </p:sp>
      <p:sp>
        <p:nvSpPr>
          <p:cNvPr id="587" name="Google Shape;587;p53"/>
          <p:cNvSpPr txBox="1"/>
          <p:nvPr>
            <p:ph idx="4" type="subTitle"/>
          </p:nvPr>
        </p:nvSpPr>
        <p:spPr>
          <a:xfrm>
            <a:off x="4832400" y="502100"/>
            <a:ext cx="32262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index.html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"/>
          <p:cNvSpPr txBox="1"/>
          <p:nvPr>
            <p:ph type="title"/>
          </p:nvPr>
        </p:nvSpPr>
        <p:spPr>
          <a:xfrm>
            <a:off x="311700" y="1771113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PWA-related </a:t>
            </a:r>
            <a:r>
              <a:rPr b="1" i="1" lang="en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Tooling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1771113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200">
                <a:solidFill>
                  <a:srgbClr val="9CCC65"/>
                </a:solidFill>
              </a:rPr>
              <a:t>What</a:t>
            </a:r>
            <a:endParaRPr i="1" sz="4200">
              <a:solidFill>
                <a:srgbClr val="9CCC6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Progressive Web App</a:t>
            </a:r>
            <a:r>
              <a:rPr lang="en"/>
              <a:t> (PWA)?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5"/>
          <p:cNvSpPr txBox="1"/>
          <p:nvPr>
            <p:ph type="title"/>
          </p:nvPr>
        </p:nvSpPr>
        <p:spPr>
          <a:xfrm>
            <a:off x="311700" y="445025"/>
            <a:ext cx="48318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857"/>
                </a:solidFill>
              </a:rPr>
              <a:t>Note of caution</a:t>
            </a:r>
            <a:endParaRPr>
              <a:solidFill>
                <a:srgbClr val="FF885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5"/>
          <p:cNvSpPr txBox="1"/>
          <p:nvPr>
            <p:ph idx="1" type="body"/>
          </p:nvPr>
        </p:nvSpPr>
        <p:spPr>
          <a:xfrm>
            <a:off x="311700" y="1407150"/>
            <a:ext cx="44190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Low-level, powerful APIs: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54F"/>
              </a:buClr>
              <a:buSzPts val="1800"/>
              <a:buChar char="➢"/>
            </a:pPr>
            <a:r>
              <a:rPr lang="en" sz="1800">
                <a:solidFill>
                  <a:srgbClr val="FFD54F"/>
                </a:solidFill>
              </a:rPr>
              <a:t>Easy to shoot oneself in the foot.</a:t>
            </a:r>
            <a:endParaRPr sz="1800">
              <a:solidFill>
                <a:srgbClr val="9CCC65"/>
              </a:solidFill>
            </a:endParaRPr>
          </a:p>
        </p:txBody>
      </p:sp>
      <p:grpSp>
        <p:nvGrpSpPr>
          <p:cNvPr id="599" name="Google Shape;599;p55"/>
          <p:cNvGrpSpPr/>
          <p:nvPr/>
        </p:nvGrpSpPr>
        <p:grpSpPr>
          <a:xfrm>
            <a:off x="5683100" y="1635450"/>
            <a:ext cx="1867200" cy="1872600"/>
            <a:chOff x="5683100" y="1635450"/>
            <a:chExt cx="1867200" cy="1872600"/>
          </a:xfrm>
        </p:grpSpPr>
        <p:sp>
          <p:nvSpPr>
            <p:cNvPr id="600" name="Google Shape;600;p55"/>
            <p:cNvSpPr/>
            <p:nvPr/>
          </p:nvSpPr>
          <p:spPr>
            <a:xfrm>
              <a:off x="5683100" y="1635450"/>
              <a:ext cx="1867200" cy="1872600"/>
            </a:xfrm>
            <a:prstGeom prst="ellipse">
              <a:avLst/>
            </a:prstGeom>
            <a:solidFill>
              <a:srgbClr val="90A4AE"/>
            </a:solidFill>
            <a:ln cap="flat" cmpd="sng" w="28575">
              <a:solidFill>
                <a:srgbClr val="1976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01" name="Google Shape;601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00063" y="2055114"/>
              <a:ext cx="1033272" cy="10332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2" name="Google Shape;602;p55"/>
          <p:cNvSpPr txBox="1"/>
          <p:nvPr>
            <p:ph idx="1" type="body"/>
          </p:nvPr>
        </p:nvSpPr>
        <p:spPr>
          <a:xfrm>
            <a:off x="311700" y="2747796"/>
            <a:ext cx="4419000" cy="16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Using tools ensures: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CCC65"/>
              </a:buClr>
              <a:buSzPts val="1800"/>
              <a:buChar char="➢"/>
            </a:pPr>
            <a:r>
              <a:rPr lang="en" sz="1800">
                <a:solidFill>
                  <a:srgbClr val="9CCC65"/>
                </a:solidFill>
              </a:rPr>
              <a:t>Battle-tested solutions.</a:t>
            </a:r>
            <a:endParaRPr sz="1800">
              <a:solidFill>
                <a:srgbClr val="9CCC65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Char char="➢"/>
            </a:pPr>
            <a:r>
              <a:rPr lang="en" sz="1800">
                <a:solidFill>
                  <a:srgbClr val="9CCC65"/>
                </a:solidFill>
              </a:rPr>
              <a:t>Best practices.</a:t>
            </a:r>
            <a:endParaRPr sz="1800">
              <a:solidFill>
                <a:srgbClr val="9CCC65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CCC65"/>
              </a:buClr>
              <a:buSzPts val="1800"/>
              <a:buChar char="➢"/>
            </a:pPr>
            <a:r>
              <a:rPr lang="en" sz="1800">
                <a:solidFill>
                  <a:srgbClr val="9CCC65"/>
                </a:solidFill>
              </a:rPr>
              <a:t>Not re-inventing the wheel.</a:t>
            </a:r>
            <a:endParaRPr sz="1800">
              <a:solidFill>
                <a:srgbClr val="9CCC6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90A4AE"/>
                </a:solidFill>
              </a:rPr>
              <a:t>Building</a:t>
            </a:r>
            <a:r>
              <a:rPr i="1" lang="en" sz="1800">
                <a:solidFill>
                  <a:srgbClr val="90A4AE"/>
                </a:solidFill>
              </a:rPr>
              <a:t> PWAs   </a:t>
            </a:r>
            <a:r>
              <a:rPr i="1" lang="en" sz="1400">
                <a:solidFill>
                  <a:srgbClr val="90A4AE"/>
                </a:solidFill>
              </a:rPr>
              <a:t>(</a:t>
            </a:r>
            <a:r>
              <a:rPr i="1" lang="en" sz="1400">
                <a:solidFill>
                  <a:srgbClr val="90A4AE"/>
                </a:solidFill>
              </a:rPr>
              <a:t>1/3</a:t>
            </a:r>
            <a:r>
              <a:rPr i="1" lang="en" sz="1400">
                <a:solidFill>
                  <a:srgbClr val="90A4AE"/>
                </a:solidFill>
              </a:rPr>
              <a:t>)</a:t>
            </a:r>
            <a:endParaRPr i="1" sz="1400">
              <a:solidFill>
                <a:srgbClr val="90A4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/>
              </a:rPr>
              <a:t>PWABuilder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8" name="Google Shape;608;p56"/>
          <p:cNvSpPr txBox="1"/>
          <p:nvPr>
            <p:ph idx="1" type="body"/>
          </p:nvPr>
        </p:nvSpPr>
        <p:spPr>
          <a:xfrm>
            <a:off x="311700" y="1609675"/>
            <a:ext cx="85206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lt1"/>
                </a:solidFill>
              </a:rPr>
              <a:t>Online wizard and CLI tool for generating PWA from any site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Additionally supports packaging PWAs as native apps (via </a:t>
            </a:r>
            <a:r>
              <a:rPr lang="en" u="sng">
                <a:solidFill>
                  <a:srgbClr val="EFEFEF"/>
                </a:solidFill>
                <a:hlinkClick r:id="rId4"/>
              </a:rPr>
              <a:t>Cordova</a:t>
            </a:r>
            <a:r>
              <a:rPr lang="en">
                <a:solidFill>
                  <a:schemeClr val="lt1"/>
                </a:solidFill>
              </a:rPr>
              <a:t>).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Good for initial experimentation.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09" name="Google Shape;609;p56"/>
          <p:cNvGrpSpPr/>
          <p:nvPr/>
        </p:nvGrpSpPr>
        <p:grpSpPr>
          <a:xfrm>
            <a:off x="6332400" y="381100"/>
            <a:ext cx="1051200" cy="887100"/>
            <a:chOff x="4046400" y="381100"/>
            <a:chExt cx="1051200" cy="887100"/>
          </a:xfrm>
        </p:grpSpPr>
        <p:sp>
          <p:nvSpPr>
            <p:cNvPr id="610" name="Google Shape;610;p56"/>
            <p:cNvSpPr/>
            <p:nvPr/>
          </p:nvSpPr>
          <p:spPr>
            <a:xfrm>
              <a:off x="4046400" y="381100"/>
              <a:ext cx="1051200" cy="887100"/>
            </a:xfrm>
            <a:prstGeom prst="rect">
              <a:avLst/>
            </a:prstGeom>
            <a:solidFill>
              <a:srgbClr val="90A4A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11" name="Google Shape;611;p5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96512" y="441438"/>
              <a:ext cx="950976" cy="7743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2" name="Google Shape;612;p56"/>
          <p:cNvGrpSpPr/>
          <p:nvPr/>
        </p:nvGrpSpPr>
        <p:grpSpPr>
          <a:xfrm>
            <a:off x="311700" y="3401275"/>
            <a:ext cx="7616625" cy="1066800"/>
            <a:chOff x="311700" y="3401275"/>
            <a:chExt cx="7616625" cy="1066800"/>
          </a:xfrm>
        </p:grpSpPr>
        <p:grpSp>
          <p:nvGrpSpPr>
            <p:cNvPr id="613" name="Google Shape;613;p56"/>
            <p:cNvGrpSpPr/>
            <p:nvPr/>
          </p:nvGrpSpPr>
          <p:grpSpPr>
            <a:xfrm>
              <a:off x="311700" y="3401275"/>
              <a:ext cx="7616625" cy="457200"/>
              <a:chOff x="311700" y="3172675"/>
              <a:chExt cx="7616625" cy="457200"/>
            </a:xfrm>
          </p:grpSpPr>
          <p:sp>
            <p:nvSpPr>
              <p:cNvPr id="614" name="Google Shape;614;p56"/>
              <p:cNvSpPr/>
              <p:nvPr/>
            </p:nvSpPr>
            <p:spPr>
              <a:xfrm>
                <a:off x="311700" y="3172675"/>
                <a:ext cx="457200" cy="457200"/>
              </a:xfrm>
              <a:prstGeom prst="mathPlus">
                <a:avLst>
                  <a:gd fmla="val 23520" name="adj1"/>
                </a:avLst>
              </a:prstGeom>
              <a:solidFill>
                <a:srgbClr val="9CCC6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56"/>
              <p:cNvSpPr txBox="1"/>
              <p:nvPr/>
            </p:nvSpPr>
            <p:spPr>
              <a:xfrm>
                <a:off x="865125" y="3172675"/>
                <a:ext cx="7063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9CCC65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Easy to get started, extensible</a:t>
                </a:r>
                <a:endParaRPr sz="1800">
                  <a:solidFill>
                    <a:srgbClr val="9CCC65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grpSp>
          <p:nvGrpSpPr>
            <p:cNvPr id="616" name="Google Shape;616;p56"/>
            <p:cNvGrpSpPr/>
            <p:nvPr/>
          </p:nvGrpSpPr>
          <p:grpSpPr>
            <a:xfrm>
              <a:off x="311700" y="4010875"/>
              <a:ext cx="7616625" cy="457200"/>
              <a:chOff x="311700" y="4010875"/>
              <a:chExt cx="7616625" cy="457200"/>
            </a:xfrm>
          </p:grpSpPr>
          <p:sp>
            <p:nvSpPr>
              <p:cNvPr id="617" name="Google Shape;617;p56"/>
              <p:cNvSpPr/>
              <p:nvPr/>
            </p:nvSpPr>
            <p:spPr>
              <a:xfrm>
                <a:off x="311700" y="4010875"/>
                <a:ext cx="457200" cy="457200"/>
              </a:xfrm>
              <a:prstGeom prst="mathMinus">
                <a:avLst>
                  <a:gd fmla="val 23520" name="adj1"/>
                </a:avLst>
              </a:prstGeom>
              <a:solidFill>
                <a:srgbClr val="EF535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56"/>
              <p:cNvSpPr txBox="1"/>
              <p:nvPr/>
            </p:nvSpPr>
            <p:spPr>
              <a:xfrm>
                <a:off x="865125" y="4010875"/>
                <a:ext cx="7063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EF5350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Limited feature-set</a:t>
                </a:r>
                <a:endParaRPr sz="1800">
                  <a:solidFill>
                    <a:srgbClr val="EF535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90A4AE"/>
                </a:solidFill>
              </a:rPr>
              <a:t>Building PWAs</a:t>
            </a:r>
            <a:r>
              <a:rPr i="1" lang="en" sz="1800">
                <a:solidFill>
                  <a:srgbClr val="90A4AE"/>
                </a:solidFill>
              </a:rPr>
              <a:t>   </a:t>
            </a:r>
            <a:r>
              <a:rPr i="1" lang="en" sz="1400">
                <a:solidFill>
                  <a:srgbClr val="90A4AE"/>
                </a:solidFill>
              </a:rPr>
              <a:t>(2/3)</a:t>
            </a:r>
            <a:endParaRPr i="1" sz="1800">
              <a:solidFill>
                <a:srgbClr val="90A4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/>
              </a:rPr>
              <a:t>Workbox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57"/>
          <p:cNvSpPr txBox="1"/>
          <p:nvPr>
            <p:ph idx="1" type="body"/>
          </p:nvPr>
        </p:nvSpPr>
        <p:spPr>
          <a:xfrm>
            <a:off x="311700" y="1609675"/>
            <a:ext cx="85206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lt1"/>
                </a:solidFill>
              </a:rPr>
              <a:t>Set of libraries and Node modules for building PWAs.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Plugin-based architecture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Supports extending existing SW.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25" name="Google Shape;62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363" y="308013"/>
            <a:ext cx="1033272" cy="10332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6" name="Google Shape;626;p57"/>
          <p:cNvGrpSpPr/>
          <p:nvPr/>
        </p:nvGrpSpPr>
        <p:grpSpPr>
          <a:xfrm>
            <a:off x="311700" y="3401275"/>
            <a:ext cx="7616625" cy="1066800"/>
            <a:chOff x="311700" y="3401275"/>
            <a:chExt cx="7616625" cy="1066800"/>
          </a:xfrm>
        </p:grpSpPr>
        <p:grpSp>
          <p:nvGrpSpPr>
            <p:cNvPr id="627" name="Google Shape;627;p57"/>
            <p:cNvGrpSpPr/>
            <p:nvPr/>
          </p:nvGrpSpPr>
          <p:grpSpPr>
            <a:xfrm>
              <a:off x="311700" y="3401275"/>
              <a:ext cx="7616625" cy="457200"/>
              <a:chOff x="311700" y="3172675"/>
              <a:chExt cx="7616625" cy="457200"/>
            </a:xfrm>
          </p:grpSpPr>
          <p:sp>
            <p:nvSpPr>
              <p:cNvPr id="628" name="Google Shape;628;p57"/>
              <p:cNvSpPr/>
              <p:nvPr/>
            </p:nvSpPr>
            <p:spPr>
              <a:xfrm>
                <a:off x="311700" y="3172675"/>
                <a:ext cx="457200" cy="457200"/>
              </a:xfrm>
              <a:prstGeom prst="mathPlus">
                <a:avLst>
                  <a:gd fmla="val 23520" name="adj1"/>
                </a:avLst>
              </a:prstGeom>
              <a:solidFill>
                <a:srgbClr val="9CCC6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57"/>
              <p:cNvSpPr txBox="1"/>
              <p:nvPr/>
            </p:nvSpPr>
            <p:spPr>
              <a:xfrm>
                <a:off x="865125" y="3172675"/>
                <a:ext cx="7063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9CCC65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Feature-rich</a:t>
                </a:r>
                <a:r>
                  <a:rPr lang="en" sz="1800">
                    <a:solidFill>
                      <a:srgbClr val="9CCC65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, extensible, composable</a:t>
                </a:r>
                <a:endParaRPr sz="1800">
                  <a:solidFill>
                    <a:srgbClr val="9CCC65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grpSp>
          <p:nvGrpSpPr>
            <p:cNvPr id="630" name="Google Shape;630;p57"/>
            <p:cNvGrpSpPr/>
            <p:nvPr/>
          </p:nvGrpSpPr>
          <p:grpSpPr>
            <a:xfrm>
              <a:off x="311700" y="4010875"/>
              <a:ext cx="7616625" cy="457200"/>
              <a:chOff x="311700" y="4010875"/>
              <a:chExt cx="7616625" cy="457200"/>
            </a:xfrm>
          </p:grpSpPr>
          <p:sp>
            <p:nvSpPr>
              <p:cNvPr id="631" name="Google Shape;631;p57"/>
              <p:cNvSpPr/>
              <p:nvPr/>
            </p:nvSpPr>
            <p:spPr>
              <a:xfrm>
                <a:off x="311700" y="4010875"/>
                <a:ext cx="457200" cy="457200"/>
              </a:xfrm>
              <a:prstGeom prst="mathMinus">
                <a:avLst>
                  <a:gd fmla="val 23520" name="adj1"/>
                </a:avLst>
              </a:prstGeom>
              <a:solidFill>
                <a:srgbClr val="EF535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57"/>
              <p:cNvSpPr txBox="1"/>
              <p:nvPr/>
            </p:nvSpPr>
            <p:spPr>
              <a:xfrm>
                <a:off x="865125" y="4010875"/>
                <a:ext cx="7063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EF5350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Relatively complicated set-up</a:t>
                </a:r>
                <a:endParaRPr sz="1800">
                  <a:solidFill>
                    <a:srgbClr val="EF535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90A4AE"/>
                </a:solidFill>
              </a:rPr>
              <a:t>Building PWAs</a:t>
            </a:r>
            <a:r>
              <a:rPr i="1" lang="en" sz="1800">
                <a:solidFill>
                  <a:srgbClr val="90A4AE"/>
                </a:solidFill>
              </a:rPr>
              <a:t>   </a:t>
            </a:r>
            <a:r>
              <a:rPr i="1" lang="en" sz="1400">
                <a:solidFill>
                  <a:srgbClr val="90A4AE"/>
                </a:solidFill>
              </a:rPr>
              <a:t>(3/3)</a:t>
            </a:r>
            <a:endParaRPr i="1" sz="1800">
              <a:solidFill>
                <a:srgbClr val="90A4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/>
              </a:rPr>
              <a:t>@angular/service-worker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8" name="Google Shape;638;p58"/>
          <p:cNvSpPr txBox="1"/>
          <p:nvPr>
            <p:ph idx="1" type="body"/>
          </p:nvPr>
        </p:nvSpPr>
        <p:spPr>
          <a:xfrm>
            <a:off x="311700" y="1609675"/>
            <a:ext cx="85206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lt1"/>
                </a:solidFill>
              </a:rPr>
              <a:t>Angular‘s SW implementation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Offers several features out-of-the-box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Angular &amp; Angular CLI integration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39" name="Google Shape;63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560" y="381247"/>
            <a:ext cx="824877" cy="88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0" name="Google Shape;640;p58"/>
          <p:cNvGrpSpPr/>
          <p:nvPr/>
        </p:nvGrpSpPr>
        <p:grpSpPr>
          <a:xfrm>
            <a:off x="311700" y="3401275"/>
            <a:ext cx="7616625" cy="1066800"/>
            <a:chOff x="311700" y="3401275"/>
            <a:chExt cx="7616625" cy="1066800"/>
          </a:xfrm>
        </p:grpSpPr>
        <p:grpSp>
          <p:nvGrpSpPr>
            <p:cNvPr id="641" name="Google Shape;641;p58"/>
            <p:cNvGrpSpPr/>
            <p:nvPr/>
          </p:nvGrpSpPr>
          <p:grpSpPr>
            <a:xfrm>
              <a:off x="311700" y="3401275"/>
              <a:ext cx="7616625" cy="457200"/>
              <a:chOff x="311700" y="3172675"/>
              <a:chExt cx="7616625" cy="457200"/>
            </a:xfrm>
          </p:grpSpPr>
          <p:sp>
            <p:nvSpPr>
              <p:cNvPr id="642" name="Google Shape;642;p58"/>
              <p:cNvSpPr/>
              <p:nvPr/>
            </p:nvSpPr>
            <p:spPr>
              <a:xfrm>
                <a:off x="311700" y="3172675"/>
                <a:ext cx="457200" cy="457200"/>
              </a:xfrm>
              <a:prstGeom prst="mathPlus">
                <a:avLst>
                  <a:gd fmla="val 23520" name="adj1"/>
                </a:avLst>
              </a:prstGeom>
              <a:solidFill>
                <a:srgbClr val="9CCC6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58"/>
              <p:cNvSpPr txBox="1"/>
              <p:nvPr/>
            </p:nvSpPr>
            <p:spPr>
              <a:xfrm>
                <a:off x="865125" y="3172675"/>
                <a:ext cx="7063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9CCC65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No coding required, easy to use from Angular app (DI, services)</a:t>
                </a:r>
                <a:endParaRPr sz="1800">
                  <a:solidFill>
                    <a:srgbClr val="9CCC65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grpSp>
          <p:nvGrpSpPr>
            <p:cNvPr id="644" name="Google Shape;644;p58"/>
            <p:cNvGrpSpPr/>
            <p:nvPr/>
          </p:nvGrpSpPr>
          <p:grpSpPr>
            <a:xfrm>
              <a:off x="311700" y="4010875"/>
              <a:ext cx="7616625" cy="457200"/>
              <a:chOff x="311700" y="4010875"/>
              <a:chExt cx="7616625" cy="457200"/>
            </a:xfrm>
          </p:grpSpPr>
          <p:sp>
            <p:nvSpPr>
              <p:cNvPr id="645" name="Google Shape;645;p58"/>
              <p:cNvSpPr/>
              <p:nvPr/>
            </p:nvSpPr>
            <p:spPr>
              <a:xfrm>
                <a:off x="311700" y="4010875"/>
                <a:ext cx="457200" cy="457200"/>
              </a:xfrm>
              <a:prstGeom prst="mathMinus">
                <a:avLst>
                  <a:gd fmla="val 23520" name="adj1"/>
                </a:avLst>
              </a:prstGeom>
              <a:solidFill>
                <a:srgbClr val="EF535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58"/>
              <p:cNvSpPr txBox="1"/>
              <p:nvPr/>
            </p:nvSpPr>
            <p:spPr>
              <a:xfrm>
                <a:off x="865125" y="4010875"/>
                <a:ext cx="7063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EF5350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Not extensible/composable</a:t>
                </a:r>
                <a:endParaRPr sz="1800">
                  <a:solidFill>
                    <a:srgbClr val="EF535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59"/>
          <p:cNvPicPr preferRelativeResize="0"/>
          <p:nvPr/>
        </p:nvPicPr>
        <p:blipFill rotWithShape="1">
          <a:blip r:embed="rId3">
            <a:alphaModFix/>
          </a:blip>
          <a:srcRect b="29373" l="0" r="0" t="0"/>
          <a:stretch/>
        </p:blipFill>
        <p:spPr>
          <a:xfrm>
            <a:off x="5628725" y="2571750"/>
            <a:ext cx="3203576" cy="2041225"/>
          </a:xfrm>
          <a:prstGeom prst="rect">
            <a:avLst/>
          </a:prstGeom>
          <a:noFill/>
          <a:ln cap="flat" cmpd="sng" w="19050">
            <a:solidFill>
              <a:srgbClr val="90A4A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2" name="Google Shape;65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90A4AE"/>
                </a:solidFill>
              </a:rPr>
              <a:t>Testing PWAs</a:t>
            </a:r>
            <a:r>
              <a:rPr i="1" lang="en" sz="1800">
                <a:solidFill>
                  <a:srgbClr val="90A4AE"/>
                </a:solidFill>
              </a:rPr>
              <a:t>   </a:t>
            </a:r>
            <a:r>
              <a:rPr i="1" lang="en" sz="1400">
                <a:solidFill>
                  <a:srgbClr val="90A4AE"/>
                </a:solidFill>
              </a:rPr>
              <a:t>(1/2)</a:t>
            </a:r>
            <a:endParaRPr i="1" sz="1800">
              <a:solidFill>
                <a:srgbClr val="90A4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4"/>
              </a:rPr>
              <a:t>Lighthouse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3" name="Google Shape;653;p59"/>
          <p:cNvSpPr txBox="1"/>
          <p:nvPr>
            <p:ph idx="1" type="body"/>
          </p:nvPr>
        </p:nvSpPr>
        <p:spPr>
          <a:xfrm>
            <a:off x="311700" y="1609675"/>
            <a:ext cx="85206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lt1"/>
                </a:solidFill>
              </a:rPr>
              <a:t>Open-source, automated tool for improving quality of web pages.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Audits for PWA, performance, accessibility, and more.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Built into Chrome.</a:t>
            </a:r>
            <a:br>
              <a:rPr lang="en">
                <a:solidFill>
                  <a:schemeClr val="lt1"/>
                </a:solidFill>
              </a:rPr>
            </a:br>
            <a:r>
              <a:rPr lang="en" sz="1400">
                <a:solidFill>
                  <a:srgbClr val="90A4AE"/>
                </a:solidFill>
              </a:rPr>
              <a:t>Useful during development.</a:t>
            </a:r>
            <a:endParaRPr sz="1400">
              <a:solidFill>
                <a:srgbClr val="90A4A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CLI tool / Node module.</a:t>
            </a:r>
            <a:br>
              <a:rPr lang="en">
                <a:solidFill>
                  <a:schemeClr val="lt1"/>
                </a:solidFill>
              </a:rPr>
            </a:br>
            <a:r>
              <a:rPr lang="en" sz="1400">
                <a:solidFill>
                  <a:srgbClr val="90A4AE"/>
                </a:solidFill>
              </a:rPr>
              <a:t>Useful for CI.</a:t>
            </a:r>
            <a:endParaRPr/>
          </a:p>
        </p:txBody>
      </p:sp>
      <p:pic>
        <p:nvPicPr>
          <p:cNvPr id="654" name="Google Shape;65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1750" y="352375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725" y="2571750"/>
            <a:ext cx="3203577" cy="2041224"/>
          </a:xfrm>
          <a:prstGeom prst="rect">
            <a:avLst/>
          </a:prstGeom>
          <a:noFill/>
          <a:ln cap="flat" cmpd="sng" w="19050">
            <a:solidFill>
              <a:srgbClr val="90A4A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0" name="Google Shape;66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90A4AE"/>
                </a:solidFill>
              </a:rPr>
              <a:t>Testing PWAs</a:t>
            </a:r>
            <a:r>
              <a:rPr i="1" lang="en" sz="1800">
                <a:solidFill>
                  <a:srgbClr val="90A4AE"/>
                </a:solidFill>
              </a:rPr>
              <a:t>   </a:t>
            </a:r>
            <a:r>
              <a:rPr i="1" lang="en" sz="1400">
                <a:solidFill>
                  <a:srgbClr val="90A4AE"/>
                </a:solidFill>
              </a:rPr>
              <a:t>(2/2)</a:t>
            </a:r>
            <a:endParaRPr i="1" sz="1800">
              <a:solidFill>
                <a:srgbClr val="90A4A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4"/>
              </a:rPr>
              <a:t>Webhint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61" name="Google Shape;66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1750" y="352375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60"/>
          <p:cNvSpPr txBox="1"/>
          <p:nvPr>
            <p:ph idx="1" type="body"/>
          </p:nvPr>
        </p:nvSpPr>
        <p:spPr>
          <a:xfrm>
            <a:off x="311700" y="1609675"/>
            <a:ext cx="85206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</a:pPr>
            <a:r>
              <a:rPr lang="en">
                <a:solidFill>
                  <a:schemeClr val="lt1"/>
                </a:solidFill>
              </a:rPr>
              <a:t>Open-source, community-driven linting tool.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Helps improve speed, accessibility, security, PWA, and more.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Checks for best practices and common errors.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Online scanner.</a:t>
            </a:r>
            <a:br>
              <a:rPr lang="en">
                <a:solidFill>
                  <a:schemeClr val="lt1"/>
                </a:solidFill>
              </a:rPr>
            </a:br>
            <a:r>
              <a:rPr lang="en" sz="1400">
                <a:solidFill>
                  <a:srgbClr val="90A4AE"/>
                </a:solidFill>
              </a:rPr>
              <a:t>Useful during development.</a:t>
            </a:r>
            <a:endParaRPr sz="1400">
              <a:solidFill>
                <a:srgbClr val="90A4A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CLI tool.</a:t>
            </a:r>
            <a:br>
              <a:rPr lang="en">
                <a:solidFill>
                  <a:schemeClr val="lt1"/>
                </a:solidFill>
              </a:rPr>
            </a:br>
            <a:r>
              <a:rPr lang="en" sz="1400">
                <a:solidFill>
                  <a:srgbClr val="90A4AE"/>
                </a:solidFill>
              </a:rPr>
              <a:t>Useful for CI.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1"/>
          <p:cNvSpPr txBox="1"/>
          <p:nvPr>
            <p:ph type="title"/>
          </p:nvPr>
        </p:nvSpPr>
        <p:spPr>
          <a:xfrm>
            <a:off x="311700" y="1182575"/>
            <a:ext cx="4260300" cy="2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90A4AE"/>
                </a:solidFill>
                <a:hlinkClick r:id="rId3"/>
              </a:rPr>
              <a:t>https://github.com/gkalpak/ng-athens-pwa-demo</a:t>
            </a:r>
            <a:endParaRPr sz="1400">
              <a:solidFill>
                <a:srgbClr val="90A4AE"/>
              </a:solidFill>
            </a:endParaRPr>
          </a:p>
        </p:txBody>
      </p:sp>
      <p:sp>
        <p:nvSpPr>
          <p:cNvPr id="668" name="Google Shape;668;p61"/>
          <p:cNvSpPr/>
          <p:nvPr/>
        </p:nvSpPr>
        <p:spPr>
          <a:xfrm>
            <a:off x="5667350" y="563613"/>
            <a:ext cx="2001540" cy="401626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1"/>
          <p:cNvSpPr/>
          <p:nvPr/>
        </p:nvSpPr>
        <p:spPr>
          <a:xfrm>
            <a:off x="5757359" y="900435"/>
            <a:ext cx="1821600" cy="3237300"/>
          </a:xfrm>
          <a:prstGeom prst="rect">
            <a:avLst/>
          </a:prstGeom>
          <a:solidFill>
            <a:srgbClr val="FFFFFF">
              <a:alpha val="5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24242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42424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70" name="Google Shape;67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475" y="900425"/>
            <a:ext cx="1821600" cy="3237706"/>
          </a:xfrm>
          <a:prstGeom prst="rect">
            <a:avLst/>
          </a:prstGeom>
          <a:noFill/>
          <a:ln cap="flat" cmpd="sng" w="9525">
            <a:solidFill>
              <a:srgbClr val="90A4A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2"/>
          <p:cNvSpPr txBox="1"/>
          <p:nvPr>
            <p:ph idx="4294967295" type="body"/>
          </p:nvPr>
        </p:nvSpPr>
        <p:spPr>
          <a:xfrm>
            <a:off x="642875" y="2043263"/>
            <a:ext cx="40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Slides | </a:t>
            </a:r>
            <a:r>
              <a:rPr lang="en" u="sng">
                <a:solidFill>
                  <a:schemeClr val="hlink"/>
                </a:solidFill>
                <a:hlinkClick r:id="rId3"/>
              </a:rPr>
              <a:t>bit.ly/gk-ngathens-pwa</a:t>
            </a:r>
            <a:endParaRPr>
              <a:solidFill>
                <a:srgbClr val="00E4FF"/>
              </a:solidFill>
            </a:endParaRPr>
          </a:p>
        </p:txBody>
      </p:sp>
      <p:sp>
        <p:nvSpPr>
          <p:cNvPr id="676" name="Google Shape;676;p62"/>
          <p:cNvSpPr txBox="1"/>
          <p:nvPr>
            <p:ph idx="4294967295" type="body"/>
          </p:nvPr>
        </p:nvSpPr>
        <p:spPr>
          <a:xfrm>
            <a:off x="1287950" y="2972815"/>
            <a:ext cx="1998900" cy="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George Kalpakas</a:t>
            </a:r>
            <a:endParaRPr/>
          </a:p>
        </p:txBody>
      </p:sp>
      <p:pic>
        <p:nvPicPr>
          <p:cNvPr descr="gkalpak2.png" id="677" name="Google Shape;677;p62"/>
          <p:cNvPicPr preferRelativeResize="0"/>
          <p:nvPr/>
        </p:nvPicPr>
        <p:blipFill rotWithShape="1">
          <a:blip r:embed="rId4">
            <a:alphaModFix/>
          </a:blip>
          <a:srcRect b="0" l="1190" r="1190" t="0"/>
          <a:stretch/>
        </p:blipFill>
        <p:spPr>
          <a:xfrm>
            <a:off x="642875" y="3002725"/>
            <a:ext cx="634500" cy="634500"/>
          </a:xfrm>
          <a:prstGeom prst="ellipse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8" name="Google Shape;678;p62"/>
          <p:cNvSpPr txBox="1"/>
          <p:nvPr>
            <p:ph idx="4294967295" type="body"/>
          </p:nvPr>
        </p:nvSpPr>
        <p:spPr>
          <a:xfrm>
            <a:off x="1287950" y="3244440"/>
            <a:ext cx="1998900" cy="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90A4AE"/>
                </a:solidFill>
              </a:rPr>
              <a:t>@gkalpakas</a:t>
            </a:r>
            <a:endParaRPr sz="1600">
              <a:solidFill>
                <a:srgbClr val="90A4AE"/>
              </a:solidFill>
            </a:endParaRPr>
          </a:p>
        </p:txBody>
      </p:sp>
      <p:sp>
        <p:nvSpPr>
          <p:cNvPr id="679" name="Google Shape;679;p62"/>
          <p:cNvSpPr txBox="1"/>
          <p:nvPr>
            <p:ph type="title"/>
          </p:nvPr>
        </p:nvSpPr>
        <p:spPr>
          <a:xfrm>
            <a:off x="490250" y="450150"/>
            <a:ext cx="63678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  <p:pic>
        <p:nvPicPr>
          <p:cNvPr id="680" name="Google Shape;680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7150" y="1763028"/>
            <a:ext cx="2381200" cy="23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Browser APIs</a:t>
            </a:r>
            <a:endParaRPr sz="1800">
              <a:solidFill>
                <a:srgbClr val="90A4AE"/>
              </a:solidFill>
            </a:endParaRPr>
          </a:p>
        </p:txBody>
      </p:sp>
      <p:sp>
        <p:nvSpPr>
          <p:cNvPr id="686" name="Google Shape;686;p63"/>
          <p:cNvSpPr txBox="1"/>
          <p:nvPr>
            <p:ph idx="1" type="body"/>
          </p:nvPr>
        </p:nvSpPr>
        <p:spPr>
          <a:xfrm>
            <a:off x="311700" y="1304875"/>
            <a:ext cx="39999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 APIs: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Cache API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r:id="rId4"/>
              </a:rPr>
              <a:t>Clients API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r:id="rId5"/>
              </a:rPr>
              <a:t>Fetch API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IndexedDB API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Notifications API</a:t>
            </a:r>
            <a:endParaRPr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Push API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ServiceWorker API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10"/>
              </a:rPr>
              <a:t>Web App Manifest</a:t>
            </a:r>
            <a:endParaRPr sz="1400"/>
          </a:p>
        </p:txBody>
      </p:sp>
      <p:sp>
        <p:nvSpPr>
          <p:cNvPr id="687" name="Google Shape;687;p63"/>
          <p:cNvSpPr txBox="1"/>
          <p:nvPr>
            <p:ph idx="2" type="body"/>
          </p:nvPr>
        </p:nvSpPr>
        <p:spPr>
          <a:xfrm>
            <a:off x="4832400" y="1304875"/>
            <a:ext cx="39999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Proposed/Draft APIs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r:id="rId11"/>
              </a:rPr>
              <a:t>Background Fetch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r:id="rId12"/>
              </a:rPr>
              <a:t>Background Sync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r:id="rId13"/>
              </a:rPr>
              <a:t>Writable Files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Miscellaneous: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r:id="rId14"/>
              </a:rPr>
              <a:t>Is Service Worker </a:t>
            </a:r>
            <a:r>
              <a:rPr lang="en" sz="1400" u="sng">
                <a:solidFill>
                  <a:schemeClr val="hlink"/>
                </a:solidFill>
                <a:hlinkClick r:id="rId15"/>
              </a:rPr>
              <a:t>ready</a:t>
            </a:r>
            <a:r>
              <a:rPr lang="en" sz="1400" u="sng">
                <a:solidFill>
                  <a:schemeClr val="accent5"/>
                </a:solidFill>
                <a:hlinkClick r:id="rId16"/>
              </a:rPr>
              <a:t>?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17"/>
              </a:rPr>
              <a:t>Project Fugu</a:t>
            </a:r>
            <a:r>
              <a:rPr lang="en" sz="1400"/>
              <a:t> (successor of </a:t>
            </a:r>
            <a:r>
              <a:rPr lang="en" sz="1400" u="sng">
                <a:solidFill>
                  <a:schemeClr val="hlink"/>
                </a:solidFill>
                <a:hlinkClick r:id="rId18"/>
              </a:rPr>
              <a:t>Project Fizz</a:t>
            </a:r>
            <a:r>
              <a:rPr lang="en" sz="1400"/>
              <a:t>)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Tooling/Docs</a:t>
            </a:r>
            <a:endParaRPr sz="1800">
              <a:solidFill>
                <a:srgbClr val="90A4AE"/>
              </a:solidFill>
            </a:endParaRPr>
          </a:p>
        </p:txBody>
      </p:sp>
      <p:sp>
        <p:nvSpPr>
          <p:cNvPr id="693" name="Google Shape;693;p64"/>
          <p:cNvSpPr txBox="1"/>
          <p:nvPr>
            <p:ph idx="1" type="body"/>
          </p:nvPr>
        </p:nvSpPr>
        <p:spPr>
          <a:xfrm>
            <a:off x="311700" y="1304875"/>
            <a:ext cx="42657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Tooling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Angular SW: Intro</a:t>
            </a:r>
            <a:endParaRPr sz="1400" u="sng">
              <a:solidFill>
                <a:schemeClr val="hlink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Angular SW: Config</a:t>
            </a:r>
            <a:endParaRPr sz="1400" u="sng">
              <a:solidFill>
                <a:schemeClr val="hlink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r:id="rId5"/>
              </a:rPr>
              <a:t>Workbox</a:t>
            </a:r>
            <a:endParaRPr sz="1400" u="sng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r:id="rId6"/>
              </a:rPr>
              <a:t>PWABuilder</a:t>
            </a:r>
            <a:endParaRPr sz="14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Lighthouse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r:id="rId8"/>
              </a:rPr>
              <a:t>Webhint</a:t>
            </a:r>
            <a:r>
              <a:rPr lang="en" sz="14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rgbClr val="90A4AE"/>
                </a:solidFill>
              </a:rPr>
              <a:t>(prev. Sonarwhal)</a:t>
            </a:r>
            <a:endParaRPr sz="1200">
              <a:solidFill>
                <a:srgbClr val="90A4AE"/>
              </a:solidFill>
            </a:endParaRPr>
          </a:p>
        </p:txBody>
      </p:sp>
      <p:sp>
        <p:nvSpPr>
          <p:cNvPr id="694" name="Google Shape;694;p64"/>
          <p:cNvSpPr txBox="1"/>
          <p:nvPr>
            <p:ph idx="2" type="body"/>
          </p:nvPr>
        </p:nvSpPr>
        <p:spPr>
          <a:xfrm>
            <a:off x="4566575" y="1304875"/>
            <a:ext cx="42657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Guides/Blog posts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r:id="rId9"/>
              </a:rPr>
              <a:t>PWAs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10"/>
              </a:rPr>
              <a:t>Desktop PWAs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r:id="rId11"/>
              </a:rPr>
              <a:t>PWAs and Windows 10</a:t>
            </a:r>
            <a:endParaRPr sz="1400" u="sng"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 u="sng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12"/>
              </a:rPr>
              <a:t>Debugging Service Workers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r:id="rId13"/>
              </a:rPr>
              <a:t>PWAs: Escaping Tabs Without Losing Our Soul</a:t>
            </a:r>
            <a:br>
              <a:rPr lang="en" sz="1400">
                <a:solidFill>
                  <a:schemeClr val="lt1"/>
                </a:solidFill>
              </a:rPr>
            </a:br>
            <a:r>
              <a:rPr lang="en" sz="1200">
                <a:solidFill>
                  <a:srgbClr val="90A4AE"/>
                </a:solidFill>
              </a:rPr>
              <a:t>Alex Russell, 2015 - Introducing PWAs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PWA is 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collection of characteristics</a:t>
            </a:r>
            <a:r>
              <a:rPr lang="en"/>
              <a:t>: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228675"/>
            <a:ext cx="39999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Progressive</a:t>
            </a:r>
            <a:br>
              <a:rPr lang="en">
                <a:solidFill>
                  <a:schemeClr val="lt1"/>
                </a:solidFill>
              </a:rPr>
            </a:br>
            <a:r>
              <a:rPr lang="en" sz="1200">
                <a:solidFill>
                  <a:srgbClr val="90A4AE"/>
                </a:solidFill>
              </a:rPr>
              <a:t>Work for any user. Progressively enhanced.</a:t>
            </a:r>
            <a:endParaRPr sz="1200">
              <a:solidFill>
                <a:srgbClr val="90A4A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90A4A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Responsive</a:t>
            </a:r>
            <a:br>
              <a:rPr lang="en"/>
            </a:br>
            <a:r>
              <a:rPr lang="en" sz="1200">
                <a:solidFill>
                  <a:srgbClr val="90A4AE"/>
                </a:solidFill>
              </a:rPr>
              <a:t>Fit any form factor.</a:t>
            </a:r>
            <a:endParaRPr sz="1200">
              <a:solidFill>
                <a:srgbClr val="90A4A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90A4A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Linkable</a:t>
            </a:r>
            <a:br>
              <a:rPr lang="en">
                <a:solidFill>
                  <a:schemeClr val="lt1"/>
                </a:solidFill>
              </a:rPr>
            </a:br>
            <a:r>
              <a:rPr lang="en" sz="1200">
                <a:solidFill>
                  <a:srgbClr val="90A4AE"/>
                </a:solidFill>
              </a:rPr>
              <a:t>Zero-friction, zero-install, easy to share.</a:t>
            </a:r>
            <a:br>
              <a:rPr lang="en" sz="1200">
                <a:solidFill>
                  <a:srgbClr val="90A4AE"/>
                </a:solidFill>
              </a:rPr>
            </a:br>
            <a:r>
              <a:rPr lang="en" sz="1200">
                <a:solidFill>
                  <a:srgbClr val="90A4AE"/>
                </a:solidFill>
              </a:rPr>
              <a:t>The social power of URLs matters.</a:t>
            </a:r>
            <a:endParaRPr sz="1200">
              <a:solidFill>
                <a:srgbClr val="90A4A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90A4A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Safe</a:t>
            </a:r>
            <a:br>
              <a:rPr lang="en">
                <a:solidFill>
                  <a:schemeClr val="lt1"/>
                </a:solidFill>
              </a:rPr>
            </a:br>
            <a:r>
              <a:rPr lang="en" sz="1200">
                <a:solidFill>
                  <a:srgbClr val="90A4AE"/>
                </a:solidFill>
              </a:rPr>
              <a:t>Served via TLS to prevent snooping.</a:t>
            </a:r>
            <a:endParaRPr sz="1200">
              <a:solidFill>
                <a:srgbClr val="90A4A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90A4A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App-like interactions</a:t>
            </a:r>
            <a:br>
              <a:rPr lang="en"/>
            </a:br>
            <a:r>
              <a:rPr lang="en" sz="1200">
                <a:solidFill>
                  <a:srgbClr val="90A4AE"/>
                </a:solidFill>
              </a:rPr>
              <a:t>Shell + Content app model to create “appy” navigations &amp; interactions.</a:t>
            </a:r>
            <a:endParaRPr sz="1200">
              <a:solidFill>
                <a:srgbClr val="90A4AE"/>
              </a:solidFill>
            </a:endParaRPr>
          </a:p>
        </p:txBody>
      </p:sp>
      <p:sp>
        <p:nvSpPr>
          <p:cNvPr id="160" name="Google Shape;160;p29"/>
          <p:cNvSpPr txBox="1"/>
          <p:nvPr>
            <p:ph idx="2" type="body"/>
          </p:nvPr>
        </p:nvSpPr>
        <p:spPr>
          <a:xfrm>
            <a:off x="4832400" y="1228675"/>
            <a:ext cx="39999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Fresh</a:t>
            </a:r>
            <a:br>
              <a:rPr lang="en">
                <a:solidFill>
                  <a:schemeClr val="lt1"/>
                </a:solidFill>
              </a:rPr>
            </a:br>
            <a:r>
              <a:rPr lang="en" sz="1200">
                <a:solidFill>
                  <a:srgbClr val="90A4AE"/>
                </a:solidFill>
              </a:rPr>
              <a:t>Transparently always up-to-date.</a:t>
            </a:r>
            <a:endParaRPr sz="1200">
              <a:solidFill>
                <a:srgbClr val="90A4A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90A4A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Discoverable</a:t>
            </a:r>
            <a:br>
              <a:rPr lang="en">
                <a:solidFill>
                  <a:schemeClr val="lt1"/>
                </a:solidFill>
              </a:rPr>
            </a:br>
            <a:r>
              <a:rPr lang="en" sz="1200">
                <a:solidFill>
                  <a:srgbClr val="90A4AE"/>
                </a:solidFill>
              </a:rPr>
              <a:t>Identifiable as “apps”, allowing search engines &amp; app stores to find them.</a:t>
            </a:r>
            <a:endParaRPr sz="1200">
              <a:solidFill>
                <a:srgbClr val="90A4A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90A4A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Connectivity independent</a:t>
            </a:r>
            <a:br>
              <a:rPr lang="en">
                <a:solidFill>
                  <a:schemeClr val="lt1"/>
                </a:solidFill>
              </a:rPr>
            </a:br>
            <a:r>
              <a:rPr lang="en" sz="1200">
                <a:solidFill>
                  <a:srgbClr val="90A4AE"/>
                </a:solidFill>
              </a:rPr>
              <a:t>Work offline or on unreliable connection.</a:t>
            </a:r>
            <a:endParaRPr sz="1200">
              <a:solidFill>
                <a:srgbClr val="90A4A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90A4A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Re-engageable</a:t>
            </a:r>
            <a:br>
              <a:rPr lang="en">
                <a:solidFill>
                  <a:schemeClr val="lt1"/>
                </a:solidFill>
              </a:rPr>
            </a:br>
            <a:r>
              <a:rPr lang="en" sz="1200">
                <a:solidFill>
                  <a:srgbClr val="90A4AE"/>
                </a:solidFill>
              </a:rPr>
              <a:t>Access the re-engagement UIs of the OS.</a:t>
            </a:r>
            <a:endParaRPr sz="1200">
              <a:solidFill>
                <a:srgbClr val="90A4A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90A4AE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Installable</a:t>
            </a:r>
            <a:br>
              <a:rPr lang="en" sz="1400">
                <a:solidFill>
                  <a:srgbClr val="90A4AE"/>
                </a:solidFill>
              </a:rPr>
            </a:br>
            <a:r>
              <a:rPr lang="en" sz="1200">
                <a:solidFill>
                  <a:srgbClr val="90A4AE"/>
                </a:solidFill>
              </a:rPr>
              <a:t>Integrate with OS (e.g. on home screen).</a:t>
            </a:r>
            <a:br>
              <a:rPr lang="en" sz="1200">
                <a:solidFill>
                  <a:srgbClr val="90A4AE"/>
                </a:solidFill>
              </a:rPr>
            </a:br>
            <a:r>
              <a:rPr lang="en" sz="1200">
                <a:solidFill>
                  <a:srgbClr val="90A4AE"/>
                </a:solidFill>
              </a:rPr>
              <a:t>“Keep” useful apps without the app store hassle.</a:t>
            </a:r>
            <a:endParaRPr sz="1200"/>
          </a:p>
        </p:txBody>
      </p:sp>
      <p:grpSp>
        <p:nvGrpSpPr>
          <p:cNvPr id="161" name="Google Shape;161;p29"/>
          <p:cNvGrpSpPr/>
          <p:nvPr/>
        </p:nvGrpSpPr>
        <p:grpSpPr>
          <a:xfrm>
            <a:off x="2850292" y="4494225"/>
            <a:ext cx="3443415" cy="603020"/>
            <a:chOff x="2850292" y="4113225"/>
            <a:chExt cx="3443415" cy="603020"/>
          </a:xfrm>
        </p:grpSpPr>
        <p:sp>
          <p:nvSpPr>
            <p:cNvPr id="162" name="Google Shape;162;p29"/>
            <p:cNvSpPr/>
            <p:nvPr/>
          </p:nvSpPr>
          <p:spPr>
            <a:xfrm>
              <a:off x="3190950" y="4203900"/>
              <a:ext cx="2762100" cy="432000"/>
            </a:xfrm>
            <a:prstGeom prst="rect">
              <a:avLst/>
            </a:prstGeom>
            <a:solidFill>
              <a:srgbClr val="3854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" name="Google Shape;163;p29"/>
            <p:cNvGrpSpPr/>
            <p:nvPr/>
          </p:nvGrpSpPr>
          <p:grpSpPr>
            <a:xfrm>
              <a:off x="2850292" y="4113225"/>
              <a:ext cx="3443415" cy="603020"/>
              <a:chOff x="4311595" y="4113225"/>
              <a:chExt cx="3443415" cy="603020"/>
            </a:xfrm>
          </p:grpSpPr>
          <p:pic>
            <p:nvPicPr>
              <p:cNvPr id="164" name="Google Shape;164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11595" y="4113225"/>
                <a:ext cx="425414" cy="2276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7329596" y="4488624"/>
                <a:ext cx="425414" cy="2276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66" name="Google Shape;166;p29"/>
          <p:cNvSpPr txBox="1"/>
          <p:nvPr>
            <p:ph type="title"/>
          </p:nvPr>
        </p:nvSpPr>
        <p:spPr>
          <a:xfrm>
            <a:off x="3199523" y="4620245"/>
            <a:ext cx="2762100" cy="17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D9D9D9"/>
                </a:solidFill>
                <a:hlinkClick r:id="rId4"/>
              </a:rPr>
              <a:t>PWAs: Escaping Tabs Without Losing Our Soul</a:t>
            </a:r>
            <a:endParaRPr sz="1000">
              <a:solidFill>
                <a:srgbClr val="D9D9D9"/>
              </a:solidFill>
            </a:endParaRPr>
          </a:p>
        </p:txBody>
      </p:sp>
      <p:sp>
        <p:nvSpPr>
          <p:cNvPr id="167" name="Google Shape;167;p29"/>
          <p:cNvSpPr txBox="1"/>
          <p:nvPr>
            <p:ph idx="4294967295" type="subTitle"/>
          </p:nvPr>
        </p:nvSpPr>
        <p:spPr>
          <a:xfrm>
            <a:off x="3199523" y="4756020"/>
            <a:ext cx="1600200" cy="22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90A4AE"/>
                </a:solidFill>
              </a:rPr>
              <a:t>Alex Russell, 2015</a:t>
            </a:r>
            <a:endParaRPr sz="1000">
              <a:solidFill>
                <a:srgbClr val="90A4A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1771113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200">
                <a:solidFill>
                  <a:srgbClr val="9CCC65"/>
                </a:solidFill>
              </a:rPr>
              <a:t>Why</a:t>
            </a:r>
            <a:endParaRPr i="1" sz="4200">
              <a:solidFill>
                <a:srgbClr val="9CCC6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you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care?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4376700" y="1914450"/>
            <a:ext cx="390600" cy="55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0A4A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219075" y="3452650"/>
            <a:ext cx="87153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0A4AE"/>
                </a:solidFill>
              </a:rPr>
              <a:t>(For any app type: commercial, gaming, productivity, etc.)</a:t>
            </a:r>
            <a:endParaRPr sz="2400">
              <a:solidFill>
                <a:srgbClr val="90A4AE"/>
              </a:solidFill>
            </a:endParaRPr>
          </a:p>
        </p:txBody>
      </p:sp>
      <p:sp>
        <p:nvSpPr>
          <p:cNvPr id="179" name="Google Shape;179;p31"/>
          <p:cNvSpPr txBox="1"/>
          <p:nvPr>
            <p:ph type="title"/>
          </p:nvPr>
        </p:nvSpPr>
        <p:spPr>
          <a:xfrm>
            <a:off x="219075" y="2516150"/>
            <a:ext cx="8715300" cy="8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...the better it can </a:t>
            </a:r>
            <a:r>
              <a:rPr b="1" lang="en" sz="3600">
                <a:solidFill>
                  <a:srgbClr val="9CCC65"/>
                </a:solidFill>
                <a:latin typeface="Roboto"/>
                <a:ea typeface="Roboto"/>
                <a:cs typeface="Roboto"/>
                <a:sym typeface="Roboto"/>
              </a:rPr>
              <a:t>fulfill its purpose</a:t>
            </a:r>
            <a:r>
              <a:rPr lang="en" sz="3600"/>
              <a:t>.</a:t>
            </a:r>
            <a:endParaRPr sz="2400">
              <a:solidFill>
                <a:srgbClr val="90A4AE"/>
              </a:solidFill>
            </a:endParaRPr>
          </a:p>
        </p:txBody>
      </p:sp>
      <p:sp>
        <p:nvSpPr>
          <p:cNvPr id="180" name="Google Shape;180;p31"/>
          <p:cNvSpPr txBox="1"/>
          <p:nvPr>
            <p:ph type="title"/>
          </p:nvPr>
        </p:nvSpPr>
        <p:spPr>
          <a:xfrm>
            <a:off x="219075" y="897675"/>
            <a:ext cx="8715300" cy="8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better </a:t>
            </a:r>
            <a:r>
              <a:rPr b="1" lang="en" sz="3600">
                <a:solidFill>
                  <a:srgbClr val="FFD54F"/>
                </a:solidFill>
                <a:latin typeface="Roboto"/>
                <a:ea typeface="Roboto"/>
                <a:cs typeface="Roboto"/>
                <a:sym typeface="Roboto"/>
              </a:rPr>
              <a:t>User eXperience</a:t>
            </a:r>
            <a:r>
              <a:rPr lang="en" sz="3600"/>
              <a:t> an app offer</a:t>
            </a:r>
            <a:r>
              <a:rPr lang="en" sz="3600"/>
              <a:t>s…</a:t>
            </a:r>
            <a:endParaRPr sz="2400">
              <a:solidFill>
                <a:srgbClr val="90A4A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2"/>
          <p:cNvGrpSpPr/>
          <p:nvPr/>
        </p:nvGrpSpPr>
        <p:grpSpPr>
          <a:xfrm>
            <a:off x="497200" y="1017725"/>
            <a:ext cx="8293725" cy="3978025"/>
            <a:chOff x="497200" y="1017725"/>
            <a:chExt cx="8293725" cy="3978025"/>
          </a:xfrm>
        </p:grpSpPr>
        <p:sp>
          <p:nvSpPr>
            <p:cNvPr id="186" name="Google Shape;186;p32"/>
            <p:cNvSpPr txBox="1"/>
            <p:nvPr/>
          </p:nvSpPr>
          <p:spPr>
            <a:xfrm>
              <a:off x="1079700" y="4620450"/>
              <a:ext cx="35358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0A4AE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Monthly unique visitors</a:t>
              </a:r>
              <a:endParaRPr sz="1200">
                <a:solidFill>
                  <a:srgbClr val="90A4AE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7" name="Google Shape;187;p32"/>
            <p:cNvSpPr txBox="1"/>
            <p:nvPr/>
          </p:nvSpPr>
          <p:spPr>
            <a:xfrm>
              <a:off x="4664350" y="4620450"/>
              <a:ext cx="33999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0A4AE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Avg. m</a:t>
              </a:r>
              <a:r>
                <a:rPr lang="en" sz="1200">
                  <a:solidFill>
                    <a:srgbClr val="90A4AE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onthly minutes per visitor</a:t>
              </a:r>
              <a:endParaRPr sz="1200">
                <a:solidFill>
                  <a:srgbClr val="90A4AE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88" name="Google Shape;188;p32"/>
            <p:cNvCxnSpPr/>
            <p:nvPr/>
          </p:nvCxnSpPr>
          <p:spPr>
            <a:xfrm>
              <a:off x="1036400" y="1241875"/>
              <a:ext cx="70512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32"/>
            <p:cNvCxnSpPr/>
            <p:nvPr/>
          </p:nvCxnSpPr>
          <p:spPr>
            <a:xfrm>
              <a:off x="1036400" y="1849495"/>
              <a:ext cx="70512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32"/>
            <p:cNvCxnSpPr/>
            <p:nvPr/>
          </p:nvCxnSpPr>
          <p:spPr>
            <a:xfrm>
              <a:off x="1036400" y="2457115"/>
              <a:ext cx="70512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32"/>
            <p:cNvCxnSpPr/>
            <p:nvPr/>
          </p:nvCxnSpPr>
          <p:spPr>
            <a:xfrm>
              <a:off x="1036400" y="3064735"/>
              <a:ext cx="70512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32"/>
            <p:cNvCxnSpPr/>
            <p:nvPr/>
          </p:nvCxnSpPr>
          <p:spPr>
            <a:xfrm>
              <a:off x="1036400" y="3672355"/>
              <a:ext cx="70512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32"/>
            <p:cNvCxnSpPr/>
            <p:nvPr/>
          </p:nvCxnSpPr>
          <p:spPr>
            <a:xfrm>
              <a:off x="1036400" y="4279975"/>
              <a:ext cx="70512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" name="Google Shape;194;p32"/>
            <p:cNvSpPr txBox="1"/>
            <p:nvPr/>
          </p:nvSpPr>
          <p:spPr>
            <a:xfrm>
              <a:off x="497200" y="1054225"/>
              <a:ext cx="5391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E9E9E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10M</a:t>
              </a:r>
              <a:endParaRPr sz="1200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5" name="Google Shape;195;p32"/>
            <p:cNvSpPr txBox="1"/>
            <p:nvPr/>
          </p:nvSpPr>
          <p:spPr>
            <a:xfrm>
              <a:off x="497200" y="1661830"/>
              <a:ext cx="5391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E9E9E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8</a:t>
              </a:r>
              <a:r>
                <a:rPr lang="en" sz="1200">
                  <a:solidFill>
                    <a:srgbClr val="9E9E9E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M</a:t>
              </a:r>
              <a:endParaRPr sz="1200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6" name="Google Shape;196;p32"/>
            <p:cNvSpPr txBox="1"/>
            <p:nvPr/>
          </p:nvSpPr>
          <p:spPr>
            <a:xfrm>
              <a:off x="497200" y="2269435"/>
              <a:ext cx="5391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E9E9E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6M</a:t>
              </a:r>
              <a:endParaRPr sz="1200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7" name="Google Shape;197;p32"/>
            <p:cNvSpPr txBox="1"/>
            <p:nvPr/>
          </p:nvSpPr>
          <p:spPr>
            <a:xfrm>
              <a:off x="497200" y="2877040"/>
              <a:ext cx="5391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E9E9E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4M</a:t>
              </a:r>
              <a:endParaRPr sz="1200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8" name="Google Shape;198;p32"/>
            <p:cNvSpPr txBox="1"/>
            <p:nvPr/>
          </p:nvSpPr>
          <p:spPr>
            <a:xfrm>
              <a:off x="497200" y="3484645"/>
              <a:ext cx="5391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E9E9E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2M</a:t>
              </a:r>
              <a:endParaRPr sz="1200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9" name="Google Shape;199;p32"/>
            <p:cNvSpPr txBox="1"/>
            <p:nvPr/>
          </p:nvSpPr>
          <p:spPr>
            <a:xfrm>
              <a:off x="497200" y="4092250"/>
              <a:ext cx="5391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E9E9E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0M</a:t>
              </a:r>
              <a:endParaRPr sz="1200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0" name="Google Shape;200;p32"/>
            <p:cNvSpPr txBox="1"/>
            <p:nvPr/>
          </p:nvSpPr>
          <p:spPr>
            <a:xfrm>
              <a:off x="1346825" y="4280075"/>
              <a:ext cx="11400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Apps</a:t>
              </a:r>
              <a:endPara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" name="Google Shape;201;p32"/>
            <p:cNvSpPr txBox="1"/>
            <p:nvPr/>
          </p:nvSpPr>
          <p:spPr>
            <a:xfrm>
              <a:off x="3011975" y="4279975"/>
              <a:ext cx="11400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Web</a:t>
              </a:r>
              <a:endPara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" name="Google Shape;202;p32"/>
            <p:cNvSpPr txBox="1"/>
            <p:nvPr/>
          </p:nvSpPr>
          <p:spPr>
            <a:xfrm>
              <a:off x="4998125" y="4280000"/>
              <a:ext cx="11400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Apps</a:t>
              </a:r>
              <a:endPara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" name="Google Shape;203;p32"/>
            <p:cNvSpPr txBox="1"/>
            <p:nvPr/>
          </p:nvSpPr>
          <p:spPr>
            <a:xfrm>
              <a:off x="6674525" y="4280000"/>
              <a:ext cx="11400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Web</a:t>
              </a:r>
              <a:endPara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4" name="Google Shape;204;p32"/>
            <p:cNvSpPr txBox="1"/>
            <p:nvPr/>
          </p:nvSpPr>
          <p:spPr>
            <a:xfrm>
              <a:off x="8070325" y="1054225"/>
              <a:ext cx="7206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E9E9E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250min</a:t>
              </a:r>
              <a:endParaRPr sz="1200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5" name="Google Shape;205;p32"/>
            <p:cNvSpPr txBox="1"/>
            <p:nvPr/>
          </p:nvSpPr>
          <p:spPr>
            <a:xfrm>
              <a:off x="8070325" y="1661830"/>
              <a:ext cx="7206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E9E9E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200m</a:t>
              </a:r>
              <a:endParaRPr sz="1200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6" name="Google Shape;206;p32"/>
            <p:cNvSpPr txBox="1"/>
            <p:nvPr/>
          </p:nvSpPr>
          <p:spPr>
            <a:xfrm>
              <a:off x="8070325" y="2269435"/>
              <a:ext cx="7206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E9E9E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150min</a:t>
              </a:r>
              <a:endParaRPr sz="1200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" name="Google Shape;207;p32"/>
            <p:cNvSpPr txBox="1"/>
            <p:nvPr/>
          </p:nvSpPr>
          <p:spPr>
            <a:xfrm>
              <a:off x="8070325" y="2877040"/>
              <a:ext cx="7206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E9E9E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100min</a:t>
              </a:r>
              <a:endParaRPr sz="1200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" name="Google Shape;208;p32"/>
            <p:cNvSpPr txBox="1"/>
            <p:nvPr/>
          </p:nvSpPr>
          <p:spPr>
            <a:xfrm>
              <a:off x="8070325" y="3484645"/>
              <a:ext cx="7206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E9E9E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50min</a:t>
              </a:r>
              <a:endParaRPr sz="1200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" name="Google Shape;209;p32"/>
            <p:cNvSpPr txBox="1"/>
            <p:nvPr/>
          </p:nvSpPr>
          <p:spPr>
            <a:xfrm>
              <a:off x="8070325" y="4092250"/>
              <a:ext cx="7206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E9E9E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0min</a:t>
              </a:r>
              <a:endParaRPr sz="1200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10" name="Google Shape;210;p32"/>
            <p:cNvCxnSpPr/>
            <p:nvPr/>
          </p:nvCxnSpPr>
          <p:spPr>
            <a:xfrm>
              <a:off x="4572000" y="1017725"/>
              <a:ext cx="4500" cy="3478500"/>
            </a:xfrm>
            <a:prstGeom prst="straightConnector1">
              <a:avLst/>
            </a:prstGeom>
            <a:noFill/>
            <a:ln cap="flat" cmpd="sng" w="228600">
              <a:solidFill>
                <a:srgbClr val="233B5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web vs native apps</a:t>
            </a:r>
            <a:endParaRPr/>
          </a:p>
        </p:txBody>
      </p:sp>
      <p:grpSp>
        <p:nvGrpSpPr>
          <p:cNvPr id="212" name="Google Shape;212;p32"/>
          <p:cNvGrpSpPr/>
          <p:nvPr/>
        </p:nvGrpSpPr>
        <p:grpSpPr>
          <a:xfrm>
            <a:off x="1340525" y="1593529"/>
            <a:ext cx="2811461" cy="2685421"/>
            <a:chOff x="1340525" y="1593529"/>
            <a:chExt cx="2811461" cy="2685421"/>
          </a:xfrm>
        </p:grpSpPr>
        <p:sp>
          <p:nvSpPr>
            <p:cNvPr id="213" name="Google Shape;213;p32"/>
            <p:cNvSpPr txBox="1"/>
            <p:nvPr/>
          </p:nvSpPr>
          <p:spPr>
            <a:xfrm>
              <a:off x="1340525" y="3312950"/>
              <a:ext cx="1140000" cy="966000"/>
            </a:xfrm>
            <a:prstGeom prst="rect">
              <a:avLst/>
            </a:prstGeom>
            <a:solidFill>
              <a:srgbClr val="64B5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233B52"/>
                  </a:solidFill>
                  <a:latin typeface="Roboto"/>
                  <a:ea typeface="Roboto"/>
                  <a:cs typeface="Roboto"/>
                  <a:sym typeface="Roboto"/>
                </a:rPr>
                <a:t>3.3M</a:t>
              </a:r>
              <a:endParaRPr b="1" sz="1600">
                <a:solidFill>
                  <a:srgbClr val="233B5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32"/>
            <p:cNvSpPr txBox="1"/>
            <p:nvPr/>
          </p:nvSpPr>
          <p:spPr>
            <a:xfrm>
              <a:off x="3011986" y="1593529"/>
              <a:ext cx="1140000" cy="2683500"/>
            </a:xfrm>
            <a:prstGeom prst="rect">
              <a:avLst/>
            </a:prstGeom>
            <a:solidFill>
              <a:srgbClr val="80C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233B52"/>
                  </a:solidFill>
                  <a:latin typeface="Roboto"/>
                  <a:ea typeface="Roboto"/>
                  <a:cs typeface="Roboto"/>
                  <a:sym typeface="Roboto"/>
                </a:rPr>
                <a:t>8.9M</a:t>
              </a:r>
              <a:endParaRPr b="1" sz="1600">
                <a:solidFill>
                  <a:srgbClr val="233B5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32"/>
          <p:cNvGrpSpPr/>
          <p:nvPr/>
        </p:nvGrpSpPr>
        <p:grpSpPr>
          <a:xfrm>
            <a:off x="1079701" y="1138475"/>
            <a:ext cx="3081213" cy="907795"/>
            <a:chOff x="1079701" y="1138475"/>
            <a:chExt cx="3081213" cy="907795"/>
          </a:xfrm>
        </p:grpSpPr>
        <p:sp>
          <p:nvSpPr>
            <p:cNvPr id="216" name="Google Shape;216;p32"/>
            <p:cNvSpPr/>
            <p:nvPr/>
          </p:nvSpPr>
          <p:spPr>
            <a:xfrm rot="-2982501">
              <a:off x="3545988" y="1314192"/>
              <a:ext cx="426514" cy="691591"/>
            </a:xfrm>
            <a:custGeom>
              <a:rect b="b" l="l" r="r" t="t"/>
              <a:pathLst>
                <a:path extrusionOk="0" h="146635" w="90432">
                  <a:moveTo>
                    <a:pt x="72983" y="0"/>
                  </a:moveTo>
                  <a:lnTo>
                    <a:pt x="71305" y="1678"/>
                  </a:lnTo>
                  <a:lnTo>
                    <a:pt x="70634" y="3020"/>
                  </a:lnTo>
                  <a:lnTo>
                    <a:pt x="70130" y="5201"/>
                  </a:lnTo>
                  <a:lnTo>
                    <a:pt x="70466" y="10067"/>
                  </a:lnTo>
                  <a:lnTo>
                    <a:pt x="71808" y="11912"/>
                  </a:lnTo>
                  <a:lnTo>
                    <a:pt x="74157" y="14597"/>
                  </a:lnTo>
                  <a:lnTo>
                    <a:pt x="78016" y="20637"/>
                  </a:lnTo>
                  <a:lnTo>
                    <a:pt x="81036" y="27012"/>
                  </a:lnTo>
                  <a:lnTo>
                    <a:pt x="83049" y="33891"/>
                  </a:lnTo>
                  <a:lnTo>
                    <a:pt x="83720" y="37246"/>
                  </a:lnTo>
                  <a:lnTo>
                    <a:pt x="84056" y="40602"/>
                  </a:lnTo>
                  <a:lnTo>
                    <a:pt x="84056" y="47480"/>
                  </a:lnTo>
                  <a:lnTo>
                    <a:pt x="83720" y="51171"/>
                  </a:lnTo>
                  <a:lnTo>
                    <a:pt x="83049" y="55030"/>
                  </a:lnTo>
                  <a:lnTo>
                    <a:pt x="81036" y="62580"/>
                  </a:lnTo>
                  <a:lnTo>
                    <a:pt x="79694" y="66271"/>
                  </a:lnTo>
                  <a:lnTo>
                    <a:pt x="76841" y="72982"/>
                  </a:lnTo>
                  <a:lnTo>
                    <a:pt x="69124" y="85397"/>
                  </a:lnTo>
                  <a:lnTo>
                    <a:pt x="59728" y="96471"/>
                  </a:lnTo>
                  <a:lnTo>
                    <a:pt x="48655" y="106034"/>
                  </a:lnTo>
                  <a:lnTo>
                    <a:pt x="42616" y="110060"/>
                  </a:lnTo>
                  <a:lnTo>
                    <a:pt x="37415" y="113080"/>
                  </a:lnTo>
                  <a:lnTo>
                    <a:pt x="26845" y="118281"/>
                  </a:lnTo>
                  <a:lnTo>
                    <a:pt x="21140" y="120294"/>
                  </a:lnTo>
                  <a:lnTo>
                    <a:pt x="24160" y="115261"/>
                  </a:lnTo>
                  <a:lnTo>
                    <a:pt x="26677" y="110228"/>
                  </a:lnTo>
                  <a:lnTo>
                    <a:pt x="27180" y="108718"/>
                  </a:lnTo>
                  <a:lnTo>
                    <a:pt x="27851" y="104524"/>
                  </a:lnTo>
                  <a:lnTo>
                    <a:pt x="27516" y="100329"/>
                  </a:lnTo>
                  <a:lnTo>
                    <a:pt x="25503" y="97309"/>
                  </a:lnTo>
                  <a:lnTo>
                    <a:pt x="23657" y="96638"/>
                  </a:lnTo>
                  <a:lnTo>
                    <a:pt x="22315" y="97142"/>
                  </a:lnTo>
                  <a:lnTo>
                    <a:pt x="21308" y="98484"/>
                  </a:lnTo>
                  <a:lnTo>
                    <a:pt x="20637" y="100665"/>
                  </a:lnTo>
                  <a:lnTo>
                    <a:pt x="20469" y="103181"/>
                  </a:lnTo>
                  <a:lnTo>
                    <a:pt x="20469" y="104691"/>
                  </a:lnTo>
                  <a:lnTo>
                    <a:pt x="20302" y="105195"/>
                  </a:lnTo>
                  <a:lnTo>
                    <a:pt x="20134" y="105698"/>
                  </a:lnTo>
                  <a:lnTo>
                    <a:pt x="18792" y="107040"/>
                  </a:lnTo>
                  <a:lnTo>
                    <a:pt x="17785" y="108886"/>
                  </a:lnTo>
                  <a:lnTo>
                    <a:pt x="15436" y="112912"/>
                  </a:lnTo>
                  <a:lnTo>
                    <a:pt x="13087" y="116939"/>
                  </a:lnTo>
                  <a:lnTo>
                    <a:pt x="8054" y="124824"/>
                  </a:lnTo>
                  <a:lnTo>
                    <a:pt x="2517" y="132039"/>
                  </a:lnTo>
                  <a:lnTo>
                    <a:pt x="1511" y="133716"/>
                  </a:lnTo>
                  <a:lnTo>
                    <a:pt x="1007" y="135394"/>
                  </a:lnTo>
                  <a:lnTo>
                    <a:pt x="504" y="136904"/>
                  </a:lnTo>
                  <a:lnTo>
                    <a:pt x="1" y="140595"/>
                  </a:lnTo>
                  <a:lnTo>
                    <a:pt x="672" y="143951"/>
                  </a:lnTo>
                  <a:lnTo>
                    <a:pt x="2182" y="146299"/>
                  </a:lnTo>
                  <a:lnTo>
                    <a:pt x="3356" y="146635"/>
                  </a:lnTo>
                  <a:lnTo>
                    <a:pt x="16946" y="145461"/>
                  </a:lnTo>
                  <a:lnTo>
                    <a:pt x="30704" y="143447"/>
                  </a:lnTo>
                  <a:lnTo>
                    <a:pt x="44461" y="141602"/>
                  </a:lnTo>
                  <a:lnTo>
                    <a:pt x="58386" y="139924"/>
                  </a:lnTo>
                  <a:lnTo>
                    <a:pt x="59225" y="139588"/>
                  </a:lnTo>
                  <a:lnTo>
                    <a:pt x="60567" y="138246"/>
                  </a:lnTo>
                  <a:lnTo>
                    <a:pt x="61406" y="135394"/>
                  </a:lnTo>
                  <a:lnTo>
                    <a:pt x="61406" y="133549"/>
                  </a:lnTo>
                  <a:lnTo>
                    <a:pt x="61406" y="132039"/>
                  </a:lnTo>
                  <a:lnTo>
                    <a:pt x="60400" y="128683"/>
                  </a:lnTo>
                  <a:lnTo>
                    <a:pt x="59225" y="127341"/>
                  </a:lnTo>
                  <a:lnTo>
                    <a:pt x="58386" y="127341"/>
                  </a:lnTo>
                  <a:lnTo>
                    <a:pt x="44461" y="129186"/>
                  </a:lnTo>
                  <a:lnTo>
                    <a:pt x="30704" y="130864"/>
                  </a:lnTo>
                  <a:lnTo>
                    <a:pt x="26174" y="131535"/>
                  </a:lnTo>
                  <a:lnTo>
                    <a:pt x="32046" y="129186"/>
                  </a:lnTo>
                  <a:lnTo>
                    <a:pt x="42951" y="123314"/>
                  </a:lnTo>
                  <a:lnTo>
                    <a:pt x="53185" y="116268"/>
                  </a:lnTo>
                  <a:lnTo>
                    <a:pt x="62413" y="108047"/>
                  </a:lnTo>
                  <a:lnTo>
                    <a:pt x="66775" y="103349"/>
                  </a:lnTo>
                  <a:lnTo>
                    <a:pt x="69627" y="99826"/>
                  </a:lnTo>
                  <a:lnTo>
                    <a:pt x="74996" y="92444"/>
                  </a:lnTo>
                  <a:lnTo>
                    <a:pt x="79694" y="84726"/>
                  </a:lnTo>
                  <a:lnTo>
                    <a:pt x="83552" y="76505"/>
                  </a:lnTo>
                  <a:lnTo>
                    <a:pt x="86740" y="67949"/>
                  </a:lnTo>
                  <a:lnTo>
                    <a:pt x="88921" y="59225"/>
                  </a:lnTo>
                  <a:lnTo>
                    <a:pt x="90263" y="50165"/>
                  </a:lnTo>
                  <a:lnTo>
                    <a:pt x="90431" y="41105"/>
                  </a:lnTo>
                  <a:lnTo>
                    <a:pt x="90263" y="36407"/>
                  </a:lnTo>
                  <a:lnTo>
                    <a:pt x="89592" y="31542"/>
                  </a:lnTo>
                  <a:lnTo>
                    <a:pt x="87243" y="21979"/>
                  </a:lnTo>
                  <a:lnTo>
                    <a:pt x="83385" y="12919"/>
                  </a:lnTo>
                  <a:lnTo>
                    <a:pt x="78184" y="4530"/>
                  </a:lnTo>
                  <a:lnTo>
                    <a:pt x="75164" y="839"/>
                  </a:lnTo>
                  <a:lnTo>
                    <a:pt x="74325" y="168"/>
                  </a:lnTo>
                  <a:lnTo>
                    <a:pt x="72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1079701" y="1138475"/>
              <a:ext cx="2563414" cy="375291"/>
            </a:xfrm>
            <a:custGeom>
              <a:rect b="b" l="l" r="r" t="t"/>
              <a:pathLst>
                <a:path extrusionOk="0" h="67347" w="285856">
                  <a:moveTo>
                    <a:pt x="33674" y="0"/>
                  </a:moveTo>
                  <a:lnTo>
                    <a:pt x="30190" y="106"/>
                  </a:lnTo>
                  <a:lnTo>
                    <a:pt x="23645" y="1478"/>
                  </a:lnTo>
                  <a:lnTo>
                    <a:pt x="17523" y="4011"/>
                  </a:lnTo>
                  <a:lnTo>
                    <a:pt x="12139" y="7600"/>
                  </a:lnTo>
                  <a:lnTo>
                    <a:pt x="7600" y="12139"/>
                  </a:lnTo>
                  <a:lnTo>
                    <a:pt x="4011" y="17523"/>
                  </a:lnTo>
                  <a:lnTo>
                    <a:pt x="1478" y="23645"/>
                  </a:lnTo>
                  <a:lnTo>
                    <a:pt x="106" y="30190"/>
                  </a:lnTo>
                  <a:lnTo>
                    <a:pt x="0" y="33673"/>
                  </a:lnTo>
                  <a:lnTo>
                    <a:pt x="106" y="37157"/>
                  </a:lnTo>
                  <a:lnTo>
                    <a:pt x="1478" y="43701"/>
                  </a:lnTo>
                  <a:lnTo>
                    <a:pt x="4011" y="49718"/>
                  </a:lnTo>
                  <a:lnTo>
                    <a:pt x="7600" y="55102"/>
                  </a:lnTo>
                  <a:lnTo>
                    <a:pt x="12139" y="59641"/>
                  </a:lnTo>
                  <a:lnTo>
                    <a:pt x="17523" y="63335"/>
                  </a:lnTo>
                  <a:lnTo>
                    <a:pt x="23645" y="65869"/>
                  </a:lnTo>
                  <a:lnTo>
                    <a:pt x="30190" y="67135"/>
                  </a:lnTo>
                  <a:lnTo>
                    <a:pt x="33674" y="67347"/>
                  </a:lnTo>
                  <a:lnTo>
                    <a:pt x="252288" y="67347"/>
                  </a:lnTo>
                  <a:lnTo>
                    <a:pt x="255666" y="67135"/>
                  </a:lnTo>
                  <a:lnTo>
                    <a:pt x="262316" y="65869"/>
                  </a:lnTo>
                  <a:lnTo>
                    <a:pt x="268333" y="63335"/>
                  </a:lnTo>
                  <a:lnTo>
                    <a:pt x="273716" y="59641"/>
                  </a:lnTo>
                  <a:lnTo>
                    <a:pt x="278255" y="55102"/>
                  </a:lnTo>
                  <a:lnTo>
                    <a:pt x="281844" y="49718"/>
                  </a:lnTo>
                  <a:lnTo>
                    <a:pt x="284483" y="43701"/>
                  </a:lnTo>
                  <a:lnTo>
                    <a:pt x="285750" y="37157"/>
                  </a:lnTo>
                  <a:lnTo>
                    <a:pt x="285856" y="33673"/>
                  </a:lnTo>
                  <a:lnTo>
                    <a:pt x="285750" y="30190"/>
                  </a:lnTo>
                  <a:lnTo>
                    <a:pt x="284483" y="23645"/>
                  </a:lnTo>
                  <a:lnTo>
                    <a:pt x="281844" y="17523"/>
                  </a:lnTo>
                  <a:lnTo>
                    <a:pt x="278255" y="12139"/>
                  </a:lnTo>
                  <a:lnTo>
                    <a:pt x="273716" y="7600"/>
                  </a:lnTo>
                  <a:lnTo>
                    <a:pt x="268333" y="4011"/>
                  </a:lnTo>
                  <a:lnTo>
                    <a:pt x="262316" y="1478"/>
                  </a:lnTo>
                  <a:lnTo>
                    <a:pt x="255666" y="106"/>
                  </a:lnTo>
                  <a:lnTo>
                    <a:pt x="25228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2424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Much broader reach</a:t>
              </a:r>
              <a:r>
                <a:rPr lang="en" sz="1800">
                  <a:solidFill>
                    <a:srgbClr val="42424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!</a:t>
              </a:r>
              <a:endParaRPr sz="1800">
                <a:solidFill>
                  <a:srgbClr val="424242"/>
                </a:solidFill>
              </a:endParaRPr>
            </a:p>
          </p:txBody>
        </p:sp>
      </p:grpSp>
      <p:grpSp>
        <p:nvGrpSpPr>
          <p:cNvPr id="218" name="Google Shape;218;p32"/>
          <p:cNvGrpSpPr/>
          <p:nvPr/>
        </p:nvGrpSpPr>
        <p:grpSpPr>
          <a:xfrm>
            <a:off x="4998125" y="1816850"/>
            <a:ext cx="2816400" cy="2462200"/>
            <a:chOff x="4998125" y="1816850"/>
            <a:chExt cx="2816400" cy="2462200"/>
          </a:xfrm>
        </p:grpSpPr>
        <p:sp>
          <p:nvSpPr>
            <p:cNvPr id="219" name="Google Shape;219;p32"/>
            <p:cNvSpPr txBox="1"/>
            <p:nvPr/>
          </p:nvSpPr>
          <p:spPr>
            <a:xfrm>
              <a:off x="4998125" y="1816850"/>
              <a:ext cx="1140000" cy="2462100"/>
            </a:xfrm>
            <a:prstGeom prst="rect">
              <a:avLst/>
            </a:prstGeom>
            <a:solidFill>
              <a:srgbClr val="64B5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233B52"/>
                  </a:solidFill>
                  <a:latin typeface="Roboto"/>
                  <a:ea typeface="Roboto"/>
                  <a:cs typeface="Roboto"/>
                  <a:sym typeface="Roboto"/>
                </a:rPr>
                <a:t>201.8min</a:t>
              </a:r>
              <a:endParaRPr b="1" sz="1600">
                <a:solidFill>
                  <a:srgbClr val="233B5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32"/>
            <p:cNvSpPr txBox="1"/>
            <p:nvPr/>
          </p:nvSpPr>
          <p:spPr>
            <a:xfrm>
              <a:off x="6674525" y="4136550"/>
              <a:ext cx="1140000" cy="142500"/>
            </a:xfrm>
            <a:prstGeom prst="rect">
              <a:avLst/>
            </a:prstGeom>
            <a:solidFill>
              <a:srgbClr val="80C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233B5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32"/>
            <p:cNvSpPr txBox="1"/>
            <p:nvPr/>
          </p:nvSpPr>
          <p:spPr>
            <a:xfrm>
              <a:off x="6674525" y="3907950"/>
              <a:ext cx="11400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10.9min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" name="Google Shape;222;p32"/>
          <p:cNvGrpSpPr/>
          <p:nvPr/>
        </p:nvGrpSpPr>
        <p:grpSpPr>
          <a:xfrm>
            <a:off x="4957776" y="1103557"/>
            <a:ext cx="3028737" cy="1060195"/>
            <a:chOff x="4957776" y="1367075"/>
            <a:chExt cx="3028737" cy="1060195"/>
          </a:xfrm>
        </p:grpSpPr>
        <p:sp>
          <p:nvSpPr>
            <p:cNvPr id="223" name="Google Shape;223;p32"/>
            <p:cNvSpPr/>
            <p:nvPr/>
          </p:nvSpPr>
          <p:spPr>
            <a:xfrm flipH="1" rot="2982501">
              <a:off x="5146188" y="1695192"/>
              <a:ext cx="426514" cy="691591"/>
            </a:xfrm>
            <a:custGeom>
              <a:rect b="b" l="l" r="r" t="t"/>
              <a:pathLst>
                <a:path extrusionOk="0" h="146635" w="90432">
                  <a:moveTo>
                    <a:pt x="72983" y="0"/>
                  </a:moveTo>
                  <a:lnTo>
                    <a:pt x="71305" y="1678"/>
                  </a:lnTo>
                  <a:lnTo>
                    <a:pt x="70634" y="3020"/>
                  </a:lnTo>
                  <a:lnTo>
                    <a:pt x="70130" y="5201"/>
                  </a:lnTo>
                  <a:lnTo>
                    <a:pt x="70466" y="10067"/>
                  </a:lnTo>
                  <a:lnTo>
                    <a:pt x="71808" y="11912"/>
                  </a:lnTo>
                  <a:lnTo>
                    <a:pt x="74157" y="14597"/>
                  </a:lnTo>
                  <a:lnTo>
                    <a:pt x="78016" y="20637"/>
                  </a:lnTo>
                  <a:lnTo>
                    <a:pt x="81036" y="27012"/>
                  </a:lnTo>
                  <a:lnTo>
                    <a:pt x="83049" y="33891"/>
                  </a:lnTo>
                  <a:lnTo>
                    <a:pt x="83720" y="37246"/>
                  </a:lnTo>
                  <a:lnTo>
                    <a:pt x="84056" y="40602"/>
                  </a:lnTo>
                  <a:lnTo>
                    <a:pt x="84056" y="47480"/>
                  </a:lnTo>
                  <a:lnTo>
                    <a:pt x="83720" y="51171"/>
                  </a:lnTo>
                  <a:lnTo>
                    <a:pt x="83049" y="55030"/>
                  </a:lnTo>
                  <a:lnTo>
                    <a:pt x="81036" y="62580"/>
                  </a:lnTo>
                  <a:lnTo>
                    <a:pt x="79694" y="66271"/>
                  </a:lnTo>
                  <a:lnTo>
                    <a:pt x="76841" y="72982"/>
                  </a:lnTo>
                  <a:lnTo>
                    <a:pt x="69124" y="85397"/>
                  </a:lnTo>
                  <a:lnTo>
                    <a:pt x="59728" y="96471"/>
                  </a:lnTo>
                  <a:lnTo>
                    <a:pt x="48655" y="106034"/>
                  </a:lnTo>
                  <a:lnTo>
                    <a:pt x="42616" y="110060"/>
                  </a:lnTo>
                  <a:lnTo>
                    <a:pt x="37415" y="113080"/>
                  </a:lnTo>
                  <a:lnTo>
                    <a:pt x="26845" y="118281"/>
                  </a:lnTo>
                  <a:lnTo>
                    <a:pt x="21140" y="120294"/>
                  </a:lnTo>
                  <a:lnTo>
                    <a:pt x="24160" y="115261"/>
                  </a:lnTo>
                  <a:lnTo>
                    <a:pt x="26677" y="110228"/>
                  </a:lnTo>
                  <a:lnTo>
                    <a:pt x="27180" y="108718"/>
                  </a:lnTo>
                  <a:lnTo>
                    <a:pt x="27851" y="104524"/>
                  </a:lnTo>
                  <a:lnTo>
                    <a:pt x="27516" y="100329"/>
                  </a:lnTo>
                  <a:lnTo>
                    <a:pt x="25503" y="97309"/>
                  </a:lnTo>
                  <a:lnTo>
                    <a:pt x="23657" y="96638"/>
                  </a:lnTo>
                  <a:lnTo>
                    <a:pt x="22315" y="97142"/>
                  </a:lnTo>
                  <a:lnTo>
                    <a:pt x="21308" y="98484"/>
                  </a:lnTo>
                  <a:lnTo>
                    <a:pt x="20637" y="100665"/>
                  </a:lnTo>
                  <a:lnTo>
                    <a:pt x="20469" y="103181"/>
                  </a:lnTo>
                  <a:lnTo>
                    <a:pt x="20469" y="104691"/>
                  </a:lnTo>
                  <a:lnTo>
                    <a:pt x="20302" y="105195"/>
                  </a:lnTo>
                  <a:lnTo>
                    <a:pt x="20134" y="105698"/>
                  </a:lnTo>
                  <a:lnTo>
                    <a:pt x="18792" y="107040"/>
                  </a:lnTo>
                  <a:lnTo>
                    <a:pt x="17785" y="108886"/>
                  </a:lnTo>
                  <a:lnTo>
                    <a:pt x="15436" y="112912"/>
                  </a:lnTo>
                  <a:lnTo>
                    <a:pt x="13087" y="116939"/>
                  </a:lnTo>
                  <a:lnTo>
                    <a:pt x="8054" y="124824"/>
                  </a:lnTo>
                  <a:lnTo>
                    <a:pt x="2517" y="132039"/>
                  </a:lnTo>
                  <a:lnTo>
                    <a:pt x="1511" y="133716"/>
                  </a:lnTo>
                  <a:lnTo>
                    <a:pt x="1007" y="135394"/>
                  </a:lnTo>
                  <a:lnTo>
                    <a:pt x="504" y="136904"/>
                  </a:lnTo>
                  <a:lnTo>
                    <a:pt x="1" y="140595"/>
                  </a:lnTo>
                  <a:lnTo>
                    <a:pt x="672" y="143951"/>
                  </a:lnTo>
                  <a:lnTo>
                    <a:pt x="2182" y="146299"/>
                  </a:lnTo>
                  <a:lnTo>
                    <a:pt x="3356" y="146635"/>
                  </a:lnTo>
                  <a:lnTo>
                    <a:pt x="16946" y="145461"/>
                  </a:lnTo>
                  <a:lnTo>
                    <a:pt x="30704" y="143447"/>
                  </a:lnTo>
                  <a:lnTo>
                    <a:pt x="44461" y="141602"/>
                  </a:lnTo>
                  <a:lnTo>
                    <a:pt x="58386" y="139924"/>
                  </a:lnTo>
                  <a:lnTo>
                    <a:pt x="59225" y="139588"/>
                  </a:lnTo>
                  <a:lnTo>
                    <a:pt x="60567" y="138246"/>
                  </a:lnTo>
                  <a:lnTo>
                    <a:pt x="61406" y="135394"/>
                  </a:lnTo>
                  <a:lnTo>
                    <a:pt x="61406" y="133549"/>
                  </a:lnTo>
                  <a:lnTo>
                    <a:pt x="61406" y="132039"/>
                  </a:lnTo>
                  <a:lnTo>
                    <a:pt x="60400" y="128683"/>
                  </a:lnTo>
                  <a:lnTo>
                    <a:pt x="59225" y="127341"/>
                  </a:lnTo>
                  <a:lnTo>
                    <a:pt x="58386" y="127341"/>
                  </a:lnTo>
                  <a:lnTo>
                    <a:pt x="44461" y="129186"/>
                  </a:lnTo>
                  <a:lnTo>
                    <a:pt x="30704" y="130864"/>
                  </a:lnTo>
                  <a:lnTo>
                    <a:pt x="26174" y="131535"/>
                  </a:lnTo>
                  <a:lnTo>
                    <a:pt x="32046" y="129186"/>
                  </a:lnTo>
                  <a:lnTo>
                    <a:pt x="42951" y="123314"/>
                  </a:lnTo>
                  <a:lnTo>
                    <a:pt x="53185" y="116268"/>
                  </a:lnTo>
                  <a:lnTo>
                    <a:pt x="62413" y="108047"/>
                  </a:lnTo>
                  <a:lnTo>
                    <a:pt x="66775" y="103349"/>
                  </a:lnTo>
                  <a:lnTo>
                    <a:pt x="69627" y="99826"/>
                  </a:lnTo>
                  <a:lnTo>
                    <a:pt x="74996" y="92444"/>
                  </a:lnTo>
                  <a:lnTo>
                    <a:pt x="79694" y="84726"/>
                  </a:lnTo>
                  <a:lnTo>
                    <a:pt x="83552" y="76505"/>
                  </a:lnTo>
                  <a:lnTo>
                    <a:pt x="86740" y="67949"/>
                  </a:lnTo>
                  <a:lnTo>
                    <a:pt x="88921" y="59225"/>
                  </a:lnTo>
                  <a:lnTo>
                    <a:pt x="90263" y="50165"/>
                  </a:lnTo>
                  <a:lnTo>
                    <a:pt x="90431" y="41105"/>
                  </a:lnTo>
                  <a:lnTo>
                    <a:pt x="90263" y="36407"/>
                  </a:lnTo>
                  <a:lnTo>
                    <a:pt x="89592" y="31542"/>
                  </a:lnTo>
                  <a:lnTo>
                    <a:pt x="87243" y="21979"/>
                  </a:lnTo>
                  <a:lnTo>
                    <a:pt x="83385" y="12919"/>
                  </a:lnTo>
                  <a:lnTo>
                    <a:pt x="78184" y="4530"/>
                  </a:lnTo>
                  <a:lnTo>
                    <a:pt x="75164" y="839"/>
                  </a:lnTo>
                  <a:lnTo>
                    <a:pt x="74325" y="168"/>
                  </a:lnTo>
                  <a:lnTo>
                    <a:pt x="72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5423100" y="1367075"/>
              <a:ext cx="2563414" cy="625822"/>
            </a:xfrm>
            <a:custGeom>
              <a:rect b="b" l="l" r="r" t="t"/>
              <a:pathLst>
                <a:path extrusionOk="0" h="67347" w="285856">
                  <a:moveTo>
                    <a:pt x="33674" y="0"/>
                  </a:moveTo>
                  <a:lnTo>
                    <a:pt x="30190" y="106"/>
                  </a:lnTo>
                  <a:lnTo>
                    <a:pt x="23645" y="1478"/>
                  </a:lnTo>
                  <a:lnTo>
                    <a:pt x="17523" y="4011"/>
                  </a:lnTo>
                  <a:lnTo>
                    <a:pt x="12139" y="7600"/>
                  </a:lnTo>
                  <a:lnTo>
                    <a:pt x="7600" y="12139"/>
                  </a:lnTo>
                  <a:lnTo>
                    <a:pt x="4011" y="17523"/>
                  </a:lnTo>
                  <a:lnTo>
                    <a:pt x="1478" y="23645"/>
                  </a:lnTo>
                  <a:lnTo>
                    <a:pt x="106" y="30190"/>
                  </a:lnTo>
                  <a:lnTo>
                    <a:pt x="0" y="33673"/>
                  </a:lnTo>
                  <a:lnTo>
                    <a:pt x="106" y="37157"/>
                  </a:lnTo>
                  <a:lnTo>
                    <a:pt x="1478" y="43701"/>
                  </a:lnTo>
                  <a:lnTo>
                    <a:pt x="4011" y="49718"/>
                  </a:lnTo>
                  <a:lnTo>
                    <a:pt x="7600" y="55102"/>
                  </a:lnTo>
                  <a:lnTo>
                    <a:pt x="12139" y="59641"/>
                  </a:lnTo>
                  <a:lnTo>
                    <a:pt x="17523" y="63335"/>
                  </a:lnTo>
                  <a:lnTo>
                    <a:pt x="23645" y="65869"/>
                  </a:lnTo>
                  <a:lnTo>
                    <a:pt x="30190" y="67135"/>
                  </a:lnTo>
                  <a:lnTo>
                    <a:pt x="33674" y="67347"/>
                  </a:lnTo>
                  <a:lnTo>
                    <a:pt x="252288" y="67347"/>
                  </a:lnTo>
                  <a:lnTo>
                    <a:pt x="255666" y="67135"/>
                  </a:lnTo>
                  <a:lnTo>
                    <a:pt x="262316" y="65869"/>
                  </a:lnTo>
                  <a:lnTo>
                    <a:pt x="268333" y="63335"/>
                  </a:lnTo>
                  <a:lnTo>
                    <a:pt x="273716" y="59641"/>
                  </a:lnTo>
                  <a:lnTo>
                    <a:pt x="278255" y="55102"/>
                  </a:lnTo>
                  <a:lnTo>
                    <a:pt x="281844" y="49718"/>
                  </a:lnTo>
                  <a:lnTo>
                    <a:pt x="284483" y="43701"/>
                  </a:lnTo>
                  <a:lnTo>
                    <a:pt x="285750" y="37157"/>
                  </a:lnTo>
                  <a:lnTo>
                    <a:pt x="285856" y="33673"/>
                  </a:lnTo>
                  <a:lnTo>
                    <a:pt x="285750" y="30190"/>
                  </a:lnTo>
                  <a:lnTo>
                    <a:pt x="284483" y="23645"/>
                  </a:lnTo>
                  <a:lnTo>
                    <a:pt x="281844" y="17523"/>
                  </a:lnTo>
                  <a:lnTo>
                    <a:pt x="278255" y="12139"/>
                  </a:lnTo>
                  <a:lnTo>
                    <a:pt x="273716" y="7600"/>
                  </a:lnTo>
                  <a:lnTo>
                    <a:pt x="268333" y="4011"/>
                  </a:lnTo>
                  <a:lnTo>
                    <a:pt x="262316" y="1478"/>
                  </a:lnTo>
                  <a:lnTo>
                    <a:pt x="255666" y="106"/>
                  </a:lnTo>
                  <a:lnTo>
                    <a:pt x="25228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2424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Much higher engagement!</a:t>
              </a:r>
              <a:endParaRPr sz="1800">
                <a:solidFill>
                  <a:srgbClr val="424242"/>
                </a:solidFill>
              </a:endParaRPr>
            </a:p>
          </p:txBody>
        </p:sp>
      </p:grpSp>
      <p:sp>
        <p:nvSpPr>
          <p:cNvPr id="225" name="Google Shape;225;p32"/>
          <p:cNvSpPr txBox="1"/>
          <p:nvPr/>
        </p:nvSpPr>
        <p:spPr>
          <a:xfrm>
            <a:off x="6717850" y="865325"/>
            <a:ext cx="2073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0A4AE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r>
              <a:rPr lang="en" sz="800">
                <a:solidFill>
                  <a:srgbClr val="90A4AE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800">
                <a:solidFill>
                  <a:srgbClr val="90A4AE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Comscore</a:t>
            </a:r>
            <a:r>
              <a:rPr lang="en" sz="800">
                <a:solidFill>
                  <a:srgbClr val="90A4AE"/>
                </a:solidFill>
                <a:latin typeface="Roboto Light"/>
                <a:ea typeface="Roboto Light"/>
                <a:cs typeface="Roboto Light"/>
                <a:sym typeface="Roboto Light"/>
              </a:rPr>
              <a:t> Mobile Metrix®, 2015-2017</a:t>
            </a:r>
            <a:endParaRPr sz="800">
              <a:solidFill>
                <a:srgbClr val="90A4AE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500" y="3549051"/>
            <a:ext cx="615000" cy="61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33"/>
          <p:cNvGrpSpPr/>
          <p:nvPr/>
        </p:nvGrpSpPr>
        <p:grpSpPr>
          <a:xfrm>
            <a:off x="441725" y="2704375"/>
            <a:ext cx="8126275" cy="2268575"/>
            <a:chOff x="441725" y="2704375"/>
            <a:chExt cx="8126275" cy="2268575"/>
          </a:xfrm>
        </p:grpSpPr>
        <p:grpSp>
          <p:nvGrpSpPr>
            <p:cNvPr id="232" name="Google Shape;232;p33"/>
            <p:cNvGrpSpPr/>
            <p:nvPr/>
          </p:nvGrpSpPr>
          <p:grpSpPr>
            <a:xfrm>
              <a:off x="4264500" y="2704375"/>
              <a:ext cx="4303500" cy="1448893"/>
              <a:chOff x="4264500" y="2704375"/>
              <a:chExt cx="4303500" cy="1448893"/>
            </a:xfrm>
          </p:grpSpPr>
          <p:sp>
            <p:nvSpPr>
              <p:cNvPr id="233" name="Google Shape;233;p33"/>
              <p:cNvSpPr/>
              <p:nvPr/>
            </p:nvSpPr>
            <p:spPr>
              <a:xfrm>
                <a:off x="4879500" y="2704375"/>
                <a:ext cx="3688500" cy="937500"/>
              </a:xfrm>
              <a:prstGeom prst="cloudCallout">
                <a:avLst>
                  <a:gd fmla="val -50151" name="adj1"/>
                  <a:gd fmla="val 48917" name="adj2"/>
                </a:avLst>
              </a:prstGeom>
              <a:noFill/>
              <a:ln cap="flat" cmpd="sng" w="9525">
                <a:solidFill>
                  <a:srgbClr val="90A4A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4" name="Google Shape;234;p33"/>
              <p:cNvGrpSpPr/>
              <p:nvPr/>
            </p:nvGrpSpPr>
            <p:grpSpPr>
              <a:xfrm>
                <a:off x="4264500" y="2870868"/>
                <a:ext cx="4069600" cy="1282400"/>
                <a:chOff x="4264500" y="2990200"/>
                <a:chExt cx="4069600" cy="1282400"/>
              </a:xfrm>
            </p:grpSpPr>
            <p:grpSp>
              <p:nvGrpSpPr>
                <p:cNvPr id="235" name="Google Shape;235;p33"/>
                <p:cNvGrpSpPr/>
                <p:nvPr/>
              </p:nvGrpSpPr>
              <p:grpSpPr>
                <a:xfrm>
                  <a:off x="4264500" y="3042600"/>
                  <a:ext cx="615000" cy="1230000"/>
                  <a:chOff x="4264500" y="3042600"/>
                  <a:chExt cx="615000" cy="1230000"/>
                </a:xfrm>
              </p:grpSpPr>
              <p:pic>
                <p:nvPicPr>
                  <p:cNvPr id="236" name="Google Shape;236;p33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4264500" y="3657600"/>
                    <a:ext cx="615000" cy="615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37" name="Google Shape;237;p33"/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4264500" y="3042600"/>
                    <a:ext cx="615000" cy="615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238" name="Google Shape;238;p33"/>
                <p:cNvSpPr txBox="1"/>
                <p:nvPr/>
              </p:nvSpPr>
              <p:spPr>
                <a:xfrm>
                  <a:off x="5200000" y="2990200"/>
                  <a:ext cx="3134100" cy="44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2400">
                      <a:solidFill>
                        <a:srgbClr val="9CCC65"/>
                      </a:solidFill>
                      <a:latin typeface="Roboto Thin"/>
                      <a:ea typeface="Roboto Thin"/>
                      <a:cs typeface="Roboto Thin"/>
                      <a:sym typeface="Roboto Thin"/>
                    </a:rPr>
                    <a:t>Web is </a:t>
                  </a:r>
                  <a:r>
                    <a:rPr b="1" lang="en" sz="2400">
                      <a:solidFill>
                        <a:srgbClr val="9CCC65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THE</a:t>
                  </a:r>
                  <a:r>
                    <a:rPr lang="en" sz="2400">
                      <a:solidFill>
                        <a:srgbClr val="9CCC65"/>
                      </a:solidFill>
                      <a:latin typeface="Roboto Thin"/>
                      <a:ea typeface="Roboto Thin"/>
                      <a:cs typeface="Roboto Thin"/>
                      <a:sym typeface="Roboto Thin"/>
                    </a:rPr>
                    <a:t> platform!</a:t>
                  </a:r>
                  <a:r>
                    <a:rPr b="1" lang="en" sz="2400">
                      <a:solidFill>
                        <a:srgbClr val="90A4AE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*</a:t>
                  </a:r>
                  <a:endParaRPr b="1">
                    <a:solidFill>
                      <a:srgbClr val="90A4AE"/>
                    </a:solidFill>
                  </a:endParaRPr>
                </a:p>
              </p:txBody>
            </p:sp>
          </p:grpSp>
        </p:grpSp>
        <p:sp>
          <p:nvSpPr>
            <p:cNvPr id="239" name="Google Shape;239;p33"/>
            <p:cNvSpPr txBox="1"/>
            <p:nvPr/>
          </p:nvSpPr>
          <p:spPr>
            <a:xfrm>
              <a:off x="441725" y="4617150"/>
              <a:ext cx="1956600" cy="35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90A4AE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(* with caveats but still…)</a:t>
              </a:r>
              <a:endParaRPr sz="1200">
                <a:solidFill>
                  <a:srgbClr val="90A4AE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240" name="Google Shape;240;p33"/>
          <p:cNvSpPr txBox="1"/>
          <p:nvPr>
            <p:ph type="title"/>
          </p:nvPr>
        </p:nvSpPr>
        <p:spPr>
          <a:xfrm>
            <a:off x="1056725" y="3549050"/>
            <a:ext cx="6896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0A4AE"/>
                </a:solidFill>
              </a:rPr>
              <a:t>Use the Platform, Luke.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3100" y="1791400"/>
            <a:ext cx="615000" cy="6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725" y="1058150"/>
            <a:ext cx="615000" cy="6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>
            <p:ph type="title"/>
          </p:nvPr>
        </p:nvSpPr>
        <p:spPr>
          <a:xfrm>
            <a:off x="1056725" y="1058150"/>
            <a:ext cx="6896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Write </a:t>
            </a: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once</a:t>
            </a:r>
            <a:r>
              <a:rPr lang="en" sz="3600"/>
              <a:t>…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244" name="Google Shape;244;p33"/>
          <p:cNvSpPr txBox="1"/>
          <p:nvPr>
            <p:ph type="title"/>
          </p:nvPr>
        </p:nvSpPr>
        <p:spPr>
          <a:xfrm>
            <a:off x="1056725" y="1801721"/>
            <a:ext cx="6896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...run </a:t>
            </a:r>
            <a:r>
              <a:rPr b="1"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anywhere</a:t>
            </a:r>
            <a:r>
              <a:rPr lang="en" sz="3600">
                <a:solidFill>
                  <a:schemeClr val="lt1"/>
                </a:solidFill>
              </a:rPr>
              <a:t>?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311700" y="445025"/>
            <a:ext cx="48318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311700" y="1407150"/>
            <a:ext cx="4569900" cy="25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PWA</a:t>
            </a:r>
            <a:r>
              <a:rPr lang="en"/>
              <a:t> offers: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Great UX.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Broad reach.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High engagement.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Low development/maintenance cost.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34"/>
          <p:cNvGrpSpPr/>
          <p:nvPr/>
        </p:nvGrpSpPr>
        <p:grpSpPr>
          <a:xfrm>
            <a:off x="5683052" y="1635450"/>
            <a:ext cx="1867200" cy="1872600"/>
            <a:chOff x="5584950" y="1454275"/>
            <a:chExt cx="1867200" cy="1872600"/>
          </a:xfrm>
        </p:grpSpPr>
        <p:sp>
          <p:nvSpPr>
            <p:cNvPr id="252" name="Google Shape;252;p34"/>
            <p:cNvSpPr/>
            <p:nvPr/>
          </p:nvSpPr>
          <p:spPr>
            <a:xfrm>
              <a:off x="5584950" y="1454275"/>
              <a:ext cx="1867200" cy="1872600"/>
            </a:xfrm>
            <a:prstGeom prst="ellipse">
              <a:avLst/>
            </a:prstGeom>
            <a:solidFill>
              <a:srgbClr val="B7B7B7"/>
            </a:solidFill>
            <a:ln cap="flat" cmpd="sng" w="28575">
              <a:solidFill>
                <a:srgbClr val="1976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3" name="Google Shape;253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24826" y="2120824"/>
              <a:ext cx="1585913" cy="5603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gular Sli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