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Maven Pro"/>
      <p:regular r:id="rId37"/>
      <p:bold r:id="rId38"/>
    </p:embeddedFont>
    <p:embeddedFont>
      <p:font typeface="Maven Pro Regular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492A5E-3B5D-416E-AD85-281C47FCE5DE}">
  <a:tblStyle styleId="{98492A5E-3B5D-416E-AD85-281C47FCE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MavenPr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MavenProRegular-bold.fntdata"/><Relationship Id="rId16" Type="http://schemas.openxmlformats.org/officeDocument/2006/relationships/slide" Target="slides/slide9.xml"/><Relationship Id="rId38" Type="http://schemas.openxmlformats.org/officeDocument/2006/relationships/font" Target="fonts/MavenPr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64616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64616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29f1b1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29f1b1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29f1b1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29f1b1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29f1b1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29f1b1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29f1b1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c29f1b1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29f1b1a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29f1b1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29f1b1a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29f1b1a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29f1b1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29f1b1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29f1b1a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c29f1b1a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29f1b1a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c29f1b1a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c29f1b1a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c29f1b1a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646164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646164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c29f1b1a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c29f1b1a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5c695e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5c695e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5ab3b9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5ab3b9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5ab3b97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5ab3b97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56461648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56461648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c29f1b1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c29f1b1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56461648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56461648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56461648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56461648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5bc50d2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5bc50d2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faab3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bfaab3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6461648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6461648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6461648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6461648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ab3b97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ab3b97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ab3b97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ab3b97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695ee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695ee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646164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646164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29f1b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29f1b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2222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63178" l="0" r="0" t="27932"/>
          <a:stretch/>
        </p:blipFill>
        <p:spPr>
          <a:xfrm>
            <a:off x="-65725" y="4695400"/>
            <a:ext cx="921080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9450" y="4746532"/>
            <a:ext cx="285185" cy="36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965" y="4734534"/>
            <a:ext cx="285185" cy="3669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s://martinfowler.com/eaaDev/EventSourcing.html" TargetMode="External"/><Relationship Id="rId10" Type="http://schemas.openxmlformats.org/officeDocument/2006/relationships/hyperlink" Target="https://docs.microsoft.com/en-us/azure/architecture/patterns/cqrs" TargetMode="External"/><Relationship Id="rId12" Type="http://schemas.openxmlformats.org/officeDocument/2006/relationships/hyperlink" Target="https://docs.microsoft.com/en-us/azure/architecture/patterns/event-sourci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ngrx.io/" TargetMode="External"/><Relationship Id="rId4" Type="http://schemas.openxmlformats.org/officeDocument/2006/relationships/hyperlink" Target="https://redux.js.org/" TargetMode="External"/><Relationship Id="rId9" Type="http://schemas.openxmlformats.org/officeDocument/2006/relationships/hyperlink" Target="https://martinfowler.com/bliki/CQRS.html" TargetMode="External"/><Relationship Id="rId5" Type="http://schemas.openxmlformats.org/officeDocument/2006/relationships/hyperlink" Target="http://extension.remotedev.io/" TargetMode="External"/><Relationship Id="rId6" Type="http://schemas.openxmlformats.org/officeDocument/2006/relationships/hyperlink" Target="http://facebook.github.io/flux/" TargetMode="External"/><Relationship Id="rId7" Type="http://schemas.openxmlformats.org/officeDocument/2006/relationships/hyperlink" Target="http://reactivex.io/" TargetMode="External"/><Relationship Id="rId8" Type="http://schemas.openxmlformats.org/officeDocument/2006/relationships/hyperlink" Target="https://rxjs-dev.firebaseapp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b="23503" l="850" r="-849" t="1974"/>
          <a:stretch/>
        </p:blipFill>
        <p:spPr>
          <a:xfrm>
            <a:off x="0" y="0"/>
            <a:ext cx="92350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>
            <p:ph type="ctrTitle"/>
          </p:nvPr>
        </p:nvSpPr>
        <p:spPr>
          <a:xfrm>
            <a:off x="502750" y="2072175"/>
            <a:ext cx="8229600" cy="14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State management with NgRx</a:t>
            </a:r>
            <a:endParaRPr sz="3600">
              <a:solidFill>
                <a:srgbClr val="F3F3F3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457200" y="3637100"/>
            <a:ext cx="8229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9450" y="4746532"/>
            <a:ext cx="285185" cy="36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8965" y="4734534"/>
            <a:ext cx="285185" cy="36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6138" y="239438"/>
            <a:ext cx="23717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1/10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false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component dispatches a “[Users] Load” action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2/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false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2.1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reducer receives the “[Users] Load” action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2.2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effect receives the “[Users] Load” action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3/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true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0" y="2870075"/>
            <a:ext cx="20868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3.1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reducer interprets the action and updates the state accordingly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3.2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effect interprets the action and requests the users from the API through a service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4/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true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store triggers the “loading” selector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5/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true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75" y="3602250"/>
            <a:ext cx="681625" cy="6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“loading” selector notifies the component and the component displays a loading indicator since “loading” is true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6/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true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8" y="3602263"/>
            <a:ext cx="681625" cy="6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service returns the API response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7/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- [Users] Load Success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{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  payload: [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    { id: 1, name: 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    { id: 2, name: 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  ]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}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true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8" y="3602263"/>
            <a:ext cx="681625" cy="6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7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effect dispatches a “[Users] Load Success” action that contains the users list returned by the API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8/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 Success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payload: [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1,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2,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]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true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8" y="3602263"/>
            <a:ext cx="681625" cy="6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reducer receives the “[Users] Load Success” action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9/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 Success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payload: [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1,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2,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]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[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  { id: 1, name: 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  { id: 2, name: 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2D7600"/>
                </a:solidFill>
              </a:rPr>
              <a:t>"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  ]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</a:t>
            </a:r>
            <a:r>
              <a:rPr lang="en" sz="1200">
                <a:solidFill>
                  <a:srgbClr val="2D7600"/>
                </a:solidFill>
                <a:latin typeface="Maven Pro"/>
                <a:ea typeface="Maven Pro"/>
                <a:cs typeface="Maven Pro"/>
                <a:sym typeface="Maven Pro"/>
              </a:rPr>
              <a:t>false</a:t>
            </a:r>
            <a:endParaRPr sz="1200">
              <a:solidFill>
                <a:srgbClr val="2D76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63" y="3602263"/>
            <a:ext cx="681625" cy="6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9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reducer interprets the “[Users] Load Success” action and updates the state accordingly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10/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 Success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payload: [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1,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2,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]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[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{ id: 1,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{ id: 2,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false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00" y="3602250"/>
            <a:ext cx="681625" cy="6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10.1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store triggers the “users” selector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10.2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store triggers the “loading” selector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Overview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is it?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How do all parts of NgRx fit together?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Why use it?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Why not use it?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Why do we use it?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Resources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Summary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10/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2086800" y="917100"/>
            <a:ext cx="2086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 [Users] Load Success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payload: [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1,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  { id: 2,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]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/>
        </p:nvSpPr>
        <p:spPr>
          <a:xfrm>
            <a:off x="0" y="917100"/>
            <a:ext cx="2086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{ id: 1,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  { id: 2, name: 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1200">
                <a:solidFill>
                  <a:srgbClr val="FFFFFF"/>
                </a:solidFill>
              </a:rPr>
              <a:t>"</a:t>
            </a: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},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false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0" y="2870075"/>
            <a:ext cx="21948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108050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2" name="Google Shape;312;p44"/>
          <p:cNvGraphicFramePr/>
          <p:nvPr/>
        </p:nvGraphicFramePr>
        <p:xfrm>
          <a:off x="216213" y="33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{98492A5E-3B5D-416E-AD85-281C47FCE5DE}</a:tableStyleId>
              </a:tblPr>
              <a:tblGrid>
                <a:gridCol w="935225"/>
                <a:gridCol w="935225"/>
              </a:tblGrid>
              <a:tr h="3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id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name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44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11.1</a:t>
            </a:r>
            <a:r>
              <a:rPr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“items” selector notifies the component and the component displays the users list</a:t>
            </a:r>
            <a:endParaRPr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11.2</a:t>
            </a:r>
            <a:r>
              <a:rPr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the </a:t>
            </a:r>
            <a:r>
              <a:rPr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“loading” </a:t>
            </a:r>
            <a:r>
              <a:rPr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selector notifies the component and the component hides the loading indicator</a:t>
            </a:r>
            <a:endParaRPr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5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Why use it? - Predictability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0" y="917100"/>
            <a:ext cx="91440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Structured changes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only actions cause state changes, only reducers update state, only selectors read state, only effects handle side-effects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No update race conditions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actions served in dispatch order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Unidirectional flow 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6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Why use it? - Maintainability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0" y="917100"/>
            <a:ext cx="91440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Single source of truth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Cleaner code 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separation of concerns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Debugging tools 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(store-devtools) actions trail, state diffs, time travel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Unit testing tools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provideMockStore, provideMockActions, selector projector()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Declarative style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7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Why use it? - Performance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0" y="917100"/>
            <a:ext cx="91440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Immutability + Angular OnPush 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minimize redraws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Selector memoization and rendered models 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country flag, is action available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Shared data among components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8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Why use it? - SHARI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0" y="917100"/>
            <a:ext cx="91440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Shared 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state that is accessed by many components and services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Hydrated 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state that is persisted and rehydrated from external storage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Available 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state that needs to be available when re-entering routes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Retrieved 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state that must be retrieved with a side-effect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Impacted 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state that is impacted by actions from other sources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Why not use it?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0" y="917100"/>
            <a:ext cx="91440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Framework complexity</a:t>
            </a: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 lot of steps for setup, boilerplate code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RxJS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prior knowledge is not required, but lack of can contribute to slower integration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Need fully object-oriented solution</a:t>
            </a:r>
            <a:r>
              <a:rPr lang="en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selectors and reducers promote a functional paradigm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0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Why do we use it?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55" name="Google Shape;355;p50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Technology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Angular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Data sharing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multiple components need same piece of data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Effects 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encapsulation of external interactions and business logic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Testable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1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Resources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NgRx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ngrx.io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Redux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redux.js.org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Redux DevTools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/>
              </a:rPr>
              <a:t>extension.remotedev.io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Flux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6"/>
              </a:rPr>
              <a:t>facebook.github.io/flux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ReactiveX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7"/>
              </a:rPr>
              <a:t>reactivex.io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RxJS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8"/>
              </a:rPr>
              <a:t>rxjs-dev.firebaseapp.com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CQRS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9"/>
              </a:rPr>
              <a:t>martinfowler.com/bliki/CQRS.html</a:t>
            </a:r>
            <a:r>
              <a:rPr lang="en">
                <a:solidFill>
                  <a:srgbClr val="F09243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10"/>
              </a:rPr>
              <a:t>docs.microsoft.com/en-us/azure/architecture/patterns/cqrs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Event sourcing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11"/>
              </a:rPr>
              <a:t>martinfowler.com/eaaDev/EventSourcing.html</a:t>
            </a:r>
            <a:r>
              <a:rPr lang="en">
                <a:solidFill>
                  <a:srgbClr val="F09243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>
                <a:solidFill>
                  <a:srgbClr val="F0924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12"/>
              </a:rPr>
              <a:t>docs.microsoft.com/en-us/azure/architecture/patterns/event-sourcing</a:t>
            </a:r>
            <a:endParaRPr>
              <a:solidFill>
                <a:srgbClr val="F092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 state management framework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Predictable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Provides clear separation of concerns</a:t>
            </a: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leads to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cleaner application code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Integrates easily with Angular’s OnPush strategy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Testable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9" name="Google Shape;369;p52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Summary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3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Credits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376" name="Google Shape;376;p53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Credits to my very good friend and colleague Stratos Vetsos for his help on store setup and great usage insights during our 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What is it?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NgRx is a reactive state management framework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Reactive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change-based flow: 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either 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cause change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or expect change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State management</a:t>
            </a: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entity data, loading indicator visible, active route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What is it?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198950" y="691450"/>
            <a:ext cx="43365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Store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activeRoute: "/items",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filters: 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"propA": "valA"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items: [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{ "name": "item1", "propA": "valA"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{ "name": "item2", "propA": "valA"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],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loading: false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4572000" y="691450"/>
            <a:ext cx="43365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Actions log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[Route] Navigate</a:t>
            </a:r>
            <a:r>
              <a:rPr lang="en">
                <a:solidFill>
                  <a:srgbClr val="FFFFFF"/>
                </a:solidFill>
              </a:rPr>
              <a:t> payload: { "route": "/items"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[Filters] Apply</a:t>
            </a:r>
            <a:r>
              <a:rPr lang="en">
                <a:solidFill>
                  <a:srgbClr val="FFFFFF"/>
                </a:solidFill>
              </a:rPr>
              <a:t> payload: { "propA": "valA"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[Items] Load</a:t>
            </a:r>
            <a:r>
              <a:rPr lang="en">
                <a:solidFill>
                  <a:srgbClr val="FFFFFF"/>
                </a:solidFill>
              </a:rPr>
              <a:t> payload: { "propA": "valA"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[Items] Load Success</a:t>
            </a:r>
            <a:r>
              <a:rPr lang="en">
                <a:solidFill>
                  <a:srgbClr val="FFFFFF"/>
                </a:solidFill>
              </a:rPr>
              <a:t> payload: { "items": [...] }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What is it?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198950" y="691450"/>
            <a:ext cx="43365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Store </a:t>
            </a:r>
            <a:r>
              <a:rPr b="1" lang="en" sz="1800">
                <a:solidFill>
                  <a:srgbClr val="FFFFFF"/>
                </a:solidFill>
              </a:rPr>
              <a:t>before “</a:t>
            </a:r>
            <a:r>
              <a:rPr b="1" lang="en" sz="1600">
                <a:solidFill>
                  <a:srgbClr val="FFFFFF"/>
                </a:solidFill>
              </a:rPr>
              <a:t>[Filters] Apply”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activeRoute: "/items",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filters: {},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items: [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"item1", "propA": "valA"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"item2", "propA": "valA"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"item3", "propA": "valB"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"item4", "propA": "valC"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"item5", "propA": "valD"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],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FFFFFF"/>
                </a:solidFill>
              </a:rPr>
              <a:t>l</a:t>
            </a:r>
            <a:r>
              <a:rPr lang="en">
                <a:solidFill>
                  <a:srgbClr val="FFFFFF"/>
                </a:solidFill>
              </a:rPr>
              <a:t>oading: false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4572000" y="691450"/>
            <a:ext cx="43365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Actions log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[Route] Navigate</a:t>
            </a:r>
            <a:r>
              <a:rPr lang="en">
                <a:solidFill>
                  <a:srgbClr val="FFFFFF"/>
                </a:solidFill>
              </a:rPr>
              <a:t> payload: { "route": "/items"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[Filters] Apply</a:t>
            </a:r>
            <a:r>
              <a:rPr lang="en">
                <a:solidFill>
                  <a:srgbClr val="666666"/>
                </a:solidFill>
              </a:rPr>
              <a:t> payload: { "propA": "valA" }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[Items] Load</a:t>
            </a:r>
            <a:r>
              <a:rPr lang="en">
                <a:solidFill>
                  <a:srgbClr val="666666"/>
                </a:solidFill>
              </a:rPr>
              <a:t> payload: { "propA": "valA" }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[Items] Load Success</a:t>
            </a:r>
            <a:r>
              <a:rPr lang="en">
                <a:solidFill>
                  <a:srgbClr val="666666"/>
                </a:solidFill>
              </a:rPr>
              <a:t> payload: { "items": [...] }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What is it?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>
            <a:off x="198950" y="691450"/>
            <a:ext cx="43365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Store </a:t>
            </a:r>
            <a:r>
              <a:rPr b="1" lang="en" sz="1800">
                <a:solidFill>
                  <a:srgbClr val="FFFFFF"/>
                </a:solidFill>
              </a:rPr>
              <a:t>after “</a:t>
            </a:r>
            <a:r>
              <a:rPr b="1" lang="en" sz="1600">
                <a:solidFill>
                  <a:srgbClr val="FFFFFF"/>
                </a:solidFill>
              </a:rPr>
              <a:t>[Items] Load</a:t>
            </a:r>
            <a:r>
              <a:rPr b="1" lang="en" sz="1600">
                <a:solidFill>
                  <a:srgbClr val="FFFFFF"/>
                </a:solidFill>
              </a:rPr>
              <a:t>”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activeRoute: "/items",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filters: </a:t>
            </a:r>
            <a:r>
              <a:rPr lang="en"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propA: "valA"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}</a:t>
            </a:r>
            <a:r>
              <a:rPr lang="en">
                <a:solidFill>
                  <a:srgbClr val="FFFFFF"/>
                </a:solidFill>
              </a:rPr>
              <a:t>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items: [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"item1", "propA": "valA"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"item2", "propA": "valA"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"item3", "propA": "valB"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"item4", "propA": "valC"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{ "name": "item5", "propA": "valD" },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],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loading: true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4572000" y="691450"/>
            <a:ext cx="43365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Actions log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[Route] Navigate</a:t>
            </a:r>
            <a:r>
              <a:rPr lang="en">
                <a:solidFill>
                  <a:srgbClr val="FFFFFF"/>
                </a:solidFill>
              </a:rPr>
              <a:t> payload: { "route": "/items"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[Filters] Apply</a:t>
            </a:r>
            <a:r>
              <a:rPr lang="en">
                <a:solidFill>
                  <a:srgbClr val="FFFFFF"/>
                </a:solidFill>
              </a:rPr>
              <a:t> payload: { "propA": "valA"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[Items] Load</a:t>
            </a:r>
            <a:r>
              <a:rPr lang="en">
                <a:solidFill>
                  <a:srgbClr val="FFFFFF"/>
                </a:solidFill>
              </a:rPr>
              <a:t> payload: { "propA": "valA"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[Items] Load Success</a:t>
            </a:r>
            <a:r>
              <a:rPr lang="en">
                <a:solidFill>
                  <a:srgbClr val="666666"/>
                </a:solidFill>
              </a:rPr>
              <a:t> payload: { "items": [...] }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What is it? - Redux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0" y="917100"/>
            <a:ext cx="9144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An open source JavaScript library to manage application state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Created by Dan Abramov and Andrew Clark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initial release was in 2015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It is licensed under MIT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Abramov began writing the first Redux implementation, while preparing for a conference talk at React Europe on hot reloading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three principles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Single source of truth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State is read-only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Changes are made with pure functions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457200" y="0"/>
            <a:ext cx="82296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</a:t>
            </a:r>
            <a:r>
              <a:rPr lang="en" sz="28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How do all parts of NgRx fit together?</a:t>
            </a:r>
            <a:endParaRPr sz="28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763" y="691450"/>
            <a:ext cx="4922472" cy="3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 rot="-8100000">
            <a:off x="-144070" y="311954"/>
            <a:ext cx="314380" cy="31438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457200" y="0"/>
            <a:ext cx="8650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NgRx - How do all parts fit together? - Example 0/</a:t>
            </a:r>
            <a:r>
              <a:rPr lang="en" sz="2400"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</a:t>
            </a:r>
            <a:endParaRPr sz="24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0" y="917100"/>
            <a:ext cx="20868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Store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items: [],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loading: false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2086800" y="917100"/>
            <a:ext cx="20868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Actions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5125"/>
            <a:ext cx="4535400" cy="361324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0" y="2870075"/>
            <a:ext cx="2196600" cy="1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UI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109728" y="3210325"/>
            <a:ext cx="2086800" cy="14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/>
        </p:nvSpPr>
        <p:spPr>
          <a:xfrm>
            <a:off x="2194850" y="2870100"/>
            <a:ext cx="19788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Flow description</a:t>
            </a:r>
            <a:endParaRPr sz="1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