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259" r:id="rId3"/>
    <p:sldId id="260" r:id="rId4"/>
    <p:sldId id="282" r:id="rId5"/>
    <p:sldId id="261" r:id="rId6"/>
    <p:sldId id="283" r:id="rId7"/>
    <p:sldId id="270" r:id="rId8"/>
    <p:sldId id="264" r:id="rId9"/>
    <p:sldId id="263" r:id="rId10"/>
    <p:sldId id="265" r:id="rId11"/>
    <p:sldId id="266" r:id="rId12"/>
    <p:sldId id="267" r:id="rId13"/>
    <p:sldId id="268" r:id="rId14"/>
    <p:sldId id="269" r:id="rId15"/>
    <p:sldId id="271" r:id="rId16"/>
    <p:sldId id="272" r:id="rId17"/>
    <p:sldId id="273" r:id="rId18"/>
    <p:sldId id="274" r:id="rId19"/>
    <p:sldId id="280" r:id="rId20"/>
    <p:sldId id="277" r:id="rId21"/>
    <p:sldId id="281" r:id="rId22"/>
    <p:sldId id="278" r:id="rId23"/>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364CD"/>
    <a:srgbClr val="E65032"/>
    <a:srgbClr val="A9E37D"/>
    <a:srgbClr val="85DFFF"/>
    <a:srgbClr val="4B4B4B"/>
    <a:srgbClr val="FFE799"/>
    <a:srgbClr val="FFDB66"/>
    <a:srgbClr val="FFD999"/>
    <a:srgbClr val="FFE7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72" autoAdjust="0"/>
    <p:restoredTop sz="94964" autoAdjust="0"/>
  </p:normalViewPr>
  <p:slideViewPr>
    <p:cSldViewPr snapToObjects="1">
      <p:cViewPr>
        <p:scale>
          <a:sx n="100" d="100"/>
          <a:sy n="100" d="100"/>
        </p:scale>
        <p:origin x="-1008" y="-66"/>
      </p:cViewPr>
      <p:guideLst>
        <p:guide orient="horz" pos="289"/>
        <p:guide orient="horz" pos="820"/>
        <p:guide orient="horz" pos="2158"/>
        <p:guide orient="horz" pos="3886"/>
        <p:guide orient="horz" pos="1113"/>
        <p:guide orient="horz" pos="4079"/>
        <p:guide pos="143"/>
        <p:guide pos="5614"/>
        <p:guide pos="2882"/>
        <p:guide pos="288"/>
        <p:guide pos="547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796" y="-12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6562929" y="8957898"/>
            <a:ext cx="417640" cy="248700"/>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2145129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519238" y="423863"/>
            <a:ext cx="3971925" cy="297973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517080" y="3664954"/>
            <a:ext cx="5976242" cy="5197749"/>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6562929" y="8957898"/>
            <a:ext cx="417640" cy="248700"/>
          </a:xfrm>
          <a:prstGeom prst="rect">
            <a:avLst/>
          </a:prstGeom>
        </p:spPr>
        <p:txBody>
          <a:bodyPr vert="horz" lIns="91440" tIns="45720" rIns="91440" bIns="45720" rtlCol="0" anchor="b"/>
          <a:lstStyle>
            <a:defPPr>
              <a:defRPr lang="en-US"/>
            </a:defPPr>
            <a:lvl1pPr algn="r">
              <a:defRPr sz="1000"/>
            </a:lvl1pPr>
          </a:lstStyle>
          <a:p>
            <a:pPr lvl="0"/>
            <a:fld id="{01B4DA0A-A9CF-48DD-B2B0-FEB75B755A34}" type="slidenum">
              <a:rPr lang="en-US" smtClean="0"/>
              <a:pPr lvl="0"/>
              <a:t>‹#›</a:t>
            </a:fld>
            <a:endParaRPr lang="en-US" dirty="0"/>
          </a:p>
        </p:txBody>
      </p:sp>
    </p:spTree>
    <p:extLst>
      <p:ext uri="{BB962C8B-B14F-4D97-AF65-F5344CB8AC3E}">
        <p14:creationId xmlns:p14="http://schemas.microsoft.com/office/powerpoint/2010/main" val="4109805565"/>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1pPr>
    <a:lvl2pPr marL="288925" indent="-123825" algn="l" defTabSz="914400" rtl="0" eaLnBrk="1" latinLnBrk="0" hangingPunct="1">
      <a:lnSpc>
        <a:spcPct val="95000"/>
      </a:lnSpc>
      <a:spcBef>
        <a:spcPts val="600"/>
      </a:spcBef>
      <a:buFont typeface="Arial" pitchFamily="34" charset="0"/>
      <a:buChar char="–"/>
      <a:defRPr sz="1200" kern="1200">
        <a:solidFill>
          <a:schemeClr val="tx1"/>
        </a:solidFill>
        <a:latin typeface="+mn-lt"/>
        <a:ea typeface="+mn-ea"/>
        <a:cs typeface="+mn-cs"/>
      </a:defRPr>
    </a:lvl2pPr>
    <a:lvl3pPr marL="515938" indent="-115888"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3pPr>
    <a:lvl4pPr marL="746125" indent="-123825" algn="l" defTabSz="914400" rtl="0" eaLnBrk="1" latinLnBrk="0" hangingPunct="1">
      <a:lnSpc>
        <a:spcPct val="95000"/>
      </a:lnSpc>
      <a:spcBef>
        <a:spcPts val="300"/>
      </a:spcBef>
      <a:buFont typeface="Arial" pitchFamily="34" charset="0"/>
      <a:buChar char="•"/>
      <a:defRPr sz="1100" kern="1200">
        <a:solidFill>
          <a:schemeClr val="tx1"/>
        </a:solidFill>
        <a:latin typeface="+mn-lt"/>
        <a:ea typeface="+mn-ea"/>
        <a:cs typeface="+mn-cs"/>
      </a:defRPr>
    </a:lvl4pPr>
    <a:lvl5pPr marL="973138" indent="-117475" algn="l" defTabSz="914400" rtl="0" eaLnBrk="1" latinLnBrk="0" hangingPunct="1">
      <a:lnSpc>
        <a:spcPct val="95000"/>
      </a:lnSpc>
      <a:spcBef>
        <a:spcPts val="300"/>
      </a:spcBef>
      <a:buFont typeface="Verdana" pitchFamily="34" charset="0"/>
      <a:buChar char="–"/>
      <a:defRPr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19238" y="423863"/>
            <a:ext cx="3971925" cy="29797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588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9" name="Group 8"/>
          <p:cNvGrpSpPr/>
          <p:nvPr userDrawn="1"/>
        </p:nvGrpSpPr>
        <p:grpSpPr bwMode="gray">
          <a:xfrm>
            <a:off x="364331" y="465137"/>
            <a:ext cx="1831975" cy="625475"/>
            <a:chOff x="363538" y="466726"/>
            <a:chExt cx="1831975" cy="625475"/>
          </a:xfrm>
        </p:grpSpPr>
        <p:sp>
          <p:nvSpPr>
            <p:cNvPr id="10"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hasCustomPrompt="1"/>
          </p:nvPr>
        </p:nvSpPr>
        <p:spPr bwMode="auto">
          <a:xfrm>
            <a:off x="453025" y="2267712"/>
            <a:ext cx="4575478" cy="867930"/>
          </a:xfrm>
        </p:spPr>
        <p:txBody>
          <a:bodyPr wrap="square" anchor="b" anchorCtr="0">
            <a:noAutofit/>
          </a:bodyPr>
          <a:lstStyle>
            <a:lvl1pPr>
              <a:lnSpc>
                <a:spcPct val="100000"/>
              </a:lnSpc>
              <a:spcBef>
                <a:spcPts val="0"/>
              </a:spcBef>
              <a:defRPr sz="2800" cap="all" baseline="0">
                <a:solidFill>
                  <a:schemeClr val="bg2"/>
                </a:solidFil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auto">
          <a:xfrm>
            <a:off x="453025" y="3344677"/>
            <a:ext cx="4575478" cy="341632"/>
          </a:xfrm>
        </p:spPr>
        <p:txBody>
          <a:bodyPr wrap="square">
            <a:noAutofit/>
          </a:bodyPr>
          <a:lstStyle>
            <a:lvl1pPr marL="0" indent="0" algn="l">
              <a:lnSpc>
                <a:spcPct val="100000"/>
              </a:lnSpc>
              <a:spcBef>
                <a:spcPts val="0"/>
              </a:spcBef>
              <a:buNone/>
              <a:defRPr sz="18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3" name="Text Placeholder 12"/>
          <p:cNvSpPr>
            <a:spLocks noGrp="1"/>
          </p:cNvSpPr>
          <p:nvPr>
            <p:ph type="body" sz="quarter" idx="10" hasCustomPrompt="1"/>
          </p:nvPr>
        </p:nvSpPr>
        <p:spPr bwMode="auto">
          <a:xfrm>
            <a:off x="453025" y="3895344"/>
            <a:ext cx="4575478" cy="578620"/>
          </a:xfrm>
        </p:spPr>
        <p:txBody>
          <a:bodyPr wrap="square">
            <a:noAutofit/>
          </a:bodyPr>
          <a:lstStyle>
            <a:lvl1pPr marL="0" indent="0">
              <a:lnSpc>
                <a:spcPct val="100000"/>
              </a:lnSpc>
              <a:spcBef>
                <a:spcPts val="600"/>
              </a:spcBef>
              <a:buNone/>
              <a:defRPr sz="1400" b="1">
                <a:solidFill>
                  <a:schemeClr val="bg2"/>
                </a:solidFill>
              </a:defRPr>
            </a:lvl1pPr>
            <a:lvl2pPr marL="1588" indent="0">
              <a:lnSpc>
                <a:spcPct val="100000"/>
              </a:lnSpc>
              <a:spcBef>
                <a:spcPts val="600"/>
              </a:spcBef>
              <a:buNone/>
              <a:defRPr sz="1400" b="1">
                <a:solidFill>
                  <a:schemeClr val="bg2"/>
                </a:solidFill>
              </a:defRPr>
            </a:lvl2pPr>
            <a:lvl3pPr marL="558800" indent="0">
              <a:spcBef>
                <a:spcPts val="600"/>
              </a:spcBef>
              <a:buNone/>
              <a:defRPr sz="1400"/>
            </a:lvl3pPr>
            <a:lvl4pPr marL="914400" indent="0">
              <a:spcBef>
                <a:spcPts val="600"/>
              </a:spcBef>
              <a:buNone/>
              <a:defRPr sz="1400"/>
            </a:lvl4pPr>
            <a:lvl5pPr marL="1201737" indent="0">
              <a:spcBef>
                <a:spcPts val="600"/>
              </a:spcBef>
              <a:buNone/>
              <a:defRPr sz="1400"/>
            </a:lvl5pPr>
          </a:lstStyle>
          <a:p>
            <a:pPr lvl="0"/>
            <a:r>
              <a:rPr lang="en-US" dirty="0" smtClean="0"/>
              <a:t>Click To Edit Master Text Styles</a:t>
            </a:r>
          </a:p>
          <a:p>
            <a:pPr lvl="1"/>
            <a:r>
              <a:rPr lang="en-US" dirty="0" smtClean="0"/>
              <a:t>Second Level</a:t>
            </a:r>
            <a:endParaRPr lang="en-US" dirty="0"/>
          </a:p>
        </p:txBody>
      </p:sp>
      <p:sp>
        <p:nvSpPr>
          <p:cNvPr id="15" name="Text Placeholder 14"/>
          <p:cNvSpPr>
            <a:spLocks noGrp="1"/>
          </p:cNvSpPr>
          <p:nvPr>
            <p:ph type="body" sz="quarter" idx="11"/>
          </p:nvPr>
        </p:nvSpPr>
        <p:spPr bwMode="auto">
          <a:xfrm>
            <a:off x="453025" y="5010912"/>
            <a:ext cx="4575478" cy="258532"/>
          </a:xfrm>
        </p:spPr>
        <p:txBody>
          <a:bodyPr>
            <a:noAutofit/>
          </a:bodyPr>
          <a:lstStyle>
            <a:lvl1pPr marL="0" indent="0">
              <a:lnSpc>
                <a:spcPct val="100000"/>
              </a:lnSpc>
              <a:spcBef>
                <a:spcPts val="400"/>
              </a:spcBef>
              <a:buNone/>
              <a:defRPr sz="1200">
                <a:solidFill>
                  <a:schemeClr val="bg2"/>
                </a:solidFill>
              </a:defRPr>
            </a:lvl1pPr>
            <a:lvl2pPr marL="236537" indent="0">
              <a:lnSpc>
                <a:spcPct val="90000"/>
              </a:lnSpc>
              <a:spcBef>
                <a:spcPts val="0"/>
              </a:spcBef>
              <a:buNone/>
              <a:defRPr/>
            </a:lvl2pPr>
            <a:lvl3pPr marL="558800" indent="0">
              <a:lnSpc>
                <a:spcPct val="90000"/>
              </a:lnSpc>
              <a:spcBef>
                <a:spcPts val="0"/>
              </a:spcBef>
              <a:buNone/>
              <a:defRPr/>
            </a:lvl3pPr>
            <a:lvl4pPr marL="914400" indent="0">
              <a:lnSpc>
                <a:spcPct val="90000"/>
              </a:lnSpc>
              <a:spcBef>
                <a:spcPts val="0"/>
              </a:spcBef>
              <a:buNone/>
              <a:defRPr/>
            </a:lvl4pPr>
            <a:lvl5pPr marL="1201737" indent="0">
              <a:lnSpc>
                <a:spcPct val="90000"/>
              </a:lnSpc>
              <a:spcBef>
                <a:spcPts val="0"/>
              </a:spcBef>
              <a:buNone/>
              <a:defRPr/>
            </a:lvl5pPr>
          </a:lstStyle>
          <a:p>
            <a:pPr lvl="0"/>
            <a:r>
              <a:rPr lang="en-US" dirty="0" smtClean="0"/>
              <a:t>Click to edit Master text styles</a:t>
            </a:r>
            <a:endParaRPr lang="en-US" dirty="0"/>
          </a:p>
        </p:txBody>
      </p:sp>
      <p:pic>
        <p:nvPicPr>
          <p:cNvPr id="19" name="Pictur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732" y="5915266"/>
            <a:ext cx="1495230" cy="333134"/>
          </a:xfrm>
          <a:prstGeom prst="rect">
            <a:avLst/>
          </a:prstGeom>
        </p:spPr>
      </p:pic>
      <p:sp>
        <p:nvSpPr>
          <p:cNvPr id="20" name="Rectangle 37"/>
          <p:cNvSpPr>
            <a:spLocks noChangeArrowheads="1"/>
          </p:cNvSpPr>
          <p:nvPr userDrawn="1"/>
        </p:nvSpPr>
        <p:spPr bwMode="gray">
          <a:xfrm>
            <a:off x="228600" y="6400800"/>
            <a:ext cx="5105400" cy="338554"/>
          </a:xfrm>
          <a:prstGeom prst="rect">
            <a:avLst/>
          </a:prstGeom>
          <a:noFill/>
          <a:ln w="12700" algn="ctr">
            <a:noFill/>
            <a:miter lim="800000"/>
            <a:headEnd/>
            <a:tailEnd/>
          </a:ln>
          <a:effectLst/>
        </p:spPr>
        <p:txBody>
          <a:bodyPr wrap="square">
            <a:spAutoFit/>
          </a:bodyPr>
          <a:lstStyle/>
          <a:p>
            <a:pPr algn="l">
              <a:defRPr/>
            </a:pPr>
            <a:r>
              <a:rPr lang="en-US" sz="800" dirty="0" smtClean="0">
                <a:solidFill>
                  <a:schemeClr val="tx1"/>
                </a:solidFill>
                <a:latin typeface="Arial" charset="0"/>
              </a:rPr>
              <a:t>© 2014 Pershing LLC. Member FINRA, NYSE, SIPC. For professional use only. </a:t>
            </a:r>
            <a:br>
              <a:rPr lang="en-US" sz="800" dirty="0" smtClean="0">
                <a:solidFill>
                  <a:schemeClr val="tx1"/>
                </a:solidFill>
                <a:latin typeface="Arial" charset="0"/>
              </a:rPr>
            </a:br>
            <a:r>
              <a:rPr lang="en-US" sz="800" dirty="0" smtClean="0">
                <a:solidFill>
                  <a:schemeClr val="tx1"/>
                </a:solidFill>
                <a:latin typeface="Arial" charset="0"/>
              </a:rPr>
              <a:t>Not for distribution to the public. Please see disclosures at end. Proprietary and confidential.</a:t>
            </a:r>
          </a:p>
        </p:txBody>
      </p:sp>
    </p:spTree>
    <p:extLst>
      <p:ext uri="{BB962C8B-B14F-4D97-AF65-F5344CB8AC3E}">
        <p14:creationId xmlns:p14="http://schemas.microsoft.com/office/powerpoint/2010/main" val="2245214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plash Page 1">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bwMode="auto">
          <a:xfrm>
            <a:off x="226373" y="6506526"/>
            <a:ext cx="411587"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chemeClr val="bg1"/>
                </a:solidFill>
              </a:rPr>
              <a:pPr lvl="0">
                <a:lnSpc>
                  <a:spcPct val="95000"/>
                </a:lnSpc>
                <a:spcBef>
                  <a:spcPts val="0"/>
                </a:spcBef>
                <a:spcAft>
                  <a:spcPts val="0"/>
                </a:spcAft>
              </a:pPr>
              <a:t>‹#›</a:t>
            </a:fld>
            <a:endParaRPr lang="en-US" dirty="0">
              <a:solidFill>
                <a:schemeClr val="bg1"/>
              </a:solidFill>
            </a:endParaRPr>
          </a:p>
        </p:txBody>
      </p:sp>
      <p:sp>
        <p:nvSpPr>
          <p:cNvPr id="10" name="Title 9"/>
          <p:cNvSpPr>
            <a:spLocks noGrp="1"/>
          </p:cNvSpPr>
          <p:nvPr>
            <p:ph type="title" hasCustomPrompt="1"/>
          </p:nvPr>
        </p:nvSpPr>
        <p:spPr bwMode="auto">
          <a:xfrm>
            <a:off x="3589338" y="0"/>
            <a:ext cx="4701222" cy="6858000"/>
          </a:xfrm>
        </p:spPr>
        <p:txBody>
          <a:bodyPr lIns="457200" tIns="914400" rIns="457200" bIns="91440">
            <a:noAutofit/>
          </a:bodyPr>
          <a:lstStyle>
            <a:lvl1pPr algn="l">
              <a:lnSpc>
                <a:spcPct val="100000"/>
              </a:lnSpc>
              <a:spcBef>
                <a:spcPts val="600"/>
              </a:spcBef>
              <a:defRPr sz="32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05147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plash Page 2">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bwMode="auto">
          <a:xfrm>
            <a:off x="226373" y="6506526"/>
            <a:ext cx="411587"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chemeClr val="bg1"/>
                </a:solidFill>
              </a:rPr>
              <a:pPr lvl="0">
                <a:lnSpc>
                  <a:spcPct val="95000"/>
                </a:lnSpc>
                <a:spcBef>
                  <a:spcPts val="0"/>
                </a:spcBef>
                <a:spcAft>
                  <a:spcPts val="0"/>
                </a:spcAft>
              </a:pPr>
              <a:t>‹#›</a:t>
            </a:fld>
            <a:endParaRPr lang="en-US" dirty="0">
              <a:solidFill>
                <a:schemeClr val="bg1"/>
              </a:solidFill>
            </a:endParaRPr>
          </a:p>
        </p:txBody>
      </p:sp>
      <p:sp>
        <p:nvSpPr>
          <p:cNvPr id="4" name="Title 9"/>
          <p:cNvSpPr>
            <a:spLocks noGrp="1"/>
          </p:cNvSpPr>
          <p:nvPr>
            <p:ph type="title" hasCustomPrompt="1"/>
          </p:nvPr>
        </p:nvSpPr>
        <p:spPr bwMode="auto">
          <a:xfrm>
            <a:off x="3581401" y="0"/>
            <a:ext cx="4724400" cy="6858000"/>
          </a:xfrm>
        </p:spPr>
        <p:txBody>
          <a:bodyPr lIns="457200" tIns="914400" rIns="457200" bIns="91440">
            <a:noAutofit/>
          </a:bodyPr>
          <a:lstStyle>
            <a:lvl1pPr algn="l">
              <a:lnSpc>
                <a:spcPct val="100000"/>
              </a:lnSpc>
              <a:spcBef>
                <a:spcPts val="600"/>
              </a:spcBef>
              <a:defRPr sz="32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91809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plash Page 3">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bwMode="auto">
          <a:xfrm>
            <a:off x="226373" y="6506526"/>
            <a:ext cx="411587"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chemeClr val="bg2"/>
                </a:solidFill>
              </a:rPr>
              <a:pPr lvl="0">
                <a:lnSpc>
                  <a:spcPct val="95000"/>
                </a:lnSpc>
                <a:spcBef>
                  <a:spcPts val="0"/>
                </a:spcBef>
                <a:spcAft>
                  <a:spcPts val="0"/>
                </a:spcAft>
              </a:pPr>
              <a:t>‹#›</a:t>
            </a:fld>
            <a:endParaRPr lang="en-US" dirty="0">
              <a:solidFill>
                <a:schemeClr val="bg2"/>
              </a:solidFill>
            </a:endParaRPr>
          </a:p>
        </p:txBody>
      </p:sp>
      <p:sp>
        <p:nvSpPr>
          <p:cNvPr id="4" name="Title 9"/>
          <p:cNvSpPr>
            <a:spLocks noGrp="1"/>
          </p:cNvSpPr>
          <p:nvPr>
            <p:ph type="title" hasCustomPrompt="1"/>
          </p:nvPr>
        </p:nvSpPr>
        <p:spPr bwMode="auto">
          <a:xfrm>
            <a:off x="0" y="0"/>
            <a:ext cx="5487829" cy="6858000"/>
          </a:xfrm>
        </p:spPr>
        <p:txBody>
          <a:bodyPr lIns="457200" tIns="914400" rIns="457200" bIns="91440">
            <a:noAutofit/>
          </a:bodyPr>
          <a:lstStyle>
            <a:lvl1pPr algn="l">
              <a:lnSpc>
                <a:spcPct val="100000"/>
              </a:lnSpc>
              <a:spcBef>
                <a:spcPts val="600"/>
              </a:spcBef>
              <a:defRPr sz="3200">
                <a:solidFill>
                  <a:schemeClr val="bg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03378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osure">
    <p:spTree>
      <p:nvGrpSpPr>
        <p:cNvPr id="1" name=""/>
        <p:cNvGrpSpPr/>
        <p:nvPr/>
      </p:nvGrpSpPr>
      <p:grpSpPr>
        <a:xfrm>
          <a:off x="0" y="0"/>
          <a:ext cx="0" cy="0"/>
          <a:chOff x="0" y="0"/>
          <a:chExt cx="0" cy="0"/>
        </a:xfrm>
      </p:grpSpPr>
      <p:grpSp>
        <p:nvGrpSpPr>
          <p:cNvPr id="4" name="Group 3"/>
          <p:cNvGrpSpPr/>
          <p:nvPr userDrawn="1"/>
        </p:nvGrpSpPr>
        <p:grpSpPr>
          <a:xfrm>
            <a:off x="228600" y="457200"/>
            <a:ext cx="8686800" cy="5715000"/>
            <a:chOff x="819614" y="990600"/>
            <a:chExt cx="8686800" cy="5715000"/>
          </a:xfrm>
        </p:grpSpPr>
        <p:sp>
          <p:nvSpPr>
            <p:cNvPr id="5" name="Title 3"/>
            <p:cNvSpPr txBox="1">
              <a:spLocks/>
            </p:cNvSpPr>
            <p:nvPr/>
          </p:nvSpPr>
          <p:spPr bwMode="black">
            <a:xfrm>
              <a:off x="819614" y="9906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lnSpc>
                  <a:spcPct val="95000"/>
                </a:lnSpc>
                <a:spcBef>
                  <a:spcPct val="0"/>
                </a:spcBef>
                <a:spcAft>
                  <a:spcPct val="0"/>
                </a:spcAft>
                <a:defRPr sz="2400" cap="none" baseline="0">
                  <a:solidFill>
                    <a:schemeClr val="bg2"/>
                  </a:solidFill>
                  <a:latin typeface="Arial" pitchFamily="34" charset="0"/>
                  <a:ea typeface="+mj-ea"/>
                  <a:cs typeface="+mj-cs"/>
                </a:defRPr>
              </a:lvl1pPr>
              <a:lvl2pPr algn="l" rtl="0" eaLnBrk="1" fontAlgn="base" hangingPunct="1">
                <a:lnSpc>
                  <a:spcPct val="95000"/>
                </a:lnSpc>
                <a:spcBef>
                  <a:spcPct val="0"/>
                </a:spcBef>
                <a:spcAft>
                  <a:spcPct val="0"/>
                </a:spcAft>
                <a:defRPr sz="2800">
                  <a:solidFill>
                    <a:schemeClr val="bg2"/>
                  </a:solidFill>
                  <a:latin typeface="Arial" charset="0"/>
                </a:defRPr>
              </a:lvl2pPr>
              <a:lvl3pPr algn="l" rtl="0" eaLnBrk="1" fontAlgn="base" hangingPunct="1">
                <a:lnSpc>
                  <a:spcPct val="95000"/>
                </a:lnSpc>
                <a:spcBef>
                  <a:spcPct val="0"/>
                </a:spcBef>
                <a:spcAft>
                  <a:spcPct val="0"/>
                </a:spcAft>
                <a:defRPr sz="2800">
                  <a:solidFill>
                    <a:schemeClr val="bg2"/>
                  </a:solidFill>
                  <a:latin typeface="Arial" charset="0"/>
                </a:defRPr>
              </a:lvl3pPr>
              <a:lvl4pPr algn="l" rtl="0" eaLnBrk="1" fontAlgn="base" hangingPunct="1">
                <a:lnSpc>
                  <a:spcPct val="95000"/>
                </a:lnSpc>
                <a:spcBef>
                  <a:spcPct val="0"/>
                </a:spcBef>
                <a:spcAft>
                  <a:spcPct val="0"/>
                </a:spcAft>
                <a:defRPr sz="2800">
                  <a:solidFill>
                    <a:schemeClr val="bg2"/>
                  </a:solidFill>
                  <a:latin typeface="Arial" charset="0"/>
                </a:defRPr>
              </a:lvl4pPr>
              <a:lvl5pPr algn="l" rtl="0" eaLnBrk="1" fontAlgn="base" hangingPunct="1">
                <a:lnSpc>
                  <a:spcPct val="95000"/>
                </a:lnSpc>
                <a:spcBef>
                  <a:spcPct val="0"/>
                </a:spcBef>
                <a:spcAft>
                  <a:spcPct val="0"/>
                </a:spcAft>
                <a:defRPr sz="2800">
                  <a:solidFill>
                    <a:schemeClr val="bg2"/>
                  </a:solidFill>
                  <a:latin typeface="Arial" charset="0"/>
                </a:defRPr>
              </a:lvl5pPr>
              <a:lvl6pPr marL="457200" algn="l" rtl="0" eaLnBrk="1" fontAlgn="base" hangingPunct="1">
                <a:lnSpc>
                  <a:spcPct val="95000"/>
                </a:lnSpc>
                <a:spcBef>
                  <a:spcPct val="0"/>
                </a:spcBef>
                <a:spcAft>
                  <a:spcPct val="0"/>
                </a:spcAft>
                <a:defRPr sz="2800">
                  <a:solidFill>
                    <a:schemeClr val="bg2"/>
                  </a:solidFill>
                  <a:latin typeface="Arial" charset="0"/>
                </a:defRPr>
              </a:lvl6pPr>
              <a:lvl7pPr marL="914400" algn="l" rtl="0" eaLnBrk="1" fontAlgn="base" hangingPunct="1">
                <a:lnSpc>
                  <a:spcPct val="95000"/>
                </a:lnSpc>
                <a:spcBef>
                  <a:spcPct val="0"/>
                </a:spcBef>
                <a:spcAft>
                  <a:spcPct val="0"/>
                </a:spcAft>
                <a:defRPr sz="2800">
                  <a:solidFill>
                    <a:schemeClr val="bg2"/>
                  </a:solidFill>
                  <a:latin typeface="Arial" charset="0"/>
                </a:defRPr>
              </a:lvl7pPr>
              <a:lvl8pPr marL="1371600" algn="l" rtl="0" eaLnBrk="1" fontAlgn="base" hangingPunct="1">
                <a:lnSpc>
                  <a:spcPct val="95000"/>
                </a:lnSpc>
                <a:spcBef>
                  <a:spcPct val="0"/>
                </a:spcBef>
                <a:spcAft>
                  <a:spcPct val="0"/>
                </a:spcAft>
                <a:defRPr sz="2800">
                  <a:solidFill>
                    <a:schemeClr val="bg2"/>
                  </a:solidFill>
                  <a:latin typeface="Arial" charset="0"/>
                </a:defRPr>
              </a:lvl8pPr>
              <a:lvl9pPr marL="1828800" algn="l" rtl="0" eaLnBrk="1" fontAlgn="base" hangingPunct="1">
                <a:lnSpc>
                  <a:spcPct val="95000"/>
                </a:lnSpc>
                <a:spcBef>
                  <a:spcPct val="0"/>
                </a:spcBef>
                <a:spcAft>
                  <a:spcPct val="0"/>
                </a:spcAft>
                <a:defRPr sz="2800">
                  <a:solidFill>
                    <a:schemeClr val="bg2"/>
                  </a:solidFill>
                  <a:latin typeface="Arial" charset="0"/>
                </a:defRPr>
              </a:lvl9pPr>
            </a:lstStyle>
            <a:p>
              <a:r>
                <a:rPr lang="en-US" dirty="0" smtClean="0"/>
                <a:t>Disclosures</a:t>
              </a:r>
              <a:endParaRPr lang="en-US" dirty="0"/>
            </a:p>
          </p:txBody>
        </p:sp>
        <p:sp>
          <p:nvSpPr>
            <p:cNvPr id="6" name="Content Placeholder 4"/>
            <p:cNvSpPr txBox="1">
              <a:spLocks/>
            </p:cNvSpPr>
            <p:nvPr/>
          </p:nvSpPr>
          <p:spPr>
            <a:xfrm>
              <a:off x="819614" y="1828800"/>
              <a:ext cx="8686799" cy="4876800"/>
            </a:xfrm>
            <a:prstGeom prst="rect">
              <a:avLst/>
            </a:prstGeom>
          </p:spPr>
          <p:txBody>
            <a:bodyPr vert="horz" lIns="91440" tIns="45720" rIns="91440" bIns="45720" rtlCol="0">
              <a:noAutofit/>
            </a:bodyPr>
            <a:lstStyle>
              <a:lvl1pPr algn="l" rtl="0" eaLnBrk="1" fontAlgn="base" hangingPunct="1">
                <a:lnSpc>
                  <a:spcPct val="100000"/>
                </a:lnSpc>
                <a:spcBef>
                  <a:spcPts val="600"/>
                </a:spcBef>
                <a:spcAft>
                  <a:spcPts val="0"/>
                </a:spcAft>
                <a:defRPr sz="1800" b="0" cap="all" baseline="0">
                  <a:solidFill>
                    <a:schemeClr val="accent3"/>
                  </a:solidFill>
                  <a:latin typeface="+mn-lt"/>
                  <a:ea typeface="+mn-ea"/>
                  <a:cs typeface="+mn-cs"/>
                </a:defRPr>
              </a:lvl1pPr>
              <a:lvl2pPr marL="182880" indent="-182880" algn="l" rtl="0" eaLnBrk="1" fontAlgn="base" hangingPunct="1">
                <a:lnSpc>
                  <a:spcPct val="100000"/>
                </a:lnSpc>
                <a:spcBef>
                  <a:spcPts val="600"/>
                </a:spcBef>
                <a:spcAft>
                  <a:spcPts val="0"/>
                </a:spcAft>
                <a:buClrTx/>
                <a:buFont typeface="Arial" pitchFamily="34" charset="0"/>
                <a:buChar char="•"/>
                <a:tabLst/>
                <a:defRPr lang="en-US" sz="1600" cap="none" baseline="0" dirty="0" smtClean="0">
                  <a:solidFill>
                    <a:schemeClr val="bg2"/>
                  </a:solidFill>
                  <a:latin typeface="Arial" pitchFamily="34" charset="0"/>
                </a:defRPr>
              </a:lvl2pPr>
              <a:lvl3pPr marL="365760" indent="-182880" algn="l" rtl="0" eaLnBrk="1" fontAlgn="base" hangingPunct="1">
                <a:lnSpc>
                  <a:spcPct val="100000"/>
                </a:lnSpc>
                <a:spcBef>
                  <a:spcPts val="600"/>
                </a:spcBef>
                <a:spcAft>
                  <a:spcPts val="0"/>
                </a:spcAft>
                <a:buClrTx/>
                <a:buFont typeface="Arial" pitchFamily="34" charset="0"/>
                <a:buChar char="–"/>
                <a:defRPr sz="1600" cap="none" baseline="0">
                  <a:solidFill>
                    <a:schemeClr val="bg2"/>
                  </a:solidFill>
                  <a:latin typeface="Arial" pitchFamily="34" charset="0"/>
                </a:defRPr>
              </a:lvl3pPr>
              <a:lvl4pPr marL="548640" indent="-182880" algn="l" defTabSz="685800" rtl="0" eaLnBrk="1" fontAlgn="base" hangingPunct="1">
                <a:lnSpc>
                  <a:spcPct val="100000"/>
                </a:lnSpc>
                <a:spcBef>
                  <a:spcPts val="600"/>
                </a:spcBef>
                <a:spcAft>
                  <a:spcPts val="0"/>
                </a:spcAft>
                <a:buClrTx/>
                <a:buFont typeface="Arial" charset="0"/>
                <a:buChar char="&gt;"/>
                <a:defRPr sz="1400" cap="none" baseline="0">
                  <a:solidFill>
                    <a:schemeClr val="bg2"/>
                  </a:solidFill>
                  <a:latin typeface="Arial" pitchFamily="34" charset="0"/>
                </a:defRPr>
              </a:lvl4pPr>
              <a:lvl5pPr marL="731520" indent="-182880" algn="l" rtl="0" eaLnBrk="1" fontAlgn="base" hangingPunct="1">
                <a:lnSpc>
                  <a:spcPct val="100000"/>
                </a:lnSpc>
                <a:spcBef>
                  <a:spcPts val="600"/>
                </a:spcBef>
                <a:spcAft>
                  <a:spcPts val="0"/>
                </a:spcAft>
                <a:buClrTx/>
                <a:buFont typeface="Wingdings" pitchFamily="2" charset="2"/>
                <a:buChar char="§"/>
                <a:tabLst/>
                <a:defRPr sz="1400" b="0" cap="none" baseline="0">
                  <a:solidFill>
                    <a:schemeClr val="bg2"/>
                  </a:solidFill>
                  <a:latin typeface="Arial" pitchFamily="34" charset="0"/>
                </a:defRPr>
              </a:lvl5pPr>
              <a:lvl6pPr marL="16589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6pPr>
              <a:lvl7pPr marL="21161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7pPr>
              <a:lvl8pPr marL="25733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8pPr>
              <a:lvl9pPr marL="3030538" indent="-176213" algn="l" rtl="0" eaLnBrk="1" fontAlgn="base" hangingPunct="1">
                <a:lnSpc>
                  <a:spcPct val="95000"/>
                </a:lnSpc>
                <a:spcBef>
                  <a:spcPct val="0"/>
                </a:spcBef>
                <a:spcAft>
                  <a:spcPct val="50000"/>
                </a:spcAft>
                <a:buClr>
                  <a:schemeClr val="tx2"/>
                </a:buClr>
                <a:buFont typeface="Times CE" pitchFamily="48" charset="-18"/>
                <a:buChar char="-"/>
                <a:defRPr>
                  <a:solidFill>
                    <a:schemeClr val="bg2"/>
                  </a:solidFill>
                  <a:latin typeface="+mn-lt"/>
                </a:defRPr>
              </a:lvl9pPr>
            </a:lstStyle>
            <a:p>
              <a:pPr marL="0" lvl="1" indent="0">
                <a:buFont typeface="Arial" pitchFamily="34" charset="0"/>
                <a:buNone/>
              </a:pPr>
              <a:r>
                <a:rPr lang="en-US" sz="1400" dirty="0" smtClean="0"/>
                <a:t>© 2014 Pershing LLC. Pershing LLC, member FINRA, NYSE, SIPC, is a wholly owned subsidiary of </a:t>
              </a:r>
              <a:br>
                <a:rPr lang="en-US" sz="1400" dirty="0" smtClean="0"/>
              </a:br>
              <a:r>
                <a:rPr lang="en-US" sz="1400" dirty="0" smtClean="0"/>
                <a:t>The Bank of New York Mellon Corporation (BNY Mellon). Trademark(s) belong to their respective owners. For professional use only. Not for distribution to the public. The information contained herein, including </a:t>
              </a:r>
              <a:br>
                <a:rPr lang="en-US" sz="1400" dirty="0" smtClean="0"/>
              </a:br>
              <a:r>
                <a:rPr lang="en-US" sz="1400" dirty="0" smtClean="0"/>
                <a:t>any attachments, is proprietary to, and constitutes confidential information of Pershing. It may not </a:t>
              </a:r>
              <a:br>
                <a:rPr lang="en-US" sz="1400" dirty="0" smtClean="0"/>
              </a:br>
              <a:r>
                <a:rPr lang="en-US" sz="1400" dirty="0" smtClean="0"/>
                <a:t>be reproduced, retransmitted or redistributed in any manner without the express written consent </a:t>
              </a:r>
              <a:br>
                <a:rPr lang="en-US" sz="1400" dirty="0" smtClean="0"/>
              </a:br>
              <a:r>
                <a:rPr lang="en-US" sz="1400" dirty="0" smtClean="0"/>
                <a:t>of Pershing LLC.</a:t>
              </a:r>
              <a:endParaRPr lang="en-US" sz="1400" dirty="0"/>
            </a:p>
          </p:txBody>
        </p:sp>
      </p:grpSp>
    </p:spTree>
    <p:extLst>
      <p:ext uri="{BB962C8B-B14F-4D97-AF65-F5344CB8AC3E}">
        <p14:creationId xmlns:p14="http://schemas.microsoft.com/office/powerpoint/2010/main" val="858254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End Pag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732" y="5915266"/>
            <a:ext cx="1495230" cy="333134"/>
          </a:xfrm>
          <a:prstGeom prst="rect">
            <a:avLst/>
          </a:prstGeom>
        </p:spPr>
      </p:pic>
      <p:grpSp>
        <p:nvGrpSpPr>
          <p:cNvPr id="4" name="Group 3"/>
          <p:cNvGrpSpPr/>
          <p:nvPr userDrawn="1"/>
        </p:nvGrpSpPr>
        <p:grpSpPr bwMode="gray">
          <a:xfrm>
            <a:off x="6906418" y="5536072"/>
            <a:ext cx="1831975" cy="625475"/>
            <a:chOff x="363538" y="466726"/>
            <a:chExt cx="1831975" cy="625475"/>
          </a:xfrm>
        </p:grpSpPr>
        <p:sp>
          <p:nvSpPr>
            <p:cNvPr id="5"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70734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creenshot">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a:xfrm>
            <a:off x="6553200" y="6553200"/>
            <a:ext cx="2133600" cy="168275"/>
          </a:xfrm>
          <a:prstGeom prst="rect">
            <a:avLst/>
          </a:prstGeom>
        </p:spPr>
        <p:txBody>
          <a:bodyPr/>
          <a:lstStyle>
            <a:lvl1pPr>
              <a:defRPr sz="1000"/>
            </a:lvl1pPr>
          </a:lstStyle>
          <a:p>
            <a:fld id="{3B4A32F7-1429-4818-B52F-6E07AA1C2B3F}" type="slidenum">
              <a:rPr lang="en-US" smtClean="0"/>
              <a:pPr/>
              <a:t>‹#›</a:t>
            </a:fld>
            <a:endParaRPr lang="en-US"/>
          </a:p>
        </p:txBody>
      </p:sp>
      <p:sp>
        <p:nvSpPr>
          <p:cNvPr id="13" name="Title 12"/>
          <p:cNvSpPr>
            <a:spLocks noGrp="1"/>
          </p:cNvSpPr>
          <p:nvPr>
            <p:ph type="title" hasCustomPrompt="1"/>
          </p:nvPr>
        </p:nvSpPr>
        <p:spPr>
          <a:xfrm>
            <a:off x="457200" y="152400"/>
            <a:ext cx="8229600" cy="792162"/>
          </a:xfrm>
        </p:spPr>
        <p:txBody>
          <a:bodyPr anchor="t">
            <a:normAutofit/>
          </a:bodyPr>
          <a:lstStyle>
            <a:lvl1pPr algn="l">
              <a:tabLst>
                <a:tab pos="457200" algn="l"/>
              </a:tabLst>
              <a:defRPr sz="2000">
                <a:solidFill>
                  <a:schemeClr val="tx1"/>
                </a:solidFill>
              </a:defRPr>
            </a:lvl1pPr>
          </a:lstStyle>
          <a:p>
            <a:r>
              <a:rPr lang="en-US" dirty="0" smtClean="0"/>
              <a:t>Click to edit Master title style</a:t>
            </a:r>
            <a:br>
              <a:rPr lang="en-US" dirty="0" smtClean="0"/>
            </a:br>
            <a:r>
              <a:rPr lang="en-US" dirty="0" smtClean="0"/>
              <a:t>	Step</a:t>
            </a:r>
            <a:endParaRPr lang="en-US" dirty="0"/>
          </a:p>
        </p:txBody>
      </p:sp>
      <p:sp>
        <p:nvSpPr>
          <p:cNvPr id="15" name="Content Placeholder 14"/>
          <p:cNvSpPr>
            <a:spLocks noGrp="1"/>
          </p:cNvSpPr>
          <p:nvPr>
            <p:ph sz="quarter" idx="13"/>
          </p:nvPr>
        </p:nvSpPr>
        <p:spPr>
          <a:xfrm>
            <a:off x="457200" y="5638800"/>
            <a:ext cx="8229600" cy="838200"/>
          </a:xfrm>
        </p:spPr>
        <p:txBody>
          <a:bodyPr>
            <a:noAutofit/>
          </a:bodyPr>
          <a:lstStyle>
            <a:lvl1pPr marL="0" indent="0">
              <a:buNone/>
              <a:defRPr sz="1600">
                <a:solidFill>
                  <a:srgbClr val="FF0000"/>
                </a:solidFill>
              </a:defRPr>
            </a:lvl1pPr>
            <a:lvl2pPr>
              <a:defRPr sz="1400">
                <a:solidFill>
                  <a:srgbClr val="FF0000"/>
                </a:solidFill>
              </a:defRPr>
            </a:lvl2pPr>
            <a:lvl3pPr>
              <a:defRPr sz="1400">
                <a:solidFill>
                  <a:srgbClr val="FF0000"/>
                </a:solidFill>
              </a:defRPr>
            </a:lvl3pPr>
            <a:lvl4pPr>
              <a:defRPr sz="1200">
                <a:solidFill>
                  <a:srgbClr val="FF0000"/>
                </a:solidFill>
              </a:defRPr>
            </a:lvl4pPr>
            <a:lvl5pPr>
              <a:defRPr sz="1200">
                <a:solidFill>
                  <a:srgbClr val="FF0000"/>
                </a:solidFill>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930707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e_Title for Panels">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type="ctrTitle" hasCustomPrompt="1"/>
          </p:nvPr>
        </p:nvSpPr>
        <p:spPr>
          <a:xfrm>
            <a:off x="228600" y="2364580"/>
            <a:ext cx="8686800" cy="815543"/>
          </a:xfrm>
        </p:spPr>
        <p:txBody>
          <a:bodyPr anchor="b">
            <a:normAutofit/>
          </a:bodyPr>
          <a:lstStyle>
            <a:lvl1pPr>
              <a:defRPr sz="2800" cap="all" baseline="0" smtClean="0"/>
            </a:lvl1pPr>
          </a:lstStyle>
          <a:p>
            <a:r>
              <a:rPr lang="en-US" dirty="0" smtClean="0"/>
              <a:t>CLICK TO EDIT MASTER TITLE STYLE</a:t>
            </a:r>
          </a:p>
        </p:txBody>
      </p:sp>
      <p:sp>
        <p:nvSpPr>
          <p:cNvPr id="10" name="Rectangle 5"/>
          <p:cNvSpPr>
            <a:spLocks noGrp="1" noChangeArrowheads="1"/>
          </p:cNvSpPr>
          <p:nvPr>
            <p:ph type="subTitle" idx="1" hasCustomPrompt="1"/>
          </p:nvPr>
        </p:nvSpPr>
        <p:spPr>
          <a:xfrm>
            <a:off x="228600" y="3339060"/>
            <a:ext cx="8686800" cy="369332"/>
          </a:xfrm>
        </p:spPr>
        <p:txBody>
          <a:bodyPr wrap="square">
            <a:spAutoFit/>
          </a:bodyPr>
          <a:lstStyle>
            <a:lvl1pPr marL="0" indent="0" algn="l">
              <a:buNone/>
              <a:defRPr sz="1800" b="0" i="0" cap="none" baseline="0" smtClean="0">
                <a:solidFill>
                  <a:schemeClr val="bg2"/>
                </a:solidFill>
                <a:latin typeface="Arial" pitchFamily="34" charset="0"/>
              </a:defRPr>
            </a:lvl1pPr>
          </a:lstStyle>
          <a:p>
            <a:r>
              <a:rPr lang="en-US" dirty="0" smtClean="0"/>
              <a:t>Click To Edit Master Subtitle Style</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732" y="5915266"/>
            <a:ext cx="1495230" cy="333134"/>
          </a:xfrm>
          <a:prstGeom prst="rect">
            <a:avLst/>
          </a:prstGeom>
        </p:spPr>
      </p:pic>
      <p:sp>
        <p:nvSpPr>
          <p:cNvPr id="16" name="Rectangle 37"/>
          <p:cNvSpPr>
            <a:spLocks noChangeArrowheads="1"/>
          </p:cNvSpPr>
          <p:nvPr userDrawn="1"/>
        </p:nvSpPr>
        <p:spPr bwMode="gray">
          <a:xfrm>
            <a:off x="228600" y="6400800"/>
            <a:ext cx="8686800" cy="215444"/>
          </a:xfrm>
          <a:prstGeom prst="rect">
            <a:avLst/>
          </a:prstGeom>
          <a:noFill/>
          <a:ln w="12700" algn="ctr">
            <a:noFill/>
            <a:miter lim="800000"/>
            <a:headEnd/>
            <a:tailEnd/>
          </a:ln>
          <a:effectLst/>
        </p:spPr>
        <p:txBody>
          <a:bodyPr wrap="square">
            <a:spAutoFit/>
          </a:bodyPr>
          <a:lstStyle/>
          <a:p>
            <a:pPr algn="l">
              <a:defRPr/>
            </a:pPr>
            <a:r>
              <a:rPr lang="en-US" sz="800" dirty="0" smtClean="0">
                <a:solidFill>
                  <a:schemeClr val="tx1"/>
                </a:solidFill>
                <a:latin typeface="Arial" charset="0"/>
              </a:rPr>
              <a:t>© 2014 Pershing LLC. Member FINRA, NYSE, SIPC. For professional use only. Not for distribution to the public. Please see disclosures at end. Proprietary and confidential.</a:t>
            </a:r>
          </a:p>
        </p:txBody>
      </p:sp>
      <p:grpSp>
        <p:nvGrpSpPr>
          <p:cNvPr id="7" name="Group 6"/>
          <p:cNvGrpSpPr/>
          <p:nvPr userDrawn="1"/>
        </p:nvGrpSpPr>
        <p:grpSpPr bwMode="gray">
          <a:xfrm>
            <a:off x="364331" y="465137"/>
            <a:ext cx="1831975" cy="625475"/>
            <a:chOff x="363538" y="466726"/>
            <a:chExt cx="1831975" cy="625475"/>
          </a:xfrm>
        </p:grpSpPr>
        <p:sp>
          <p:nvSpPr>
            <p:cNvPr id="8" name="Freeform 7"/>
            <p:cNvSpPr>
              <a:spLocks noEditPoints="1"/>
            </p:cNvSpPr>
            <p:nvPr userDrawn="1"/>
          </p:nvSpPr>
          <p:spPr bwMode="gray">
            <a:xfrm>
              <a:off x="482600" y="901701"/>
              <a:ext cx="1712913" cy="190500"/>
            </a:xfrm>
            <a:custGeom>
              <a:avLst/>
              <a:gdLst/>
              <a:ahLst/>
              <a:cxnLst>
                <a:cxn ang="0">
                  <a:pos x="28318" y="3136"/>
                </a:cxn>
                <a:cxn ang="0">
                  <a:pos x="30217" y="3756"/>
                </a:cxn>
                <a:cxn ang="0">
                  <a:pos x="29740" y="2668"/>
                </a:cxn>
                <a:cxn ang="0">
                  <a:pos x="30128" y="703"/>
                </a:cxn>
                <a:cxn ang="0">
                  <a:pos x="30597" y="0"/>
                </a:cxn>
                <a:cxn ang="0">
                  <a:pos x="26804" y="228"/>
                </a:cxn>
                <a:cxn ang="0">
                  <a:pos x="27408" y="5260"/>
                </a:cxn>
                <a:cxn ang="0">
                  <a:pos x="30678" y="5667"/>
                </a:cxn>
                <a:cxn ang="0">
                  <a:pos x="30202" y="5199"/>
                </a:cxn>
                <a:cxn ang="0">
                  <a:pos x="51313" y="630"/>
                </a:cxn>
                <a:cxn ang="0">
                  <a:pos x="47090" y="228"/>
                </a:cxn>
                <a:cxn ang="0">
                  <a:pos x="47867" y="903"/>
                </a:cxn>
                <a:cxn ang="0">
                  <a:pos x="47254" y="5667"/>
                </a:cxn>
                <a:cxn ang="0">
                  <a:pos x="48376" y="5260"/>
                </a:cxn>
                <a:cxn ang="0">
                  <a:pos x="51823" y="5757"/>
                </a:cxn>
                <a:cxn ang="0">
                  <a:pos x="52429" y="228"/>
                </a:cxn>
                <a:cxn ang="0">
                  <a:pos x="40985" y="2955"/>
                </a:cxn>
                <a:cxn ang="0">
                  <a:pos x="43694" y="130"/>
                </a:cxn>
                <a:cxn ang="0">
                  <a:pos x="43703" y="656"/>
                </a:cxn>
                <a:cxn ang="0">
                  <a:pos x="22403" y="4138"/>
                </a:cxn>
                <a:cxn ang="0">
                  <a:pos x="19053" y="630"/>
                </a:cxn>
                <a:cxn ang="0">
                  <a:pos x="19053" y="5260"/>
                </a:cxn>
                <a:cxn ang="0">
                  <a:pos x="20790" y="5260"/>
                </a:cxn>
                <a:cxn ang="0">
                  <a:pos x="22205" y="5821"/>
                </a:cxn>
                <a:cxn ang="0">
                  <a:pos x="23526" y="5260"/>
                </a:cxn>
                <a:cxn ang="0">
                  <a:pos x="25647" y="5260"/>
                </a:cxn>
                <a:cxn ang="0">
                  <a:pos x="25647" y="630"/>
                </a:cxn>
                <a:cxn ang="0">
                  <a:pos x="22403" y="4138"/>
                </a:cxn>
                <a:cxn ang="0">
                  <a:pos x="33514" y="630"/>
                </a:cxn>
                <a:cxn ang="0">
                  <a:pos x="31997" y="228"/>
                </a:cxn>
                <a:cxn ang="0">
                  <a:pos x="32604" y="5260"/>
                </a:cxn>
                <a:cxn ang="0">
                  <a:pos x="35780" y="5667"/>
                </a:cxn>
                <a:cxn ang="0">
                  <a:pos x="35303" y="5199"/>
                </a:cxn>
                <a:cxn ang="0">
                  <a:pos x="38171" y="630"/>
                </a:cxn>
                <a:cxn ang="0">
                  <a:pos x="36654" y="228"/>
                </a:cxn>
                <a:cxn ang="0">
                  <a:pos x="37263" y="5260"/>
                </a:cxn>
                <a:cxn ang="0">
                  <a:pos x="40438" y="5667"/>
                </a:cxn>
                <a:cxn ang="0">
                  <a:pos x="39964" y="5199"/>
                </a:cxn>
                <a:cxn ang="0">
                  <a:pos x="13736" y="2558"/>
                </a:cxn>
                <a:cxn ang="0">
                  <a:pos x="13111" y="228"/>
                </a:cxn>
                <a:cxn ang="0">
                  <a:pos x="11404" y="630"/>
                </a:cxn>
                <a:cxn ang="0">
                  <a:pos x="12453" y="5260"/>
                </a:cxn>
                <a:cxn ang="0">
                  <a:pos x="14574" y="5260"/>
                </a:cxn>
                <a:cxn ang="0">
                  <a:pos x="15489" y="630"/>
                </a:cxn>
                <a:cxn ang="0">
                  <a:pos x="14209" y="228"/>
                </a:cxn>
                <a:cxn ang="0">
                  <a:pos x="4078" y="1603"/>
                </a:cxn>
                <a:cxn ang="0">
                  <a:pos x="0" y="630"/>
                </a:cxn>
                <a:cxn ang="0">
                  <a:pos x="0" y="5260"/>
                </a:cxn>
                <a:cxn ang="0">
                  <a:pos x="4337" y="4224"/>
                </a:cxn>
                <a:cxn ang="0">
                  <a:pos x="2182" y="703"/>
                </a:cxn>
                <a:cxn ang="0">
                  <a:pos x="1516" y="2611"/>
                </a:cxn>
                <a:cxn ang="0">
                  <a:pos x="1516" y="5199"/>
                </a:cxn>
                <a:cxn ang="0">
                  <a:pos x="3406" y="4182"/>
                </a:cxn>
                <a:cxn ang="0">
                  <a:pos x="9385" y="630"/>
                </a:cxn>
                <a:cxn ang="0">
                  <a:pos x="5164" y="228"/>
                </a:cxn>
                <a:cxn ang="0">
                  <a:pos x="5937" y="903"/>
                </a:cxn>
                <a:cxn ang="0">
                  <a:pos x="5323" y="5667"/>
                </a:cxn>
                <a:cxn ang="0">
                  <a:pos x="6448" y="5261"/>
                </a:cxn>
                <a:cxn ang="0">
                  <a:pos x="9893" y="5757"/>
                </a:cxn>
                <a:cxn ang="0">
                  <a:pos x="10500" y="228"/>
                </a:cxn>
              </a:cxnLst>
              <a:rect l="0" t="0" r="r" b="b"/>
              <a:pathLst>
                <a:path w="52429" h="5821">
                  <a:moveTo>
                    <a:pt x="30202" y="5199"/>
                  </a:moveTo>
                  <a:lnTo>
                    <a:pt x="28318" y="5199"/>
                  </a:lnTo>
                  <a:lnTo>
                    <a:pt x="28318" y="3136"/>
                  </a:lnTo>
                  <a:lnTo>
                    <a:pt x="29740" y="3136"/>
                  </a:lnTo>
                  <a:lnTo>
                    <a:pt x="29740" y="3756"/>
                  </a:lnTo>
                  <a:lnTo>
                    <a:pt x="30217" y="3756"/>
                  </a:lnTo>
                  <a:lnTo>
                    <a:pt x="30217" y="2057"/>
                  </a:lnTo>
                  <a:lnTo>
                    <a:pt x="29740" y="2057"/>
                  </a:lnTo>
                  <a:lnTo>
                    <a:pt x="29740" y="2668"/>
                  </a:lnTo>
                  <a:lnTo>
                    <a:pt x="28318" y="2668"/>
                  </a:lnTo>
                  <a:lnTo>
                    <a:pt x="28318" y="703"/>
                  </a:lnTo>
                  <a:lnTo>
                    <a:pt x="30128" y="703"/>
                  </a:lnTo>
                  <a:lnTo>
                    <a:pt x="30128" y="1392"/>
                  </a:lnTo>
                  <a:lnTo>
                    <a:pt x="30597" y="1392"/>
                  </a:lnTo>
                  <a:lnTo>
                    <a:pt x="30597" y="0"/>
                  </a:lnTo>
                  <a:lnTo>
                    <a:pt x="30120" y="0"/>
                  </a:lnTo>
                  <a:lnTo>
                    <a:pt x="30120" y="228"/>
                  </a:lnTo>
                  <a:lnTo>
                    <a:pt x="26804" y="228"/>
                  </a:lnTo>
                  <a:lnTo>
                    <a:pt x="26804" y="630"/>
                  </a:lnTo>
                  <a:lnTo>
                    <a:pt x="27408" y="630"/>
                  </a:lnTo>
                  <a:lnTo>
                    <a:pt x="27408" y="5260"/>
                  </a:lnTo>
                  <a:lnTo>
                    <a:pt x="26804" y="5260"/>
                  </a:lnTo>
                  <a:lnTo>
                    <a:pt x="26804" y="5667"/>
                  </a:lnTo>
                  <a:lnTo>
                    <a:pt x="30678" y="5667"/>
                  </a:lnTo>
                  <a:lnTo>
                    <a:pt x="30678" y="4486"/>
                  </a:lnTo>
                  <a:lnTo>
                    <a:pt x="30202" y="4486"/>
                  </a:lnTo>
                  <a:lnTo>
                    <a:pt x="30202" y="5199"/>
                  </a:lnTo>
                  <a:close/>
                  <a:moveTo>
                    <a:pt x="50699" y="228"/>
                  </a:moveTo>
                  <a:lnTo>
                    <a:pt x="50699" y="630"/>
                  </a:lnTo>
                  <a:lnTo>
                    <a:pt x="51313" y="630"/>
                  </a:lnTo>
                  <a:lnTo>
                    <a:pt x="51313" y="4079"/>
                  </a:lnTo>
                  <a:lnTo>
                    <a:pt x="48500" y="228"/>
                  </a:lnTo>
                  <a:lnTo>
                    <a:pt x="47090" y="228"/>
                  </a:lnTo>
                  <a:lnTo>
                    <a:pt x="47090" y="630"/>
                  </a:lnTo>
                  <a:lnTo>
                    <a:pt x="47673" y="630"/>
                  </a:lnTo>
                  <a:lnTo>
                    <a:pt x="47867" y="903"/>
                  </a:lnTo>
                  <a:lnTo>
                    <a:pt x="47867" y="5260"/>
                  </a:lnTo>
                  <a:lnTo>
                    <a:pt x="47254" y="5260"/>
                  </a:lnTo>
                  <a:lnTo>
                    <a:pt x="47254" y="5667"/>
                  </a:lnTo>
                  <a:lnTo>
                    <a:pt x="48991" y="5667"/>
                  </a:lnTo>
                  <a:lnTo>
                    <a:pt x="48991" y="5260"/>
                  </a:lnTo>
                  <a:lnTo>
                    <a:pt x="48376" y="5260"/>
                  </a:lnTo>
                  <a:lnTo>
                    <a:pt x="48376" y="1596"/>
                  </a:lnTo>
                  <a:lnTo>
                    <a:pt x="51399" y="5757"/>
                  </a:lnTo>
                  <a:lnTo>
                    <a:pt x="51823" y="5757"/>
                  </a:lnTo>
                  <a:lnTo>
                    <a:pt x="51823" y="630"/>
                  </a:lnTo>
                  <a:lnTo>
                    <a:pt x="52429" y="630"/>
                  </a:lnTo>
                  <a:lnTo>
                    <a:pt x="52429" y="228"/>
                  </a:lnTo>
                  <a:lnTo>
                    <a:pt x="50699" y="228"/>
                  </a:lnTo>
                  <a:close/>
                  <a:moveTo>
                    <a:pt x="43694" y="130"/>
                  </a:moveTo>
                  <a:cubicBezTo>
                    <a:pt x="42201" y="130"/>
                    <a:pt x="40985" y="1397"/>
                    <a:pt x="40985" y="2955"/>
                  </a:cubicBezTo>
                  <a:cubicBezTo>
                    <a:pt x="40985" y="4508"/>
                    <a:pt x="42201" y="5771"/>
                    <a:pt x="43694" y="5771"/>
                  </a:cubicBezTo>
                  <a:cubicBezTo>
                    <a:pt x="45177" y="5771"/>
                    <a:pt x="46381" y="4504"/>
                    <a:pt x="46381" y="2947"/>
                  </a:cubicBezTo>
                  <a:cubicBezTo>
                    <a:pt x="46381" y="1393"/>
                    <a:pt x="45177" y="130"/>
                    <a:pt x="43694" y="130"/>
                  </a:cubicBezTo>
                  <a:close/>
                  <a:moveTo>
                    <a:pt x="43694" y="5245"/>
                  </a:moveTo>
                  <a:cubicBezTo>
                    <a:pt x="42686" y="5245"/>
                    <a:pt x="41982" y="4299"/>
                    <a:pt x="41982" y="2947"/>
                  </a:cubicBezTo>
                  <a:cubicBezTo>
                    <a:pt x="41982" y="1597"/>
                    <a:pt x="42692" y="656"/>
                    <a:pt x="43703" y="656"/>
                  </a:cubicBezTo>
                  <a:cubicBezTo>
                    <a:pt x="44692" y="656"/>
                    <a:pt x="45384" y="1597"/>
                    <a:pt x="45384" y="2947"/>
                  </a:cubicBezTo>
                  <a:cubicBezTo>
                    <a:pt x="45384" y="4299"/>
                    <a:pt x="44690" y="5245"/>
                    <a:pt x="43694" y="5245"/>
                  </a:cubicBezTo>
                  <a:close/>
                  <a:moveTo>
                    <a:pt x="22403" y="4138"/>
                  </a:moveTo>
                  <a:lnTo>
                    <a:pt x="20571" y="228"/>
                  </a:lnTo>
                  <a:lnTo>
                    <a:pt x="19053" y="228"/>
                  </a:lnTo>
                  <a:lnTo>
                    <a:pt x="19053" y="630"/>
                  </a:lnTo>
                  <a:lnTo>
                    <a:pt x="19666" y="630"/>
                  </a:lnTo>
                  <a:lnTo>
                    <a:pt x="19666" y="5260"/>
                  </a:lnTo>
                  <a:lnTo>
                    <a:pt x="19053" y="5260"/>
                  </a:lnTo>
                  <a:lnTo>
                    <a:pt x="19053" y="5667"/>
                  </a:lnTo>
                  <a:lnTo>
                    <a:pt x="20790" y="5667"/>
                  </a:lnTo>
                  <a:lnTo>
                    <a:pt x="20790" y="5260"/>
                  </a:lnTo>
                  <a:lnTo>
                    <a:pt x="20177" y="5260"/>
                  </a:lnTo>
                  <a:lnTo>
                    <a:pt x="20177" y="1488"/>
                  </a:lnTo>
                  <a:lnTo>
                    <a:pt x="22205" y="5821"/>
                  </a:lnTo>
                  <a:lnTo>
                    <a:pt x="24131" y="1583"/>
                  </a:lnTo>
                  <a:lnTo>
                    <a:pt x="24131" y="5260"/>
                  </a:lnTo>
                  <a:lnTo>
                    <a:pt x="23526" y="5260"/>
                  </a:lnTo>
                  <a:lnTo>
                    <a:pt x="23526" y="5667"/>
                  </a:lnTo>
                  <a:lnTo>
                    <a:pt x="25647" y="5667"/>
                  </a:lnTo>
                  <a:lnTo>
                    <a:pt x="25647" y="5260"/>
                  </a:lnTo>
                  <a:lnTo>
                    <a:pt x="25039" y="5260"/>
                  </a:lnTo>
                  <a:lnTo>
                    <a:pt x="25039" y="630"/>
                  </a:lnTo>
                  <a:lnTo>
                    <a:pt x="25647" y="630"/>
                  </a:lnTo>
                  <a:lnTo>
                    <a:pt x="25647" y="228"/>
                  </a:lnTo>
                  <a:lnTo>
                    <a:pt x="24205" y="228"/>
                  </a:lnTo>
                  <a:lnTo>
                    <a:pt x="22403" y="4138"/>
                  </a:lnTo>
                  <a:close/>
                  <a:moveTo>
                    <a:pt x="35303" y="5199"/>
                  </a:moveTo>
                  <a:lnTo>
                    <a:pt x="33514" y="5199"/>
                  </a:lnTo>
                  <a:lnTo>
                    <a:pt x="33514" y="630"/>
                  </a:lnTo>
                  <a:lnTo>
                    <a:pt x="34122" y="630"/>
                  </a:lnTo>
                  <a:lnTo>
                    <a:pt x="34122" y="228"/>
                  </a:lnTo>
                  <a:lnTo>
                    <a:pt x="31997" y="228"/>
                  </a:lnTo>
                  <a:lnTo>
                    <a:pt x="31997" y="630"/>
                  </a:lnTo>
                  <a:lnTo>
                    <a:pt x="32604" y="630"/>
                  </a:lnTo>
                  <a:lnTo>
                    <a:pt x="32604" y="5260"/>
                  </a:lnTo>
                  <a:lnTo>
                    <a:pt x="31997" y="5260"/>
                  </a:lnTo>
                  <a:lnTo>
                    <a:pt x="31997" y="5667"/>
                  </a:lnTo>
                  <a:lnTo>
                    <a:pt x="35780" y="5667"/>
                  </a:lnTo>
                  <a:lnTo>
                    <a:pt x="35780" y="4486"/>
                  </a:lnTo>
                  <a:lnTo>
                    <a:pt x="35303" y="4486"/>
                  </a:lnTo>
                  <a:lnTo>
                    <a:pt x="35303" y="5199"/>
                  </a:lnTo>
                  <a:close/>
                  <a:moveTo>
                    <a:pt x="39964" y="5199"/>
                  </a:moveTo>
                  <a:lnTo>
                    <a:pt x="38171" y="5199"/>
                  </a:lnTo>
                  <a:lnTo>
                    <a:pt x="38171" y="630"/>
                  </a:lnTo>
                  <a:lnTo>
                    <a:pt x="38776" y="630"/>
                  </a:lnTo>
                  <a:lnTo>
                    <a:pt x="38776" y="228"/>
                  </a:lnTo>
                  <a:lnTo>
                    <a:pt x="36654" y="228"/>
                  </a:lnTo>
                  <a:lnTo>
                    <a:pt x="36654" y="630"/>
                  </a:lnTo>
                  <a:lnTo>
                    <a:pt x="37263" y="630"/>
                  </a:lnTo>
                  <a:lnTo>
                    <a:pt x="37263" y="5260"/>
                  </a:lnTo>
                  <a:lnTo>
                    <a:pt x="36654" y="5260"/>
                  </a:lnTo>
                  <a:lnTo>
                    <a:pt x="36654" y="5667"/>
                  </a:lnTo>
                  <a:lnTo>
                    <a:pt x="40438" y="5667"/>
                  </a:lnTo>
                  <a:lnTo>
                    <a:pt x="40438" y="4486"/>
                  </a:lnTo>
                  <a:lnTo>
                    <a:pt x="39964" y="4486"/>
                  </a:lnTo>
                  <a:lnTo>
                    <a:pt x="39964" y="5199"/>
                  </a:lnTo>
                  <a:close/>
                  <a:moveTo>
                    <a:pt x="14209" y="630"/>
                  </a:moveTo>
                  <a:lnTo>
                    <a:pt x="14905" y="630"/>
                  </a:lnTo>
                  <a:lnTo>
                    <a:pt x="13736" y="2558"/>
                  </a:lnTo>
                  <a:lnTo>
                    <a:pt x="12480" y="630"/>
                  </a:lnTo>
                  <a:lnTo>
                    <a:pt x="13111" y="630"/>
                  </a:lnTo>
                  <a:lnTo>
                    <a:pt x="13111" y="228"/>
                  </a:lnTo>
                  <a:lnTo>
                    <a:pt x="10914" y="228"/>
                  </a:lnTo>
                  <a:lnTo>
                    <a:pt x="10914" y="630"/>
                  </a:lnTo>
                  <a:lnTo>
                    <a:pt x="11404" y="630"/>
                  </a:lnTo>
                  <a:lnTo>
                    <a:pt x="13059" y="3173"/>
                  </a:lnTo>
                  <a:lnTo>
                    <a:pt x="13059" y="5260"/>
                  </a:lnTo>
                  <a:lnTo>
                    <a:pt x="12453" y="5260"/>
                  </a:lnTo>
                  <a:lnTo>
                    <a:pt x="12453" y="5667"/>
                  </a:lnTo>
                  <a:lnTo>
                    <a:pt x="14574" y="5667"/>
                  </a:lnTo>
                  <a:lnTo>
                    <a:pt x="14574" y="5260"/>
                  </a:lnTo>
                  <a:lnTo>
                    <a:pt x="13960" y="5260"/>
                  </a:lnTo>
                  <a:lnTo>
                    <a:pt x="13960" y="3125"/>
                  </a:lnTo>
                  <a:lnTo>
                    <a:pt x="15489" y="630"/>
                  </a:lnTo>
                  <a:lnTo>
                    <a:pt x="15930" y="630"/>
                  </a:lnTo>
                  <a:lnTo>
                    <a:pt x="15930" y="228"/>
                  </a:lnTo>
                  <a:lnTo>
                    <a:pt x="14209" y="228"/>
                  </a:lnTo>
                  <a:lnTo>
                    <a:pt x="14209" y="630"/>
                  </a:lnTo>
                  <a:close/>
                  <a:moveTo>
                    <a:pt x="3080" y="2796"/>
                  </a:moveTo>
                  <a:cubicBezTo>
                    <a:pt x="3596" y="2648"/>
                    <a:pt x="4078" y="2246"/>
                    <a:pt x="4078" y="1603"/>
                  </a:cubicBezTo>
                  <a:cubicBezTo>
                    <a:pt x="4078" y="768"/>
                    <a:pt x="3458" y="228"/>
                    <a:pt x="2496" y="228"/>
                  </a:cubicBezTo>
                  <a:lnTo>
                    <a:pt x="0" y="228"/>
                  </a:lnTo>
                  <a:lnTo>
                    <a:pt x="0" y="630"/>
                  </a:lnTo>
                  <a:lnTo>
                    <a:pt x="605" y="630"/>
                  </a:lnTo>
                  <a:lnTo>
                    <a:pt x="605" y="5260"/>
                  </a:lnTo>
                  <a:lnTo>
                    <a:pt x="0" y="5260"/>
                  </a:lnTo>
                  <a:lnTo>
                    <a:pt x="0" y="5667"/>
                  </a:lnTo>
                  <a:lnTo>
                    <a:pt x="2639" y="5667"/>
                  </a:lnTo>
                  <a:cubicBezTo>
                    <a:pt x="3657" y="5667"/>
                    <a:pt x="4337" y="5087"/>
                    <a:pt x="4337" y="4224"/>
                  </a:cubicBezTo>
                  <a:cubicBezTo>
                    <a:pt x="4337" y="3370"/>
                    <a:pt x="3724" y="2936"/>
                    <a:pt x="3080" y="2796"/>
                  </a:cubicBezTo>
                  <a:close/>
                  <a:moveTo>
                    <a:pt x="1516" y="703"/>
                  </a:moveTo>
                  <a:lnTo>
                    <a:pt x="2182" y="703"/>
                  </a:lnTo>
                  <a:cubicBezTo>
                    <a:pt x="2536" y="703"/>
                    <a:pt x="3129" y="825"/>
                    <a:pt x="3129" y="1635"/>
                  </a:cubicBezTo>
                  <a:cubicBezTo>
                    <a:pt x="3129" y="2308"/>
                    <a:pt x="2631" y="2611"/>
                    <a:pt x="2138" y="2611"/>
                  </a:cubicBezTo>
                  <a:lnTo>
                    <a:pt x="1516" y="2611"/>
                  </a:lnTo>
                  <a:lnTo>
                    <a:pt x="1516" y="703"/>
                  </a:lnTo>
                  <a:close/>
                  <a:moveTo>
                    <a:pt x="2213" y="5199"/>
                  </a:moveTo>
                  <a:lnTo>
                    <a:pt x="1516" y="5199"/>
                  </a:lnTo>
                  <a:lnTo>
                    <a:pt x="1516" y="3081"/>
                  </a:lnTo>
                  <a:lnTo>
                    <a:pt x="2213" y="3081"/>
                  </a:lnTo>
                  <a:cubicBezTo>
                    <a:pt x="2937" y="3081"/>
                    <a:pt x="3406" y="3513"/>
                    <a:pt x="3406" y="4182"/>
                  </a:cubicBezTo>
                  <a:cubicBezTo>
                    <a:pt x="3406" y="4931"/>
                    <a:pt x="2764" y="5199"/>
                    <a:pt x="2213" y="5199"/>
                  </a:cubicBezTo>
                  <a:close/>
                  <a:moveTo>
                    <a:pt x="8768" y="630"/>
                  </a:moveTo>
                  <a:lnTo>
                    <a:pt x="9385" y="630"/>
                  </a:lnTo>
                  <a:lnTo>
                    <a:pt x="9385" y="4079"/>
                  </a:lnTo>
                  <a:lnTo>
                    <a:pt x="6569" y="228"/>
                  </a:lnTo>
                  <a:lnTo>
                    <a:pt x="5164" y="228"/>
                  </a:lnTo>
                  <a:lnTo>
                    <a:pt x="5164" y="630"/>
                  </a:lnTo>
                  <a:lnTo>
                    <a:pt x="5744" y="630"/>
                  </a:lnTo>
                  <a:lnTo>
                    <a:pt x="5937" y="903"/>
                  </a:lnTo>
                  <a:lnTo>
                    <a:pt x="5937" y="5261"/>
                  </a:lnTo>
                  <a:lnTo>
                    <a:pt x="5323" y="5261"/>
                  </a:lnTo>
                  <a:lnTo>
                    <a:pt x="5323" y="5667"/>
                  </a:lnTo>
                  <a:lnTo>
                    <a:pt x="7060" y="5667"/>
                  </a:lnTo>
                  <a:lnTo>
                    <a:pt x="7060" y="5261"/>
                  </a:lnTo>
                  <a:lnTo>
                    <a:pt x="6448" y="5261"/>
                  </a:lnTo>
                  <a:lnTo>
                    <a:pt x="6448" y="1596"/>
                  </a:lnTo>
                  <a:lnTo>
                    <a:pt x="9471" y="5757"/>
                  </a:lnTo>
                  <a:lnTo>
                    <a:pt x="9893" y="5757"/>
                  </a:lnTo>
                  <a:lnTo>
                    <a:pt x="9893" y="630"/>
                  </a:lnTo>
                  <a:lnTo>
                    <a:pt x="10500" y="630"/>
                  </a:lnTo>
                  <a:lnTo>
                    <a:pt x="10500" y="228"/>
                  </a:lnTo>
                  <a:lnTo>
                    <a:pt x="8768" y="228"/>
                  </a:lnTo>
                  <a:lnTo>
                    <a:pt x="8768" y="630"/>
                  </a:lnTo>
                  <a:close/>
                </a:path>
              </a:pathLst>
            </a:custGeom>
            <a:solidFill>
              <a:srgbClr val="4B4B4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userDrawn="1"/>
          </p:nvSpPr>
          <p:spPr bwMode="gray">
            <a:xfrm>
              <a:off x="482600" y="558801"/>
              <a:ext cx="333375" cy="169863"/>
            </a:xfrm>
            <a:custGeom>
              <a:avLst/>
              <a:gdLst/>
              <a:ahLst/>
              <a:cxnLst>
                <a:cxn ang="0">
                  <a:pos x="10208" y="2604"/>
                </a:cxn>
                <a:cxn ang="0">
                  <a:pos x="3549" y="0"/>
                </a:cxn>
                <a:cxn ang="0">
                  <a:pos x="0" y="2604"/>
                </a:cxn>
                <a:cxn ang="0">
                  <a:pos x="3549" y="5207"/>
                </a:cxn>
                <a:cxn ang="0">
                  <a:pos x="10208" y="2604"/>
                </a:cxn>
              </a:cxnLst>
              <a:rect l="0" t="0" r="r" b="b"/>
              <a:pathLst>
                <a:path w="10208" h="5207">
                  <a:moveTo>
                    <a:pt x="10208" y="2604"/>
                  </a:moveTo>
                  <a:lnTo>
                    <a:pt x="3549" y="0"/>
                  </a:lnTo>
                  <a:cubicBezTo>
                    <a:pt x="2119" y="783"/>
                    <a:pt x="948" y="1689"/>
                    <a:pt x="0" y="2604"/>
                  </a:cubicBezTo>
                  <a:cubicBezTo>
                    <a:pt x="948" y="3516"/>
                    <a:pt x="2119" y="4422"/>
                    <a:pt x="3549" y="5207"/>
                  </a:cubicBezTo>
                  <a:lnTo>
                    <a:pt x="10208" y="2604"/>
                  </a:lnTo>
                  <a:close/>
                </a:path>
              </a:pathLst>
            </a:custGeom>
            <a:solidFill>
              <a:srgbClr val="B2863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9"/>
            <p:cNvSpPr>
              <a:spLocks/>
            </p:cNvSpPr>
            <p:nvPr userDrawn="1"/>
          </p:nvSpPr>
          <p:spPr bwMode="gray">
            <a:xfrm>
              <a:off x="363538" y="466726"/>
              <a:ext cx="220663" cy="155575"/>
            </a:xfrm>
            <a:custGeom>
              <a:avLst/>
              <a:gdLst/>
              <a:ahLst/>
              <a:cxnLst>
                <a:cxn ang="0">
                  <a:pos x="0" y="0"/>
                </a:cxn>
                <a:cxn ang="0">
                  <a:pos x="3018" y="4760"/>
                </a:cxn>
                <a:cxn ang="0">
                  <a:pos x="6750" y="2638"/>
                </a:cxn>
                <a:cxn ang="0">
                  <a:pos x="0" y="0"/>
                </a:cxn>
              </a:cxnLst>
              <a:rect l="0" t="0" r="r" b="b"/>
              <a:pathLst>
                <a:path w="6750" h="4760">
                  <a:moveTo>
                    <a:pt x="0" y="0"/>
                  </a:moveTo>
                  <a:cubicBezTo>
                    <a:pt x="0" y="0"/>
                    <a:pt x="705" y="2292"/>
                    <a:pt x="3018" y="4760"/>
                  </a:cubicBezTo>
                  <a:cubicBezTo>
                    <a:pt x="4044" y="3972"/>
                    <a:pt x="5281" y="3254"/>
                    <a:pt x="6750" y="2638"/>
                  </a:cubicBezTo>
                  <a:lnTo>
                    <a:pt x="0" y="0"/>
                  </a:lnTo>
                  <a:close/>
                </a:path>
              </a:pathLst>
            </a:custGeom>
            <a:solidFill>
              <a:srgbClr val="A6A9AB"/>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userDrawn="1"/>
          </p:nvSpPr>
          <p:spPr bwMode="gray">
            <a:xfrm>
              <a:off x="363538" y="665163"/>
              <a:ext cx="220663" cy="155575"/>
            </a:xfrm>
            <a:custGeom>
              <a:avLst/>
              <a:gdLst/>
              <a:ahLst/>
              <a:cxnLst>
                <a:cxn ang="0">
                  <a:pos x="0" y="4760"/>
                </a:cxn>
                <a:cxn ang="0">
                  <a:pos x="3018" y="0"/>
                </a:cxn>
                <a:cxn ang="0">
                  <a:pos x="6750" y="2122"/>
                </a:cxn>
                <a:cxn ang="0">
                  <a:pos x="0" y="4760"/>
                </a:cxn>
              </a:cxnLst>
              <a:rect l="0" t="0" r="r" b="b"/>
              <a:pathLst>
                <a:path w="6750" h="4760">
                  <a:moveTo>
                    <a:pt x="0" y="4760"/>
                  </a:moveTo>
                  <a:cubicBezTo>
                    <a:pt x="0" y="4760"/>
                    <a:pt x="705" y="2469"/>
                    <a:pt x="3018" y="0"/>
                  </a:cubicBezTo>
                  <a:cubicBezTo>
                    <a:pt x="4044" y="789"/>
                    <a:pt x="5281" y="1505"/>
                    <a:pt x="6750" y="2122"/>
                  </a:cubicBezTo>
                  <a:lnTo>
                    <a:pt x="0" y="4760"/>
                  </a:lnTo>
                  <a:close/>
                </a:path>
              </a:pathLst>
            </a:custGeom>
            <a:solidFill>
              <a:srgbClr val="A79975"/>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78752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auto">
          <a:xfrm>
            <a:off x="878053" y="2194561"/>
            <a:ext cx="7261060" cy="3974464"/>
          </a:xfrm>
        </p:spPr>
        <p:txBody>
          <a:bodyPr anchor="t"/>
          <a:lstStyle>
            <a:lvl1pPr marL="0" indent="0">
              <a:lnSpc>
                <a:spcPct val="100000"/>
              </a:lnSpc>
              <a:spcBef>
                <a:spcPts val="1200"/>
              </a:spcBef>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Title 6"/>
          <p:cNvSpPr>
            <a:spLocks noGrp="1"/>
          </p:cNvSpPr>
          <p:nvPr>
            <p:ph type="title" hasCustomPrompt="1"/>
          </p:nvPr>
        </p:nvSpPr>
        <p:spPr bwMode="auto">
          <a:xfrm>
            <a:off x="227013" y="1301750"/>
            <a:ext cx="7912100" cy="457200"/>
          </a:xfrm>
        </p:spPr>
        <p:txBody>
          <a:bodyPr/>
          <a:lstStyle>
            <a:lvl1pPr>
              <a:defRPr>
                <a:solidFill>
                  <a:schemeClr val="bg2"/>
                </a:solidFill>
              </a:defRPr>
            </a:lvl1pPr>
          </a:lstStyle>
          <a:p>
            <a:r>
              <a:rPr lang="en-US" dirty="0" smtClean="0"/>
              <a:t>Click To Edit Master Title Style</a:t>
            </a:r>
            <a:endParaRPr lang="en-US" dirty="0"/>
          </a:p>
        </p:txBody>
      </p:sp>
      <p:sp>
        <p:nvSpPr>
          <p:cNvPr id="4" name="TextBox 3"/>
          <p:cNvSpPr txBox="1"/>
          <p:nvPr userDrawn="1"/>
        </p:nvSpPr>
        <p:spPr bwMode="auto">
          <a:xfrm>
            <a:off x="226373" y="6506526"/>
            <a:ext cx="411587"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chemeClr val="bg2"/>
                </a:solidFill>
              </a:rPr>
              <a:pPr lvl="0">
                <a:lnSpc>
                  <a:spcPct val="95000"/>
                </a:lnSpc>
                <a:spcBef>
                  <a:spcPts val="0"/>
                </a:spcBef>
                <a:spcAft>
                  <a:spcPts val="0"/>
                </a:spcAft>
              </a:pPr>
              <a:t>‹#›</a:t>
            </a:fld>
            <a:endParaRPr lang="en-US" dirty="0">
              <a:solidFill>
                <a:schemeClr val="bg2"/>
              </a:solidFill>
            </a:endParaRPr>
          </a:p>
        </p:txBody>
      </p:sp>
    </p:spTree>
    <p:extLst>
      <p:ext uri="{BB962C8B-B14F-4D97-AF65-F5344CB8AC3E}">
        <p14:creationId xmlns:p14="http://schemas.microsoft.com/office/powerpoint/2010/main" val="353573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ubtitle &amp; Source">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a:xfrm>
            <a:off x="227013" y="458788"/>
            <a:ext cx="8684756" cy="424732"/>
          </a:xfrm>
        </p:spPr>
        <p:txBody>
          <a:bodyPr/>
          <a:lstStyle>
            <a:lvl1pPr>
              <a:lnSpc>
                <a:spcPct val="100000"/>
              </a:lnSpc>
              <a:defRPr/>
            </a:lvl1pPr>
          </a:lstStyle>
          <a:p>
            <a:r>
              <a:rPr lang="en-US" dirty="0" smtClean="0"/>
              <a:t>Click To Edit Master Title Style</a:t>
            </a:r>
            <a:endParaRPr lang="en-US" dirty="0"/>
          </a:p>
        </p:txBody>
      </p:sp>
      <p:sp>
        <p:nvSpPr>
          <p:cNvPr id="8" name="Content Placeholder 7"/>
          <p:cNvSpPr>
            <a:spLocks noGrp="1"/>
          </p:cNvSpPr>
          <p:nvPr>
            <p:ph sz="quarter" idx="10"/>
          </p:nvPr>
        </p:nvSpPr>
        <p:spPr bwMode="auto">
          <a:xfrm>
            <a:off x="227470" y="1763713"/>
            <a:ext cx="8684299" cy="440531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9"/>
          <p:cNvSpPr>
            <a:spLocks noGrp="1"/>
          </p:cNvSpPr>
          <p:nvPr>
            <p:ph type="body" sz="quarter" idx="15" hasCustomPrompt="1"/>
          </p:nvPr>
        </p:nvSpPr>
        <p:spPr bwMode="auto">
          <a:xfrm>
            <a:off x="227470" y="1301750"/>
            <a:ext cx="8684299"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0" kern="1200" smtClean="0">
                <a:solidFill>
                  <a:schemeClr val="accent3"/>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18" name="Text Placeholder 12"/>
          <p:cNvSpPr>
            <a:spLocks noGrp="1"/>
          </p:cNvSpPr>
          <p:nvPr>
            <p:ph type="body" sz="quarter" idx="16" hasCustomPrompt="1"/>
          </p:nvPr>
        </p:nvSpPr>
        <p:spPr bwMode="auto">
          <a:xfrm>
            <a:off x="227469" y="6169025"/>
            <a:ext cx="8684756"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chemeClr val="bg2"/>
                </a:solidFill>
                <a:latin typeface="+mn-lt"/>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82818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hasCustomPrompt="1"/>
          </p:nvPr>
        </p:nvSpPr>
        <p:spPr bwMode="auto"/>
        <p:txBody>
          <a:bodyPr/>
          <a:lstStyle>
            <a:lvl1pPr>
              <a:lnSpc>
                <a:spcPct val="100000"/>
              </a:lnSpc>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bwMode="auto">
          <a:xfrm>
            <a:off x="227013" y="1301749"/>
            <a:ext cx="4115872" cy="366414"/>
          </a:xfrm>
          <a:noFill/>
          <a:ln w="19050">
            <a:noFill/>
          </a:ln>
        </p:spPr>
        <p:txBody>
          <a:bodyPr lIns="91440" rIns="91440" anchor="t" anchorCtr="0">
            <a:noAutofit/>
          </a:bodyPr>
          <a:lstStyle>
            <a:lvl1pPr marL="0" indent="0" algn="l">
              <a:lnSpc>
                <a:spcPct val="100000"/>
              </a:lnSpc>
              <a:spcBef>
                <a:spcPts val="0"/>
              </a:spcBef>
              <a:buNone/>
              <a:defRPr sz="20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10"/>
          <p:cNvSpPr>
            <a:spLocks noGrp="1"/>
          </p:cNvSpPr>
          <p:nvPr>
            <p:ph sz="quarter" idx="17"/>
          </p:nvPr>
        </p:nvSpPr>
        <p:spPr bwMode="auto">
          <a:xfrm>
            <a:off x="227013" y="1763714"/>
            <a:ext cx="4115872" cy="4405311"/>
          </a:xfrm>
          <a:noFill/>
          <a:ln w="19050">
            <a:noFill/>
          </a:ln>
        </p:spPr>
        <p:txBody>
          <a:bodyPr/>
          <a:lstStyle>
            <a:lvl1pPr>
              <a:lnSpc>
                <a:spcPct val="100000"/>
              </a:lnSpc>
              <a:defRPr b="0">
                <a:solidFill>
                  <a:schemeClr val="bg2"/>
                </a:solidFill>
              </a:defRPr>
            </a:lvl1pPr>
            <a:lvl2pPr>
              <a:lnSpc>
                <a:spcPct val="100000"/>
              </a:lnSpc>
              <a:defRPr b="0">
                <a:solidFill>
                  <a:schemeClr val="bg2"/>
                </a:solidFill>
              </a:defRPr>
            </a:lvl2pPr>
            <a:lvl3pPr>
              <a:lnSpc>
                <a:spcPct val="100000"/>
              </a:lnSpc>
              <a:defRPr b="0">
                <a:solidFill>
                  <a:schemeClr val="bg2"/>
                </a:solidFill>
              </a:defRPr>
            </a:lvl3pPr>
            <a:lvl4pPr>
              <a:lnSpc>
                <a:spcPct val="100000"/>
              </a:lnSpc>
              <a:defRPr b="0">
                <a:solidFill>
                  <a:schemeClr val="bg2"/>
                </a:solidFill>
              </a:defRPr>
            </a:lvl4pPr>
            <a:lvl5pPr>
              <a:lnSpc>
                <a:spcPct val="100000"/>
              </a:lnSpc>
              <a:defRPr b="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bwMode="auto">
          <a:xfrm>
            <a:off x="4801116" y="1301749"/>
            <a:ext cx="4110013" cy="366414"/>
          </a:xfrm>
          <a:noFill/>
          <a:ln w="19050">
            <a:noFill/>
          </a:ln>
        </p:spPr>
        <p:txBody>
          <a:bodyPr lIns="91440" rIns="91440" anchor="t" anchorCtr="0">
            <a:noAutofit/>
          </a:bodyPr>
          <a:lstStyle>
            <a:lvl1pPr marL="0" indent="0" algn="l">
              <a:lnSpc>
                <a:spcPct val="100000"/>
              </a:lnSpc>
              <a:spcBef>
                <a:spcPts val="0"/>
              </a:spcBef>
              <a:buNone/>
              <a:defRPr sz="20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10"/>
          <p:cNvSpPr>
            <a:spLocks noGrp="1"/>
          </p:cNvSpPr>
          <p:nvPr>
            <p:ph sz="quarter" idx="18"/>
          </p:nvPr>
        </p:nvSpPr>
        <p:spPr bwMode="auto">
          <a:xfrm>
            <a:off x="4801116" y="1763714"/>
            <a:ext cx="4110013" cy="4405311"/>
          </a:xfrm>
          <a:noFill/>
          <a:ln w="19050">
            <a:noFill/>
          </a:ln>
        </p:spPr>
        <p:txBody>
          <a:bodyPr/>
          <a:lstStyle>
            <a:lvl1pPr>
              <a:lnSpc>
                <a:spcPct val="100000"/>
              </a:lnSpc>
              <a:defRPr b="0">
                <a:solidFill>
                  <a:schemeClr val="bg2"/>
                </a:solidFill>
              </a:defRPr>
            </a:lvl1pPr>
            <a:lvl2pPr>
              <a:lnSpc>
                <a:spcPct val="100000"/>
              </a:lnSpc>
              <a:defRPr b="0">
                <a:solidFill>
                  <a:schemeClr val="bg2"/>
                </a:solidFill>
              </a:defRPr>
            </a:lvl2pPr>
            <a:lvl3pPr>
              <a:lnSpc>
                <a:spcPct val="100000"/>
              </a:lnSpc>
              <a:defRPr b="0">
                <a:solidFill>
                  <a:schemeClr val="bg2"/>
                </a:solidFill>
              </a:defRPr>
            </a:lvl3pPr>
            <a:lvl4pPr>
              <a:lnSpc>
                <a:spcPct val="100000"/>
              </a:lnSpc>
              <a:defRPr b="0">
                <a:solidFill>
                  <a:schemeClr val="bg2"/>
                </a:solidFill>
              </a:defRPr>
            </a:lvl4pPr>
            <a:lvl5pPr>
              <a:lnSpc>
                <a:spcPct val="100000"/>
              </a:lnSpc>
              <a:defRPr b="0">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12"/>
          <p:cNvSpPr>
            <a:spLocks noGrp="1"/>
          </p:cNvSpPr>
          <p:nvPr>
            <p:ph type="body" sz="quarter" idx="16" hasCustomPrompt="1"/>
          </p:nvPr>
        </p:nvSpPr>
        <p:spPr bwMode="auto">
          <a:xfrm>
            <a:off x="227469" y="6169025"/>
            <a:ext cx="8684756"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chemeClr val="bg2"/>
                </a:solidFill>
                <a:latin typeface="+mn-lt"/>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2763344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Box">
    <p:spTree>
      <p:nvGrpSpPr>
        <p:cNvPr id="1" name=""/>
        <p:cNvGrpSpPr/>
        <p:nvPr/>
      </p:nvGrpSpPr>
      <p:grpSpPr>
        <a:xfrm>
          <a:off x="0" y="0"/>
          <a:ext cx="0" cy="0"/>
          <a:chOff x="0" y="0"/>
          <a:chExt cx="0" cy="0"/>
        </a:xfrm>
      </p:grpSpPr>
      <p:sp>
        <p:nvSpPr>
          <p:cNvPr id="10" name="Title 9"/>
          <p:cNvSpPr>
            <a:spLocks noGrp="1"/>
          </p:cNvSpPr>
          <p:nvPr>
            <p:ph type="title" hasCustomPrompt="1"/>
          </p:nvPr>
        </p:nvSpPr>
        <p:spPr bwMode="auto"/>
        <p:txBody>
          <a:bodyPr/>
          <a:lstStyle>
            <a:lvl1pPr>
              <a:lnSpc>
                <a:spcPct val="100000"/>
              </a:lnSpc>
              <a:defRPr/>
            </a:lvl1pPr>
          </a:lstStyle>
          <a:p>
            <a:r>
              <a:rPr lang="en-US" dirty="0" smtClean="0"/>
              <a:t>Click To Edit Master Title Style</a:t>
            </a:r>
            <a:endParaRPr lang="en-US" dirty="0"/>
          </a:p>
        </p:txBody>
      </p:sp>
      <p:sp>
        <p:nvSpPr>
          <p:cNvPr id="3" name="Text Placeholder 2"/>
          <p:cNvSpPr>
            <a:spLocks noGrp="1"/>
          </p:cNvSpPr>
          <p:nvPr>
            <p:ph type="body" idx="1" hasCustomPrompt="1"/>
          </p:nvPr>
        </p:nvSpPr>
        <p:spPr bwMode="gray">
          <a:xfrm>
            <a:off x="227013" y="1301749"/>
            <a:ext cx="4115872" cy="602621"/>
          </a:xfrm>
          <a:solidFill>
            <a:schemeClr val="accent3"/>
          </a:solidFill>
          <a:ln w="19050">
            <a:solidFill>
              <a:schemeClr val="accent3"/>
            </a:solidFill>
          </a:ln>
        </p:spPr>
        <p:txBody>
          <a:bodyPr lIns="146304" rIns="146304" anchor="ctr">
            <a:noAutofit/>
          </a:bodyPr>
          <a:lstStyle>
            <a:lvl1pPr marL="0" indent="0" algn="l">
              <a:lnSpc>
                <a:spcPct val="100000"/>
              </a:lnSpc>
              <a:spcBef>
                <a:spcPts val="0"/>
              </a:spcBef>
              <a:buNone/>
              <a:defRPr sz="1800" b="1">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10"/>
          <p:cNvSpPr>
            <a:spLocks noGrp="1"/>
          </p:cNvSpPr>
          <p:nvPr>
            <p:ph sz="quarter" idx="17"/>
          </p:nvPr>
        </p:nvSpPr>
        <p:spPr bwMode="auto">
          <a:xfrm>
            <a:off x="227013" y="1957269"/>
            <a:ext cx="4115872" cy="4211756"/>
          </a:xfrm>
          <a:ln w="19050">
            <a:solidFill>
              <a:schemeClr val="accent3"/>
            </a:solidFill>
          </a:ln>
        </p:spPr>
        <p:txBody>
          <a:bodyPr tIns="91440"/>
          <a:lstStyle>
            <a:lvl1pPr>
              <a:lnSpc>
                <a:spcPct val="100000"/>
              </a:lnSpc>
              <a:defRPr>
                <a:solidFill>
                  <a:schemeClr val="bg2"/>
                </a:solidFill>
              </a:defRPr>
            </a:lvl1pPr>
            <a:lvl2pPr>
              <a:lnSpc>
                <a:spcPct val="100000"/>
              </a:lnSpc>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bwMode="gray">
          <a:xfrm>
            <a:off x="4801116" y="1301749"/>
            <a:ext cx="4110013" cy="602621"/>
          </a:xfrm>
          <a:solidFill>
            <a:schemeClr val="accent3"/>
          </a:solidFill>
          <a:ln w="19050">
            <a:solidFill>
              <a:schemeClr val="accent3"/>
            </a:solidFill>
          </a:ln>
        </p:spPr>
        <p:txBody>
          <a:bodyPr lIns="146304" rIns="146304" anchor="ctr">
            <a:noAutofit/>
          </a:bodyPr>
          <a:lstStyle>
            <a:lvl1pPr marL="0" indent="0" algn="l">
              <a:lnSpc>
                <a:spcPct val="100000"/>
              </a:lnSpc>
              <a:spcBef>
                <a:spcPts val="0"/>
              </a:spcBef>
              <a:buNone/>
              <a:defRPr sz="1800" b="1">
                <a:solidFill>
                  <a:srgbClr val="FFFF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2" name="Content Placeholder 10"/>
          <p:cNvSpPr>
            <a:spLocks noGrp="1"/>
          </p:cNvSpPr>
          <p:nvPr>
            <p:ph sz="quarter" idx="18"/>
          </p:nvPr>
        </p:nvSpPr>
        <p:spPr bwMode="auto">
          <a:xfrm>
            <a:off x="4801116" y="1957269"/>
            <a:ext cx="4110013" cy="4211756"/>
          </a:xfrm>
          <a:ln w="19050">
            <a:solidFill>
              <a:schemeClr val="accent3"/>
            </a:solidFill>
          </a:ln>
        </p:spPr>
        <p:txBody>
          <a:bodyPr tIns="91440"/>
          <a:lstStyle>
            <a:lvl1pPr>
              <a:lnSpc>
                <a:spcPct val="100000"/>
              </a:lnSpc>
              <a:defRPr>
                <a:solidFill>
                  <a:schemeClr val="bg2"/>
                </a:solidFill>
              </a:defRPr>
            </a:lvl1pPr>
            <a:lvl2pPr>
              <a:lnSpc>
                <a:spcPct val="100000"/>
              </a:lnSpc>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12"/>
          <p:cNvSpPr>
            <a:spLocks noGrp="1"/>
          </p:cNvSpPr>
          <p:nvPr>
            <p:ph type="body" sz="quarter" idx="16" hasCustomPrompt="1"/>
          </p:nvPr>
        </p:nvSpPr>
        <p:spPr bwMode="auto">
          <a:xfrm>
            <a:off x="227469" y="6169025"/>
            <a:ext cx="8686800"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chemeClr val="bg2"/>
                </a:solidFill>
                <a:latin typeface="+mn-lt"/>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292644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lvl1pPr>
              <a:lnSpc>
                <a:spcPct val="100000"/>
              </a:lnSpc>
              <a:defRPr/>
            </a:lvl1pPr>
          </a:lstStyle>
          <a:p>
            <a:r>
              <a:rPr lang="en-US" dirty="0" smtClean="0"/>
              <a:t>Click To Edit Master Title Style</a:t>
            </a:r>
            <a:endParaRPr lang="en-US" dirty="0"/>
          </a:p>
        </p:txBody>
      </p:sp>
      <p:sp>
        <p:nvSpPr>
          <p:cNvPr id="5" name="Text Placeholder 9"/>
          <p:cNvSpPr>
            <a:spLocks noGrp="1"/>
          </p:cNvSpPr>
          <p:nvPr>
            <p:ph type="body" sz="quarter" idx="15" hasCustomPrompt="1"/>
          </p:nvPr>
        </p:nvSpPr>
        <p:spPr bwMode="auto">
          <a:xfrm>
            <a:off x="227470" y="1301750"/>
            <a:ext cx="8683660" cy="369332"/>
          </a:xfrm>
          <a:prstGeom prst="rect">
            <a:avLst/>
          </a:prstGeom>
          <a:noFill/>
        </p:spPr>
        <p:txBody>
          <a:bodyPr wrap="square" tIns="45720" rIns="91440" bIns="45720" rtlCol="0">
            <a:noAutofit/>
          </a:bodyPr>
          <a:lstStyle>
            <a:lvl1pPr marL="0" indent="0" algn="l" rtl="0" fontAlgn="base">
              <a:lnSpc>
                <a:spcPct val="100000"/>
              </a:lnSpc>
              <a:spcBef>
                <a:spcPts val="0"/>
              </a:spcBef>
              <a:spcAft>
                <a:spcPts val="0"/>
              </a:spcAft>
              <a:buNone/>
              <a:defRPr lang="en-US" sz="2000" b="0" kern="1200" smtClean="0">
                <a:solidFill>
                  <a:schemeClr val="accent3"/>
                </a:solidFill>
                <a:latin typeface="+mn-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dirty="0" smtClean="0"/>
              <a:t>Click To Edit Subtitle</a:t>
            </a:r>
            <a:endParaRPr lang="en-US" dirty="0"/>
          </a:p>
        </p:txBody>
      </p:sp>
      <p:sp>
        <p:nvSpPr>
          <p:cNvPr id="8" name="Text Placeholder 12"/>
          <p:cNvSpPr>
            <a:spLocks noGrp="1"/>
          </p:cNvSpPr>
          <p:nvPr>
            <p:ph type="body" sz="quarter" idx="16" hasCustomPrompt="1"/>
          </p:nvPr>
        </p:nvSpPr>
        <p:spPr bwMode="auto">
          <a:xfrm>
            <a:off x="227469" y="6169024"/>
            <a:ext cx="8683660" cy="301752"/>
          </a:xfrm>
          <a:prstGeom prst="rect">
            <a:avLst/>
          </a:prstGeom>
        </p:spPr>
        <p:txBody>
          <a:bodyPr wrap="square" lIns="91440" tIns="45720" rIns="91440" bIns="45720" anchor="b" anchorCtr="0">
            <a:noAutofit/>
          </a:bodyPr>
          <a:lstStyle>
            <a:lvl1pPr marL="0" indent="0">
              <a:lnSpc>
                <a:spcPct val="90000"/>
              </a:lnSpc>
              <a:spcBef>
                <a:spcPts val="200"/>
              </a:spcBef>
              <a:buNone/>
              <a:defRPr sz="800">
                <a:solidFill>
                  <a:schemeClr val="bg2"/>
                </a:solidFill>
                <a:latin typeface="+mn-lt"/>
                <a:cs typeface="Arial" pitchFamily="34" charset="0"/>
              </a:defRPr>
            </a:lvl1pPr>
          </a:lstStyle>
          <a:p>
            <a:pPr lvl="0"/>
            <a:r>
              <a:rPr lang="en-US" dirty="0" smtClean="0"/>
              <a:t>Click to edit source</a:t>
            </a:r>
            <a:endParaRPr lang="en-US" dirty="0"/>
          </a:p>
        </p:txBody>
      </p:sp>
    </p:spTree>
    <p:extLst>
      <p:ext uri="{BB962C8B-B14F-4D97-AF65-F5344CB8AC3E}">
        <p14:creationId xmlns:p14="http://schemas.microsoft.com/office/powerpoint/2010/main" val="723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auto"/>
        <p:txBody>
          <a:bodyPr/>
          <a:lstStyle/>
          <a:p>
            <a:r>
              <a:rPr lang="en-US" dirty="0" smtClean="0"/>
              <a:t>Click To Edit Master Title Style</a:t>
            </a:r>
            <a:endParaRPr lang="en-US" dirty="0"/>
          </a:p>
        </p:txBody>
      </p:sp>
    </p:spTree>
    <p:extLst>
      <p:ext uri="{BB962C8B-B14F-4D97-AF65-F5344CB8AC3E}">
        <p14:creationId xmlns:p14="http://schemas.microsoft.com/office/powerpoint/2010/main" val="382831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867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p:nvSpPr>
        <p:spPr bwMode="auto">
          <a:xfrm>
            <a:off x="226373" y="6506526"/>
            <a:ext cx="411587" cy="347472"/>
          </a:xfrm>
          <a:prstGeom prst="rect">
            <a:avLst/>
          </a:prstGeom>
          <a:ln/>
        </p:spPr>
        <p:txBody>
          <a:bodyPr wrap="none" lIns="91440" tIns="45720" rIns="91440" bIns="45720" anchor="ctr" anchorCtr="0"/>
          <a:lstStyle>
            <a:defPPr>
              <a:defRPr lang="en-US"/>
            </a:defPPr>
            <a:lvl1pPr eaLnBrk="0" fontAlgn="base" hangingPunct="0">
              <a:spcBef>
                <a:spcPct val="0"/>
              </a:spcBef>
              <a:spcAft>
                <a:spcPct val="0"/>
              </a:spcAft>
              <a:defRPr sz="1000" b="0">
                <a:solidFill>
                  <a:schemeClr val="bg1">
                    <a:lumMod val="50000"/>
                  </a:schemeClr>
                </a:solidFill>
              </a:defRPr>
            </a:lvl1pPr>
          </a:lstStyle>
          <a:p>
            <a:pPr lvl="0">
              <a:lnSpc>
                <a:spcPct val="95000"/>
              </a:lnSpc>
              <a:spcBef>
                <a:spcPts val="0"/>
              </a:spcBef>
              <a:spcAft>
                <a:spcPts val="0"/>
              </a:spcAft>
            </a:pPr>
            <a:fld id="{CB216155-A8A6-4E9B-8861-79A7D7CE7B9D}" type="slidenum">
              <a:rPr lang="en-US" smtClean="0">
                <a:solidFill>
                  <a:schemeClr val="bg2"/>
                </a:solidFill>
              </a:rPr>
              <a:pPr lvl="0">
                <a:lnSpc>
                  <a:spcPct val="95000"/>
                </a:lnSpc>
                <a:spcBef>
                  <a:spcPts val="0"/>
                </a:spcBef>
                <a:spcAft>
                  <a:spcPts val="0"/>
                </a:spcAft>
              </a:pPr>
              <a:t>‹#›</a:t>
            </a:fld>
            <a:endParaRPr lang="en-US" dirty="0">
              <a:solidFill>
                <a:schemeClr val="bg2"/>
              </a:solidFill>
            </a:endParaRPr>
          </a:p>
        </p:txBody>
      </p:sp>
      <p:sp>
        <p:nvSpPr>
          <p:cNvPr id="2" name="Title Placeholder 1"/>
          <p:cNvSpPr>
            <a:spLocks noGrp="1"/>
          </p:cNvSpPr>
          <p:nvPr>
            <p:ph type="title"/>
          </p:nvPr>
        </p:nvSpPr>
        <p:spPr bwMode="auto">
          <a:xfrm>
            <a:off x="226373" y="458788"/>
            <a:ext cx="8684756" cy="424732"/>
          </a:xfrm>
          <a:prstGeom prst="rect">
            <a:avLst/>
          </a:prstGeom>
        </p:spPr>
        <p:txBody>
          <a:bodyPr vert="horz" wrap="square"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bwMode="auto">
          <a:xfrm>
            <a:off x="227470" y="1763713"/>
            <a:ext cx="8684756" cy="440531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Rectangle 50"/>
          <p:cNvSpPr>
            <a:spLocks noChangeArrowheads="1"/>
          </p:cNvSpPr>
          <p:nvPr/>
        </p:nvSpPr>
        <p:spPr bwMode="gray">
          <a:xfrm>
            <a:off x="1779999" y="6495098"/>
            <a:ext cx="6029391" cy="338554"/>
          </a:xfrm>
          <a:prstGeom prst="rect">
            <a:avLst/>
          </a:prstGeom>
          <a:noFill/>
          <a:ln w="12700" algn="ctr">
            <a:noFill/>
            <a:miter lim="800000"/>
            <a:headEnd/>
            <a:tailEnd/>
          </a:ln>
          <a:effectLst/>
        </p:spPr>
        <p:txBody>
          <a:bodyPr wrap="square">
            <a:spAutoFit/>
          </a:bodyPr>
          <a:lstStyle/>
          <a:p>
            <a:pPr algn="l">
              <a:defRPr/>
            </a:pPr>
            <a:r>
              <a:rPr lang="en-US" sz="800" dirty="0" smtClean="0">
                <a:solidFill>
                  <a:schemeClr val="tx1"/>
                </a:solidFill>
                <a:latin typeface="Arial" charset="0"/>
              </a:rPr>
              <a:t>© 2014 Pershing LLC. Member FINRA, NYSE, SIPC. For professional use only. Not for distribution to the public. </a:t>
            </a:r>
            <a:br>
              <a:rPr lang="en-US" sz="800" dirty="0" smtClean="0">
                <a:solidFill>
                  <a:schemeClr val="tx1"/>
                </a:solidFill>
                <a:latin typeface="Arial" charset="0"/>
              </a:rPr>
            </a:br>
            <a:r>
              <a:rPr lang="en-US" sz="800" dirty="0" smtClean="0">
                <a:solidFill>
                  <a:schemeClr val="tx1"/>
                </a:solidFill>
                <a:latin typeface="Arial" charset="0"/>
              </a:rPr>
              <a:t>Please see disclosures at end. Proprietary and confidential.</a:t>
            </a:r>
          </a:p>
        </p:txBody>
      </p:sp>
      <p:cxnSp>
        <p:nvCxnSpPr>
          <p:cNvPr id="12" name="Straight Connector 14"/>
          <p:cNvCxnSpPr>
            <a:cxnSpLocks noChangeShapeType="1"/>
          </p:cNvCxnSpPr>
          <p:nvPr/>
        </p:nvCxnSpPr>
        <p:spPr bwMode="auto">
          <a:xfrm>
            <a:off x="0" y="6495098"/>
            <a:ext cx="91440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13" name="Picture 1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40283" y="6573543"/>
            <a:ext cx="846177" cy="188526"/>
          </a:xfrm>
          <a:prstGeom prst="rect">
            <a:avLst/>
          </a:prstGeom>
        </p:spPr>
      </p:pic>
      <p:pic>
        <p:nvPicPr>
          <p:cNvPr id="14" name="Picture 13"/>
          <p:cNvPicPr>
            <a:picLocks noChangeAspect="1"/>
          </p:cNvPicPr>
          <p:nvPr/>
        </p:nvPicPr>
        <p:blipFill rotWithShape="1">
          <a:blip r:embed="rId18" cstate="print">
            <a:extLst>
              <a:ext uri="{28A0092B-C50C-407E-A947-70E740481C1C}">
                <a14:useLocalDpi xmlns:a14="http://schemas.microsoft.com/office/drawing/2010/main" val="0"/>
              </a:ext>
            </a:extLst>
          </a:blip>
          <a:srcRect t="60479"/>
          <a:stretch/>
        </p:blipFill>
        <p:spPr>
          <a:xfrm>
            <a:off x="7756343" y="6573543"/>
            <a:ext cx="1134687" cy="153021"/>
          </a:xfrm>
          <a:prstGeom prst="rect">
            <a:avLst/>
          </a:prstGeom>
        </p:spPr>
      </p:pic>
    </p:spTree>
    <p:extLst>
      <p:ext uri="{BB962C8B-B14F-4D97-AF65-F5344CB8AC3E}">
        <p14:creationId xmlns:p14="http://schemas.microsoft.com/office/powerpoint/2010/main" val="92566704"/>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1" r:id="rId3"/>
    <p:sldLayoutId id="2147483650" r:id="rId4"/>
    <p:sldLayoutId id="2147483670" r:id="rId5"/>
    <p:sldLayoutId id="2147483653" r:id="rId6"/>
    <p:sldLayoutId id="2147483654" r:id="rId7"/>
    <p:sldLayoutId id="2147483660" r:id="rId8"/>
    <p:sldLayoutId id="2147483655" r:id="rId9"/>
    <p:sldLayoutId id="2147483656" r:id="rId10"/>
    <p:sldLayoutId id="2147483661" r:id="rId11"/>
    <p:sldLayoutId id="2147483662" r:id="rId12"/>
    <p:sldLayoutId id="2147483664" r:id="rId13"/>
    <p:sldLayoutId id="2147483663" r:id="rId14"/>
    <p:sldLayoutId id="2147483675" r:id="rId15"/>
  </p:sldLayoutIdLst>
  <p:txStyles>
    <p:titleStyle>
      <a:lvl1pPr algn="l" defTabSz="914400" rtl="0" eaLnBrk="1" latinLnBrk="0" hangingPunct="1">
        <a:lnSpc>
          <a:spcPct val="100000"/>
        </a:lnSpc>
        <a:spcBef>
          <a:spcPct val="0"/>
        </a:spcBef>
        <a:buNone/>
        <a:defRPr sz="2400" kern="1200">
          <a:solidFill>
            <a:schemeClr val="bg2"/>
          </a:solidFill>
          <a:latin typeface="+mj-lt"/>
          <a:ea typeface="+mj-ea"/>
          <a:cs typeface="+mj-cs"/>
        </a:defRPr>
      </a:lvl1pPr>
    </p:titleStyle>
    <p:bodyStyle>
      <a:lvl1pPr marL="169863" indent="-169863" algn="l" defTabSz="914400" rtl="0" eaLnBrk="1" latinLnBrk="0" hangingPunct="1">
        <a:lnSpc>
          <a:spcPct val="100000"/>
        </a:lnSpc>
        <a:spcBef>
          <a:spcPts val="1200"/>
        </a:spcBef>
        <a:buFont typeface="Arial" pitchFamily="34" charset="0"/>
        <a:buChar char="•"/>
        <a:defRPr sz="1600" kern="1200">
          <a:solidFill>
            <a:schemeClr val="bg2"/>
          </a:solidFill>
          <a:latin typeface="+mn-lt"/>
          <a:ea typeface="+mn-ea"/>
          <a:cs typeface="+mn-cs"/>
        </a:defRPr>
      </a:lvl1pPr>
      <a:lvl2pPr marL="396875" indent="-160338" algn="l" defTabSz="914400" rtl="0" eaLnBrk="1" latinLnBrk="0" hangingPunct="1">
        <a:lnSpc>
          <a:spcPct val="100000"/>
        </a:lnSpc>
        <a:spcBef>
          <a:spcPts val="1200"/>
        </a:spcBef>
        <a:buFont typeface="Arial" pitchFamily="34" charset="0"/>
        <a:buChar char="–"/>
        <a:defRPr sz="1600" kern="1200">
          <a:solidFill>
            <a:schemeClr val="bg2"/>
          </a:solidFill>
          <a:latin typeface="+mn-lt"/>
          <a:ea typeface="+mn-ea"/>
          <a:cs typeface="+mn-cs"/>
        </a:defRPr>
      </a:lvl2pPr>
      <a:lvl3pPr marL="741363" indent="-166688" algn="l" defTabSz="914400" rtl="0" eaLnBrk="1" latinLnBrk="0" hangingPunct="1">
        <a:lnSpc>
          <a:spcPct val="100000"/>
        </a:lnSpc>
        <a:spcBef>
          <a:spcPts val="600"/>
        </a:spcBef>
        <a:buFont typeface="Arial" pitchFamily="34" charset="0"/>
        <a:buChar char="˃"/>
        <a:defRPr sz="1400" kern="1200">
          <a:solidFill>
            <a:schemeClr val="bg2"/>
          </a:solidFill>
          <a:latin typeface="+mn-lt"/>
          <a:ea typeface="+mn-ea"/>
          <a:cs typeface="+mn-cs"/>
        </a:defRPr>
      </a:lvl3pPr>
      <a:lvl4pPr marL="1030288" indent="-169863" algn="l" defTabSz="914400" rtl="0" eaLnBrk="1" latinLnBrk="0" hangingPunct="1">
        <a:lnSpc>
          <a:spcPct val="100000"/>
        </a:lnSpc>
        <a:spcBef>
          <a:spcPts val="600"/>
        </a:spcBef>
        <a:buFont typeface="Arial" pitchFamily="34" charset="0"/>
        <a:buChar char="•"/>
        <a:defRPr sz="1400" kern="1200">
          <a:solidFill>
            <a:schemeClr val="bg2"/>
          </a:solidFill>
          <a:latin typeface="+mn-lt"/>
          <a:ea typeface="+mn-ea"/>
          <a:cs typeface="+mn-cs"/>
        </a:defRPr>
      </a:lvl4pPr>
      <a:lvl5pPr marL="1314450" indent="-171450" algn="l" defTabSz="914400" rtl="0" eaLnBrk="1" latinLnBrk="0" hangingPunct="1">
        <a:lnSpc>
          <a:spcPct val="100000"/>
        </a:lnSpc>
        <a:spcBef>
          <a:spcPts val="600"/>
        </a:spcBef>
        <a:buFont typeface="Arial" pitchFamily="34" charset="0"/>
        <a:buChar char="–"/>
        <a:defRPr sz="1400" kern="1200">
          <a:solidFill>
            <a:schemeClr val="bg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304800" y="1524000"/>
            <a:ext cx="5033376" cy="685800"/>
          </a:xfrm>
        </p:spPr>
        <p:txBody>
          <a:bodyPr/>
          <a:lstStyle/>
          <a:p>
            <a:pPr>
              <a:spcBef>
                <a:spcPts val="600"/>
              </a:spcBef>
            </a:pPr>
            <a:r>
              <a:rPr lang="en-US" sz="3200" b="1" dirty="0" smtClean="0">
                <a:latin typeface="+mn-lt"/>
                <a:ea typeface="+mn-ea"/>
                <a:cs typeface="+mn-cs"/>
              </a:rPr>
              <a:t>eSignature Solution</a:t>
            </a:r>
            <a:endParaRPr lang="en-US" sz="3200" b="1" dirty="0">
              <a:latin typeface="+mn-lt"/>
              <a:ea typeface="+mn-ea"/>
              <a:cs typeface="+mn-cs"/>
            </a:endParaRPr>
          </a:p>
        </p:txBody>
      </p:sp>
      <p:sp>
        <p:nvSpPr>
          <p:cNvPr id="11" name="Text Placeholder 10"/>
          <p:cNvSpPr>
            <a:spLocks noGrp="1"/>
          </p:cNvSpPr>
          <p:nvPr>
            <p:ph type="body" sz="quarter" idx="10"/>
          </p:nvPr>
        </p:nvSpPr>
        <p:spPr/>
        <p:txBody>
          <a:bodyPr/>
          <a:lstStyle/>
          <a:p>
            <a:r>
              <a:rPr lang="en-US" dirty="0" smtClean="0"/>
              <a:t>Aug 11,2015</a:t>
            </a:r>
            <a:endParaRPr lang="en-US" dirty="0"/>
          </a:p>
        </p:txBody>
      </p:sp>
      <p:sp>
        <p:nvSpPr>
          <p:cNvPr id="2" name="TextBox 1"/>
          <p:cNvSpPr txBox="1"/>
          <p:nvPr/>
        </p:nvSpPr>
        <p:spPr>
          <a:xfrm>
            <a:off x="609600" y="2209800"/>
            <a:ext cx="4114800" cy="1143000"/>
          </a:xfrm>
          <a:prstGeom prst="rect">
            <a:avLst/>
          </a:prstGeom>
          <a:noFill/>
        </p:spPr>
        <p:txBody>
          <a:bodyPr wrap="square" rtlCol="0">
            <a:noAutofit/>
          </a:bodyPr>
          <a:lstStyle/>
          <a:p>
            <a:pPr>
              <a:lnSpc>
                <a:spcPct val="90000"/>
              </a:lnSpc>
            </a:pPr>
            <a:endParaRPr lang="en-US" dirty="0" smtClean="0">
              <a:solidFill>
                <a:schemeClr val="bg2"/>
              </a:solidFill>
            </a:endParaRPr>
          </a:p>
        </p:txBody>
      </p:sp>
      <p:sp>
        <p:nvSpPr>
          <p:cNvPr id="3" name="TextBox 2"/>
          <p:cNvSpPr txBox="1"/>
          <p:nvPr/>
        </p:nvSpPr>
        <p:spPr>
          <a:xfrm>
            <a:off x="304800" y="2400300"/>
            <a:ext cx="4423775" cy="762000"/>
          </a:xfrm>
          <a:prstGeom prst="rect">
            <a:avLst/>
          </a:prstGeom>
          <a:noFill/>
        </p:spPr>
        <p:txBody>
          <a:bodyPr wrap="square" rtlCol="0">
            <a:noAutofit/>
          </a:bodyPr>
          <a:lstStyle/>
          <a:p>
            <a:pPr>
              <a:spcBef>
                <a:spcPts val="600"/>
              </a:spcBef>
            </a:pPr>
            <a:endParaRPr lang="en-US" sz="1400" b="1" dirty="0">
              <a:solidFill>
                <a:schemeClr val="bg2"/>
              </a:solidFill>
            </a:endParaRPr>
          </a:p>
        </p:txBody>
      </p:sp>
    </p:spTree>
    <p:extLst>
      <p:ext uri="{BB962C8B-B14F-4D97-AF65-F5344CB8AC3E}">
        <p14:creationId xmlns:p14="http://schemas.microsoft.com/office/powerpoint/2010/main" val="2542831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3" descr="cid:image003.png@01D088BA.605BFC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1"/>
            <a:ext cx="5212080" cy="484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B4A32F7-1429-4818-B52F-6E07AA1C2B3F}" type="slidenum">
              <a:rPr lang="en-US" smtClean="0"/>
              <a:pPr/>
              <a:t>10</a:t>
            </a:fld>
            <a:endParaRPr lang="en-US"/>
          </a:p>
        </p:txBody>
      </p:sp>
      <p:sp>
        <p:nvSpPr>
          <p:cNvPr id="3" name="Title 2"/>
          <p:cNvSpPr>
            <a:spLocks noGrp="1"/>
          </p:cNvSpPr>
          <p:nvPr>
            <p:ph type="title"/>
          </p:nvPr>
        </p:nvSpPr>
        <p:spPr/>
        <p:txBody>
          <a:bodyPr>
            <a:normAutofit fontScale="90000"/>
          </a:bodyPr>
          <a:lstStyle/>
          <a:p>
            <a:r>
              <a:rPr lang="en-US" dirty="0"/>
              <a:t>1</a:t>
            </a:r>
            <a:r>
              <a:rPr lang="en-US" dirty="0" smtClean="0"/>
              <a:t>. Account Opening – From Generate PDF Forms</a:t>
            </a:r>
            <a:br>
              <a:rPr lang="en-US" dirty="0" smtClean="0"/>
            </a:br>
            <a:r>
              <a:rPr lang="en-US" dirty="0" smtClean="0"/>
              <a:t>	1.3 Forms Review: Ability to download individual forms or as a packet</a:t>
            </a:r>
            <a:endParaRPr lang="en-US" dirty="0"/>
          </a:p>
        </p:txBody>
      </p:sp>
      <p:sp>
        <p:nvSpPr>
          <p:cNvPr id="7" name="Content Placeholder 6"/>
          <p:cNvSpPr>
            <a:spLocks noGrp="1"/>
          </p:cNvSpPr>
          <p:nvPr>
            <p:ph sz="quarter" idx="13"/>
          </p:nvPr>
        </p:nvSpPr>
        <p:spPr>
          <a:xfrm>
            <a:off x="457200" y="5867400"/>
            <a:ext cx="8229600" cy="609600"/>
          </a:xfrm>
        </p:spPr>
        <p:txBody>
          <a:bodyPr/>
          <a:lstStyle/>
          <a:p>
            <a:r>
              <a:rPr lang="en-US" sz="1200" dirty="0" smtClean="0">
                <a:solidFill>
                  <a:schemeClr val="tx1"/>
                </a:solidFill>
              </a:rPr>
              <a:t>Forms needs to provide this functionality. This is for “Generate PDF Forms” option only.</a:t>
            </a:r>
            <a:endParaRPr lang="en-US" sz="1200" dirty="0">
              <a:solidFill>
                <a:schemeClr val="tx1"/>
              </a:solidFill>
            </a:endParaRPr>
          </a:p>
        </p:txBody>
      </p:sp>
    </p:spTree>
    <p:extLst>
      <p:ext uri="{BB962C8B-B14F-4D97-AF65-F5344CB8AC3E}">
        <p14:creationId xmlns:p14="http://schemas.microsoft.com/office/powerpoint/2010/main" val="2119538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B4A32F7-1429-4818-B52F-6E07AA1C2B3F}" type="slidenum">
              <a:rPr lang="en-US" smtClean="0"/>
              <a:pPr/>
              <a:t>11</a:t>
            </a:fld>
            <a:endParaRPr lang="en-US"/>
          </a:p>
        </p:txBody>
      </p:sp>
      <p:sp>
        <p:nvSpPr>
          <p:cNvPr id="2" name="Title 1"/>
          <p:cNvSpPr>
            <a:spLocks noGrp="1"/>
          </p:cNvSpPr>
          <p:nvPr>
            <p:ph type="title"/>
          </p:nvPr>
        </p:nvSpPr>
        <p:spPr/>
        <p:txBody>
          <a:bodyPr/>
          <a:lstStyle/>
          <a:p>
            <a:r>
              <a:rPr lang="en-US" dirty="0"/>
              <a:t>1</a:t>
            </a:r>
            <a:r>
              <a:rPr lang="en-US" dirty="0" smtClean="0"/>
              <a:t>. Account Opening – From Generate eSignature</a:t>
            </a:r>
            <a:br>
              <a:rPr lang="en-US" dirty="0" smtClean="0"/>
            </a:br>
            <a:r>
              <a:rPr lang="en-US" dirty="0"/>
              <a:t>	1</a:t>
            </a:r>
            <a:r>
              <a:rPr lang="en-US" dirty="0" smtClean="0"/>
              <a:t>.4 Forms Review and Edit: Mandatory Fields Validation</a:t>
            </a:r>
            <a:endParaRPr lang="en-US" dirty="0"/>
          </a:p>
        </p:txBody>
      </p:sp>
      <p:sp>
        <p:nvSpPr>
          <p:cNvPr id="7" name="Content Placeholder 6"/>
          <p:cNvSpPr>
            <a:spLocks noGrp="1"/>
          </p:cNvSpPr>
          <p:nvPr>
            <p:ph sz="quarter" idx="13"/>
          </p:nvPr>
        </p:nvSpPr>
        <p:spPr>
          <a:xfrm>
            <a:off x="457200" y="5181600"/>
            <a:ext cx="8229600" cy="1219200"/>
          </a:xfrm>
        </p:spPr>
        <p:txBody>
          <a:bodyPr/>
          <a:lstStyle/>
          <a:p>
            <a:r>
              <a:rPr lang="en-US" sz="1200" dirty="0" smtClean="0">
                <a:solidFill>
                  <a:schemeClr val="tx1"/>
                </a:solidFill>
              </a:rPr>
              <a:t>COB </a:t>
            </a:r>
            <a:r>
              <a:rPr lang="en-US" sz="1200" dirty="0">
                <a:solidFill>
                  <a:schemeClr val="tx1"/>
                </a:solidFill>
              </a:rPr>
              <a:t>needs to add validation for eSignature process (for ex. Verifying if </a:t>
            </a:r>
            <a:r>
              <a:rPr lang="en-US" sz="1200" dirty="0" smtClean="0">
                <a:solidFill>
                  <a:schemeClr val="tx1"/>
                </a:solidFill>
              </a:rPr>
              <a:t>client email </a:t>
            </a:r>
            <a:r>
              <a:rPr lang="en-US" sz="1200" dirty="0">
                <a:solidFill>
                  <a:schemeClr val="tx1"/>
                </a:solidFill>
              </a:rPr>
              <a:t>address was entered </a:t>
            </a:r>
            <a:r>
              <a:rPr lang="en-US" sz="1200" dirty="0" smtClean="0">
                <a:solidFill>
                  <a:schemeClr val="tx1"/>
                </a:solidFill>
              </a:rPr>
              <a:t>or any data point required for </a:t>
            </a:r>
            <a:r>
              <a:rPr lang="en-US" sz="1200" dirty="0">
                <a:solidFill>
                  <a:schemeClr val="tx1"/>
                </a:solidFill>
              </a:rPr>
              <a:t>eSignature option</a:t>
            </a:r>
            <a:r>
              <a:rPr lang="en-US" sz="1200" dirty="0" smtClean="0">
                <a:solidFill>
                  <a:schemeClr val="tx1"/>
                </a:solidFill>
              </a:rPr>
              <a:t>). Show the Rep what is missing and ask the Rep to go back to COB screen so that the info is persisted. There is a possibility that there are additional rules / configuration that makes eSignature an invalid option. </a:t>
            </a:r>
          </a:p>
          <a:p>
            <a:r>
              <a:rPr lang="en-US" sz="1200" dirty="0" smtClean="0">
                <a:solidFill>
                  <a:schemeClr val="tx1"/>
                </a:solidFill>
              </a:rPr>
              <a:t>Control is transferred to eSignature service at </a:t>
            </a:r>
            <a:r>
              <a:rPr lang="en-US" sz="1200" dirty="0">
                <a:solidFill>
                  <a:schemeClr val="tx1"/>
                </a:solidFill>
              </a:rPr>
              <a:t>this time. </a:t>
            </a:r>
            <a:r>
              <a:rPr lang="en-US" sz="1200" dirty="0" smtClean="0">
                <a:solidFill>
                  <a:schemeClr val="tx1"/>
                </a:solidFill>
              </a:rPr>
              <a:t>User info, URL for confirmation page etc. will be transferred.</a:t>
            </a:r>
          </a:p>
          <a:p>
            <a:r>
              <a:rPr lang="en-US" sz="1200" dirty="0" smtClean="0">
                <a:solidFill>
                  <a:schemeClr val="tx1"/>
                </a:solidFill>
              </a:rPr>
              <a:t>Cancel  transfers the control back to the Signature Preferences page. </a:t>
            </a:r>
            <a:endParaRPr lang="en-US" sz="1200" dirty="0">
              <a:solidFill>
                <a:schemeClr val="tx1"/>
              </a:solidFill>
            </a:endParaRPr>
          </a:p>
          <a:p>
            <a:endParaRPr lang="en-US" sz="1200" dirty="0"/>
          </a:p>
        </p:txBody>
      </p:sp>
      <p:pic>
        <p:nvPicPr>
          <p:cNvPr id="6" name="Picture 5"/>
          <p:cNvPicPr/>
          <p:nvPr/>
        </p:nvPicPr>
        <p:blipFill>
          <a:blip r:embed="rId2"/>
          <a:stretch>
            <a:fillRect/>
          </a:stretch>
        </p:blipFill>
        <p:spPr>
          <a:xfrm>
            <a:off x="1600200" y="1066800"/>
            <a:ext cx="5943600" cy="3694430"/>
          </a:xfrm>
          <a:prstGeom prst="rect">
            <a:avLst/>
          </a:prstGeom>
        </p:spPr>
      </p:pic>
    </p:spTree>
    <p:extLst>
      <p:ext uri="{BB962C8B-B14F-4D97-AF65-F5344CB8AC3E}">
        <p14:creationId xmlns:p14="http://schemas.microsoft.com/office/powerpoint/2010/main" val="3142593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B4A32F7-1429-4818-B52F-6E07AA1C2B3F}" type="slidenum">
              <a:rPr lang="en-US" smtClean="0"/>
              <a:pPr/>
              <a:t>12</a:t>
            </a:fld>
            <a:endParaRPr lang="en-US"/>
          </a:p>
        </p:txBody>
      </p:sp>
      <p:sp>
        <p:nvSpPr>
          <p:cNvPr id="3" name="Title 2"/>
          <p:cNvSpPr>
            <a:spLocks noGrp="1"/>
          </p:cNvSpPr>
          <p:nvPr>
            <p:ph type="title"/>
          </p:nvPr>
        </p:nvSpPr>
        <p:spPr>
          <a:xfrm>
            <a:off x="457200" y="152400"/>
            <a:ext cx="8534400" cy="792162"/>
          </a:xfrm>
        </p:spPr>
        <p:txBody>
          <a:bodyPr>
            <a:normAutofit fontScale="90000"/>
          </a:bodyPr>
          <a:lstStyle/>
          <a:p>
            <a:r>
              <a:rPr lang="en-US" dirty="0" smtClean="0"/>
              <a:t>1. Account Opening – Forms Edit and View</a:t>
            </a:r>
            <a:br>
              <a:rPr lang="en-US" dirty="0" smtClean="0"/>
            </a:br>
            <a:r>
              <a:rPr lang="en-US" dirty="0" smtClean="0"/>
              <a:t>	 1.5 Rep can edit non-COB fields and this doesn’t update any source system</a:t>
            </a:r>
            <a:endParaRPr lang="en-US" dirty="0"/>
          </a:p>
        </p:txBody>
      </p:sp>
      <p:sp>
        <p:nvSpPr>
          <p:cNvPr id="6" name="Content Placeholder 5"/>
          <p:cNvSpPr>
            <a:spLocks noGrp="1"/>
          </p:cNvSpPr>
          <p:nvPr>
            <p:ph sz="quarter" idx="13"/>
          </p:nvPr>
        </p:nvSpPr>
        <p:spPr>
          <a:xfrm>
            <a:off x="457200" y="5410200"/>
            <a:ext cx="8229600" cy="1143000"/>
          </a:xfrm>
        </p:spPr>
        <p:txBody>
          <a:bodyPr/>
          <a:lstStyle/>
          <a:p>
            <a:r>
              <a:rPr lang="en-US" sz="1200" dirty="0">
                <a:solidFill>
                  <a:schemeClr val="tx1"/>
                </a:solidFill>
              </a:rPr>
              <a:t>Possible Forms development for Day 1 SIGNiX clients. Assumption here is that the same forms will be used for eSignature and </a:t>
            </a:r>
            <a:r>
              <a:rPr lang="en-US" sz="1200" dirty="0" smtClean="0">
                <a:solidFill>
                  <a:schemeClr val="tx1"/>
                </a:solidFill>
              </a:rPr>
              <a:t>Topaz. No Cancel button.</a:t>
            </a:r>
          </a:p>
          <a:p>
            <a:r>
              <a:rPr lang="en-US" sz="1200" dirty="0" smtClean="0">
                <a:solidFill>
                  <a:schemeClr val="tx1"/>
                </a:solidFill>
              </a:rPr>
              <a:t>Imaging service starts signing ceremony upon submission. Within the same envelope, we send account opening transaction along with optional forms that need to be considered as separate transactions on the SIGNiX side. Needs to be discussed with Forms/Imaging teams</a:t>
            </a:r>
            <a:endParaRPr lang="en-US" sz="1200" dirty="0">
              <a:solidFill>
                <a:schemeClr val="tx1"/>
              </a:solidFill>
            </a:endParaRPr>
          </a:p>
        </p:txBody>
      </p:sp>
      <p:pic>
        <p:nvPicPr>
          <p:cNvPr id="7" name="Picture 6"/>
          <p:cNvPicPr/>
          <p:nvPr/>
        </p:nvPicPr>
        <p:blipFill rotWithShape="1">
          <a:blip r:embed="rId2"/>
          <a:srcRect l="18745" r="1188"/>
          <a:stretch/>
        </p:blipFill>
        <p:spPr bwMode="auto">
          <a:xfrm>
            <a:off x="1600200" y="1219200"/>
            <a:ext cx="6374765" cy="3886835"/>
          </a:xfrm>
          <a:prstGeom prst="rect">
            <a:avLst/>
          </a:prstGeom>
          <a:ln>
            <a:noFill/>
          </a:ln>
          <a:extLst>
            <a:ext uri="{53640926-AAD7-44D8-BBD7-CCE9431645EC}">
              <a14:shadowObscured xmlns:a14="http://schemas.microsoft.com/office/drawing/2010/main"/>
            </a:ext>
          </a:extLst>
        </p:spPr>
      </p:pic>
      <p:graphicFrame>
        <p:nvGraphicFramePr>
          <p:cNvPr id="4" name="Table 3"/>
          <p:cNvGraphicFramePr>
            <a:graphicFrameLocks noGrp="1"/>
          </p:cNvGraphicFramePr>
          <p:nvPr>
            <p:extLst>
              <p:ext uri="{D42A27DB-BD31-4B8C-83A1-F6EECF244321}">
                <p14:modId xmlns:p14="http://schemas.microsoft.com/office/powerpoint/2010/main" val="1894680857"/>
              </p:ext>
            </p:extLst>
          </p:nvPr>
        </p:nvGraphicFramePr>
        <p:xfrm>
          <a:off x="6400800" y="76200"/>
          <a:ext cx="2667000" cy="381000"/>
        </p:xfrm>
        <a:graphic>
          <a:graphicData uri="http://schemas.openxmlformats.org/drawingml/2006/table">
            <a:tbl>
              <a:tblPr>
                <a:tableStyleId>{5C22544A-7EE6-4342-B048-85BDC9FD1C3A}</a:tableStyleId>
              </a:tblPr>
              <a:tblGrid>
                <a:gridCol w="1333500"/>
                <a:gridCol w="1333500"/>
              </a:tblGrid>
              <a:tr h="381000">
                <a:tc>
                  <a:txBody>
                    <a:bodyPr/>
                    <a:lstStyle/>
                    <a:p>
                      <a:pPr algn="ctr" fontAlgn="ctr"/>
                      <a:r>
                        <a:rPr lang="en-US" sz="1100" u="none" strike="noStrike" dirty="0">
                          <a:effectLst/>
                        </a:rPr>
                        <a:t>Pending Review</a:t>
                      </a:r>
                      <a:endParaRPr lang="en-US" sz="1100" b="0" i="0" u="none" strike="noStrike" dirty="0">
                        <a:solidFill>
                          <a:srgbClr val="000000"/>
                        </a:solidFill>
                        <a:effectLst/>
                        <a:latin typeface="Calibri"/>
                      </a:endParaRPr>
                    </a:p>
                  </a:txBody>
                  <a:tcPr marL="0" marR="0" marT="0" marB="0" anchor="ctr"/>
                </a:tc>
                <a:tc>
                  <a:txBody>
                    <a:bodyPr/>
                    <a:lstStyle/>
                    <a:p>
                      <a:pPr algn="ctr" fontAlgn="ctr"/>
                      <a:r>
                        <a:rPr lang="en-US" sz="1100" u="none" strike="noStrike" dirty="0">
                          <a:effectLst/>
                        </a:rPr>
                        <a:t>Awaiting eSignature</a:t>
                      </a:r>
                      <a:endParaRPr lang="en-US" sz="1100" b="0" i="0" u="none" strike="noStrike" dirty="0">
                        <a:solidFill>
                          <a:srgbClr val="000000"/>
                        </a:solidFill>
                        <a:effectLst/>
                        <a:latin typeface="Calibri"/>
                      </a:endParaRPr>
                    </a:p>
                  </a:txBody>
                  <a:tcPr marL="0" marR="0" marT="0" marB="0" anchor="ctr"/>
                </a:tc>
              </a:tr>
            </a:tbl>
          </a:graphicData>
        </a:graphic>
      </p:graphicFrame>
    </p:spTree>
    <p:extLst>
      <p:ext uri="{BB962C8B-B14F-4D97-AF65-F5344CB8AC3E}">
        <p14:creationId xmlns:p14="http://schemas.microsoft.com/office/powerpoint/2010/main" val="111868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B4A32F7-1429-4818-B52F-6E07AA1C2B3F}" type="slidenum">
              <a:rPr lang="en-US" smtClean="0"/>
              <a:pPr/>
              <a:t>13</a:t>
            </a:fld>
            <a:endParaRPr lang="en-US"/>
          </a:p>
        </p:txBody>
      </p:sp>
      <p:sp>
        <p:nvSpPr>
          <p:cNvPr id="6" name="Title 5"/>
          <p:cNvSpPr>
            <a:spLocks noGrp="1"/>
          </p:cNvSpPr>
          <p:nvPr>
            <p:ph type="title"/>
          </p:nvPr>
        </p:nvSpPr>
        <p:spPr/>
        <p:txBody>
          <a:bodyPr/>
          <a:lstStyle/>
          <a:p>
            <a:r>
              <a:rPr lang="en-US" dirty="0" smtClean="0"/>
              <a:t>2. Account Opening – After submission</a:t>
            </a:r>
            <a:br>
              <a:rPr lang="en-US" dirty="0" smtClean="0"/>
            </a:br>
            <a:r>
              <a:rPr lang="en-US" dirty="0" smtClean="0"/>
              <a:t>	Confirmation page</a:t>
            </a:r>
            <a:endParaRPr lang="en-US" dirty="0"/>
          </a:p>
        </p:txBody>
      </p:sp>
      <p:sp>
        <p:nvSpPr>
          <p:cNvPr id="9" name="Content Placeholder 8"/>
          <p:cNvSpPr>
            <a:spLocks noGrp="1"/>
          </p:cNvSpPr>
          <p:nvPr>
            <p:ph sz="quarter" idx="13"/>
          </p:nvPr>
        </p:nvSpPr>
        <p:spPr/>
        <p:txBody>
          <a:bodyPr/>
          <a:lstStyle/>
          <a:p>
            <a:r>
              <a:rPr lang="en-US" sz="1200" dirty="0" smtClean="0">
                <a:solidFill>
                  <a:schemeClr val="tx1"/>
                </a:solidFill>
              </a:rPr>
              <a:t>A/S makes an AE entry for moving the Account transaction to “Pending Release”. </a:t>
            </a:r>
            <a:endParaRPr lang="en-US" sz="1200" dirty="0">
              <a:solidFill>
                <a:schemeClr val="tx1"/>
              </a:solidFill>
            </a:endParaRPr>
          </a:p>
        </p:txBody>
      </p:sp>
      <p:pic>
        <p:nvPicPr>
          <p:cNvPr id="7" name="Picture 6"/>
          <p:cNvPicPr/>
          <p:nvPr/>
        </p:nvPicPr>
        <p:blipFill>
          <a:blip r:embed="rId2"/>
          <a:stretch>
            <a:fillRect/>
          </a:stretch>
        </p:blipFill>
        <p:spPr>
          <a:xfrm>
            <a:off x="228600" y="1066800"/>
            <a:ext cx="5943600" cy="379920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963039496"/>
              </p:ext>
            </p:extLst>
          </p:nvPr>
        </p:nvGraphicFramePr>
        <p:xfrm>
          <a:off x="6574664" y="51515"/>
          <a:ext cx="2493136" cy="355242"/>
        </p:xfrm>
        <a:graphic>
          <a:graphicData uri="http://schemas.openxmlformats.org/drawingml/2006/table">
            <a:tbl>
              <a:tblPr>
                <a:tableStyleId>{5C22544A-7EE6-4342-B048-85BDC9FD1C3A}</a:tableStyleId>
              </a:tblPr>
              <a:tblGrid>
                <a:gridCol w="1246568"/>
                <a:gridCol w="1246568"/>
              </a:tblGrid>
              <a:tr h="355242">
                <a:tc>
                  <a:txBody>
                    <a:bodyPr/>
                    <a:lstStyle/>
                    <a:p>
                      <a:pPr algn="ctr" fontAlgn="ctr"/>
                      <a:r>
                        <a:rPr lang="en-US" sz="1100" u="none" strike="noStrike">
                          <a:effectLst/>
                        </a:rPr>
                        <a:t>Pending Review</a:t>
                      </a:r>
                      <a:endParaRPr lang="en-US" sz="1100" b="0" i="0" u="none" strike="noStrike">
                        <a:solidFill>
                          <a:srgbClr val="000000"/>
                        </a:solidFill>
                        <a:effectLst/>
                        <a:latin typeface="Calibri"/>
                      </a:endParaRPr>
                    </a:p>
                  </a:txBody>
                  <a:tcPr marL="0" marR="0" marT="0" marB="0" anchor="ctr"/>
                </a:tc>
                <a:tc>
                  <a:txBody>
                    <a:bodyPr/>
                    <a:lstStyle/>
                    <a:p>
                      <a:pPr algn="ctr" fontAlgn="ctr"/>
                      <a:r>
                        <a:rPr lang="en-US" sz="1100" u="none" strike="noStrike" dirty="0">
                          <a:effectLst/>
                        </a:rPr>
                        <a:t>Awaiting </a:t>
                      </a:r>
                      <a:r>
                        <a:rPr lang="en-US" sz="1100" u="none" strike="noStrike" dirty="0" err="1">
                          <a:effectLst/>
                        </a:rPr>
                        <a:t>eSignature</a:t>
                      </a:r>
                      <a:endParaRPr lang="en-US" sz="1100" b="0" i="0" u="none" strike="noStrike" dirty="0">
                        <a:solidFill>
                          <a:srgbClr val="000000"/>
                        </a:solidFill>
                        <a:effectLst/>
                        <a:latin typeface="Calibri"/>
                      </a:endParaRPr>
                    </a:p>
                  </a:txBody>
                  <a:tcPr marL="0" marR="0" marT="0" marB="0" anchor="ctr"/>
                </a:tc>
              </a:tr>
            </a:tbl>
          </a:graphicData>
        </a:graphic>
      </p:graphicFrame>
    </p:spTree>
    <p:extLst>
      <p:ext uri="{BB962C8B-B14F-4D97-AF65-F5344CB8AC3E}">
        <p14:creationId xmlns:p14="http://schemas.microsoft.com/office/powerpoint/2010/main" val="553561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B4A32F7-1429-4818-B52F-6E07AA1C2B3F}" type="slidenum">
              <a:rPr lang="en-US" smtClean="0"/>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81075"/>
            <a:ext cx="72390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3"/>
          </p:nvPr>
        </p:nvSpPr>
        <p:spPr>
          <a:xfrm>
            <a:off x="457200" y="5638800"/>
            <a:ext cx="8229600" cy="838200"/>
          </a:xfrm>
        </p:spPr>
        <p:txBody>
          <a:bodyPr/>
          <a:lstStyle/>
          <a:p>
            <a:r>
              <a:rPr lang="en-US" sz="1200" dirty="0" smtClean="0">
                <a:solidFill>
                  <a:schemeClr val="tx1"/>
                </a:solidFill>
              </a:rPr>
              <a:t>For Day 1, SIGNiX sends over the eSign consent and this will be part of Audit Trail. This will be done by the Imaging service</a:t>
            </a:r>
          </a:p>
          <a:p>
            <a:endParaRPr lang="en-US" dirty="0"/>
          </a:p>
        </p:txBody>
      </p:sp>
      <p:sp>
        <p:nvSpPr>
          <p:cNvPr id="3" name="Title 2"/>
          <p:cNvSpPr>
            <a:spLocks noGrp="1"/>
          </p:cNvSpPr>
          <p:nvPr>
            <p:ph type="title"/>
          </p:nvPr>
        </p:nvSpPr>
        <p:spPr/>
        <p:txBody>
          <a:bodyPr/>
          <a:lstStyle/>
          <a:p>
            <a:r>
              <a:rPr lang="en-US" dirty="0"/>
              <a:t>3. Signing Ceremony</a:t>
            </a:r>
            <a:br>
              <a:rPr lang="en-US" dirty="0"/>
            </a:br>
            <a:r>
              <a:rPr lang="en-US" dirty="0"/>
              <a:t>	Email to client + Client consent</a:t>
            </a:r>
          </a:p>
        </p:txBody>
      </p:sp>
    </p:spTree>
    <p:extLst>
      <p:ext uri="{BB962C8B-B14F-4D97-AF65-F5344CB8AC3E}">
        <p14:creationId xmlns:p14="http://schemas.microsoft.com/office/powerpoint/2010/main" val="521630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2667000"/>
            <a:ext cx="4800600" cy="762000"/>
          </a:xfrm>
          <a:prstGeom prst="rect">
            <a:avLst/>
          </a:prstGeom>
          <a:noFill/>
        </p:spPr>
        <p:txBody>
          <a:bodyPr wrap="square" rtlCol="0">
            <a:noAutofit/>
          </a:bodyPr>
          <a:lstStyle/>
          <a:p>
            <a:pPr>
              <a:lnSpc>
                <a:spcPct val="90000"/>
              </a:lnSpc>
            </a:pPr>
            <a:r>
              <a:rPr lang="en-US" dirty="0" smtClean="0">
                <a:solidFill>
                  <a:schemeClr val="bg2"/>
                </a:solidFill>
              </a:rPr>
              <a:t>Day2 Screen Layout for Signix/DocuSign with COB 2.0</a:t>
            </a:r>
          </a:p>
        </p:txBody>
      </p:sp>
    </p:spTree>
    <p:extLst>
      <p:ext uri="{BB962C8B-B14F-4D97-AF65-F5344CB8AC3E}">
        <p14:creationId xmlns:p14="http://schemas.microsoft.com/office/powerpoint/2010/main" val="719968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6509658"/>
            <a:ext cx="7391400" cy="246221"/>
          </a:xfrm>
          <a:prstGeom prst="rect">
            <a:avLst/>
          </a:prstGeom>
          <a:noFill/>
        </p:spPr>
        <p:txBody>
          <a:bodyPr wrap="square" rtlCol="0">
            <a:spAutoFit/>
          </a:bodyPr>
          <a:lstStyle/>
          <a:p>
            <a:pPr algn="ctr"/>
            <a:r>
              <a:rPr lang="en-US" sz="1000" dirty="0" smtClean="0"/>
              <a:t>#1 Initiate Account Opening</a:t>
            </a:r>
            <a:endParaRPr lang="en-US" sz="1000" dirty="0"/>
          </a:p>
        </p:txBody>
      </p:sp>
      <p:pic>
        <p:nvPicPr>
          <p:cNvPr id="5" name="Picture 4"/>
          <p:cNvPicPr>
            <a:picLocks noChangeAspect="1"/>
          </p:cNvPicPr>
          <p:nvPr/>
        </p:nvPicPr>
        <p:blipFill>
          <a:blip r:embed="rId2"/>
          <a:srcRect/>
          <a:stretch>
            <a:fillRect/>
          </a:stretch>
        </p:blipFill>
        <p:spPr bwMode="auto">
          <a:xfrm>
            <a:off x="533400" y="914400"/>
            <a:ext cx="7863840" cy="5126577"/>
          </a:xfrm>
          <a:prstGeom prst="rect">
            <a:avLst/>
          </a:prstGeom>
          <a:noFill/>
          <a:ln w="9525">
            <a:noFill/>
            <a:miter lim="800000"/>
            <a:headEnd/>
            <a:tailEnd/>
          </a:ln>
        </p:spPr>
      </p:pic>
      <p:sp>
        <p:nvSpPr>
          <p:cNvPr id="6" name="TextBox 5"/>
          <p:cNvSpPr txBox="1"/>
          <p:nvPr/>
        </p:nvSpPr>
        <p:spPr>
          <a:xfrm>
            <a:off x="533400" y="6062246"/>
            <a:ext cx="8077200" cy="338554"/>
          </a:xfrm>
          <a:prstGeom prst="rect">
            <a:avLst/>
          </a:prstGeom>
          <a:noFill/>
        </p:spPr>
        <p:txBody>
          <a:bodyPr wrap="square" rtlCol="0">
            <a:spAutoFit/>
          </a:bodyPr>
          <a:lstStyle/>
          <a:p>
            <a:r>
              <a:rPr lang="en-US" sz="1600" dirty="0" smtClean="0">
                <a:solidFill>
                  <a:srgbClr val="C00000"/>
                </a:solidFill>
              </a:rPr>
              <a:t>Day 1: No work for Day 1</a:t>
            </a:r>
            <a:endParaRPr lang="en-US" sz="1600" dirty="0">
              <a:solidFill>
                <a:srgbClr val="C00000"/>
              </a:solidFill>
            </a:endParaRPr>
          </a:p>
        </p:txBody>
      </p:sp>
      <p:sp>
        <p:nvSpPr>
          <p:cNvPr id="3" name="Title 2"/>
          <p:cNvSpPr>
            <a:spLocks noGrp="1"/>
          </p:cNvSpPr>
          <p:nvPr>
            <p:ph type="title"/>
          </p:nvPr>
        </p:nvSpPr>
        <p:spPr>
          <a:xfrm>
            <a:off x="457200" y="274638"/>
            <a:ext cx="8229600" cy="563562"/>
          </a:xfrm>
        </p:spPr>
        <p:txBody>
          <a:bodyPr>
            <a:normAutofit fontScale="90000"/>
          </a:bodyPr>
          <a:lstStyle/>
          <a:p>
            <a:r>
              <a:rPr lang="en-US" dirty="0" smtClean="0"/>
              <a:t>2. Account Opening</a:t>
            </a:r>
            <a:br>
              <a:rPr lang="en-US" dirty="0" smtClean="0"/>
            </a:br>
            <a:r>
              <a:rPr lang="en-US" dirty="0"/>
              <a:t>	</a:t>
            </a:r>
            <a:r>
              <a:rPr lang="en-US" dirty="0" smtClean="0"/>
              <a:t>Initiate Account Opening</a:t>
            </a:r>
            <a:endParaRPr lang="en-US" dirty="0"/>
          </a:p>
        </p:txBody>
      </p:sp>
      <p:sp>
        <p:nvSpPr>
          <p:cNvPr id="2" name="Slide Number Placeholder 1"/>
          <p:cNvSpPr>
            <a:spLocks noGrp="1"/>
          </p:cNvSpPr>
          <p:nvPr>
            <p:ph type="sldNum" sz="quarter" idx="12"/>
          </p:nvPr>
        </p:nvSpPr>
        <p:spPr/>
        <p:txBody>
          <a:bodyPr/>
          <a:lstStyle/>
          <a:p>
            <a:fld id="{3B4A32F7-1429-4818-B52F-6E07AA1C2B3F}" type="slidenum">
              <a:rPr lang="en-US" smtClean="0"/>
              <a:t>16</a:t>
            </a:fld>
            <a:endParaRPr lang="en-US"/>
          </a:p>
        </p:txBody>
      </p:sp>
    </p:spTree>
    <p:extLst>
      <p:ext uri="{BB962C8B-B14F-4D97-AF65-F5344CB8AC3E}">
        <p14:creationId xmlns:p14="http://schemas.microsoft.com/office/powerpoint/2010/main" val="2767452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6300" y="6509658"/>
            <a:ext cx="7391400" cy="246221"/>
          </a:xfrm>
          <a:prstGeom prst="rect">
            <a:avLst/>
          </a:prstGeom>
          <a:noFill/>
        </p:spPr>
        <p:txBody>
          <a:bodyPr wrap="square" rtlCol="0">
            <a:spAutoFit/>
          </a:bodyPr>
          <a:lstStyle/>
          <a:p>
            <a:pPr algn="ctr"/>
            <a:r>
              <a:rPr lang="en-US" sz="1000" dirty="0" smtClean="0"/>
              <a:t>#2 What would you like to do next?</a:t>
            </a:r>
            <a:endParaRPr lang="en-US" sz="1000" dirty="0"/>
          </a:p>
        </p:txBody>
      </p:sp>
      <p:sp>
        <p:nvSpPr>
          <p:cNvPr id="3" name="Title 2"/>
          <p:cNvSpPr>
            <a:spLocks noGrp="1"/>
          </p:cNvSpPr>
          <p:nvPr>
            <p:ph type="title"/>
          </p:nvPr>
        </p:nvSpPr>
        <p:spPr>
          <a:xfrm>
            <a:off x="457200" y="274638"/>
            <a:ext cx="8229600" cy="563562"/>
          </a:xfrm>
        </p:spPr>
        <p:txBody>
          <a:bodyPr>
            <a:normAutofit/>
          </a:bodyPr>
          <a:lstStyle/>
          <a:p>
            <a:endParaRPr lang="en-US"/>
          </a:p>
        </p:txBody>
      </p:sp>
      <p:sp>
        <p:nvSpPr>
          <p:cNvPr id="2" name="Slide Number Placeholder 1"/>
          <p:cNvSpPr>
            <a:spLocks noGrp="1"/>
          </p:cNvSpPr>
          <p:nvPr>
            <p:ph type="sldNum" sz="quarter" idx="12"/>
          </p:nvPr>
        </p:nvSpPr>
        <p:spPr/>
        <p:txBody>
          <a:bodyPr/>
          <a:lstStyle/>
          <a:p>
            <a:fld id="{3B4A32F7-1429-4818-B52F-6E07AA1C2B3F}" type="slidenum">
              <a:rPr lang="en-US" smtClean="0"/>
              <a:t>17</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919162"/>
            <a:ext cx="6124575" cy="418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463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4937760" cy="3707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id:image001.png@01D07E0A.11C54CA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29732"/>
            <a:ext cx="5029200" cy="310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B4A32F7-1429-4818-B52F-6E07AA1C2B3F}" type="slidenum">
              <a:rPr lang="en-US" smtClean="0"/>
              <a:pPr/>
              <a:t>18</a:t>
            </a:fld>
            <a:endParaRPr lang="en-US"/>
          </a:p>
        </p:txBody>
      </p:sp>
      <p:sp>
        <p:nvSpPr>
          <p:cNvPr id="8" name="Title 7"/>
          <p:cNvSpPr>
            <a:spLocks noGrp="1"/>
          </p:cNvSpPr>
          <p:nvPr>
            <p:ph type="title"/>
          </p:nvPr>
        </p:nvSpPr>
        <p:spPr/>
        <p:txBody>
          <a:bodyPr>
            <a:normAutofit/>
          </a:bodyPr>
          <a:lstStyle/>
          <a:p>
            <a:r>
              <a:rPr lang="en-US" dirty="0"/>
              <a:t>2. Account Opening</a:t>
            </a:r>
            <a:br>
              <a:rPr lang="en-US" dirty="0"/>
            </a:br>
            <a:r>
              <a:rPr lang="en-US" dirty="0" smtClean="0"/>
              <a:t>	Rep chooses Signature preferences</a:t>
            </a:r>
            <a:endParaRPr lang="en-US" dirty="0"/>
          </a:p>
        </p:txBody>
      </p:sp>
      <p:sp>
        <p:nvSpPr>
          <p:cNvPr id="9" name="Content Placeholder 8"/>
          <p:cNvSpPr>
            <a:spLocks noGrp="1"/>
          </p:cNvSpPr>
          <p:nvPr>
            <p:ph sz="quarter" idx="13"/>
          </p:nvPr>
        </p:nvSpPr>
        <p:spPr/>
        <p:txBody>
          <a:bodyPr/>
          <a:lstStyle/>
          <a:p>
            <a:r>
              <a:rPr lang="en-US" dirty="0" smtClean="0"/>
              <a:t>COB needs to build a screen that combines choosing a signature preference and selecting forms to generate</a:t>
            </a:r>
            <a:endParaRPr lang="en-US" dirty="0"/>
          </a:p>
        </p:txBody>
      </p:sp>
    </p:spTree>
    <p:extLst>
      <p:ext uri="{BB962C8B-B14F-4D97-AF65-F5344CB8AC3E}">
        <p14:creationId xmlns:p14="http://schemas.microsoft.com/office/powerpoint/2010/main" val="1994750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B4A32F7-1429-4818-B52F-6E07AA1C2B3F}" type="slidenum">
              <a:rPr lang="en-US" smtClean="0"/>
              <a:pPr/>
              <a:t>19</a:t>
            </a:fld>
            <a:endParaRPr lang="en-US"/>
          </a:p>
        </p:txBody>
      </p:sp>
      <p:sp>
        <p:nvSpPr>
          <p:cNvPr id="2" name="Title 1"/>
          <p:cNvSpPr>
            <a:spLocks noGrp="1"/>
          </p:cNvSpPr>
          <p:nvPr>
            <p:ph type="title"/>
          </p:nvPr>
        </p:nvSpPr>
        <p:spPr/>
        <p:txBody>
          <a:bodyPr/>
          <a:lstStyle/>
          <a:p>
            <a:r>
              <a:rPr lang="en-US" dirty="0"/>
              <a:t>1</a:t>
            </a:r>
            <a:r>
              <a:rPr lang="en-US" dirty="0" smtClean="0"/>
              <a:t>. Account Opening – From Generate eSignature</a:t>
            </a:r>
            <a:br>
              <a:rPr lang="en-US" dirty="0" smtClean="0"/>
            </a:br>
            <a:r>
              <a:rPr lang="en-US" dirty="0"/>
              <a:t>	1</a:t>
            </a:r>
            <a:r>
              <a:rPr lang="en-US" dirty="0" smtClean="0"/>
              <a:t>.4 Forms Review and Edit: Mandatory Fields Validation</a:t>
            </a:r>
            <a:endParaRPr lang="en-US" dirty="0"/>
          </a:p>
        </p:txBody>
      </p:sp>
      <p:sp>
        <p:nvSpPr>
          <p:cNvPr id="7" name="Content Placeholder 6"/>
          <p:cNvSpPr>
            <a:spLocks noGrp="1"/>
          </p:cNvSpPr>
          <p:nvPr>
            <p:ph sz="quarter" idx="13"/>
          </p:nvPr>
        </p:nvSpPr>
        <p:spPr>
          <a:xfrm>
            <a:off x="457200" y="5181600"/>
            <a:ext cx="8229600" cy="1219200"/>
          </a:xfrm>
        </p:spPr>
        <p:txBody>
          <a:bodyPr/>
          <a:lstStyle/>
          <a:p>
            <a:r>
              <a:rPr lang="en-US" sz="1200" dirty="0" smtClean="0">
                <a:solidFill>
                  <a:schemeClr val="tx1"/>
                </a:solidFill>
              </a:rPr>
              <a:t>COB </a:t>
            </a:r>
            <a:r>
              <a:rPr lang="en-US" sz="1200" dirty="0">
                <a:solidFill>
                  <a:schemeClr val="tx1"/>
                </a:solidFill>
              </a:rPr>
              <a:t>needs to add validation for eSignature process (for ex. Verifying if </a:t>
            </a:r>
            <a:r>
              <a:rPr lang="en-US" sz="1200" dirty="0" smtClean="0">
                <a:solidFill>
                  <a:schemeClr val="tx1"/>
                </a:solidFill>
              </a:rPr>
              <a:t>client email </a:t>
            </a:r>
            <a:r>
              <a:rPr lang="en-US" sz="1200" dirty="0">
                <a:solidFill>
                  <a:schemeClr val="tx1"/>
                </a:solidFill>
              </a:rPr>
              <a:t>address was entered </a:t>
            </a:r>
            <a:r>
              <a:rPr lang="en-US" sz="1200" dirty="0" smtClean="0">
                <a:solidFill>
                  <a:schemeClr val="tx1"/>
                </a:solidFill>
              </a:rPr>
              <a:t>or any data point required for </a:t>
            </a:r>
            <a:r>
              <a:rPr lang="en-US" sz="1200" dirty="0">
                <a:solidFill>
                  <a:schemeClr val="tx1"/>
                </a:solidFill>
              </a:rPr>
              <a:t>eSignature option</a:t>
            </a:r>
            <a:r>
              <a:rPr lang="en-US" sz="1200" dirty="0" smtClean="0">
                <a:solidFill>
                  <a:schemeClr val="tx1"/>
                </a:solidFill>
              </a:rPr>
              <a:t>). Show the Rep what is missing and ask the Rep to go back to COB screen so that the info is persisted. There is a possibility that there are additional rules / configuration that makes eSignature an invalid option. </a:t>
            </a:r>
          </a:p>
          <a:p>
            <a:r>
              <a:rPr lang="en-US" sz="1200" dirty="0" smtClean="0">
                <a:solidFill>
                  <a:schemeClr val="tx1"/>
                </a:solidFill>
              </a:rPr>
              <a:t>Control is transferred to eSignature service at </a:t>
            </a:r>
            <a:r>
              <a:rPr lang="en-US" sz="1200" dirty="0">
                <a:solidFill>
                  <a:schemeClr val="tx1"/>
                </a:solidFill>
              </a:rPr>
              <a:t>this time. </a:t>
            </a:r>
            <a:r>
              <a:rPr lang="en-US" sz="1200" dirty="0" smtClean="0">
                <a:solidFill>
                  <a:schemeClr val="tx1"/>
                </a:solidFill>
              </a:rPr>
              <a:t>User info, URL for confirmation page etc. will be transferred.</a:t>
            </a:r>
          </a:p>
          <a:p>
            <a:r>
              <a:rPr lang="en-US" sz="1200" dirty="0" smtClean="0">
                <a:solidFill>
                  <a:schemeClr val="tx1"/>
                </a:solidFill>
              </a:rPr>
              <a:t>Cancel  transfers the control back to the Signature Preferences page. </a:t>
            </a:r>
            <a:endParaRPr lang="en-US" sz="1200" dirty="0">
              <a:solidFill>
                <a:schemeClr val="tx1"/>
              </a:solidFill>
            </a:endParaRPr>
          </a:p>
          <a:p>
            <a:endParaRPr lang="en-US" sz="1200" dirty="0"/>
          </a:p>
        </p:txBody>
      </p:sp>
      <p:pic>
        <p:nvPicPr>
          <p:cNvPr id="6" name="Picture 5"/>
          <p:cNvPicPr/>
          <p:nvPr/>
        </p:nvPicPr>
        <p:blipFill>
          <a:blip r:embed="rId2"/>
          <a:stretch>
            <a:fillRect/>
          </a:stretch>
        </p:blipFill>
        <p:spPr>
          <a:xfrm>
            <a:off x="1600200" y="1066800"/>
            <a:ext cx="5943600" cy="3694430"/>
          </a:xfrm>
          <a:prstGeom prst="rect">
            <a:avLst/>
          </a:prstGeom>
        </p:spPr>
      </p:pic>
    </p:spTree>
    <p:extLst>
      <p:ext uri="{BB962C8B-B14F-4D97-AF65-F5344CB8AC3E}">
        <p14:creationId xmlns:p14="http://schemas.microsoft.com/office/powerpoint/2010/main" val="2467172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eSignature Solution Highlights</a:t>
            </a:r>
            <a:endParaRPr lang="en-US" dirty="0"/>
          </a:p>
        </p:txBody>
      </p:sp>
      <p:sp>
        <p:nvSpPr>
          <p:cNvPr id="3" name="Content Placeholder 2"/>
          <p:cNvSpPr>
            <a:spLocks noGrp="1"/>
          </p:cNvSpPr>
          <p:nvPr>
            <p:ph sz="quarter" idx="10"/>
          </p:nvPr>
        </p:nvSpPr>
        <p:spPr>
          <a:xfrm>
            <a:off x="227926" y="1143000"/>
            <a:ext cx="8684299" cy="4405312"/>
          </a:xfrm>
        </p:spPr>
        <p:txBody>
          <a:bodyPr/>
          <a:lstStyle/>
          <a:p>
            <a:pPr eaLnBrk="0" hangingPunct="0">
              <a:buFontTx/>
              <a:buChar char="•"/>
            </a:pPr>
            <a:r>
              <a:rPr lang="en-US" dirty="0"/>
              <a:t>The solution will allow documents to be signed electronically using signature </a:t>
            </a:r>
            <a:r>
              <a:rPr lang="en-US" dirty="0" smtClean="0"/>
              <a:t>pads.</a:t>
            </a:r>
            <a:endParaRPr lang="en-US" dirty="0"/>
          </a:p>
          <a:p>
            <a:pPr eaLnBrk="0" hangingPunct="0">
              <a:buFontTx/>
              <a:buChar char="•"/>
            </a:pPr>
            <a:r>
              <a:rPr lang="en-US" dirty="0" smtClean="0"/>
              <a:t>This </a:t>
            </a:r>
            <a:r>
              <a:rPr lang="en-US" dirty="0"/>
              <a:t>solution addresses the need for electronic signature solutions form our broker dealers. </a:t>
            </a:r>
          </a:p>
          <a:p>
            <a:pPr eaLnBrk="0" hangingPunct="0">
              <a:buFontTx/>
              <a:buChar char="•"/>
            </a:pPr>
            <a:endParaRPr lang="en-US" dirty="0"/>
          </a:p>
          <a:p>
            <a:endParaRPr lang="en-US" dirty="0"/>
          </a:p>
        </p:txBody>
      </p:sp>
      <p:pic>
        <p:nvPicPr>
          <p:cNvPr id="7" name="Picture 6"/>
          <p:cNvPicPr>
            <a:picLocks noChangeAspect="1"/>
          </p:cNvPicPr>
          <p:nvPr/>
        </p:nvPicPr>
        <p:blipFill>
          <a:blip r:embed="rId2"/>
          <a:stretch>
            <a:fillRect/>
          </a:stretch>
        </p:blipFill>
        <p:spPr>
          <a:xfrm>
            <a:off x="304800" y="1892621"/>
            <a:ext cx="8329613" cy="4584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11481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51960"/>
            <a:ext cx="7315200" cy="5296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a:xfrm>
            <a:off x="457200" y="274638"/>
            <a:ext cx="8229600" cy="563562"/>
          </a:xfrm>
        </p:spPr>
        <p:txBody>
          <a:bodyPr>
            <a:normAutofit fontScale="90000"/>
          </a:bodyPr>
          <a:lstStyle/>
          <a:p>
            <a:r>
              <a:rPr lang="en-US" dirty="0" smtClean="0"/>
              <a:t>2. Account Opening</a:t>
            </a:r>
            <a:br>
              <a:rPr lang="en-US" dirty="0" smtClean="0"/>
            </a:br>
            <a:r>
              <a:rPr lang="en-US" dirty="0"/>
              <a:t>	 Rep can edit non-COB fields and this doesn’t update any source system</a:t>
            </a:r>
          </a:p>
        </p:txBody>
      </p:sp>
      <p:sp>
        <p:nvSpPr>
          <p:cNvPr id="2" name="Slide Number Placeholder 1"/>
          <p:cNvSpPr>
            <a:spLocks noGrp="1"/>
          </p:cNvSpPr>
          <p:nvPr>
            <p:ph type="sldNum" sz="quarter" idx="12"/>
          </p:nvPr>
        </p:nvSpPr>
        <p:spPr/>
        <p:txBody>
          <a:bodyPr/>
          <a:lstStyle/>
          <a:p>
            <a:fld id="{3B4A32F7-1429-4818-B52F-6E07AA1C2B3F}" type="slidenum">
              <a:rPr lang="en-US" smtClean="0"/>
              <a:t>20</a:t>
            </a:fld>
            <a:endParaRPr lang="en-US"/>
          </a:p>
        </p:txBody>
      </p:sp>
    </p:spTree>
    <p:extLst>
      <p:ext uri="{BB962C8B-B14F-4D97-AF65-F5344CB8AC3E}">
        <p14:creationId xmlns:p14="http://schemas.microsoft.com/office/powerpoint/2010/main" val="3930463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2667000"/>
            <a:ext cx="4800600" cy="762000"/>
          </a:xfrm>
          <a:prstGeom prst="rect">
            <a:avLst/>
          </a:prstGeom>
          <a:noFill/>
        </p:spPr>
        <p:txBody>
          <a:bodyPr wrap="square" rtlCol="0">
            <a:noAutofit/>
          </a:bodyPr>
          <a:lstStyle/>
          <a:p>
            <a:pPr>
              <a:lnSpc>
                <a:spcPct val="90000"/>
              </a:lnSpc>
            </a:pPr>
            <a:r>
              <a:rPr lang="en-US" dirty="0" smtClean="0">
                <a:solidFill>
                  <a:schemeClr val="bg2"/>
                </a:solidFill>
              </a:rPr>
              <a:t>Screen Layout for Genesis eSignature</a:t>
            </a:r>
          </a:p>
        </p:txBody>
      </p:sp>
    </p:spTree>
    <p:extLst>
      <p:ext uri="{BB962C8B-B14F-4D97-AF65-F5344CB8AC3E}">
        <p14:creationId xmlns:p14="http://schemas.microsoft.com/office/powerpoint/2010/main" val="68011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 Preferences Screen</a:t>
            </a:r>
            <a:endParaRPr lang="en-US" dirty="0"/>
          </a:p>
        </p:txBody>
      </p:sp>
      <p:sp>
        <p:nvSpPr>
          <p:cNvPr id="3" name="Content Placeholder 2"/>
          <p:cNvSpPr>
            <a:spLocks noGrp="1"/>
          </p:cNvSpPr>
          <p:nvPr>
            <p:ph sz="quarter" idx="13"/>
          </p:nvPr>
        </p:nvSpPr>
        <p:spPr/>
        <p:txBody>
          <a:bodyPr/>
          <a:lstStyle/>
          <a:p>
            <a:r>
              <a:rPr lang="en-US" dirty="0" smtClean="0"/>
              <a:t>Being built for Genesis</a:t>
            </a:r>
            <a:endParaRPr lang="en-US" dirty="0"/>
          </a:p>
        </p:txBody>
      </p:sp>
      <p:pic>
        <p:nvPicPr>
          <p:cNvPr id="1026" name="Picture 2" descr="image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38238"/>
            <a:ext cx="67056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149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eSignature Process Flow</a:t>
            </a:r>
            <a:endParaRPr lang="en-US" dirty="0"/>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836022511"/>
              </p:ext>
            </p:extLst>
          </p:nvPr>
        </p:nvGraphicFramePr>
        <p:xfrm>
          <a:off x="4114800" y="457200"/>
          <a:ext cx="4953000" cy="552450"/>
        </p:xfrm>
        <a:graphic>
          <a:graphicData uri="http://schemas.openxmlformats.org/presentationml/2006/ole">
            <mc:AlternateContent xmlns:mc="http://schemas.openxmlformats.org/markup-compatibility/2006">
              <mc:Choice xmlns:v="urn:schemas-microsoft-com:vml" Requires="v">
                <p:oleObj spid="_x0000_s6180" name="Visio" r:id="rId3" imgW="4954476" imgH="549069" progId="Visio.Drawing.11">
                  <p:embed/>
                </p:oleObj>
              </mc:Choice>
              <mc:Fallback>
                <p:oleObj name="Visio" r:id="rId3" imgW="4954476" imgH="549069"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57200"/>
                        <a:ext cx="49530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220" y="1066800"/>
            <a:ext cx="7735380" cy="5325219"/>
          </a:xfrm>
          <a:prstGeom prst="rect">
            <a:avLst/>
          </a:prstGeom>
        </p:spPr>
      </p:pic>
      <p:cxnSp>
        <p:nvCxnSpPr>
          <p:cNvPr id="9" name="Straight Connector 8"/>
          <p:cNvCxnSpPr/>
          <p:nvPr/>
        </p:nvCxnSpPr>
        <p:spPr>
          <a:xfrm>
            <a:off x="8610600" y="1066800"/>
            <a:ext cx="0" cy="5325219"/>
          </a:xfrm>
          <a:prstGeom prst="line">
            <a:avLst/>
          </a:prstGeom>
          <a:ln w="127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729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 – eSignature </a:t>
            </a:r>
            <a:endParaRPr lang="en-US" dirty="0"/>
          </a:p>
        </p:txBody>
      </p:sp>
      <p:sp>
        <p:nvSpPr>
          <p:cNvPr id="5" name="Text Placeholder 4"/>
          <p:cNvSpPr>
            <a:spLocks noGrp="1"/>
          </p:cNvSpPr>
          <p:nvPr>
            <p:ph type="body" sz="quarter" idx="15"/>
          </p:nvPr>
        </p:nvSpPr>
        <p:spPr>
          <a:xfrm>
            <a:off x="227470" y="1301750"/>
            <a:ext cx="8683660" cy="2432050"/>
          </a:xfrm>
        </p:spPr>
        <p:txBody>
          <a:bodyPr/>
          <a:lstStyle/>
          <a:p>
            <a:pPr marL="342900" indent="-342900">
              <a:buFont typeface="Arial" panose="020B0604020202020204" pitchFamily="34" charset="0"/>
              <a:buChar char="•"/>
            </a:pPr>
            <a:r>
              <a:rPr lang="en-US" dirty="0" smtClean="0"/>
              <a:t>COB MI </a:t>
            </a:r>
          </a:p>
          <a:p>
            <a:pPr marL="342900" indent="-342900">
              <a:buFont typeface="Arial" panose="020B0604020202020204" pitchFamily="34" charset="0"/>
              <a:buChar char="•"/>
            </a:pPr>
            <a:r>
              <a:rPr lang="en-US" dirty="0" smtClean="0"/>
              <a:t>COB 2.0 Account Funding</a:t>
            </a:r>
          </a:p>
          <a:p>
            <a:pPr marL="342900" indent="-342900">
              <a:buFont typeface="Arial" panose="020B0604020202020204" pitchFamily="34" charset="0"/>
              <a:buChar char="•"/>
            </a:pPr>
            <a:r>
              <a:rPr lang="en-US" dirty="0" smtClean="0"/>
              <a:t>SIGNiX</a:t>
            </a:r>
          </a:p>
          <a:p>
            <a:pPr marL="342900" indent="-342900">
              <a:buFont typeface="Arial" panose="020B0604020202020204" pitchFamily="34" charset="0"/>
              <a:buChar char="•"/>
            </a:pPr>
            <a:r>
              <a:rPr lang="en-US" dirty="0" smtClean="0"/>
              <a:t>NMIS DocuSign</a:t>
            </a:r>
          </a:p>
          <a:p>
            <a:pPr marL="342900" indent="-342900">
              <a:buFont typeface="Arial" panose="020B0604020202020204" pitchFamily="34" charset="0"/>
              <a:buChar char="•"/>
            </a:pPr>
            <a:r>
              <a:rPr lang="en-US" dirty="0" smtClean="0"/>
              <a:t>Genesis eSignature</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smtClean="0"/>
          </a:p>
          <a:p>
            <a:endParaRPr lang="en-US" dirty="0"/>
          </a:p>
        </p:txBody>
      </p:sp>
      <p:sp>
        <p:nvSpPr>
          <p:cNvPr id="6" name="Text Placeholder 5"/>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83119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eSignature Solutions – </a:t>
            </a:r>
            <a:r>
              <a:rPr lang="en-US" dirty="0" err="1" smtClean="0"/>
              <a:t>Signix</a:t>
            </a:r>
            <a:r>
              <a:rPr lang="en-US" dirty="0" smtClean="0"/>
              <a:t> and DocuSign</a:t>
            </a:r>
            <a:endParaRPr lang="en-US" dirty="0"/>
          </a:p>
        </p:txBody>
      </p:sp>
      <p:sp>
        <p:nvSpPr>
          <p:cNvPr id="4" name="Text Placeholder 3"/>
          <p:cNvSpPr>
            <a:spLocks noGrp="1"/>
          </p:cNvSpPr>
          <p:nvPr>
            <p:ph type="body" sz="quarter" idx="15"/>
          </p:nvPr>
        </p:nvSpPr>
        <p:spPr>
          <a:xfrm>
            <a:off x="227013" y="880345"/>
            <a:ext cx="8684299" cy="369332"/>
          </a:xfrm>
        </p:spPr>
        <p:txBody>
          <a:bodyPr/>
          <a:lstStyle/>
          <a:p>
            <a:r>
              <a:rPr lang="en-US" dirty="0" smtClean="0"/>
              <a:t>Business Context</a:t>
            </a:r>
            <a:endParaRPr lang="en-US" dirty="0"/>
          </a:p>
        </p:txBody>
      </p:sp>
      <p:pic>
        <p:nvPicPr>
          <p:cNvPr id="7170" name="Picture 2" descr="esig components by te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49677"/>
            <a:ext cx="7358063"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46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eSignature Features</a:t>
            </a:r>
            <a:endParaRPr lang="en-US" dirty="0"/>
          </a:p>
        </p:txBody>
      </p:sp>
      <p:sp>
        <p:nvSpPr>
          <p:cNvPr id="7" name="Content Placeholder 6"/>
          <p:cNvSpPr>
            <a:spLocks noGrp="1"/>
          </p:cNvSpPr>
          <p:nvPr>
            <p:ph sz="quarter" idx="10"/>
          </p:nvPr>
        </p:nvSpPr>
        <p:spPr/>
        <p:txBody>
          <a:bodyPr/>
          <a:lstStyle/>
          <a:p>
            <a:r>
              <a:rPr lang="en-US" dirty="0"/>
              <a:t>eSignature </a:t>
            </a:r>
            <a:r>
              <a:rPr lang="en-US" dirty="0" smtClean="0"/>
              <a:t>configuration – If an IBD has signed for a particular eSignature method.</a:t>
            </a:r>
            <a:endParaRPr lang="en-US" dirty="0"/>
          </a:p>
          <a:p>
            <a:r>
              <a:rPr lang="en-US" dirty="0" smtClean="0"/>
              <a:t>eSignature Validations – For ex number of account holders allowed in an account.</a:t>
            </a:r>
          </a:p>
          <a:p>
            <a:r>
              <a:rPr lang="en-US" dirty="0" smtClean="0"/>
              <a:t>Authentication Methods – SSN, email.</a:t>
            </a:r>
          </a:p>
          <a:p>
            <a:r>
              <a:rPr lang="en-US" dirty="0" smtClean="0"/>
              <a:t>Common framework to enable easy onboarding of new eSignature vendors.</a:t>
            </a:r>
          </a:p>
          <a:p>
            <a:r>
              <a:rPr lang="en-US" dirty="0" smtClean="0"/>
              <a:t>Imaging workflow.</a:t>
            </a:r>
          </a:p>
          <a:p>
            <a:r>
              <a:rPr lang="en-US" dirty="0"/>
              <a:t>Mixed mode signature with Genesis.</a:t>
            </a:r>
          </a:p>
          <a:p>
            <a:r>
              <a:rPr lang="en-US" dirty="0" smtClean="0"/>
              <a:t>Handling of edits/non edits.</a:t>
            </a:r>
          </a:p>
          <a:p>
            <a:endParaRPr lang="en-US" dirty="0" smtClean="0"/>
          </a:p>
          <a:p>
            <a:endParaRPr lang="en-US" dirty="0" smtClean="0"/>
          </a:p>
          <a:p>
            <a:endParaRPr lang="en-US" dirty="0" smtClean="0"/>
          </a:p>
          <a:p>
            <a:endParaRPr lang="en-US" dirty="0" smtClean="0"/>
          </a:p>
          <a:p>
            <a:endParaRPr lang="en-US" dirty="0" smtClean="0"/>
          </a:p>
          <a:p>
            <a:pPr marL="0" indent="0">
              <a:buNone/>
            </a:pPr>
            <a:endParaRPr lang="en-US" dirty="0"/>
          </a:p>
        </p:txBody>
      </p:sp>
      <p:sp>
        <p:nvSpPr>
          <p:cNvPr id="9" name="Text Placeholder 8"/>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0704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09800" y="2667000"/>
            <a:ext cx="4800600" cy="762000"/>
          </a:xfrm>
          <a:prstGeom prst="rect">
            <a:avLst/>
          </a:prstGeom>
          <a:noFill/>
        </p:spPr>
        <p:txBody>
          <a:bodyPr wrap="square" rtlCol="0">
            <a:noAutofit/>
          </a:bodyPr>
          <a:lstStyle/>
          <a:p>
            <a:pPr>
              <a:lnSpc>
                <a:spcPct val="90000"/>
              </a:lnSpc>
            </a:pPr>
            <a:r>
              <a:rPr lang="en-US" dirty="0" smtClean="0">
                <a:solidFill>
                  <a:schemeClr val="bg2"/>
                </a:solidFill>
              </a:rPr>
              <a:t>Day1 Screen Layout for </a:t>
            </a:r>
            <a:r>
              <a:rPr lang="en-US" dirty="0" err="1" smtClean="0">
                <a:solidFill>
                  <a:schemeClr val="bg2"/>
                </a:solidFill>
              </a:rPr>
              <a:t>Signix</a:t>
            </a:r>
            <a:endParaRPr lang="en-US" dirty="0" smtClean="0">
              <a:solidFill>
                <a:schemeClr val="bg2"/>
              </a:solidFill>
            </a:endParaRPr>
          </a:p>
        </p:txBody>
      </p:sp>
    </p:spTree>
    <p:extLst>
      <p:ext uri="{BB962C8B-B14F-4D97-AF65-F5344CB8AC3E}">
        <p14:creationId xmlns:p14="http://schemas.microsoft.com/office/powerpoint/2010/main" val="224587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rcRect/>
          <a:stretch>
            <a:fillRect/>
          </a:stretch>
        </p:blipFill>
        <p:spPr bwMode="auto">
          <a:xfrm>
            <a:off x="533400" y="914400"/>
            <a:ext cx="7863840" cy="5126577"/>
          </a:xfrm>
          <a:prstGeom prst="rect">
            <a:avLst/>
          </a:prstGeom>
          <a:noFill/>
          <a:ln w="9525">
            <a:noFill/>
            <a:miter lim="800000"/>
            <a:headEnd/>
            <a:tailEnd/>
          </a:ln>
        </p:spPr>
      </p:pic>
      <p:sp>
        <p:nvSpPr>
          <p:cNvPr id="6" name="TextBox 5"/>
          <p:cNvSpPr txBox="1"/>
          <p:nvPr/>
        </p:nvSpPr>
        <p:spPr>
          <a:xfrm>
            <a:off x="533400" y="6200001"/>
            <a:ext cx="8077200" cy="276999"/>
          </a:xfrm>
          <a:prstGeom prst="rect">
            <a:avLst/>
          </a:prstGeom>
          <a:noFill/>
        </p:spPr>
        <p:txBody>
          <a:bodyPr wrap="square" rtlCol="0">
            <a:spAutoFit/>
          </a:bodyPr>
          <a:lstStyle/>
          <a:p>
            <a:r>
              <a:rPr lang="en-US" sz="1200" dirty="0" smtClean="0">
                <a:solidFill>
                  <a:srgbClr val="00B050"/>
                </a:solidFill>
              </a:rPr>
              <a:t>Day 1: No work for Day 1. For Day 2, “Continue” button will have to be enhanced for COB 2.0</a:t>
            </a:r>
            <a:endParaRPr lang="en-US" sz="1200" dirty="0">
              <a:solidFill>
                <a:srgbClr val="00B050"/>
              </a:solidFill>
            </a:endParaRPr>
          </a:p>
        </p:txBody>
      </p:sp>
      <p:sp>
        <p:nvSpPr>
          <p:cNvPr id="2" name="Slide Number Placeholder 1"/>
          <p:cNvSpPr>
            <a:spLocks noGrp="1"/>
          </p:cNvSpPr>
          <p:nvPr>
            <p:ph type="sldNum" sz="quarter" idx="12"/>
          </p:nvPr>
        </p:nvSpPr>
        <p:spPr/>
        <p:txBody>
          <a:bodyPr/>
          <a:lstStyle/>
          <a:p>
            <a:fld id="{3B4A32F7-1429-4818-B52F-6E07AA1C2B3F}" type="slidenum">
              <a:rPr lang="en-US" smtClean="0"/>
              <a:pPr/>
              <a:t>8</a:t>
            </a:fld>
            <a:endParaRPr lang="en-US"/>
          </a:p>
        </p:txBody>
      </p:sp>
      <p:sp>
        <p:nvSpPr>
          <p:cNvPr id="3" name="Title 2"/>
          <p:cNvSpPr>
            <a:spLocks noGrp="1"/>
          </p:cNvSpPr>
          <p:nvPr>
            <p:ph type="title"/>
          </p:nvPr>
        </p:nvSpPr>
        <p:spPr/>
        <p:txBody>
          <a:bodyPr/>
          <a:lstStyle/>
          <a:p>
            <a:r>
              <a:rPr lang="en-US" dirty="0"/>
              <a:t>1</a:t>
            </a:r>
            <a:r>
              <a:rPr lang="en-US" dirty="0" smtClean="0"/>
              <a:t>. Account Opening</a:t>
            </a:r>
            <a:br>
              <a:rPr lang="en-US" dirty="0" smtClean="0"/>
            </a:br>
            <a:r>
              <a:rPr lang="en-US" dirty="0" smtClean="0"/>
              <a:t>	1.1 Initiate Account Opening</a:t>
            </a:r>
            <a:endParaRPr lang="en-US" dirty="0"/>
          </a:p>
        </p:txBody>
      </p:sp>
    </p:spTree>
    <p:extLst>
      <p:ext uri="{BB962C8B-B14F-4D97-AF65-F5344CB8AC3E}">
        <p14:creationId xmlns:p14="http://schemas.microsoft.com/office/powerpoint/2010/main" val="70758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srcRect l="18665" r="1624"/>
          <a:stretch/>
        </p:blipFill>
        <p:spPr bwMode="auto">
          <a:xfrm>
            <a:off x="76200" y="990601"/>
            <a:ext cx="5943600" cy="3640431"/>
          </a:xfrm>
          <a:prstGeom prst="rect">
            <a:avLst/>
          </a:prstGeom>
          <a:ln>
            <a:noFill/>
          </a:ln>
          <a:extLst>
            <a:ext uri="{53640926-AAD7-44D8-BBD7-CCE9431645EC}">
              <a14:shadowObscured xmlns:a14="http://schemas.microsoft.com/office/drawing/2010/main"/>
            </a:ext>
          </a:extLst>
        </p:spPr>
      </p:pic>
      <p:sp>
        <p:nvSpPr>
          <p:cNvPr id="2" name="Slide Number Placeholder 1"/>
          <p:cNvSpPr>
            <a:spLocks noGrp="1"/>
          </p:cNvSpPr>
          <p:nvPr>
            <p:ph type="sldNum" sz="quarter" idx="12"/>
          </p:nvPr>
        </p:nvSpPr>
        <p:spPr/>
        <p:txBody>
          <a:bodyPr/>
          <a:lstStyle/>
          <a:p>
            <a:fld id="{3B4A32F7-1429-4818-B52F-6E07AA1C2B3F}" type="slidenum">
              <a:rPr lang="en-US" smtClean="0"/>
              <a:pPr/>
              <a:t>9</a:t>
            </a:fld>
            <a:endParaRPr lang="en-US"/>
          </a:p>
        </p:txBody>
      </p:sp>
      <p:sp>
        <p:nvSpPr>
          <p:cNvPr id="8" name="Title 7"/>
          <p:cNvSpPr>
            <a:spLocks noGrp="1"/>
          </p:cNvSpPr>
          <p:nvPr>
            <p:ph type="title"/>
          </p:nvPr>
        </p:nvSpPr>
        <p:spPr/>
        <p:txBody>
          <a:bodyPr>
            <a:normAutofit/>
          </a:bodyPr>
          <a:lstStyle/>
          <a:p>
            <a:r>
              <a:rPr lang="en-US" dirty="0"/>
              <a:t>1</a:t>
            </a:r>
            <a:r>
              <a:rPr lang="en-US" dirty="0" smtClean="0"/>
              <a:t>. </a:t>
            </a:r>
            <a:r>
              <a:rPr lang="en-US" dirty="0"/>
              <a:t>Account Opening</a:t>
            </a:r>
            <a:br>
              <a:rPr lang="en-US" dirty="0"/>
            </a:br>
            <a:r>
              <a:rPr lang="en-US" dirty="0" smtClean="0"/>
              <a:t>	1.2 Rep chooses Signature preferences</a:t>
            </a:r>
            <a:endParaRPr lang="en-US" dirty="0"/>
          </a:p>
        </p:txBody>
      </p:sp>
      <p:sp>
        <p:nvSpPr>
          <p:cNvPr id="9" name="Content Placeholder 8"/>
          <p:cNvSpPr>
            <a:spLocks noGrp="1"/>
          </p:cNvSpPr>
          <p:nvPr>
            <p:ph sz="quarter" idx="13"/>
          </p:nvPr>
        </p:nvSpPr>
        <p:spPr>
          <a:xfrm>
            <a:off x="457200" y="5638800"/>
            <a:ext cx="8229600" cy="1066800"/>
          </a:xfrm>
        </p:spPr>
        <p:txBody>
          <a:bodyPr/>
          <a:lstStyle/>
          <a:p>
            <a:r>
              <a:rPr lang="en-US" sz="1100" dirty="0" smtClean="0">
                <a:solidFill>
                  <a:schemeClr val="tx1"/>
                </a:solidFill>
              </a:rPr>
              <a:t>COB needs to build a screen that combines choosing a signature preference and selecting forms to generate</a:t>
            </a:r>
            <a:endParaRPr lang="en-US" sz="1100" dirty="0">
              <a:solidFill>
                <a:schemeClr val="tx1"/>
              </a:solidFill>
            </a:endParaRPr>
          </a:p>
          <a:p>
            <a:r>
              <a:rPr lang="en-US" sz="1100" b="1" dirty="0" smtClean="0">
                <a:solidFill>
                  <a:schemeClr val="tx1"/>
                </a:solidFill>
              </a:rPr>
              <a:t>eSignature option: </a:t>
            </a:r>
            <a:r>
              <a:rPr lang="en-US" sz="1100" dirty="0" smtClean="0">
                <a:solidFill>
                  <a:schemeClr val="tx1"/>
                </a:solidFill>
              </a:rPr>
              <a:t>It will show “SIGNiX” and “Signature Pad”. COB Dev: This will be enabled for IBDs who have signed up for eSignature (Ex. W&amp;R for Day 1). Corner Stone will be disabled. For Topaz only clients, the radio button will show “Signature Pad” - revisit. Day 2: PAS has a need for multiple signature vendors. Configure at the office level</a:t>
            </a:r>
          </a:p>
          <a:p>
            <a:r>
              <a:rPr lang="en-US" sz="1100" b="1" dirty="0" smtClean="0">
                <a:solidFill>
                  <a:schemeClr val="tx1"/>
                </a:solidFill>
              </a:rPr>
              <a:t>Generate PDF Forms option: </a:t>
            </a:r>
            <a:r>
              <a:rPr lang="en-US" sz="1100" dirty="0" smtClean="0">
                <a:solidFill>
                  <a:schemeClr val="tx1"/>
                </a:solidFill>
              </a:rPr>
              <a:t>You can generate PDF forms from here</a:t>
            </a:r>
            <a:endParaRPr lang="en-US" sz="1100"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667000"/>
            <a:ext cx="5171067" cy="291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Callout 1 9"/>
          <p:cNvSpPr/>
          <p:nvPr/>
        </p:nvSpPr>
        <p:spPr>
          <a:xfrm>
            <a:off x="6248400" y="762000"/>
            <a:ext cx="1143000" cy="888112"/>
          </a:xfrm>
          <a:prstGeom prst="borderCallout1">
            <a:avLst>
              <a:gd name="adj1" fmla="val 112490"/>
              <a:gd name="adj2" fmla="val -1169"/>
              <a:gd name="adj3" fmla="val 408757"/>
              <a:gd name="adj4" fmla="val -222517"/>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Takes you to Validation -&gt; Forms Review &amp; Edit</a:t>
            </a:r>
            <a:endParaRPr lang="en-US" sz="1000" dirty="0">
              <a:solidFill>
                <a:schemeClr val="tx1"/>
              </a:solidFill>
            </a:endParaRPr>
          </a:p>
        </p:txBody>
      </p:sp>
      <p:sp>
        <p:nvSpPr>
          <p:cNvPr id="3" name="Line Callout 1 2"/>
          <p:cNvSpPr/>
          <p:nvPr/>
        </p:nvSpPr>
        <p:spPr>
          <a:xfrm>
            <a:off x="7620000" y="1295400"/>
            <a:ext cx="1143000" cy="888112"/>
          </a:xfrm>
          <a:prstGeom prst="borderCallout1">
            <a:avLst>
              <a:gd name="adj1" fmla="val 107880"/>
              <a:gd name="adj2" fmla="val 43010"/>
              <a:gd name="adj3" fmla="val 460276"/>
              <a:gd name="adj4" fmla="val -60556"/>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Takes you to Forms Review</a:t>
            </a:r>
            <a:endParaRPr lang="en-US" sz="10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914136818"/>
              </p:ext>
            </p:extLst>
          </p:nvPr>
        </p:nvGraphicFramePr>
        <p:xfrm>
          <a:off x="6248399" y="76200"/>
          <a:ext cx="2851062" cy="438150"/>
        </p:xfrm>
        <a:graphic>
          <a:graphicData uri="http://schemas.openxmlformats.org/drawingml/2006/table">
            <a:tbl>
              <a:tblPr>
                <a:tableStyleId>{5C22544A-7EE6-4342-B048-85BDC9FD1C3A}</a:tableStyleId>
              </a:tblPr>
              <a:tblGrid>
                <a:gridCol w="1425531"/>
                <a:gridCol w="1425531"/>
              </a:tblGrid>
              <a:tr h="438150">
                <a:tc>
                  <a:txBody>
                    <a:bodyPr/>
                    <a:lstStyle/>
                    <a:p>
                      <a:pPr algn="ctr" fontAlgn="ctr"/>
                      <a:r>
                        <a:rPr lang="en-US" sz="1100" u="none" strike="noStrike" dirty="0">
                          <a:effectLst/>
                        </a:rPr>
                        <a:t>Pending Processing</a:t>
                      </a:r>
                      <a:endParaRPr lang="en-US" sz="1100" b="0" i="0" u="none" strike="noStrike" dirty="0">
                        <a:solidFill>
                          <a:srgbClr val="000000"/>
                        </a:solidFill>
                        <a:effectLst/>
                        <a:latin typeface="Calibri"/>
                      </a:endParaRPr>
                    </a:p>
                  </a:txBody>
                  <a:tcPr marL="0" marR="0" marT="0" marB="0" anchor="ctr"/>
                </a:tc>
                <a:tc>
                  <a:txBody>
                    <a:bodyPr/>
                    <a:lstStyle/>
                    <a:p>
                      <a:pPr algn="ctr" fontAlgn="ctr"/>
                      <a:r>
                        <a:rPr lang="en-US" sz="1100" u="none" strike="noStrike" dirty="0" smtClean="0">
                          <a:effectLst/>
                        </a:rPr>
                        <a:t>Signature </a:t>
                      </a:r>
                      <a:r>
                        <a:rPr lang="en-US" sz="1100" u="none" strike="noStrike" dirty="0">
                          <a:effectLst/>
                        </a:rPr>
                        <a:t>Required</a:t>
                      </a:r>
                      <a:endParaRPr lang="en-US" sz="1100" b="0" i="0" u="none" strike="noStrike" dirty="0">
                        <a:solidFill>
                          <a:srgbClr val="000000"/>
                        </a:solidFill>
                        <a:effectLst/>
                        <a:latin typeface="Calibri"/>
                      </a:endParaRPr>
                    </a:p>
                  </a:txBody>
                  <a:tcPr marL="0" marR="0" marT="0" marB="0" anchor="ctr"/>
                </a:tc>
              </a:tr>
            </a:tbl>
          </a:graphicData>
        </a:graphic>
      </p:graphicFrame>
      <p:cxnSp>
        <p:nvCxnSpPr>
          <p:cNvPr id="6" name="Straight Arrow Connector 5"/>
          <p:cNvCxnSpPr/>
          <p:nvPr/>
        </p:nvCxnSpPr>
        <p:spPr>
          <a:xfrm flipV="1">
            <a:off x="7467600" y="457200"/>
            <a:ext cx="304800" cy="381000"/>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5555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NYM Light">
  <a:themeElements>
    <a:clrScheme name="Custom 207">
      <a:dk1>
        <a:srgbClr val="4B4B4B"/>
      </a:dk1>
      <a:lt1>
        <a:srgbClr val="FFFFFF"/>
      </a:lt1>
      <a:dk2>
        <a:srgbClr val="4B4B4B"/>
      </a:dk2>
      <a:lt2>
        <a:srgbClr val="000000"/>
      </a:lt2>
      <a:accent1>
        <a:srgbClr val="FFD700"/>
      </a:accent1>
      <a:accent2>
        <a:srgbClr val="FFA100"/>
      </a:accent2>
      <a:accent3>
        <a:srgbClr val="00B2EF"/>
      </a:accent3>
      <a:accent4>
        <a:srgbClr val="69BE28"/>
      </a:accent4>
      <a:accent5>
        <a:srgbClr val="1EBFB3"/>
      </a:accent5>
      <a:accent6>
        <a:srgbClr val="E65032"/>
      </a:accent6>
      <a:hlink>
        <a:srgbClr val="00B2EF"/>
      </a:hlink>
      <a:folHlink>
        <a:srgbClr val="00B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solidFill>
            <a:schemeClr val="accent3"/>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b="1"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nSpc>
            <a:spcPct val="90000"/>
          </a:lnSpc>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31187</TotalTime>
  <Words>757</Words>
  <Application>Microsoft Office PowerPoint</Application>
  <PresentationFormat>On-screen Show (4:3)</PresentationFormat>
  <Paragraphs>82</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BNYM Light</vt:lpstr>
      <vt:lpstr>Visio</vt:lpstr>
      <vt:lpstr>eSignature Solution</vt:lpstr>
      <vt:lpstr>eSignature Solution Highlights</vt:lpstr>
      <vt:lpstr>eSignature Process Flow</vt:lpstr>
      <vt:lpstr>Projects – eSignature </vt:lpstr>
      <vt:lpstr>Future eSignature Solutions – Signix and DocuSign</vt:lpstr>
      <vt:lpstr>eSignature Features</vt:lpstr>
      <vt:lpstr>PowerPoint Presentation</vt:lpstr>
      <vt:lpstr>1. Account Opening  1.1 Initiate Account Opening</vt:lpstr>
      <vt:lpstr>1. Account Opening  1.2 Rep chooses Signature preferences</vt:lpstr>
      <vt:lpstr>1. Account Opening – From Generate PDF Forms  1.3 Forms Review: Ability to download individual forms or as a packet</vt:lpstr>
      <vt:lpstr>1. Account Opening – From Generate eSignature  1.4 Forms Review and Edit: Mandatory Fields Validation</vt:lpstr>
      <vt:lpstr>1. Account Opening – Forms Edit and View   1.5 Rep can edit non-COB fields and this doesn’t update any source system</vt:lpstr>
      <vt:lpstr>2. Account Opening – After submission  Confirmation page</vt:lpstr>
      <vt:lpstr>3. Signing Ceremony  Email to client + Client consent</vt:lpstr>
      <vt:lpstr>PowerPoint Presentation</vt:lpstr>
      <vt:lpstr>2. Account Opening  Initiate Account Opening</vt:lpstr>
      <vt:lpstr>PowerPoint Presentation</vt:lpstr>
      <vt:lpstr>2. Account Opening  Rep chooses Signature preferences</vt:lpstr>
      <vt:lpstr>1. Account Opening – From Generate eSignature  1.4 Forms Review and Edit: Mandatory Fields Validation</vt:lpstr>
      <vt:lpstr>2. Account Opening   Rep can edit non-COB fields and this doesn’t update any source system</vt:lpstr>
      <vt:lpstr>PowerPoint Presentation</vt:lpstr>
      <vt:lpstr>Signature Preferences Screen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ARIAL 28PT</dc:title>
  <dc:creator>BNY Mellon</dc:creator>
  <cp:lastModifiedBy>Palnitkar, Gowri Srikant</cp:lastModifiedBy>
  <cp:revision>743</cp:revision>
  <cp:lastPrinted>2015-01-13T21:08:12Z</cp:lastPrinted>
  <dcterms:created xsi:type="dcterms:W3CDTF">2013-10-18T22:47:27Z</dcterms:created>
  <dcterms:modified xsi:type="dcterms:W3CDTF">2015-08-11T05:26:57Z</dcterms:modified>
</cp:coreProperties>
</file>