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4" r:id="rId5"/>
  </p:sldMasterIdLst>
  <p:notesMasterIdLst>
    <p:notesMasterId r:id="rId94"/>
  </p:notesMasterIdLst>
  <p:sldIdLst>
    <p:sldId id="309" r:id="rId6"/>
    <p:sldId id="353" r:id="rId7"/>
    <p:sldId id="403" r:id="rId8"/>
    <p:sldId id="354" r:id="rId9"/>
    <p:sldId id="355" r:id="rId10"/>
    <p:sldId id="367" r:id="rId11"/>
    <p:sldId id="372" r:id="rId12"/>
    <p:sldId id="369" r:id="rId13"/>
    <p:sldId id="371" r:id="rId14"/>
    <p:sldId id="382" r:id="rId15"/>
    <p:sldId id="383" r:id="rId16"/>
    <p:sldId id="368" r:id="rId17"/>
    <p:sldId id="440" r:id="rId18"/>
    <p:sldId id="370" r:id="rId19"/>
    <p:sldId id="373" r:id="rId20"/>
    <p:sldId id="377" r:id="rId21"/>
    <p:sldId id="376" r:id="rId22"/>
    <p:sldId id="375" r:id="rId23"/>
    <p:sldId id="461" r:id="rId24"/>
    <p:sldId id="378" r:id="rId25"/>
    <p:sldId id="379" r:id="rId26"/>
    <p:sldId id="374" r:id="rId27"/>
    <p:sldId id="394" r:id="rId28"/>
    <p:sldId id="384" r:id="rId29"/>
    <p:sldId id="381" r:id="rId30"/>
    <p:sldId id="392" r:id="rId31"/>
    <p:sldId id="380" r:id="rId32"/>
    <p:sldId id="459" r:id="rId33"/>
    <p:sldId id="388" r:id="rId34"/>
    <p:sldId id="389" r:id="rId35"/>
    <p:sldId id="386" r:id="rId36"/>
    <p:sldId id="390" r:id="rId37"/>
    <p:sldId id="385" r:id="rId38"/>
    <p:sldId id="395" r:id="rId39"/>
    <p:sldId id="400" r:id="rId40"/>
    <p:sldId id="402" r:id="rId41"/>
    <p:sldId id="430" r:id="rId42"/>
    <p:sldId id="411" r:id="rId43"/>
    <p:sldId id="429" r:id="rId44"/>
    <p:sldId id="453" r:id="rId45"/>
    <p:sldId id="405" r:id="rId46"/>
    <p:sldId id="401" r:id="rId47"/>
    <p:sldId id="410" r:id="rId48"/>
    <p:sldId id="408" r:id="rId49"/>
    <p:sldId id="423" r:id="rId50"/>
    <p:sldId id="425" r:id="rId51"/>
    <p:sldId id="409" r:id="rId52"/>
    <p:sldId id="458" r:id="rId53"/>
    <p:sldId id="420" r:id="rId54"/>
    <p:sldId id="445" r:id="rId55"/>
    <p:sldId id="421" r:id="rId56"/>
    <p:sldId id="424" r:id="rId57"/>
    <p:sldId id="435" r:id="rId58"/>
    <p:sldId id="406" r:id="rId59"/>
    <p:sldId id="407" r:id="rId60"/>
    <p:sldId id="404" r:id="rId61"/>
    <p:sldId id="413" r:id="rId62"/>
    <p:sldId id="422" r:id="rId63"/>
    <p:sldId id="414" r:id="rId64"/>
    <p:sldId id="428" r:id="rId65"/>
    <p:sldId id="455" r:id="rId66"/>
    <p:sldId id="416" r:id="rId67"/>
    <p:sldId id="417" r:id="rId68"/>
    <p:sldId id="418" r:id="rId69"/>
    <p:sldId id="432" r:id="rId70"/>
    <p:sldId id="433" r:id="rId71"/>
    <p:sldId id="427" r:id="rId72"/>
    <p:sldId id="431" r:id="rId73"/>
    <p:sldId id="456" r:id="rId74"/>
    <p:sldId id="434" r:id="rId75"/>
    <p:sldId id="436" r:id="rId76"/>
    <p:sldId id="438" r:id="rId77"/>
    <p:sldId id="448" r:id="rId78"/>
    <p:sldId id="441" r:id="rId79"/>
    <p:sldId id="387" r:id="rId80"/>
    <p:sldId id="443" r:id="rId81"/>
    <p:sldId id="451" r:id="rId82"/>
    <p:sldId id="450" r:id="rId83"/>
    <p:sldId id="442" r:id="rId84"/>
    <p:sldId id="449" r:id="rId85"/>
    <p:sldId id="398" r:id="rId86"/>
    <p:sldId id="393" r:id="rId87"/>
    <p:sldId id="452" r:id="rId88"/>
    <p:sldId id="446" r:id="rId89"/>
    <p:sldId id="447" r:id="rId90"/>
    <p:sldId id="460" r:id="rId91"/>
    <p:sldId id="457" r:id="rId92"/>
    <p:sldId id="301" r:id="rId93"/>
  </p:sldIdLst>
  <p:sldSz cx="9144000" cy="6858000" type="screen4x3"/>
  <p:notesSz cx="7077075" cy="9004300"/>
  <p:embeddedFontLst>
    <p:embeddedFont>
      <p:font typeface="Calibri" panose="020F0502020204030204" pitchFamily="34" charset="0"/>
      <p:regular r:id="rId95"/>
      <p:bold r:id="rId96"/>
      <p:italic r:id="rId97"/>
      <p:boldItalic r:id="rId9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5B59791-F7C9-DF44-97B2-F4C6800A3759}">
          <p14:sldIdLst>
            <p14:sldId id="309"/>
            <p14:sldId id="353"/>
            <p14:sldId id="403"/>
            <p14:sldId id="354"/>
            <p14:sldId id="355"/>
            <p14:sldId id="367"/>
            <p14:sldId id="372"/>
            <p14:sldId id="369"/>
            <p14:sldId id="371"/>
            <p14:sldId id="382"/>
            <p14:sldId id="383"/>
            <p14:sldId id="368"/>
            <p14:sldId id="440"/>
            <p14:sldId id="370"/>
            <p14:sldId id="373"/>
            <p14:sldId id="377"/>
            <p14:sldId id="376"/>
            <p14:sldId id="375"/>
            <p14:sldId id="461"/>
            <p14:sldId id="378"/>
            <p14:sldId id="379"/>
            <p14:sldId id="374"/>
            <p14:sldId id="394"/>
            <p14:sldId id="384"/>
            <p14:sldId id="381"/>
            <p14:sldId id="392"/>
            <p14:sldId id="380"/>
            <p14:sldId id="459"/>
            <p14:sldId id="388"/>
            <p14:sldId id="389"/>
            <p14:sldId id="386"/>
            <p14:sldId id="390"/>
            <p14:sldId id="385"/>
            <p14:sldId id="395"/>
            <p14:sldId id="400"/>
            <p14:sldId id="402"/>
            <p14:sldId id="430"/>
            <p14:sldId id="411"/>
            <p14:sldId id="429"/>
            <p14:sldId id="453"/>
            <p14:sldId id="405"/>
            <p14:sldId id="401"/>
            <p14:sldId id="410"/>
            <p14:sldId id="408"/>
            <p14:sldId id="423"/>
            <p14:sldId id="425"/>
            <p14:sldId id="409"/>
            <p14:sldId id="458"/>
            <p14:sldId id="420"/>
            <p14:sldId id="445"/>
            <p14:sldId id="421"/>
            <p14:sldId id="424"/>
            <p14:sldId id="435"/>
            <p14:sldId id="406"/>
            <p14:sldId id="407"/>
            <p14:sldId id="404"/>
            <p14:sldId id="413"/>
            <p14:sldId id="422"/>
            <p14:sldId id="414"/>
            <p14:sldId id="428"/>
            <p14:sldId id="455"/>
            <p14:sldId id="416"/>
            <p14:sldId id="417"/>
            <p14:sldId id="418"/>
            <p14:sldId id="432"/>
            <p14:sldId id="433"/>
            <p14:sldId id="427"/>
            <p14:sldId id="431"/>
            <p14:sldId id="456"/>
            <p14:sldId id="434"/>
            <p14:sldId id="436"/>
            <p14:sldId id="438"/>
            <p14:sldId id="448"/>
            <p14:sldId id="441"/>
            <p14:sldId id="387"/>
            <p14:sldId id="443"/>
            <p14:sldId id="451"/>
            <p14:sldId id="450"/>
            <p14:sldId id="442"/>
            <p14:sldId id="449"/>
            <p14:sldId id="398"/>
            <p14:sldId id="393"/>
            <p14:sldId id="452"/>
            <p14:sldId id="446"/>
            <p14:sldId id="447"/>
            <p14:sldId id="460"/>
            <p14:sldId id="457"/>
            <p14:sldId id="301"/>
          </p14:sldIdLst>
        </p14:section>
        <p14:section name="Appendix" id="{FAEBD52E-1833-0F4F-A218-F89FE680319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CC"/>
    <a:srgbClr val="EFAF1D"/>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347" autoAdjust="0"/>
    <p:restoredTop sz="99855" autoAdjust="0"/>
  </p:normalViewPr>
  <p:slideViewPr>
    <p:cSldViewPr snapToGrid="0" snapToObjects="1">
      <p:cViewPr varScale="1">
        <p:scale>
          <a:sx n="118" d="100"/>
          <a:sy n="118" d="100"/>
        </p:scale>
        <p:origin x="-1434" y="-108"/>
      </p:cViewPr>
      <p:guideLst>
        <p:guide orient="horz" pos="1987"/>
        <p:guide pos="2845"/>
      </p:guideLst>
    </p:cSldViewPr>
  </p:slideViewPr>
  <p:notesTextViewPr>
    <p:cViewPr>
      <p:scale>
        <a:sx n="100" d="100"/>
        <a:sy n="100" d="100"/>
      </p:scale>
      <p:origin x="0" y="0"/>
    </p:cViewPr>
  </p:notesTextViewPr>
  <p:sorterViewPr>
    <p:cViewPr>
      <p:scale>
        <a:sx n="60" d="100"/>
        <a:sy n="6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slide" Target="slides/slide71.xml"/><Relationship Id="rId84" Type="http://schemas.openxmlformats.org/officeDocument/2006/relationships/slide" Target="slides/slide79.xml"/><Relationship Id="rId89" Type="http://schemas.openxmlformats.org/officeDocument/2006/relationships/slide" Target="slides/slide84.xml"/><Relationship Id="rId97" Type="http://schemas.openxmlformats.org/officeDocument/2006/relationships/font" Target="fonts/font3.fntdata"/><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slide" Target="slides/slide74.xml"/><Relationship Id="rId87" Type="http://schemas.openxmlformats.org/officeDocument/2006/relationships/slide" Target="slides/slide82.xml"/><Relationship Id="rId102" Type="http://schemas.openxmlformats.org/officeDocument/2006/relationships/tableStyles" Target="tableStyles.xml"/><Relationship Id="rId5" Type="http://schemas.openxmlformats.org/officeDocument/2006/relationships/slideMaster" Target="slideMasters/slideMaster1.xml"/><Relationship Id="rId61" Type="http://schemas.openxmlformats.org/officeDocument/2006/relationships/slide" Target="slides/slide56.xml"/><Relationship Id="rId82" Type="http://schemas.openxmlformats.org/officeDocument/2006/relationships/slide" Target="slides/slide77.xml"/><Relationship Id="rId90" Type="http://schemas.openxmlformats.org/officeDocument/2006/relationships/slide" Target="slides/slide85.xml"/><Relationship Id="rId95" Type="http://schemas.openxmlformats.org/officeDocument/2006/relationships/font" Target="fonts/font1.fntdata"/><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100"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slide" Target="slides/slide88.xml"/><Relationship Id="rId98" Type="http://schemas.openxmlformats.org/officeDocument/2006/relationships/font" Target="fonts/font4.fntdata"/><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font" Target="fonts/font2.fntdata"/><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notesMaster" Target="notesMasters/notesMaster1.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50215"/>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4008705" y="0"/>
            <a:ext cx="3066733" cy="450215"/>
          </a:xfrm>
          <a:prstGeom prst="rect">
            <a:avLst/>
          </a:prstGeom>
        </p:spPr>
        <p:txBody>
          <a:bodyPr vert="horz" lIns="93177" tIns="46589" rIns="93177" bIns="46589" rtlCol="0"/>
          <a:lstStyle>
            <a:lvl1pPr algn="r">
              <a:defRPr sz="1200"/>
            </a:lvl1pPr>
          </a:lstStyle>
          <a:p>
            <a:fld id="{5729E77F-B9CB-5148-8216-2C039D44B4C2}" type="datetimeFigureOut">
              <a:rPr lang="en-US" smtClean="0"/>
              <a:pPr/>
              <a:t>5/2/2016</a:t>
            </a:fld>
            <a:endParaRPr lang="en-US"/>
          </a:p>
        </p:txBody>
      </p:sp>
      <p:sp>
        <p:nvSpPr>
          <p:cNvPr id="4" name="Slide Image Placeholder 3"/>
          <p:cNvSpPr>
            <a:spLocks noGrp="1" noRot="1" noChangeAspect="1"/>
          </p:cNvSpPr>
          <p:nvPr>
            <p:ph type="sldImg" idx="2"/>
          </p:nvPr>
        </p:nvSpPr>
        <p:spPr>
          <a:xfrm>
            <a:off x="1287463" y="674688"/>
            <a:ext cx="4502150" cy="3376612"/>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7708" y="4277043"/>
            <a:ext cx="5661660" cy="4051935"/>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552523"/>
            <a:ext cx="3066733" cy="450215"/>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4008705" y="8552523"/>
            <a:ext cx="3066733" cy="450215"/>
          </a:xfrm>
          <a:prstGeom prst="rect">
            <a:avLst/>
          </a:prstGeom>
        </p:spPr>
        <p:txBody>
          <a:bodyPr vert="horz" lIns="93177" tIns="46589" rIns="93177" bIns="46589" rtlCol="0" anchor="b"/>
          <a:lstStyle>
            <a:lvl1pPr algn="r">
              <a:defRPr sz="1200"/>
            </a:lvl1pPr>
          </a:lstStyle>
          <a:p>
            <a:fld id="{7F89C60B-B11C-FC4F-902E-8BF8C0A670DD}" type="slidenum">
              <a:rPr lang="en-US" smtClean="0"/>
              <a:pPr/>
              <a:t>‹#›</a:t>
            </a:fld>
            <a:endParaRPr lang="en-US"/>
          </a:p>
        </p:txBody>
      </p:sp>
    </p:spTree>
    <p:extLst>
      <p:ext uri="{BB962C8B-B14F-4D97-AF65-F5344CB8AC3E}">
        <p14:creationId xmlns:p14="http://schemas.microsoft.com/office/powerpoint/2010/main" val="29520590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3001819" y="255006"/>
            <a:ext cx="5946914" cy="1388000"/>
          </a:xfrm>
          <a:prstGeom prst="rect">
            <a:avLst/>
          </a:prstGeom>
        </p:spPr>
      </p:pic>
      <p:pic>
        <p:nvPicPr>
          <p:cNvPr id="4" name="Picture 3" descr="teal-swoosh-square-final.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910291"/>
            <a:ext cx="9155545" cy="4959254"/>
          </a:xfrm>
          <a:prstGeom prst="rect">
            <a:avLst/>
          </a:prstGeom>
        </p:spPr>
      </p:pic>
    </p:spTree>
    <p:extLst>
      <p:ext uri="{BB962C8B-B14F-4D97-AF65-F5344CB8AC3E}">
        <p14:creationId xmlns:p14="http://schemas.microsoft.com/office/powerpoint/2010/main" val="292756551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4" name="Picture 3" descr="mitchell_logo_4color_horiz_1024x239.jp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423727" y="6220800"/>
            <a:ext cx="1512452" cy="353004"/>
          </a:xfrm>
          <a:prstGeom prst="rect">
            <a:avLst/>
          </a:prstGeom>
        </p:spPr>
      </p:pic>
      <p:sp>
        <p:nvSpPr>
          <p:cNvPr id="5" name="Text Box 16"/>
          <p:cNvSpPr txBox="1">
            <a:spLocks noChangeArrowheads="1"/>
          </p:cNvSpPr>
          <p:nvPr/>
        </p:nvSpPr>
        <p:spPr bwMode="auto">
          <a:xfrm>
            <a:off x="5253181" y="6473945"/>
            <a:ext cx="3752268" cy="309259"/>
          </a:xfrm>
          <a:prstGeom prst="rect">
            <a:avLst/>
          </a:prstGeom>
          <a:noFill/>
          <a:ln w="9525">
            <a:noFill/>
            <a:miter lim="800000"/>
            <a:headEnd/>
            <a:tailEnd/>
          </a:ln>
          <a:effectLst/>
        </p:spPr>
        <p:txBody>
          <a:bodyPr wrap="square" lIns="123388" tIns="61694" rIns="123388" bIns="61694">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1235798" eaLnBrk="0" hangingPunct="0">
              <a:spcBef>
                <a:spcPct val="50000"/>
              </a:spcBef>
            </a:pPr>
            <a:r>
              <a:rPr lang="en-US" sz="600" smtClean="0">
                <a:solidFill>
                  <a:schemeClr val="bg1">
                    <a:lumMod val="50000"/>
                  </a:schemeClr>
                </a:solidFill>
              </a:rPr>
              <a:t>Confidential </a:t>
            </a:r>
            <a:r>
              <a:rPr lang="en-US" sz="600">
                <a:solidFill>
                  <a:schemeClr val="bg1">
                    <a:lumMod val="50000"/>
                  </a:schemeClr>
                </a:solidFill>
              </a:rPr>
              <a:t>and Proprietary and belongs to Mitchell. </a:t>
            </a:r>
            <a:r>
              <a:rPr lang="en-US" sz="600" smtClean="0">
                <a:solidFill>
                  <a:schemeClr val="bg1">
                    <a:lumMod val="50000"/>
                  </a:schemeClr>
                </a:solidFill>
              </a:rPr>
              <a:t>This </a:t>
            </a:r>
            <a:r>
              <a:rPr lang="en-US" sz="600">
                <a:solidFill>
                  <a:schemeClr val="bg1">
                    <a:lumMod val="50000"/>
                  </a:schemeClr>
                </a:solidFill>
              </a:rPr>
              <a:t>document, or </a:t>
            </a:r>
            <a:r>
              <a:rPr lang="en-US" sz="600" smtClean="0">
                <a:solidFill>
                  <a:schemeClr val="bg1">
                    <a:lumMod val="50000"/>
                  </a:schemeClr>
                </a:solidFill>
              </a:rPr>
              <a:t>its </a:t>
            </a:r>
            <a:r>
              <a:rPr lang="en-US" sz="600">
                <a:solidFill>
                  <a:schemeClr val="bg1">
                    <a:lumMod val="50000"/>
                  </a:schemeClr>
                </a:solidFill>
              </a:rPr>
              <a:t>contents, </a:t>
            </a:r>
            <a:r>
              <a:rPr lang="en-US" sz="600" smtClean="0">
                <a:solidFill>
                  <a:schemeClr val="bg1">
                    <a:lumMod val="50000"/>
                  </a:schemeClr>
                </a:solidFill>
              </a:rPr>
              <a:t>is NOT </a:t>
            </a:r>
            <a:r>
              <a:rPr lang="en-US" sz="600">
                <a:solidFill>
                  <a:schemeClr val="bg1">
                    <a:lumMod val="50000"/>
                  </a:schemeClr>
                </a:solidFill>
              </a:rPr>
              <a:t>to be shared </a:t>
            </a:r>
            <a:r>
              <a:rPr lang="en-US" sz="600" smtClean="0">
                <a:solidFill>
                  <a:schemeClr val="bg1">
                    <a:lumMod val="50000"/>
                  </a:schemeClr>
                </a:solidFill>
              </a:rPr>
              <a:t>or </a:t>
            </a:r>
            <a:r>
              <a:rPr lang="en-US" sz="600">
                <a:solidFill>
                  <a:schemeClr val="bg1">
                    <a:lumMod val="50000"/>
                  </a:schemeClr>
                </a:solidFill>
              </a:rPr>
              <a:t>redistributed without the express </a:t>
            </a:r>
            <a:r>
              <a:rPr lang="en-US" sz="600" smtClean="0">
                <a:solidFill>
                  <a:schemeClr val="bg1">
                    <a:lumMod val="50000"/>
                  </a:schemeClr>
                </a:solidFill>
              </a:rPr>
              <a:t>consent </a:t>
            </a:r>
            <a:r>
              <a:rPr lang="en-US" sz="600">
                <a:solidFill>
                  <a:schemeClr val="bg1">
                    <a:lumMod val="50000"/>
                  </a:schemeClr>
                </a:solidFill>
              </a:rPr>
              <a:t>of </a:t>
            </a:r>
            <a:r>
              <a:rPr lang="en-US" sz="600" smtClean="0">
                <a:solidFill>
                  <a:schemeClr val="bg1">
                    <a:lumMod val="50000"/>
                  </a:schemeClr>
                </a:solidFill>
              </a:rPr>
              <a:t>Mitchell </a:t>
            </a:r>
            <a:r>
              <a:rPr lang="en-US" sz="600">
                <a:solidFill>
                  <a:schemeClr val="bg1">
                    <a:lumMod val="50000"/>
                  </a:schemeClr>
                </a:solidFill>
              </a:rPr>
              <a:t>International. ©</a:t>
            </a:r>
            <a:r>
              <a:rPr lang="en-US" sz="600" smtClean="0">
                <a:solidFill>
                  <a:schemeClr val="bg1">
                    <a:lumMod val="50000"/>
                  </a:schemeClr>
                </a:solidFill>
              </a:rPr>
              <a:t>2014 </a:t>
            </a:r>
            <a:r>
              <a:rPr lang="en-US" sz="600">
                <a:solidFill>
                  <a:schemeClr val="bg1">
                    <a:lumMod val="50000"/>
                  </a:schemeClr>
                </a:solidFill>
              </a:rPr>
              <a:t>Mitchell International, Inc.</a:t>
            </a:r>
          </a:p>
        </p:txBody>
      </p:sp>
      <p:sp>
        <p:nvSpPr>
          <p:cNvPr id="8" name="Content Placeholder 3"/>
          <p:cNvSpPr>
            <a:spLocks noGrp="1"/>
          </p:cNvSpPr>
          <p:nvPr>
            <p:ph sz="quarter" idx="10" hasCustomPrompt="1"/>
          </p:nvPr>
        </p:nvSpPr>
        <p:spPr>
          <a:xfrm>
            <a:off x="683108" y="1978471"/>
            <a:ext cx="4020777" cy="3736532"/>
          </a:xfrm>
        </p:spPr>
        <p:txBody>
          <a:bodyPr/>
          <a:lstStyle>
            <a:lvl1pPr marL="342900" indent="-342900">
              <a:buFont typeface="Arial" pitchFamily="34" charset="0"/>
              <a:buChar char="•"/>
              <a:defRPr sz="2200" b="0"/>
            </a:lvl1pPr>
          </a:lstStyle>
          <a:p>
            <a:pPr lvl="0"/>
            <a:r>
              <a:rPr lang="en-US" dirty="0" smtClean="0"/>
              <a:t>First level</a:t>
            </a:r>
          </a:p>
          <a:p>
            <a:pPr lvl="0"/>
            <a:r>
              <a:rPr lang="en-US" dirty="0" smtClean="0"/>
              <a:t>Second level</a:t>
            </a:r>
          </a:p>
          <a:p>
            <a:pPr lvl="0"/>
            <a:r>
              <a:rPr lang="en-US" dirty="0" smtClean="0"/>
              <a:t>Third level</a:t>
            </a:r>
          </a:p>
          <a:p>
            <a:pPr lvl="0"/>
            <a:r>
              <a:rPr lang="en-US" dirty="0" smtClean="0"/>
              <a:t>Fourth level</a:t>
            </a:r>
          </a:p>
          <a:p>
            <a:pPr lvl="0"/>
            <a:r>
              <a:rPr lang="en-US" dirty="0" smtClean="0"/>
              <a:t>Fifth level</a:t>
            </a:r>
            <a:endParaRPr lang="en-US" dirty="0"/>
          </a:p>
        </p:txBody>
      </p:sp>
      <p:grpSp>
        <p:nvGrpSpPr>
          <p:cNvPr id="12" name="Group 11"/>
          <p:cNvGrpSpPr/>
          <p:nvPr userDrawn="1"/>
        </p:nvGrpSpPr>
        <p:grpSpPr>
          <a:xfrm>
            <a:off x="324764" y="1763365"/>
            <a:ext cx="260467" cy="3951638"/>
            <a:chOff x="403359" y="1701200"/>
            <a:chExt cx="260467" cy="3951638"/>
          </a:xfrm>
        </p:grpSpPr>
        <p:sp>
          <p:nvSpPr>
            <p:cNvPr id="13" name="Right Triangle 12"/>
            <p:cNvSpPr/>
            <p:nvPr/>
          </p:nvSpPr>
          <p:spPr>
            <a:xfrm rot="13560000">
              <a:off x="403359" y="1970223"/>
              <a:ext cx="260467" cy="260467"/>
            </a:xfrm>
            <a:prstGeom prst="rtTriangle">
              <a:avLst/>
            </a:prstGeom>
            <a:solidFill>
              <a:srgbClr val="248FD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248FD0"/>
                </a:solidFill>
              </a:endParaRPr>
            </a:p>
          </p:txBody>
        </p:sp>
        <p:cxnSp>
          <p:nvCxnSpPr>
            <p:cNvPr id="14" name="Straight Connector 13"/>
            <p:cNvCxnSpPr/>
            <p:nvPr/>
          </p:nvCxnSpPr>
          <p:spPr>
            <a:xfrm>
              <a:off x="533400" y="1701200"/>
              <a:ext cx="0" cy="3951638"/>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grpSp>
      <p:sp>
        <p:nvSpPr>
          <p:cNvPr id="15" name="Title 1"/>
          <p:cNvSpPr>
            <a:spLocks noGrp="1"/>
          </p:cNvSpPr>
          <p:nvPr>
            <p:ph type="title"/>
          </p:nvPr>
        </p:nvSpPr>
        <p:spPr>
          <a:xfrm>
            <a:off x="306357" y="273621"/>
            <a:ext cx="8468367" cy="1342454"/>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92068693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pic>
        <p:nvPicPr>
          <p:cNvPr id="4" name="Picture 3" descr="mitchell_logo_4color_horiz_1024x239.jp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423727" y="6220800"/>
            <a:ext cx="1512452" cy="353004"/>
          </a:xfrm>
          <a:prstGeom prst="rect">
            <a:avLst/>
          </a:prstGeom>
        </p:spPr>
      </p:pic>
      <p:sp>
        <p:nvSpPr>
          <p:cNvPr id="5" name="Text Box 16"/>
          <p:cNvSpPr txBox="1">
            <a:spLocks noChangeArrowheads="1"/>
          </p:cNvSpPr>
          <p:nvPr/>
        </p:nvSpPr>
        <p:spPr bwMode="auto">
          <a:xfrm>
            <a:off x="5253181" y="6473945"/>
            <a:ext cx="3752268" cy="309259"/>
          </a:xfrm>
          <a:prstGeom prst="rect">
            <a:avLst/>
          </a:prstGeom>
          <a:noFill/>
          <a:ln w="9525">
            <a:noFill/>
            <a:miter lim="800000"/>
            <a:headEnd/>
            <a:tailEnd/>
          </a:ln>
          <a:effectLst/>
        </p:spPr>
        <p:txBody>
          <a:bodyPr wrap="square" lIns="123388" tIns="61694" rIns="123388" bIns="61694">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1235798" eaLnBrk="0" hangingPunct="0">
              <a:spcBef>
                <a:spcPct val="50000"/>
              </a:spcBef>
            </a:pPr>
            <a:r>
              <a:rPr lang="en-US" sz="600" smtClean="0">
                <a:solidFill>
                  <a:schemeClr val="bg1">
                    <a:lumMod val="50000"/>
                  </a:schemeClr>
                </a:solidFill>
              </a:rPr>
              <a:t>Confidential </a:t>
            </a:r>
            <a:r>
              <a:rPr lang="en-US" sz="600">
                <a:solidFill>
                  <a:schemeClr val="bg1">
                    <a:lumMod val="50000"/>
                  </a:schemeClr>
                </a:solidFill>
              </a:rPr>
              <a:t>and Proprietary and belongs to Mitchell. </a:t>
            </a:r>
            <a:r>
              <a:rPr lang="en-US" sz="600" smtClean="0">
                <a:solidFill>
                  <a:schemeClr val="bg1">
                    <a:lumMod val="50000"/>
                  </a:schemeClr>
                </a:solidFill>
              </a:rPr>
              <a:t>This </a:t>
            </a:r>
            <a:r>
              <a:rPr lang="en-US" sz="600">
                <a:solidFill>
                  <a:schemeClr val="bg1">
                    <a:lumMod val="50000"/>
                  </a:schemeClr>
                </a:solidFill>
              </a:rPr>
              <a:t>document, or </a:t>
            </a:r>
            <a:r>
              <a:rPr lang="en-US" sz="600" smtClean="0">
                <a:solidFill>
                  <a:schemeClr val="bg1">
                    <a:lumMod val="50000"/>
                  </a:schemeClr>
                </a:solidFill>
              </a:rPr>
              <a:t>its </a:t>
            </a:r>
            <a:r>
              <a:rPr lang="en-US" sz="600">
                <a:solidFill>
                  <a:schemeClr val="bg1">
                    <a:lumMod val="50000"/>
                  </a:schemeClr>
                </a:solidFill>
              </a:rPr>
              <a:t>contents, </a:t>
            </a:r>
            <a:r>
              <a:rPr lang="en-US" sz="600" smtClean="0">
                <a:solidFill>
                  <a:schemeClr val="bg1">
                    <a:lumMod val="50000"/>
                  </a:schemeClr>
                </a:solidFill>
              </a:rPr>
              <a:t>is NOT </a:t>
            </a:r>
            <a:r>
              <a:rPr lang="en-US" sz="600">
                <a:solidFill>
                  <a:schemeClr val="bg1">
                    <a:lumMod val="50000"/>
                  </a:schemeClr>
                </a:solidFill>
              </a:rPr>
              <a:t>to be shared </a:t>
            </a:r>
            <a:r>
              <a:rPr lang="en-US" sz="600" smtClean="0">
                <a:solidFill>
                  <a:schemeClr val="bg1">
                    <a:lumMod val="50000"/>
                  </a:schemeClr>
                </a:solidFill>
              </a:rPr>
              <a:t>or </a:t>
            </a:r>
            <a:r>
              <a:rPr lang="en-US" sz="600">
                <a:solidFill>
                  <a:schemeClr val="bg1">
                    <a:lumMod val="50000"/>
                  </a:schemeClr>
                </a:solidFill>
              </a:rPr>
              <a:t>redistributed without the express </a:t>
            </a:r>
            <a:r>
              <a:rPr lang="en-US" sz="600" smtClean="0">
                <a:solidFill>
                  <a:schemeClr val="bg1">
                    <a:lumMod val="50000"/>
                  </a:schemeClr>
                </a:solidFill>
              </a:rPr>
              <a:t>consent </a:t>
            </a:r>
            <a:r>
              <a:rPr lang="en-US" sz="600">
                <a:solidFill>
                  <a:schemeClr val="bg1">
                    <a:lumMod val="50000"/>
                  </a:schemeClr>
                </a:solidFill>
              </a:rPr>
              <a:t>of </a:t>
            </a:r>
            <a:r>
              <a:rPr lang="en-US" sz="600" smtClean="0">
                <a:solidFill>
                  <a:schemeClr val="bg1">
                    <a:lumMod val="50000"/>
                  </a:schemeClr>
                </a:solidFill>
              </a:rPr>
              <a:t>Mitchell </a:t>
            </a:r>
            <a:r>
              <a:rPr lang="en-US" sz="600">
                <a:solidFill>
                  <a:schemeClr val="bg1">
                    <a:lumMod val="50000"/>
                  </a:schemeClr>
                </a:solidFill>
              </a:rPr>
              <a:t>International. ©</a:t>
            </a:r>
            <a:r>
              <a:rPr lang="en-US" sz="600" smtClean="0">
                <a:solidFill>
                  <a:schemeClr val="bg1">
                    <a:lumMod val="50000"/>
                  </a:schemeClr>
                </a:solidFill>
              </a:rPr>
              <a:t>2014 </a:t>
            </a:r>
            <a:r>
              <a:rPr lang="en-US" sz="600">
                <a:solidFill>
                  <a:schemeClr val="bg1">
                    <a:lumMod val="50000"/>
                  </a:schemeClr>
                </a:solidFill>
              </a:rPr>
              <a:t>Mitchell International, Inc.</a:t>
            </a:r>
          </a:p>
        </p:txBody>
      </p:sp>
      <p:sp>
        <p:nvSpPr>
          <p:cNvPr id="8" name="Content Placeholder 3"/>
          <p:cNvSpPr>
            <a:spLocks noGrp="1"/>
          </p:cNvSpPr>
          <p:nvPr>
            <p:ph sz="quarter" idx="10" hasCustomPrompt="1"/>
          </p:nvPr>
        </p:nvSpPr>
        <p:spPr>
          <a:xfrm>
            <a:off x="394278" y="1960887"/>
            <a:ext cx="4388736" cy="3736532"/>
          </a:xfrm>
        </p:spPr>
        <p:txBody>
          <a:bodyPr>
            <a:normAutofit/>
          </a:bodyPr>
          <a:lstStyle>
            <a:lvl1pPr marL="342900" indent="-342900">
              <a:buFont typeface="Arial" pitchFamily="34" charset="0"/>
              <a:buChar char="•"/>
              <a:defRPr sz="2200" b="0"/>
            </a:lvl1pPr>
          </a:lstStyle>
          <a:p>
            <a:pPr lvl="0"/>
            <a:r>
              <a:rPr lang="en-US" dirty="0" smtClean="0"/>
              <a:t>First level</a:t>
            </a:r>
          </a:p>
          <a:p>
            <a:pPr lvl="0"/>
            <a:r>
              <a:rPr lang="en-US" dirty="0" smtClean="0"/>
              <a:t>Second level</a:t>
            </a:r>
          </a:p>
          <a:p>
            <a:pPr lvl="0"/>
            <a:r>
              <a:rPr lang="en-US" dirty="0" smtClean="0"/>
              <a:t>Third level</a:t>
            </a:r>
          </a:p>
          <a:p>
            <a:pPr lvl="0"/>
            <a:r>
              <a:rPr lang="en-US" dirty="0" smtClean="0"/>
              <a:t>Fourth level</a:t>
            </a:r>
          </a:p>
          <a:p>
            <a:pPr lvl="0"/>
            <a:r>
              <a:rPr lang="en-US" dirty="0" smtClean="0"/>
              <a:t>Fifth level</a:t>
            </a:r>
            <a:endParaRPr lang="en-US" dirty="0"/>
          </a:p>
        </p:txBody>
      </p:sp>
      <p:sp>
        <p:nvSpPr>
          <p:cNvPr id="15" name="Title 1"/>
          <p:cNvSpPr>
            <a:spLocks noGrp="1"/>
          </p:cNvSpPr>
          <p:nvPr>
            <p:ph type="title"/>
          </p:nvPr>
        </p:nvSpPr>
        <p:spPr>
          <a:xfrm>
            <a:off x="306357" y="273621"/>
            <a:ext cx="8468367" cy="1342454"/>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429456005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4" name="Picture 3" descr="mitchell_logo_4color_horiz_1024x239.jp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423727" y="6220800"/>
            <a:ext cx="1512452" cy="353004"/>
          </a:xfrm>
          <a:prstGeom prst="rect">
            <a:avLst/>
          </a:prstGeom>
        </p:spPr>
      </p:pic>
      <p:sp>
        <p:nvSpPr>
          <p:cNvPr id="5" name="Text Box 16"/>
          <p:cNvSpPr txBox="1">
            <a:spLocks noChangeArrowheads="1"/>
          </p:cNvSpPr>
          <p:nvPr/>
        </p:nvSpPr>
        <p:spPr bwMode="auto">
          <a:xfrm>
            <a:off x="5253181" y="6473945"/>
            <a:ext cx="3752268" cy="309259"/>
          </a:xfrm>
          <a:prstGeom prst="rect">
            <a:avLst/>
          </a:prstGeom>
          <a:noFill/>
          <a:ln w="9525">
            <a:noFill/>
            <a:miter lim="800000"/>
            <a:headEnd/>
            <a:tailEnd/>
          </a:ln>
          <a:effectLst/>
        </p:spPr>
        <p:txBody>
          <a:bodyPr wrap="square" lIns="123388" tIns="61694" rIns="123388" bIns="61694">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1235798" eaLnBrk="0" hangingPunct="0">
              <a:spcBef>
                <a:spcPct val="50000"/>
              </a:spcBef>
            </a:pPr>
            <a:r>
              <a:rPr lang="en-US" sz="600" smtClean="0">
                <a:solidFill>
                  <a:schemeClr val="bg1">
                    <a:lumMod val="50000"/>
                  </a:schemeClr>
                </a:solidFill>
              </a:rPr>
              <a:t>Confidential </a:t>
            </a:r>
            <a:r>
              <a:rPr lang="en-US" sz="600">
                <a:solidFill>
                  <a:schemeClr val="bg1">
                    <a:lumMod val="50000"/>
                  </a:schemeClr>
                </a:solidFill>
              </a:rPr>
              <a:t>and Proprietary and belongs to Mitchell. </a:t>
            </a:r>
            <a:r>
              <a:rPr lang="en-US" sz="600" smtClean="0">
                <a:solidFill>
                  <a:schemeClr val="bg1">
                    <a:lumMod val="50000"/>
                  </a:schemeClr>
                </a:solidFill>
              </a:rPr>
              <a:t>This </a:t>
            </a:r>
            <a:r>
              <a:rPr lang="en-US" sz="600">
                <a:solidFill>
                  <a:schemeClr val="bg1">
                    <a:lumMod val="50000"/>
                  </a:schemeClr>
                </a:solidFill>
              </a:rPr>
              <a:t>document, or </a:t>
            </a:r>
            <a:r>
              <a:rPr lang="en-US" sz="600" smtClean="0">
                <a:solidFill>
                  <a:schemeClr val="bg1">
                    <a:lumMod val="50000"/>
                  </a:schemeClr>
                </a:solidFill>
              </a:rPr>
              <a:t>its </a:t>
            </a:r>
            <a:r>
              <a:rPr lang="en-US" sz="600">
                <a:solidFill>
                  <a:schemeClr val="bg1">
                    <a:lumMod val="50000"/>
                  </a:schemeClr>
                </a:solidFill>
              </a:rPr>
              <a:t>contents, </a:t>
            </a:r>
            <a:r>
              <a:rPr lang="en-US" sz="600" smtClean="0">
                <a:solidFill>
                  <a:schemeClr val="bg1">
                    <a:lumMod val="50000"/>
                  </a:schemeClr>
                </a:solidFill>
              </a:rPr>
              <a:t>is NOT </a:t>
            </a:r>
            <a:r>
              <a:rPr lang="en-US" sz="600">
                <a:solidFill>
                  <a:schemeClr val="bg1">
                    <a:lumMod val="50000"/>
                  </a:schemeClr>
                </a:solidFill>
              </a:rPr>
              <a:t>to be shared </a:t>
            </a:r>
            <a:r>
              <a:rPr lang="en-US" sz="600" smtClean="0">
                <a:solidFill>
                  <a:schemeClr val="bg1">
                    <a:lumMod val="50000"/>
                  </a:schemeClr>
                </a:solidFill>
              </a:rPr>
              <a:t>or </a:t>
            </a:r>
            <a:r>
              <a:rPr lang="en-US" sz="600">
                <a:solidFill>
                  <a:schemeClr val="bg1">
                    <a:lumMod val="50000"/>
                  </a:schemeClr>
                </a:solidFill>
              </a:rPr>
              <a:t>redistributed without the express </a:t>
            </a:r>
            <a:r>
              <a:rPr lang="en-US" sz="600" smtClean="0">
                <a:solidFill>
                  <a:schemeClr val="bg1">
                    <a:lumMod val="50000"/>
                  </a:schemeClr>
                </a:solidFill>
              </a:rPr>
              <a:t>consent </a:t>
            </a:r>
            <a:r>
              <a:rPr lang="en-US" sz="600">
                <a:solidFill>
                  <a:schemeClr val="bg1">
                    <a:lumMod val="50000"/>
                  </a:schemeClr>
                </a:solidFill>
              </a:rPr>
              <a:t>of </a:t>
            </a:r>
            <a:r>
              <a:rPr lang="en-US" sz="600" smtClean="0">
                <a:solidFill>
                  <a:schemeClr val="bg1">
                    <a:lumMod val="50000"/>
                  </a:schemeClr>
                </a:solidFill>
              </a:rPr>
              <a:t>Mitchell </a:t>
            </a:r>
            <a:r>
              <a:rPr lang="en-US" sz="600">
                <a:solidFill>
                  <a:schemeClr val="bg1">
                    <a:lumMod val="50000"/>
                  </a:schemeClr>
                </a:solidFill>
              </a:rPr>
              <a:t>International. ©</a:t>
            </a:r>
            <a:r>
              <a:rPr lang="en-US" sz="600" smtClean="0">
                <a:solidFill>
                  <a:schemeClr val="bg1">
                    <a:lumMod val="50000"/>
                  </a:schemeClr>
                </a:solidFill>
              </a:rPr>
              <a:t>2014 </a:t>
            </a:r>
            <a:r>
              <a:rPr lang="en-US" sz="600">
                <a:solidFill>
                  <a:schemeClr val="bg1">
                    <a:lumMod val="50000"/>
                  </a:schemeClr>
                </a:solidFill>
              </a:rPr>
              <a:t>Mitchell International, Inc.</a:t>
            </a:r>
          </a:p>
        </p:txBody>
      </p:sp>
      <p:sp>
        <p:nvSpPr>
          <p:cNvPr id="8" name="Content Placeholder 3"/>
          <p:cNvSpPr>
            <a:spLocks noGrp="1"/>
          </p:cNvSpPr>
          <p:nvPr>
            <p:ph sz="quarter" idx="10" hasCustomPrompt="1"/>
          </p:nvPr>
        </p:nvSpPr>
        <p:spPr>
          <a:xfrm>
            <a:off x="639149" y="2066391"/>
            <a:ext cx="3643924" cy="3736532"/>
          </a:xfrm>
        </p:spPr>
        <p:txBody>
          <a:bodyPr/>
          <a:lstStyle>
            <a:lvl1pPr marL="342900" indent="-342900">
              <a:buFont typeface="Arial" pitchFamily="34" charset="0"/>
              <a:buChar char="•"/>
              <a:defRPr sz="2200" b="0"/>
            </a:lvl1pPr>
          </a:lstStyle>
          <a:p>
            <a:pPr lvl="0"/>
            <a:r>
              <a:rPr lang="en-US" dirty="0" smtClean="0"/>
              <a:t>First level</a:t>
            </a:r>
          </a:p>
          <a:p>
            <a:pPr lvl="0"/>
            <a:r>
              <a:rPr lang="en-US" dirty="0" smtClean="0"/>
              <a:t>Second level</a:t>
            </a:r>
          </a:p>
          <a:p>
            <a:pPr lvl="0"/>
            <a:r>
              <a:rPr lang="en-US" dirty="0" smtClean="0"/>
              <a:t>Third level</a:t>
            </a:r>
          </a:p>
          <a:p>
            <a:pPr lvl="0"/>
            <a:r>
              <a:rPr lang="en-US" dirty="0" smtClean="0"/>
              <a:t>Fourth level</a:t>
            </a:r>
          </a:p>
          <a:p>
            <a:pPr lvl="0"/>
            <a:r>
              <a:rPr lang="en-US" dirty="0" smtClean="0"/>
              <a:t>Fifth level</a:t>
            </a:r>
            <a:endParaRPr lang="en-US" dirty="0"/>
          </a:p>
        </p:txBody>
      </p:sp>
      <p:pic>
        <p:nvPicPr>
          <p:cNvPr id="2" name="BottomArt-v3.png" descr="/Volumes/art/Kelly/PPT Tempate Samples/5.27.14/Assets/BottomArt-v3.png"/>
          <p:cNvPicPr>
            <a:picLocks noChangeAspect="1"/>
          </p:cNvPicPr>
          <p:nvPr userDrawn="1"/>
        </p:nvPicPr>
        <p:blipFill rotWithShape="1">
          <a:blip r:embed="rId3">
            <a:extLst>
              <a:ext uri="{28A0092B-C50C-407E-A947-70E740481C1C}">
                <a14:useLocalDpi xmlns:a14="http://schemas.microsoft.com/office/drawing/2010/main" val="0"/>
              </a:ext>
            </a:extLst>
          </a:blip>
          <a:srcRect/>
          <a:stretch>
            <a:fillRect/>
          </a:stretch>
        </p:blipFill>
        <p:spPr>
          <a:xfrm>
            <a:off x="0" y="5802922"/>
            <a:ext cx="6224954" cy="1078593"/>
          </a:xfrm>
          <a:prstGeom prst="rect">
            <a:avLst/>
          </a:prstGeom>
        </p:spPr>
      </p:pic>
      <p:grpSp>
        <p:nvGrpSpPr>
          <p:cNvPr id="12" name="Group 11"/>
          <p:cNvGrpSpPr/>
          <p:nvPr userDrawn="1"/>
        </p:nvGrpSpPr>
        <p:grpSpPr>
          <a:xfrm>
            <a:off x="280804" y="1851285"/>
            <a:ext cx="260467" cy="3951638"/>
            <a:chOff x="403359" y="1701200"/>
            <a:chExt cx="260467" cy="3951638"/>
          </a:xfrm>
        </p:grpSpPr>
        <p:sp>
          <p:nvSpPr>
            <p:cNvPr id="13" name="Right Triangle 12"/>
            <p:cNvSpPr/>
            <p:nvPr/>
          </p:nvSpPr>
          <p:spPr>
            <a:xfrm rot="13560000">
              <a:off x="403359" y="1970223"/>
              <a:ext cx="260467" cy="260467"/>
            </a:xfrm>
            <a:prstGeom prst="rtTriangle">
              <a:avLst/>
            </a:prstGeom>
            <a:solidFill>
              <a:srgbClr val="248FD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248FD0"/>
                </a:solidFill>
              </a:endParaRPr>
            </a:p>
          </p:txBody>
        </p:sp>
        <p:cxnSp>
          <p:nvCxnSpPr>
            <p:cNvPr id="14" name="Straight Connector 13"/>
            <p:cNvCxnSpPr/>
            <p:nvPr/>
          </p:nvCxnSpPr>
          <p:spPr>
            <a:xfrm>
              <a:off x="533400" y="1701200"/>
              <a:ext cx="0" cy="3951638"/>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grpSp>
      <p:sp>
        <p:nvSpPr>
          <p:cNvPr id="15" name="Content Placeholder 3"/>
          <p:cNvSpPr>
            <a:spLocks noGrp="1"/>
          </p:cNvSpPr>
          <p:nvPr>
            <p:ph sz="quarter" idx="11" hasCustomPrompt="1"/>
          </p:nvPr>
        </p:nvSpPr>
        <p:spPr>
          <a:xfrm>
            <a:off x="4959093" y="2060535"/>
            <a:ext cx="3815631" cy="3736532"/>
          </a:xfrm>
        </p:spPr>
        <p:txBody>
          <a:bodyPr/>
          <a:lstStyle>
            <a:lvl1pPr marL="342900" indent="-342900">
              <a:buFont typeface="Arial" pitchFamily="34" charset="0"/>
              <a:buChar char="•"/>
              <a:defRPr sz="2200" b="0"/>
            </a:lvl1pPr>
          </a:lstStyle>
          <a:p>
            <a:pPr lvl="0"/>
            <a:r>
              <a:rPr lang="en-US" dirty="0" smtClean="0"/>
              <a:t>First level</a:t>
            </a:r>
          </a:p>
          <a:p>
            <a:pPr lvl="0"/>
            <a:r>
              <a:rPr lang="en-US" dirty="0" smtClean="0"/>
              <a:t>Second level</a:t>
            </a:r>
          </a:p>
          <a:p>
            <a:pPr lvl="0"/>
            <a:r>
              <a:rPr lang="en-US" dirty="0" smtClean="0"/>
              <a:t>Third level</a:t>
            </a:r>
          </a:p>
          <a:p>
            <a:pPr lvl="0"/>
            <a:r>
              <a:rPr lang="en-US" dirty="0" smtClean="0"/>
              <a:t>Fourth level</a:t>
            </a:r>
          </a:p>
          <a:p>
            <a:pPr lvl="0"/>
            <a:r>
              <a:rPr lang="en-US" dirty="0" smtClean="0"/>
              <a:t>Fifth level</a:t>
            </a:r>
            <a:endParaRPr lang="en-US" dirty="0"/>
          </a:p>
        </p:txBody>
      </p:sp>
      <p:grpSp>
        <p:nvGrpSpPr>
          <p:cNvPr id="16" name="Group 15"/>
          <p:cNvGrpSpPr/>
          <p:nvPr userDrawn="1"/>
        </p:nvGrpSpPr>
        <p:grpSpPr>
          <a:xfrm>
            <a:off x="4600749" y="1845429"/>
            <a:ext cx="260467" cy="3951638"/>
            <a:chOff x="403359" y="1701200"/>
            <a:chExt cx="260467" cy="3951638"/>
          </a:xfrm>
        </p:grpSpPr>
        <p:sp>
          <p:nvSpPr>
            <p:cNvPr id="17" name="Right Triangle 16"/>
            <p:cNvSpPr/>
            <p:nvPr/>
          </p:nvSpPr>
          <p:spPr>
            <a:xfrm rot="13560000">
              <a:off x="403359" y="1970223"/>
              <a:ext cx="260467" cy="260467"/>
            </a:xfrm>
            <a:prstGeom prst="rtTriangle">
              <a:avLst/>
            </a:prstGeom>
            <a:solidFill>
              <a:srgbClr val="248FD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248FD0"/>
                </a:solidFill>
              </a:endParaRPr>
            </a:p>
          </p:txBody>
        </p:sp>
        <p:cxnSp>
          <p:nvCxnSpPr>
            <p:cNvPr id="18" name="Straight Connector 17"/>
            <p:cNvCxnSpPr/>
            <p:nvPr/>
          </p:nvCxnSpPr>
          <p:spPr>
            <a:xfrm>
              <a:off x="533400" y="1701200"/>
              <a:ext cx="0" cy="3951638"/>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grpSp>
      <p:sp>
        <p:nvSpPr>
          <p:cNvPr id="19" name="Title 1"/>
          <p:cNvSpPr>
            <a:spLocks noGrp="1"/>
          </p:cNvSpPr>
          <p:nvPr>
            <p:ph type="title"/>
          </p:nvPr>
        </p:nvSpPr>
        <p:spPr>
          <a:xfrm>
            <a:off x="306357" y="273621"/>
            <a:ext cx="8468367" cy="1342454"/>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92443844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06357" y="273621"/>
            <a:ext cx="8468367" cy="1342454"/>
          </a:xfrm>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368300" y="1616075"/>
            <a:ext cx="8229600" cy="4618038"/>
          </a:xfrm>
        </p:spPr>
        <p:txBody>
          <a:bodyPr numCol="2"/>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6107623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teal-swoosh-squares-top.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4953002"/>
          </a:xfrm>
          <a:prstGeom prst="rect">
            <a:avLst/>
          </a:prstGeom>
        </p:spPr>
      </p:pic>
      <p:pic>
        <p:nvPicPr>
          <p:cNvPr id="10" name="Picture 9" descr="cover-slide.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0" y="4006273"/>
            <a:ext cx="9167090" cy="2881554"/>
          </a:xfrm>
          <a:prstGeom prst="rect">
            <a:avLst/>
          </a:prstGeom>
        </p:spPr>
      </p:pic>
      <p:pic>
        <p:nvPicPr>
          <p:cNvPr id="6" name="Picture 5" descr="cover-slide.png"/>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0" y="4006273"/>
            <a:ext cx="9167090" cy="2881554"/>
          </a:xfrm>
          <a:prstGeom prst="rect">
            <a:avLst/>
          </a:prstGeom>
        </p:spPr>
      </p:pic>
      <p:sp>
        <p:nvSpPr>
          <p:cNvPr id="5" name="Title 1"/>
          <p:cNvSpPr>
            <a:spLocks noGrp="1"/>
          </p:cNvSpPr>
          <p:nvPr>
            <p:ph type="title"/>
          </p:nvPr>
        </p:nvSpPr>
        <p:spPr>
          <a:xfrm>
            <a:off x="401638" y="2620107"/>
            <a:ext cx="8229600" cy="1123705"/>
          </a:xfrm>
        </p:spPr>
        <p:txBody>
          <a:bodyPr/>
          <a:lstStyle>
            <a:lvl1pPr algn="ctr">
              <a:defRPr/>
            </a:lvl1pPr>
          </a:lstStyle>
          <a:p>
            <a:r>
              <a:rPr lang="en-US" dirty="0" smtClean="0"/>
              <a:t>Click to edit Master title style</a:t>
            </a:r>
            <a:endParaRPr lang="en-US" dirty="0"/>
          </a:p>
        </p:txBody>
      </p:sp>
    </p:spTree>
    <p:extLst>
      <p:ext uri="{BB962C8B-B14F-4D97-AF65-F5344CB8AC3E}">
        <p14:creationId xmlns:p14="http://schemas.microsoft.com/office/powerpoint/2010/main" val="133548243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5_Custom Layout">
    <p:spTree>
      <p:nvGrpSpPr>
        <p:cNvPr id="1" name=""/>
        <p:cNvGrpSpPr/>
        <p:nvPr/>
      </p:nvGrpSpPr>
      <p:grpSpPr>
        <a:xfrm>
          <a:off x="0" y="0"/>
          <a:ext cx="0" cy="0"/>
          <a:chOff x="0" y="0"/>
          <a:chExt cx="0" cy="0"/>
        </a:xfrm>
      </p:grpSpPr>
      <p:pic>
        <p:nvPicPr>
          <p:cNvPr id="5" name="teal-swoosh-squares-top.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4953002"/>
          </a:xfrm>
          <a:prstGeom prst="rect">
            <a:avLst/>
          </a:prstGeom>
        </p:spPr>
      </p:pic>
      <p:pic>
        <p:nvPicPr>
          <p:cNvPr id="10" name="Picture 9" descr="cover-slide.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0" y="4006273"/>
            <a:ext cx="9167090" cy="2881554"/>
          </a:xfrm>
          <a:prstGeom prst="rect">
            <a:avLst/>
          </a:prstGeom>
        </p:spPr>
      </p:pic>
      <p:pic>
        <p:nvPicPr>
          <p:cNvPr id="6" name="Picture 5" descr="cover-slide.png"/>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0" y="4006273"/>
            <a:ext cx="9167090" cy="2881554"/>
          </a:xfrm>
          <a:prstGeom prst="rect">
            <a:avLst/>
          </a:prstGeom>
        </p:spPr>
      </p:pic>
      <p:pic>
        <p:nvPicPr>
          <p:cNvPr id="7" name="Picture 6" descr="(m)poweringbetteroutcomes.png"/>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0" y="2723921"/>
            <a:ext cx="9143391" cy="804618"/>
          </a:xfrm>
          <a:prstGeom prst="rect">
            <a:avLst/>
          </a:prstGeom>
        </p:spPr>
      </p:pic>
    </p:spTree>
    <p:extLst>
      <p:ext uri="{BB962C8B-B14F-4D97-AF65-F5344CB8AC3E}">
        <p14:creationId xmlns:p14="http://schemas.microsoft.com/office/powerpoint/2010/main" val="4379409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6357" y="273621"/>
            <a:ext cx="8468367" cy="1308993"/>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59110" y="1749669"/>
            <a:ext cx="8229600" cy="433681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4" name="Picture 3" descr="mitchell_logo_4color_horiz_1024x239.jpg"/>
          <p:cNvPicPr>
            <a:picLocks noChangeAspect="1"/>
          </p:cNvPicPr>
          <p:nvPr userDrawn="1"/>
        </p:nvPicPr>
        <p:blipFill>
          <a:blip r:embed="rId9" cstate="email">
            <a:extLst>
              <a:ext uri="{28A0092B-C50C-407E-A947-70E740481C1C}">
                <a14:useLocalDpi xmlns:a14="http://schemas.microsoft.com/office/drawing/2010/main" val="0"/>
              </a:ext>
            </a:extLst>
          </a:blip>
          <a:stretch>
            <a:fillRect/>
          </a:stretch>
        </p:blipFill>
        <p:spPr>
          <a:xfrm>
            <a:off x="7423727" y="6220800"/>
            <a:ext cx="1512452" cy="353004"/>
          </a:xfrm>
          <a:prstGeom prst="rect">
            <a:avLst/>
          </a:prstGeom>
        </p:spPr>
      </p:pic>
      <p:sp>
        <p:nvSpPr>
          <p:cNvPr id="5" name="Text Box 16"/>
          <p:cNvSpPr txBox="1">
            <a:spLocks noChangeArrowheads="1"/>
          </p:cNvSpPr>
          <p:nvPr userDrawn="1"/>
        </p:nvSpPr>
        <p:spPr bwMode="auto">
          <a:xfrm>
            <a:off x="5253181" y="6473945"/>
            <a:ext cx="3752268" cy="309259"/>
          </a:xfrm>
          <a:prstGeom prst="rect">
            <a:avLst/>
          </a:prstGeom>
          <a:noFill/>
          <a:ln w="9525">
            <a:noFill/>
            <a:miter lim="800000"/>
            <a:headEnd/>
            <a:tailEnd/>
          </a:ln>
          <a:effectLst/>
        </p:spPr>
        <p:txBody>
          <a:bodyPr wrap="square" lIns="123388" tIns="61694" rIns="123388" bIns="61694">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1235798" eaLnBrk="0" hangingPunct="0">
              <a:spcBef>
                <a:spcPct val="50000"/>
              </a:spcBef>
            </a:pPr>
            <a:r>
              <a:rPr lang="en-US" sz="600" smtClean="0">
                <a:solidFill>
                  <a:schemeClr val="bg1">
                    <a:lumMod val="50000"/>
                  </a:schemeClr>
                </a:solidFill>
              </a:rPr>
              <a:t>Confidential </a:t>
            </a:r>
            <a:r>
              <a:rPr lang="en-US" sz="600">
                <a:solidFill>
                  <a:schemeClr val="bg1">
                    <a:lumMod val="50000"/>
                  </a:schemeClr>
                </a:solidFill>
              </a:rPr>
              <a:t>and Proprietary and belongs to Mitchell. </a:t>
            </a:r>
            <a:r>
              <a:rPr lang="en-US" sz="600" smtClean="0">
                <a:solidFill>
                  <a:schemeClr val="bg1">
                    <a:lumMod val="50000"/>
                  </a:schemeClr>
                </a:solidFill>
              </a:rPr>
              <a:t>This </a:t>
            </a:r>
            <a:r>
              <a:rPr lang="en-US" sz="600">
                <a:solidFill>
                  <a:schemeClr val="bg1">
                    <a:lumMod val="50000"/>
                  </a:schemeClr>
                </a:solidFill>
              </a:rPr>
              <a:t>document, or </a:t>
            </a:r>
            <a:r>
              <a:rPr lang="en-US" sz="600" smtClean="0">
                <a:solidFill>
                  <a:schemeClr val="bg1">
                    <a:lumMod val="50000"/>
                  </a:schemeClr>
                </a:solidFill>
              </a:rPr>
              <a:t>its </a:t>
            </a:r>
            <a:r>
              <a:rPr lang="en-US" sz="600">
                <a:solidFill>
                  <a:schemeClr val="bg1">
                    <a:lumMod val="50000"/>
                  </a:schemeClr>
                </a:solidFill>
              </a:rPr>
              <a:t>contents, </a:t>
            </a:r>
            <a:r>
              <a:rPr lang="en-US" sz="600" smtClean="0">
                <a:solidFill>
                  <a:schemeClr val="bg1">
                    <a:lumMod val="50000"/>
                  </a:schemeClr>
                </a:solidFill>
              </a:rPr>
              <a:t>is NOT </a:t>
            </a:r>
            <a:r>
              <a:rPr lang="en-US" sz="600">
                <a:solidFill>
                  <a:schemeClr val="bg1">
                    <a:lumMod val="50000"/>
                  </a:schemeClr>
                </a:solidFill>
              </a:rPr>
              <a:t>to be shared </a:t>
            </a:r>
            <a:r>
              <a:rPr lang="en-US" sz="600" smtClean="0">
                <a:solidFill>
                  <a:schemeClr val="bg1">
                    <a:lumMod val="50000"/>
                  </a:schemeClr>
                </a:solidFill>
              </a:rPr>
              <a:t>or </a:t>
            </a:r>
            <a:r>
              <a:rPr lang="en-US" sz="600">
                <a:solidFill>
                  <a:schemeClr val="bg1">
                    <a:lumMod val="50000"/>
                  </a:schemeClr>
                </a:solidFill>
              </a:rPr>
              <a:t>redistributed without the express </a:t>
            </a:r>
            <a:r>
              <a:rPr lang="en-US" sz="600" smtClean="0">
                <a:solidFill>
                  <a:schemeClr val="bg1">
                    <a:lumMod val="50000"/>
                  </a:schemeClr>
                </a:solidFill>
              </a:rPr>
              <a:t>consent </a:t>
            </a:r>
            <a:r>
              <a:rPr lang="en-US" sz="600">
                <a:solidFill>
                  <a:schemeClr val="bg1">
                    <a:lumMod val="50000"/>
                  </a:schemeClr>
                </a:solidFill>
              </a:rPr>
              <a:t>of </a:t>
            </a:r>
            <a:r>
              <a:rPr lang="en-US" sz="600" smtClean="0">
                <a:solidFill>
                  <a:schemeClr val="bg1">
                    <a:lumMod val="50000"/>
                  </a:schemeClr>
                </a:solidFill>
              </a:rPr>
              <a:t>Mitchell </a:t>
            </a:r>
            <a:r>
              <a:rPr lang="en-US" sz="600">
                <a:solidFill>
                  <a:schemeClr val="bg1">
                    <a:lumMod val="50000"/>
                  </a:schemeClr>
                </a:solidFill>
              </a:rPr>
              <a:t>International. ©</a:t>
            </a:r>
            <a:r>
              <a:rPr lang="en-US" sz="600" smtClean="0">
                <a:solidFill>
                  <a:schemeClr val="bg1">
                    <a:lumMod val="50000"/>
                  </a:schemeClr>
                </a:solidFill>
              </a:rPr>
              <a:t>2014 </a:t>
            </a:r>
            <a:r>
              <a:rPr lang="en-US" sz="600">
                <a:solidFill>
                  <a:schemeClr val="bg1">
                    <a:lumMod val="50000"/>
                  </a:schemeClr>
                </a:solidFill>
              </a:rPr>
              <a:t>Mitchell International, Inc.</a:t>
            </a:r>
          </a:p>
        </p:txBody>
      </p:sp>
      <p:pic>
        <p:nvPicPr>
          <p:cNvPr id="6" name="BottomArt-v3.png" descr="/Volumes/art/Kelly/PPT Tempate Samples/5.27.14/Assets/BottomArt-v3.png"/>
          <p:cNvPicPr>
            <a:picLocks noChangeAspect="1"/>
          </p:cNvPicPr>
          <p:nvPr userDrawn="1"/>
        </p:nvPicPr>
        <p:blipFill rotWithShape="1">
          <a:blip r:embed="rId10">
            <a:extLst>
              <a:ext uri="{28A0092B-C50C-407E-A947-70E740481C1C}">
                <a14:useLocalDpi xmlns:a14="http://schemas.microsoft.com/office/drawing/2010/main" val="0"/>
              </a:ext>
            </a:extLst>
          </a:blip>
          <a:srcRect/>
          <a:stretch>
            <a:fillRect/>
          </a:stretch>
        </p:blipFill>
        <p:spPr>
          <a:xfrm>
            <a:off x="0" y="5802922"/>
            <a:ext cx="6224954" cy="1078593"/>
          </a:xfrm>
          <a:prstGeom prst="rect">
            <a:avLst/>
          </a:prstGeom>
        </p:spPr>
      </p:pic>
    </p:spTree>
    <p:extLst>
      <p:ext uri="{BB962C8B-B14F-4D97-AF65-F5344CB8AC3E}">
        <p14:creationId xmlns:p14="http://schemas.microsoft.com/office/powerpoint/2010/main" val="4139684024"/>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70" r:id="rId3"/>
    <p:sldLayoutId id="2147483669" r:id="rId4"/>
    <p:sldLayoutId id="2147483667" r:id="rId5"/>
    <p:sldLayoutId id="2147483668" r:id="rId6"/>
    <p:sldLayoutId id="2147483671" r:id="rId7"/>
  </p:sldLayoutIdLst>
  <p:timing>
    <p:tnLst>
      <p:par>
        <p:cTn id="1" dur="indefinite" restart="never" nodeType="tmRoot"/>
      </p:par>
    </p:tnLst>
  </p:timing>
  <p:txStyles>
    <p:titleStyle>
      <a:lvl1pPr algn="l" defTabSz="457200" rtl="0" eaLnBrk="1" latinLnBrk="0" hangingPunct="1">
        <a:spcBef>
          <a:spcPct val="0"/>
        </a:spcBef>
        <a:buNone/>
        <a:defRPr sz="3600" kern="1200">
          <a:solidFill>
            <a:schemeClr val="tx1">
              <a:lumMod val="65000"/>
              <a:lumOff val="35000"/>
            </a:schemeClr>
          </a:solidFill>
          <a:latin typeface="+mj-lt"/>
          <a:ea typeface="+mj-ea"/>
          <a:cs typeface="+mj-cs"/>
        </a:defRPr>
      </a:lvl1pPr>
    </p:titleStyle>
    <p:bodyStyle>
      <a:lvl1pPr marL="0" indent="0" algn="l" defTabSz="457200" rtl="0" eaLnBrk="1" latinLnBrk="0" hangingPunct="1">
        <a:spcBef>
          <a:spcPct val="20000"/>
        </a:spcBef>
        <a:buClr>
          <a:schemeClr val="accent1"/>
        </a:buClr>
        <a:buFont typeface="Arial"/>
        <a:buNone/>
        <a:defRPr sz="24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3pPr>
      <a:lvl4pPr marL="1600200" indent="-2286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5.xml"/><Relationship Id="rId5" Type="http://schemas.openxmlformats.org/officeDocument/2006/relationships/image" Target="../media/image39.png"/><Relationship Id="rId4" Type="http://schemas.openxmlformats.org/officeDocument/2006/relationships/image" Target="../media/image3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7.jpe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7.jpe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47.jpeg"/><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47.jpeg"/><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47.jpeg"/><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5.xml"/><Relationship Id="rId4" Type="http://schemas.openxmlformats.org/officeDocument/2006/relationships/image" Target="../media/image58.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image" Target="../media/image61.jpeg"/><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2" Type="http://schemas.openxmlformats.org/officeDocument/2006/relationships/image" Target="../media/image67.jpeg"/><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2" Type="http://schemas.openxmlformats.org/officeDocument/2006/relationships/image" Target="../media/image69.jpeg"/><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37026" y="2070620"/>
            <a:ext cx="8157703" cy="1903994"/>
          </a:xfrm>
          <a:prstGeom prst="rect">
            <a:avLst/>
          </a:prstGeom>
        </p:spPr>
      </p:pic>
    </p:spTree>
    <p:extLst>
      <p:ext uri="{BB962C8B-B14F-4D97-AF65-F5344CB8AC3E}">
        <p14:creationId xmlns:p14="http://schemas.microsoft.com/office/powerpoint/2010/main" val="2483232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in 90 seconds: Declaring Variables</a:t>
            </a:r>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8300" y="2767013"/>
            <a:ext cx="5867400" cy="1323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558100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in 90 seconds: Declaring Variables</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3588" y="2600325"/>
            <a:ext cx="5076825" cy="1657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30359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in 90 seconds: Functions</a:t>
            </a:r>
            <a:endParaRPr lang="en-US" dirty="0"/>
          </a:p>
        </p:txBody>
      </p:sp>
      <p:sp>
        <p:nvSpPr>
          <p:cNvPr id="4" name="TextBox 3"/>
          <p:cNvSpPr txBox="1"/>
          <p:nvPr/>
        </p:nvSpPr>
        <p:spPr>
          <a:xfrm>
            <a:off x="458756" y="1673622"/>
            <a:ext cx="8014684" cy="646331"/>
          </a:xfrm>
          <a:prstGeom prst="rect">
            <a:avLst/>
          </a:prstGeom>
          <a:noFill/>
        </p:spPr>
        <p:txBody>
          <a:bodyPr wrap="square" rtlCol="0">
            <a:spAutoFit/>
          </a:bodyPr>
          <a:lstStyle/>
          <a:p>
            <a:r>
              <a:rPr lang="en-US" dirty="0" smtClean="0"/>
              <a:t>Functions are a block of code that can execute a task. They can be called elsewhere in your program to perform its code.</a:t>
            </a:r>
            <a:endParaRPr lang="en-US" dirty="0"/>
          </a:p>
        </p:txBody>
      </p:sp>
      <p:pic>
        <p:nvPicPr>
          <p:cNvPr id="3078" name="Picture 6" descr="http://codesupport.info/wp-content/uploads/2013/03/javascript_function_05.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856921" y="2319953"/>
            <a:ext cx="5218353" cy="4014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29422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06357" y="273621"/>
            <a:ext cx="8468367" cy="1342454"/>
          </a:xfrm>
        </p:spPr>
        <p:txBody>
          <a:bodyPr/>
          <a:lstStyle/>
          <a:p>
            <a:r>
              <a:rPr lang="en-US" dirty="0" smtClean="0"/>
              <a:t>JavaScript in 90 seconds: Functions as args</a:t>
            </a:r>
            <a:endParaRPr lang="en-US"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57" y="1295399"/>
            <a:ext cx="7123143" cy="46397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137658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in 90 seconds: JSON</a:t>
            </a:r>
            <a:endParaRPr lang="en-US" dirty="0"/>
          </a:p>
        </p:txBody>
      </p:sp>
      <p:pic>
        <p:nvPicPr>
          <p:cNvPr id="3074" name="Picture 2" descr="http://dev.bowdenweb.com/js/json/i/hello-my-name-is-json.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943259" y="1041262"/>
            <a:ext cx="2831465" cy="194831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datasymphony.com.au/wp-content/uploads/2012/05/Plain-JS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422" y="2735580"/>
            <a:ext cx="5395278" cy="342454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06356" y="1978422"/>
            <a:ext cx="4726615" cy="369332"/>
          </a:xfrm>
          <a:prstGeom prst="rect">
            <a:avLst/>
          </a:prstGeom>
          <a:noFill/>
        </p:spPr>
        <p:txBody>
          <a:bodyPr wrap="none" rtlCol="0">
            <a:spAutoFit/>
          </a:bodyPr>
          <a:lstStyle/>
          <a:p>
            <a:r>
              <a:rPr lang="en-US" dirty="0" smtClean="0"/>
              <a:t>Key Value Pair data type wrapped in curly braces</a:t>
            </a:r>
            <a:endParaRPr lang="en-US" dirty="0"/>
          </a:p>
        </p:txBody>
      </p:sp>
    </p:spTree>
    <p:extLst>
      <p:ext uri="{BB962C8B-B14F-4D97-AF65-F5344CB8AC3E}">
        <p14:creationId xmlns:p14="http://schemas.microsoft.com/office/powerpoint/2010/main" val="11002571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in 90 </a:t>
            </a:r>
            <a:r>
              <a:rPr lang="en-US" dirty="0"/>
              <a:t>seconds</a:t>
            </a:r>
            <a:r>
              <a:rPr lang="en-US" dirty="0" smtClean="0"/>
              <a:t>: the DOM</a:t>
            </a:r>
            <a:endParaRPr lang="en-US" dirty="0"/>
          </a:p>
        </p:txBody>
      </p:sp>
      <p:pic>
        <p:nvPicPr>
          <p:cNvPr id="9218" name="Picture 2" descr="https://camo.githubusercontent.com/6ded8f7e56da0bd98cd58f59cc7920b1ccfbd036/687474703a2f2f7777772e74757872616461722e636f6d2f66696c65732f4c58463131382e7475745f6772656173652e6469616772616d2e706e6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6715" y="1996440"/>
            <a:ext cx="5915025"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0112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in 90 seconds: Syntax</a:t>
            </a:r>
          </a:p>
        </p:txBody>
      </p:sp>
      <p:pic>
        <p:nvPicPr>
          <p:cNvPr id="12290" name="Picture 2" descr="http://1.bp.blogspot.com/-36FBIuhx_Ro/VedSQnpr6OI/AAAAAAAAC2s/7N49tKGGv8M/s640/anatomy-of-an-html-elemen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9475" y="2461260"/>
            <a:ext cx="7223760" cy="2407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86602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in 90 seconds: Syntax</a:t>
            </a:r>
            <a:endParaRPr lang="en-US" dirty="0"/>
          </a:p>
        </p:txBody>
      </p:sp>
      <p:pic>
        <p:nvPicPr>
          <p:cNvPr id="11266" name="Picture 2" descr="http://thecodeblock.com/wp-content/uploads/html-structure/HTML-element-markup-syntax-diagr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934" y="1502092"/>
            <a:ext cx="8653145" cy="4089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94873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0244" name="Picture 4" descr="http://www.inmotionhosting.com/img/infographics/html5_cheat_sheet_tags.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0" y="106680"/>
            <a:ext cx="9144000" cy="6273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25329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Enabling HTML 5</a:t>
            </a:r>
            <a:endParaRPr lang="en-US" dirty="0"/>
          </a:p>
        </p:txBody>
      </p:sp>
      <p:sp>
        <p:nvSpPr>
          <p:cNvPr id="3" name="Content Placeholder 2"/>
          <p:cNvSpPr>
            <a:spLocks noGrp="1"/>
          </p:cNvSpPr>
          <p:nvPr>
            <p:ph sz="quarter" idx="10"/>
          </p:nvPr>
        </p:nvSpPr>
        <p:spPr/>
        <p:txBody>
          <a:bodyPr/>
          <a:lstStyle/>
          <a:p>
            <a:r>
              <a:rPr lang="en-US" dirty="0" smtClean="0"/>
              <a:t>&lt;!DOCTYPE HTML&gt;</a:t>
            </a:r>
            <a:endParaRPr lang="en-US" dirty="0"/>
          </a:p>
        </p:txBody>
      </p:sp>
    </p:spTree>
    <p:extLst>
      <p:ext uri="{BB962C8B-B14F-4D97-AF65-F5344CB8AC3E}">
        <p14:creationId xmlns:p14="http://schemas.microsoft.com/office/powerpoint/2010/main" val="32944073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904875" y="1797451"/>
            <a:ext cx="8153400" cy="675217"/>
          </a:xfrm>
        </p:spPr>
        <p:txBody>
          <a:bodyPr>
            <a:noAutofit/>
          </a:bodyPr>
          <a:lstStyle/>
          <a:p>
            <a:r>
              <a:rPr lang="en-US" sz="4000" dirty="0" smtClean="0"/>
              <a:t>Intro To AngularJS</a:t>
            </a:r>
            <a:endParaRPr lang="en-US" sz="4400" dirty="0">
              <a:solidFill>
                <a:schemeClr val="tx1"/>
              </a:solidFill>
            </a:endParaRPr>
          </a:p>
        </p:txBody>
      </p:sp>
      <p:sp>
        <p:nvSpPr>
          <p:cNvPr id="3" name="Subtitle 2"/>
          <p:cNvSpPr>
            <a:spLocks noGrp="1"/>
          </p:cNvSpPr>
          <p:nvPr>
            <p:ph type="subTitle" idx="4294967295"/>
          </p:nvPr>
        </p:nvSpPr>
        <p:spPr>
          <a:xfrm>
            <a:off x="922249" y="2649967"/>
            <a:ext cx="3233738" cy="482600"/>
          </a:xfrm>
        </p:spPr>
        <p:txBody>
          <a:bodyPr>
            <a:noAutofit/>
          </a:bodyPr>
          <a:lstStyle/>
          <a:p>
            <a:r>
              <a:rPr lang="en-US" sz="2000" b="0" dirty="0" smtClean="0">
                <a:solidFill>
                  <a:schemeClr val="bg1">
                    <a:lumMod val="50000"/>
                  </a:schemeClr>
                </a:solidFill>
              </a:rPr>
              <a:t>5/3/2016</a:t>
            </a:r>
            <a:endParaRPr lang="en-US" sz="2000" b="0" dirty="0">
              <a:solidFill>
                <a:schemeClr val="bg1">
                  <a:lumMod val="50000"/>
                </a:schemeClr>
              </a:solidFill>
            </a:endParaRPr>
          </a:p>
        </p:txBody>
      </p:sp>
      <p:sp>
        <p:nvSpPr>
          <p:cNvPr id="4" name="Rectangle 47"/>
          <p:cNvSpPr txBox="1">
            <a:spLocks noChangeArrowheads="1"/>
          </p:cNvSpPr>
          <p:nvPr/>
        </p:nvSpPr>
        <p:spPr>
          <a:xfrm>
            <a:off x="922249" y="3132567"/>
            <a:ext cx="5969564" cy="1188719"/>
          </a:xfrm>
          <a:prstGeom prst="rect">
            <a:avLst/>
          </a:prstGeom>
        </p:spPr>
        <p:txBody>
          <a:bodyPr/>
          <a:lstStyle>
            <a:lvl1pPr marL="342900" indent="-342900" algn="l" rtl="0" fontAlgn="base">
              <a:spcBef>
                <a:spcPct val="20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a:solidFill>
                  <a:schemeClr val="tx1"/>
                </a:solidFill>
                <a:latin typeface="+mn-lt"/>
              </a:defRPr>
            </a:lvl2pPr>
            <a:lvl3pPr marL="1143000" indent="-228600" algn="l" rtl="0" fontAlgn="base">
              <a:spcBef>
                <a:spcPct val="20000"/>
              </a:spcBef>
              <a:spcAft>
                <a:spcPct val="0"/>
              </a:spcAft>
              <a:buChar char="•"/>
              <a:defRPr>
                <a:solidFill>
                  <a:schemeClr val="tx1"/>
                </a:solidFill>
                <a:latin typeface="+mn-lt"/>
              </a:defRPr>
            </a:lvl3pPr>
            <a:lvl4pPr marL="1600200" indent="-228600" algn="l" rtl="0" fontAlgn="base">
              <a:spcBef>
                <a:spcPct val="20000"/>
              </a:spcBef>
              <a:spcAft>
                <a:spcPct val="0"/>
              </a:spcAft>
              <a:buChar char="–"/>
              <a:defRPr>
                <a:solidFill>
                  <a:schemeClr val="tx1"/>
                </a:solidFill>
                <a:latin typeface="+mn-lt"/>
              </a:defRPr>
            </a:lvl4pPr>
            <a:lvl5pPr marL="2057400" indent="-228600" algn="l" rtl="0" fontAlgn="base">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pPr>
              <a:buClr>
                <a:schemeClr val="accent6"/>
              </a:buClr>
            </a:pPr>
            <a:r>
              <a:rPr lang="en-US" sz="1400" dirty="0" smtClean="0">
                <a:latin typeface="Calibri" pitchFamily="34" charset="0"/>
              </a:rPr>
              <a:t>Patrick Traeger, SW Dev </a:t>
            </a:r>
            <a:r>
              <a:rPr lang="en-US" sz="1400" dirty="0" err="1" smtClean="0">
                <a:latin typeface="Calibri" pitchFamily="34" charset="0"/>
              </a:rPr>
              <a:t>Eng</a:t>
            </a:r>
            <a:r>
              <a:rPr lang="en-US" sz="1400" dirty="0" smtClean="0">
                <a:latin typeface="Calibri" pitchFamily="34" charset="0"/>
              </a:rPr>
              <a:t> II</a:t>
            </a:r>
          </a:p>
        </p:txBody>
      </p:sp>
    </p:spTree>
    <p:extLst>
      <p:ext uri="{BB962C8B-B14F-4D97-AF65-F5344CB8AC3E}">
        <p14:creationId xmlns:p14="http://schemas.microsoft.com/office/powerpoint/2010/main" val="2260197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in 90 seconds: Data Attributes</a:t>
            </a:r>
            <a:endParaRPr lang="en-US" dirty="0"/>
          </a:p>
        </p:txBody>
      </p:sp>
      <p:pic>
        <p:nvPicPr>
          <p:cNvPr id="13318" name="Picture 6" descr="http://image.slidesharecdn.com/lthtmldataattributes-140612170554-phpapp02/95/lt-html-dataattributes-6-638.jpg?cb=140259277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357" y="1402397"/>
            <a:ext cx="6076950" cy="4676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00545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access attributes with JavaScript</a:t>
            </a:r>
            <a:endParaRPr lang="en-US" dirty="0"/>
          </a:p>
        </p:txBody>
      </p:sp>
      <p:pic>
        <p:nvPicPr>
          <p:cNvPr id="1029" name="Picture 5"/>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0960" y="2058035"/>
            <a:ext cx="9010650" cy="19425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235698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6" name="Picture 4" descr="http://codecondo.com/wp-content/uploads/2015/05/15-Directives-to-Extend-Your-Angular.js-Apps.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0" y="0"/>
            <a:ext cx="9144000" cy="6849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48438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Story of AngularJS</a:t>
            </a:r>
            <a:endParaRPr lang="en-US" dirty="0"/>
          </a:p>
        </p:txBody>
      </p:sp>
      <p:sp>
        <p:nvSpPr>
          <p:cNvPr id="5" name="TextBox 4"/>
          <p:cNvSpPr txBox="1"/>
          <p:nvPr/>
        </p:nvSpPr>
        <p:spPr>
          <a:xfrm>
            <a:off x="566057" y="1502227"/>
            <a:ext cx="7990114" cy="3693319"/>
          </a:xfrm>
          <a:prstGeom prst="rect">
            <a:avLst/>
          </a:prstGeom>
          <a:noFill/>
        </p:spPr>
        <p:txBody>
          <a:bodyPr wrap="square" rtlCol="0">
            <a:spAutoFit/>
          </a:bodyPr>
          <a:lstStyle/>
          <a:p>
            <a:r>
              <a:rPr lang="en-US" dirty="0"/>
              <a:t>AngularJS was created, as a side project, in 2009 by two developers, </a:t>
            </a:r>
            <a:r>
              <a:rPr lang="en-US" dirty="0" err="1"/>
              <a:t>Misko</a:t>
            </a:r>
            <a:r>
              <a:rPr lang="en-US" dirty="0"/>
              <a:t> </a:t>
            </a:r>
            <a:r>
              <a:rPr lang="en-US" dirty="0" err="1"/>
              <a:t>Hevery</a:t>
            </a:r>
            <a:r>
              <a:rPr lang="en-US" dirty="0"/>
              <a:t> and Adam </a:t>
            </a:r>
            <a:r>
              <a:rPr lang="en-US" dirty="0" err="1"/>
              <a:t>Abrons</a:t>
            </a:r>
            <a:r>
              <a:rPr lang="en-US" dirty="0"/>
              <a:t>. </a:t>
            </a:r>
            <a:endParaRPr lang="en-US" dirty="0" smtClean="0"/>
          </a:p>
          <a:p>
            <a:endParaRPr lang="en-US" dirty="0"/>
          </a:p>
          <a:p>
            <a:r>
              <a:rPr lang="en-US" dirty="0" err="1"/>
              <a:t>Hevery</a:t>
            </a:r>
            <a:r>
              <a:rPr lang="en-US" dirty="0"/>
              <a:t> eventually began working on a project at Google called Google Feedback. </a:t>
            </a:r>
            <a:r>
              <a:rPr lang="en-US" dirty="0" err="1"/>
              <a:t>Hevery</a:t>
            </a:r>
            <a:r>
              <a:rPr lang="en-US" dirty="0"/>
              <a:t> and 2 other developers wrote 17,000 lines of code over the period of 6 months for Google Feedback. However, as the code size increased, </a:t>
            </a:r>
            <a:r>
              <a:rPr lang="en-US" dirty="0" err="1"/>
              <a:t>Hevery</a:t>
            </a:r>
            <a:r>
              <a:rPr lang="en-US" dirty="0"/>
              <a:t> began to grow frustrated with how difficult it was to test and modify the code the team had written</a:t>
            </a:r>
            <a:r>
              <a:rPr lang="en-US" dirty="0" smtClean="0"/>
              <a:t>.</a:t>
            </a:r>
          </a:p>
          <a:p>
            <a:endParaRPr lang="en-US" dirty="0"/>
          </a:p>
          <a:p>
            <a:r>
              <a:rPr lang="en-US" dirty="0"/>
              <a:t>So </a:t>
            </a:r>
            <a:r>
              <a:rPr lang="en-US" dirty="0" err="1"/>
              <a:t>Hevery</a:t>
            </a:r>
            <a:r>
              <a:rPr lang="en-US" dirty="0"/>
              <a:t> made the bet with his manager that he could rewrite the entire application using his side </a:t>
            </a:r>
            <a:r>
              <a:rPr lang="en-US" dirty="0" smtClean="0"/>
              <a:t>project </a:t>
            </a:r>
            <a:r>
              <a:rPr lang="en-US" dirty="0"/>
              <a:t>in two weeks. </a:t>
            </a:r>
            <a:r>
              <a:rPr lang="en-US" dirty="0" err="1"/>
              <a:t>Hevery</a:t>
            </a:r>
            <a:r>
              <a:rPr lang="en-US" dirty="0"/>
              <a:t> lost the bet. Instead of 2 weeks it took him 3 weeks to rewrite the entire application, but he was able to cut the application from 17,000 lines to 1,500 lines. </a:t>
            </a:r>
          </a:p>
        </p:txBody>
      </p:sp>
    </p:spTree>
    <p:extLst>
      <p:ext uri="{BB962C8B-B14F-4D97-AF65-F5344CB8AC3E}">
        <p14:creationId xmlns:p14="http://schemas.microsoft.com/office/powerpoint/2010/main" val="32210509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jeffwhelpley.com/content/images/2014/Jun/AngularJS--16-.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3340" y="-1"/>
            <a:ext cx="9006840" cy="675513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909060" y="2033449"/>
            <a:ext cx="4160520" cy="3725091"/>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b="1" dirty="0" smtClean="0">
                <a:solidFill>
                  <a:schemeClr val="tx1"/>
                </a:solidFill>
              </a:rPr>
              <a:t>AngularJS</a:t>
            </a:r>
            <a:r>
              <a:rPr lang="en-US" dirty="0">
                <a:solidFill>
                  <a:schemeClr val="tx1"/>
                </a:solidFill>
              </a:rPr>
              <a:t> is a structural framework for dynamic web apps. It lets you use HTML as your template language and lets you extend HTML's syntax to express your application's components clearly and succinctly. </a:t>
            </a:r>
            <a:r>
              <a:rPr lang="en-US" dirty="0" err="1">
                <a:solidFill>
                  <a:schemeClr val="tx1"/>
                </a:solidFill>
              </a:rPr>
              <a:t>Angular's</a:t>
            </a:r>
            <a:r>
              <a:rPr lang="en-US" dirty="0">
                <a:solidFill>
                  <a:schemeClr val="tx1"/>
                </a:solidFill>
              </a:rPr>
              <a:t> data binding and dependency injection </a:t>
            </a:r>
            <a:r>
              <a:rPr lang="en-US" dirty="0" err="1" smtClean="0">
                <a:solidFill>
                  <a:schemeClr val="tx1"/>
                </a:solidFill>
              </a:rPr>
              <a:t>eliminate’s</a:t>
            </a:r>
            <a:r>
              <a:rPr lang="en-US" dirty="0" smtClean="0">
                <a:solidFill>
                  <a:schemeClr val="tx1"/>
                </a:solidFill>
              </a:rPr>
              <a:t> </a:t>
            </a:r>
            <a:r>
              <a:rPr lang="en-US" dirty="0">
                <a:solidFill>
                  <a:schemeClr val="tx1"/>
                </a:solidFill>
              </a:rPr>
              <a:t>much of the code you would otherwise have to write</a:t>
            </a:r>
            <a:r>
              <a:rPr lang="en-US" dirty="0" smtClean="0">
                <a:solidFill>
                  <a:schemeClr val="tx1"/>
                </a:solidFill>
              </a:rPr>
              <a:t> </a:t>
            </a:r>
            <a:r>
              <a:rPr lang="en-US" dirty="0"/>
              <a:t>much of the code you would otherwise have to write.</a:t>
            </a:r>
            <a:endParaRPr lang="en-US" dirty="0">
              <a:solidFill>
                <a:schemeClr val="tx1"/>
              </a:solidFill>
            </a:endParaRPr>
          </a:p>
        </p:txBody>
      </p:sp>
    </p:spTree>
    <p:extLst>
      <p:ext uri="{BB962C8B-B14F-4D97-AF65-F5344CB8AC3E}">
        <p14:creationId xmlns:p14="http://schemas.microsoft.com/office/powerpoint/2010/main" val="25512826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jeffwhelpley.com/content/images/2014/Jun/AngularJS--16-.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3340" y="-1"/>
            <a:ext cx="9006840" cy="6755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50397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it’s not</a:t>
            </a:r>
            <a:endParaRPr lang="en-US" dirty="0"/>
          </a:p>
        </p:txBody>
      </p:sp>
      <p:sp>
        <p:nvSpPr>
          <p:cNvPr id="5" name="TextBox 4"/>
          <p:cNvSpPr txBox="1"/>
          <p:nvPr/>
        </p:nvSpPr>
        <p:spPr>
          <a:xfrm>
            <a:off x="413657" y="1616075"/>
            <a:ext cx="8361067" cy="2031325"/>
          </a:xfrm>
          <a:prstGeom prst="rect">
            <a:avLst/>
          </a:prstGeom>
          <a:noFill/>
        </p:spPr>
        <p:txBody>
          <a:bodyPr wrap="square" rtlCol="0">
            <a:spAutoFit/>
          </a:bodyPr>
          <a:lstStyle/>
          <a:p>
            <a:pPr marL="285750" indent="-285750">
              <a:buFontTx/>
              <a:buChar char="-"/>
            </a:pPr>
            <a:r>
              <a:rPr lang="en-US" dirty="0" smtClean="0"/>
              <a:t>It is not a JavaScript library. There are no functions to call directly like underscore.js </a:t>
            </a:r>
          </a:p>
          <a:p>
            <a:pPr marL="285750" indent="-285750">
              <a:buFontTx/>
              <a:buChar char="-"/>
            </a:pPr>
            <a:r>
              <a:rPr lang="en-US" dirty="0" smtClean="0"/>
              <a:t>It is not a DOM manipulation library, it actually uses a subset of JQuery called </a:t>
            </a:r>
            <a:r>
              <a:rPr lang="en-US" dirty="0" err="1" smtClean="0"/>
              <a:t>jqlite</a:t>
            </a:r>
            <a:r>
              <a:rPr lang="en-US" dirty="0" smtClean="0"/>
              <a:t> </a:t>
            </a:r>
          </a:p>
          <a:p>
            <a:pPr marL="285750" indent="-285750">
              <a:buFontTx/>
              <a:buChar char="-"/>
            </a:pPr>
            <a:r>
              <a:rPr lang="en-US" dirty="0" smtClean="0"/>
              <a:t>It is not just another tool to use, it is THE tool to use when one is using </a:t>
            </a:r>
            <a:r>
              <a:rPr lang="en-US" dirty="0" err="1" smtClean="0"/>
              <a:t>AngularJs</a:t>
            </a:r>
            <a:endParaRPr lang="en-US" dirty="0" smtClean="0"/>
          </a:p>
          <a:p>
            <a:pPr marL="742950" lvl="1" indent="-285750">
              <a:buFontTx/>
              <a:buChar char="-"/>
            </a:pPr>
            <a:r>
              <a:rPr lang="en-US" dirty="0" smtClean="0"/>
              <a:t>There is an angular way of doing things</a:t>
            </a:r>
          </a:p>
          <a:p>
            <a:pPr marL="742950" lvl="1" indent="-285750">
              <a:buFontTx/>
              <a:buChar char="-"/>
            </a:pPr>
            <a:r>
              <a:rPr lang="en-US" dirty="0" smtClean="0"/>
              <a:t>Don’t mix and match this with other frameworks / DOM manipulation strategies</a:t>
            </a:r>
          </a:p>
          <a:p>
            <a:pPr marL="285750" indent="-285750">
              <a:buFontTx/>
              <a:buChar char="-"/>
            </a:pPr>
            <a:r>
              <a:rPr lang="en-US" dirty="0" smtClean="0"/>
              <a:t>It is not strictly a SPA (single page application) framework – in fact – you don’t need to use SPA concepts at all with it</a:t>
            </a:r>
          </a:p>
        </p:txBody>
      </p:sp>
    </p:spTree>
    <p:extLst>
      <p:ext uri="{BB962C8B-B14F-4D97-AF65-F5344CB8AC3E}">
        <p14:creationId xmlns:p14="http://schemas.microsoft.com/office/powerpoint/2010/main" val="16200551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AngularJS is trying to do</a:t>
            </a:r>
            <a:endParaRPr lang="en-US" dirty="0"/>
          </a:p>
        </p:txBody>
      </p:sp>
      <p:sp>
        <p:nvSpPr>
          <p:cNvPr id="3" name="Content Placeholder 2"/>
          <p:cNvSpPr>
            <a:spLocks noGrp="1"/>
          </p:cNvSpPr>
          <p:nvPr>
            <p:ph sz="quarter" idx="10"/>
          </p:nvPr>
        </p:nvSpPr>
        <p:spPr/>
        <p:txBody>
          <a:bodyPr/>
          <a:lstStyle/>
          <a:p>
            <a:pPr marL="342900" indent="-342900">
              <a:buFont typeface="Arial" panose="020B0604020202020204" pitchFamily="34" charset="0"/>
              <a:buChar char="•"/>
            </a:pPr>
            <a:r>
              <a:rPr lang="en-US" dirty="0" smtClean="0"/>
              <a:t>Ease DOM complexity</a:t>
            </a:r>
          </a:p>
          <a:p>
            <a:pPr marL="342900" indent="-342900">
              <a:buFont typeface="Arial" panose="020B0604020202020204" pitchFamily="34" charset="0"/>
              <a:buChar char="•"/>
            </a:pPr>
            <a:r>
              <a:rPr lang="en-US" dirty="0" smtClean="0"/>
              <a:t>Reduce code bloat</a:t>
            </a:r>
            <a:endParaRPr lang="en-US" dirty="0" smtClean="0"/>
          </a:p>
          <a:p>
            <a:pPr marL="342900" indent="-342900">
              <a:buFont typeface="Arial" panose="020B0604020202020204" pitchFamily="34" charset="0"/>
              <a:buChar char="•"/>
            </a:pPr>
            <a:r>
              <a:rPr lang="en-US" dirty="0" smtClean="0"/>
              <a:t>Framework for doing things</a:t>
            </a:r>
          </a:p>
          <a:p>
            <a:pPr marL="342900" indent="-342900">
              <a:buFont typeface="Arial" panose="020B0604020202020204" pitchFamily="34" charset="0"/>
              <a:buChar char="•"/>
            </a:pPr>
            <a:r>
              <a:rPr lang="en-US" dirty="0" smtClean="0"/>
              <a:t>Use client </a:t>
            </a:r>
            <a:r>
              <a:rPr lang="en-US" dirty="0" smtClean="0"/>
              <a:t>side processing </a:t>
            </a:r>
            <a:endParaRPr lang="en-US" dirty="0" smtClean="0"/>
          </a:p>
          <a:p>
            <a:pPr marL="342900" indent="-342900">
              <a:buFont typeface="Arial" panose="020B0604020202020204" pitchFamily="34" charset="0"/>
              <a:buChar char="•"/>
            </a:pPr>
            <a:r>
              <a:rPr lang="en-US" dirty="0" smtClean="0"/>
              <a:t>MVC paradigm</a:t>
            </a:r>
            <a:endParaRPr lang="en-US" dirty="0"/>
          </a:p>
        </p:txBody>
      </p:sp>
    </p:spTree>
    <p:extLst>
      <p:ext uri="{BB962C8B-B14F-4D97-AF65-F5344CB8AC3E}">
        <p14:creationId xmlns:p14="http://schemas.microsoft.com/office/powerpoint/2010/main" val="19831084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more things on the client side</a:t>
            </a:r>
            <a:endParaRPr lang="en-US" dirty="0"/>
          </a:p>
        </p:txBody>
      </p:sp>
      <p:pic>
        <p:nvPicPr>
          <p:cNvPr id="2050" name="Picture 2" descr="https://cdn-images-1.medium.com/max/400/1*ksFQo_CqXyvEkFFcXEtMR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0013" y="1065212"/>
            <a:ext cx="6259512" cy="507020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991100" y="5791200"/>
            <a:ext cx="2413000" cy="4699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641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a:t>
            </a:r>
            <a:endParaRPr lang="en-US" dirty="0"/>
          </a:p>
        </p:txBody>
      </p:sp>
      <p:pic>
        <p:nvPicPr>
          <p:cNvPr id="9218" name="Picture 2" descr="https://i.ytimg.com/vi/xTPzz_2jbDc/maxresdefault.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19100" y="1262695"/>
            <a:ext cx="8473440" cy="4766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44249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WIFI Access and Project Site</a:t>
            </a:r>
            <a:endParaRPr lang="en-US" dirty="0"/>
          </a:p>
        </p:txBody>
      </p:sp>
      <p:sp>
        <p:nvSpPr>
          <p:cNvPr id="4" name="TextBox 3"/>
          <p:cNvSpPr txBox="1"/>
          <p:nvPr/>
        </p:nvSpPr>
        <p:spPr>
          <a:xfrm>
            <a:off x="1262742" y="1970314"/>
            <a:ext cx="7355275" cy="2862322"/>
          </a:xfrm>
          <a:prstGeom prst="rect">
            <a:avLst/>
          </a:prstGeom>
          <a:noFill/>
        </p:spPr>
        <p:txBody>
          <a:bodyPr wrap="square" rtlCol="0">
            <a:spAutoFit/>
          </a:bodyPr>
          <a:lstStyle/>
          <a:p>
            <a:r>
              <a:rPr lang="en-US" sz="3600" dirty="0" smtClean="0"/>
              <a:t>User:  				Guest</a:t>
            </a:r>
          </a:p>
          <a:p>
            <a:r>
              <a:rPr lang="en-US" sz="3600" dirty="0" smtClean="0"/>
              <a:t>Password: 		Mitchell</a:t>
            </a:r>
          </a:p>
          <a:p>
            <a:endParaRPr lang="en-US" sz="3600" dirty="0"/>
          </a:p>
          <a:p>
            <a:r>
              <a:rPr lang="en-US" sz="3600" dirty="0" smtClean="0"/>
              <a:t>Project Site:</a:t>
            </a:r>
          </a:p>
          <a:p>
            <a:r>
              <a:rPr lang="en-US" sz="3600" dirty="0" smtClean="0"/>
              <a:t>github.com/</a:t>
            </a:r>
            <a:r>
              <a:rPr lang="en-US" sz="3600" dirty="0" err="1" smtClean="0"/>
              <a:t>angularjs-gdit</a:t>
            </a:r>
            <a:endParaRPr lang="en-US" sz="3600" dirty="0"/>
          </a:p>
        </p:txBody>
      </p:sp>
    </p:spTree>
    <p:extLst>
      <p:ext uri="{BB962C8B-B14F-4D97-AF65-F5344CB8AC3E}">
        <p14:creationId xmlns:p14="http://schemas.microsoft.com/office/powerpoint/2010/main" val="27027041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https://raw.githubusercontent.com/awatson1978/meteor-cookbook/master/images/MVC%20Cycle%20-%20Traditional%20Model.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42757" y="880777"/>
            <a:ext cx="8328803" cy="4668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21381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s://aspblogs.blob.core.windows.net/media/dwahlin/Media/image_67C64CB0.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760220" y="160132"/>
            <a:ext cx="5537199" cy="6172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61063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https://avaldes.com/wp-content/uploads/2014/09/angularJS_MVC1.png?f9c69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9144000"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23814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simpler picture</a:t>
            </a:r>
            <a:endParaRPr lang="en-US" dirty="0"/>
          </a:p>
        </p:txBody>
      </p:sp>
      <p:pic>
        <p:nvPicPr>
          <p:cNvPr id="5122" name="Picture 2" descr="http://2.bp.blogspot.com/-QvLw108C8mY/U3sZv1LoOjI/AAAAAAAAAdk/AuNW7rVLXj8/s1600/angularjs-module-overvie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3775" y="1965642"/>
            <a:ext cx="6896100" cy="342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95427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6357" y="2777345"/>
            <a:ext cx="8468367" cy="1342454"/>
          </a:xfrm>
        </p:spPr>
        <p:txBody>
          <a:bodyPr/>
          <a:lstStyle/>
          <a:p>
            <a:r>
              <a:rPr lang="en-US" dirty="0" smtClean="0"/>
              <a:t>ENOUGH ALREADY… show me some angular</a:t>
            </a:r>
            <a:endParaRPr lang="en-US" dirty="0"/>
          </a:p>
        </p:txBody>
      </p:sp>
    </p:spTree>
    <p:extLst>
      <p:ext uri="{BB962C8B-B14F-4D97-AF65-F5344CB8AC3E}">
        <p14:creationId xmlns:p14="http://schemas.microsoft.com/office/powerpoint/2010/main" val="25101529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via CDN</a:t>
            </a:r>
            <a:endParaRPr lang="en-US" dirty="0"/>
          </a:p>
        </p:txBody>
      </p:sp>
      <p:sp>
        <p:nvSpPr>
          <p:cNvPr id="4" name="TextBox 3"/>
          <p:cNvSpPr txBox="1"/>
          <p:nvPr/>
        </p:nvSpPr>
        <p:spPr>
          <a:xfrm>
            <a:off x="413657" y="2057400"/>
            <a:ext cx="8490857" cy="1077218"/>
          </a:xfrm>
          <a:prstGeom prst="rect">
            <a:avLst/>
          </a:prstGeom>
          <a:noFill/>
        </p:spPr>
        <p:txBody>
          <a:bodyPr wrap="square" rtlCol="0">
            <a:spAutoFit/>
          </a:bodyPr>
          <a:lstStyle/>
          <a:p>
            <a:r>
              <a:rPr lang="en-US" sz="3200" dirty="0">
                <a:solidFill>
                  <a:schemeClr val="tx2">
                    <a:lumMod val="40000"/>
                    <a:lumOff val="60000"/>
                  </a:schemeClr>
                </a:solidFill>
              </a:rPr>
              <a:t>https://cdnjs.com/libraries/angular.js</a:t>
            </a:r>
            <a:r>
              <a:rPr lang="en-US" sz="3200" dirty="0" smtClean="0">
                <a:solidFill>
                  <a:schemeClr val="tx2">
                    <a:lumMod val="40000"/>
                    <a:lumOff val="60000"/>
                  </a:schemeClr>
                </a:solidFill>
              </a:rPr>
              <a:t>/</a:t>
            </a:r>
          </a:p>
          <a:p>
            <a:endParaRPr lang="en-US" sz="3200" dirty="0" smtClean="0">
              <a:solidFill>
                <a:schemeClr val="tx2">
                  <a:lumMod val="40000"/>
                  <a:lumOff val="60000"/>
                </a:schemeClr>
              </a:solidFill>
            </a:endParaRPr>
          </a:p>
        </p:txBody>
      </p:sp>
    </p:spTree>
    <p:extLst>
      <p:ext uri="{BB962C8B-B14F-4D97-AF65-F5344CB8AC3E}">
        <p14:creationId xmlns:p14="http://schemas.microsoft.com/office/powerpoint/2010/main" val="655879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http://eomp.org/wordpress/wp-content/uploads/2012/04/hello-world.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373085" y="1463201"/>
            <a:ext cx="4684032" cy="3217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56248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44600" y="2611398"/>
            <a:ext cx="6972300" cy="1107996"/>
          </a:xfrm>
          <a:prstGeom prst="rect">
            <a:avLst/>
          </a:prstGeom>
          <a:noFill/>
        </p:spPr>
        <p:txBody>
          <a:bodyPr wrap="square" rtlCol="0">
            <a:spAutoFit/>
          </a:bodyPr>
          <a:lstStyle/>
          <a:p>
            <a:pPr algn="ctr"/>
            <a:r>
              <a:rPr lang="en-US" sz="6600" dirty="0" smtClean="0"/>
              <a:t>EXAMPLE</a:t>
            </a:r>
            <a:endParaRPr lang="en-US" sz="6600" dirty="0"/>
          </a:p>
        </p:txBody>
      </p:sp>
    </p:spTree>
    <p:extLst>
      <p:ext uri="{BB962C8B-B14F-4D97-AF65-F5344CB8AC3E}">
        <p14:creationId xmlns:p14="http://schemas.microsoft.com/office/powerpoint/2010/main" val="29340561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2552700"/>
            <a:ext cx="7899400" cy="1107996"/>
          </a:xfrm>
          <a:prstGeom prst="rect">
            <a:avLst/>
          </a:prstGeom>
          <a:noFill/>
        </p:spPr>
        <p:txBody>
          <a:bodyPr wrap="square" rtlCol="0">
            <a:spAutoFit/>
          </a:bodyPr>
          <a:lstStyle/>
          <a:p>
            <a:pPr algn="ctr"/>
            <a:r>
              <a:rPr lang="en-US" sz="6600" dirty="0" smtClean="0"/>
              <a:t>Exercise 1: hello world</a:t>
            </a:r>
            <a:endParaRPr lang="en-US" sz="6600" dirty="0"/>
          </a:p>
        </p:txBody>
      </p:sp>
    </p:spTree>
    <p:extLst>
      <p:ext uri="{BB962C8B-B14F-4D97-AF65-F5344CB8AC3E}">
        <p14:creationId xmlns:p14="http://schemas.microsoft.com/office/powerpoint/2010/main" val="23212276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4500" y="139700"/>
            <a:ext cx="8432800" cy="6986528"/>
          </a:xfrm>
          <a:prstGeom prst="rect">
            <a:avLst/>
          </a:prstGeom>
          <a:noFill/>
        </p:spPr>
        <p:txBody>
          <a:bodyPr wrap="square" rtlCol="0">
            <a:spAutoFit/>
          </a:bodyPr>
          <a:lstStyle/>
          <a:p>
            <a:pPr marL="342900" indent="-342900">
              <a:buAutoNum type="arabicPeriod"/>
            </a:pPr>
            <a:r>
              <a:rPr lang="en-US" sz="2800" dirty="0" smtClean="0"/>
              <a:t>Ng-app to start application on html tag</a:t>
            </a:r>
          </a:p>
          <a:p>
            <a:pPr marL="342900" indent="-342900">
              <a:buAutoNum type="arabicPeriod"/>
            </a:pPr>
            <a:endParaRPr lang="en-US" sz="2800" dirty="0" smtClean="0"/>
          </a:p>
          <a:p>
            <a:pPr marL="342900" indent="-342900">
              <a:buAutoNum type="arabicPeriod"/>
            </a:pPr>
            <a:endParaRPr lang="en-US" sz="2800" dirty="0" smtClean="0"/>
          </a:p>
          <a:p>
            <a:pPr marL="342900" indent="-342900">
              <a:buAutoNum type="arabicPeriod"/>
            </a:pPr>
            <a:r>
              <a:rPr lang="en-US" sz="2800" dirty="0" smtClean="0"/>
              <a:t>Use CDN to get AngularJS</a:t>
            </a:r>
          </a:p>
          <a:p>
            <a:pPr marL="342900" indent="-342900">
              <a:buAutoNum type="arabicPeriod"/>
            </a:pPr>
            <a:endParaRPr lang="en-US" sz="2800" dirty="0" smtClean="0"/>
          </a:p>
          <a:p>
            <a:pPr marL="342900" indent="-342900">
              <a:buAutoNum type="arabicPeriod"/>
            </a:pPr>
            <a:endParaRPr lang="en-US" sz="2800" dirty="0" smtClean="0"/>
          </a:p>
          <a:p>
            <a:pPr marL="342900" indent="-342900">
              <a:buAutoNum type="arabicPeriod"/>
            </a:pPr>
            <a:r>
              <a:rPr lang="en-US" sz="2800" dirty="0" smtClean="0"/>
              <a:t>Initialize your greeting</a:t>
            </a:r>
          </a:p>
          <a:p>
            <a:pPr marL="342900" indent="-342900">
              <a:buAutoNum type="arabicPeriod"/>
            </a:pPr>
            <a:endParaRPr lang="en-US" sz="2800" dirty="0" smtClean="0"/>
          </a:p>
          <a:p>
            <a:pPr marL="342900" indent="-342900">
              <a:buAutoNum type="arabicPeriod"/>
            </a:pPr>
            <a:endParaRPr lang="en-US" sz="2800" dirty="0" smtClean="0"/>
          </a:p>
          <a:p>
            <a:pPr marL="342900" indent="-342900">
              <a:buAutoNum type="arabicPeriod"/>
            </a:pPr>
            <a:r>
              <a:rPr lang="en-US" sz="2800" dirty="0" smtClean="0"/>
              <a:t>Create your template string</a:t>
            </a:r>
          </a:p>
          <a:p>
            <a:pPr marL="342900" indent="-342900">
              <a:buAutoNum type="arabicPeriod"/>
            </a:pPr>
            <a:endParaRPr lang="en-US" sz="2800" dirty="0" smtClean="0"/>
          </a:p>
          <a:p>
            <a:pPr marL="342900" indent="-342900">
              <a:buAutoNum type="arabicPeriod"/>
            </a:pPr>
            <a:endParaRPr lang="en-US" sz="2800" dirty="0"/>
          </a:p>
          <a:p>
            <a:pPr marL="342900" indent="-342900">
              <a:buAutoNum type="arabicPeriod"/>
            </a:pPr>
            <a:r>
              <a:rPr lang="en-US" sz="2800" dirty="0" smtClean="0"/>
              <a:t>Start your app</a:t>
            </a:r>
          </a:p>
          <a:p>
            <a:endParaRPr lang="en-US" sz="2800" dirty="0" smtClean="0"/>
          </a:p>
          <a:p>
            <a:endParaRPr lang="en-US" sz="2800" dirty="0" smtClean="0"/>
          </a:p>
          <a:p>
            <a:pPr marL="342900" indent="-342900">
              <a:buAutoNum type="arabicPeriod"/>
            </a:pPr>
            <a:endParaRPr lang="en-US" sz="2800" dirty="0" smtClean="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138" y="766763"/>
            <a:ext cx="3590925" cy="371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138" y="3362325"/>
            <a:ext cx="5534025" cy="285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592138" y="2066668"/>
            <a:ext cx="7010400" cy="369332"/>
          </a:xfrm>
          <a:prstGeom prst="rect">
            <a:avLst/>
          </a:prstGeom>
        </p:spPr>
        <p:txBody>
          <a:bodyPr wrap="square">
            <a:spAutoFit/>
          </a:bodyPr>
          <a:lstStyle/>
          <a:p>
            <a:r>
              <a:rPr lang="en-US" dirty="0"/>
              <a:t>https://cdnjs.cloudflare.com/ajax/libs/angular.js/1.5.5/angular.min.js</a:t>
            </a:r>
          </a:p>
        </p:txBody>
      </p:sp>
      <p:pic>
        <p:nvPicPr>
          <p:cNvPr id="1536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575" y="4605338"/>
            <a:ext cx="2695575"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2138" y="5816600"/>
            <a:ext cx="5486400"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40011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0"/>
            <p:extLst>
              <p:ext uri="{D42A27DB-BD31-4B8C-83A1-F6EECF244321}">
                <p14:modId xmlns:p14="http://schemas.microsoft.com/office/powerpoint/2010/main" val="515219348"/>
              </p:ext>
            </p:extLst>
          </p:nvPr>
        </p:nvGraphicFramePr>
        <p:xfrm>
          <a:off x="787400" y="1463242"/>
          <a:ext cx="7594280" cy="4718865"/>
        </p:xfrm>
        <a:graphic>
          <a:graphicData uri="http://schemas.openxmlformats.org/drawingml/2006/table">
            <a:tbl>
              <a:tblPr firstRow="1" bandRow="1">
                <a:tableStyleId>{2D5ABB26-0587-4C30-8999-92F81FD0307C}</a:tableStyleId>
              </a:tblPr>
              <a:tblGrid>
                <a:gridCol w="3368964"/>
                <a:gridCol w="4225316"/>
              </a:tblGrid>
              <a:tr h="510338">
                <a:tc>
                  <a:txBody>
                    <a:bodyPr/>
                    <a:lstStyle/>
                    <a:p>
                      <a:r>
                        <a:rPr lang="en-US" sz="1900" baseline="0" dirty="0" smtClean="0">
                          <a:solidFill>
                            <a:schemeClr val="tx1">
                              <a:lumMod val="50000"/>
                              <a:lumOff val="50000"/>
                            </a:schemeClr>
                          </a:solidFill>
                        </a:rPr>
                        <a:t>Intro</a:t>
                      </a:r>
                    </a:p>
                  </a:txBody>
                  <a:tcPr marL="91249" marR="91249"/>
                </a:tc>
                <a:tc>
                  <a:txBody>
                    <a:bodyPr/>
                    <a:lstStyle/>
                    <a:p>
                      <a:endParaRPr lang="en-US" sz="1900" dirty="0" smtClean="0"/>
                    </a:p>
                  </a:txBody>
                  <a:tcPr marL="91249" marR="91249"/>
                </a:tc>
              </a:tr>
              <a:tr h="335280">
                <a:tc>
                  <a:txBody>
                    <a:bodyPr/>
                    <a:lstStyle/>
                    <a:p>
                      <a:r>
                        <a:rPr lang="en-US" sz="1900" baseline="0" smtClean="0">
                          <a:solidFill>
                            <a:schemeClr val="tx1">
                              <a:lumMod val="50000"/>
                              <a:lumOff val="50000"/>
                            </a:schemeClr>
                          </a:solidFill>
                        </a:rPr>
                        <a:t>Quick Review of Prerequisites</a:t>
                      </a:r>
                      <a:endParaRPr lang="en-US" sz="1900" baseline="0" dirty="0" smtClean="0">
                        <a:solidFill>
                          <a:schemeClr val="tx1">
                            <a:lumMod val="50000"/>
                            <a:lumOff val="50000"/>
                          </a:schemeClr>
                        </a:solidFill>
                      </a:endParaRPr>
                    </a:p>
                  </a:txBody>
                  <a:tcPr marL="91249" marR="91249"/>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srgbClr val="7F7F7F"/>
                        </a:solidFill>
                      </a:endParaRPr>
                    </a:p>
                  </a:txBody>
                  <a:tcPr marL="91249" marR="91249"/>
                </a:tc>
              </a:tr>
              <a:tr h="388620">
                <a:tc>
                  <a:txBody>
                    <a:bodyPr/>
                    <a:lstStyle/>
                    <a:p>
                      <a:r>
                        <a:rPr lang="en-US" sz="1900" baseline="0" dirty="0" smtClean="0">
                          <a:solidFill>
                            <a:schemeClr val="tx1">
                              <a:lumMod val="50000"/>
                              <a:lumOff val="50000"/>
                            </a:schemeClr>
                          </a:solidFill>
                        </a:rPr>
                        <a:t>What is AngularJS</a:t>
                      </a:r>
                    </a:p>
                  </a:txBody>
                  <a:tcPr marL="91249" marR="91249"/>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smtClean="0"/>
                    </a:p>
                  </a:txBody>
                  <a:tcPr marL="91249" marR="91249"/>
                </a:tc>
              </a:tr>
              <a:tr h="480060">
                <a:tc>
                  <a:txBody>
                    <a:bodyPr/>
                    <a:lstStyle/>
                    <a:p>
                      <a:r>
                        <a:rPr lang="en-US" sz="1900" baseline="0" dirty="0" smtClean="0">
                          <a:solidFill>
                            <a:schemeClr val="tx1">
                              <a:lumMod val="50000"/>
                              <a:lumOff val="50000"/>
                            </a:schemeClr>
                          </a:solidFill>
                        </a:rPr>
                        <a:t>MVC / MV* </a:t>
                      </a:r>
                    </a:p>
                  </a:txBody>
                  <a:tcPr marL="91249" marR="91249"/>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600" baseline="0" dirty="0" smtClean="0">
                        <a:solidFill>
                          <a:srgbClr val="7F7F7F"/>
                        </a:solidFill>
                      </a:endParaRPr>
                    </a:p>
                  </a:txBody>
                  <a:tcPr marL="91249" marR="91249"/>
                </a:tc>
              </a:tr>
              <a:tr h="480060">
                <a:tc>
                  <a:txBody>
                    <a:bodyPr/>
                    <a:lstStyle/>
                    <a:p>
                      <a:r>
                        <a:rPr lang="en-US" sz="1900" baseline="0" dirty="0" smtClean="0">
                          <a:solidFill>
                            <a:schemeClr val="tx1">
                              <a:lumMod val="50000"/>
                              <a:lumOff val="50000"/>
                            </a:schemeClr>
                          </a:solidFill>
                        </a:rPr>
                        <a:t>Getting Started with AngularJS</a:t>
                      </a:r>
                    </a:p>
                  </a:txBody>
                  <a:tcPr marL="91249" marR="91249"/>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600" baseline="0" dirty="0" smtClean="0">
                        <a:solidFill>
                          <a:srgbClr val="7F7F7F"/>
                        </a:solidFill>
                      </a:endParaRPr>
                    </a:p>
                  </a:txBody>
                  <a:tcPr marL="91249" marR="91249"/>
                </a:tc>
              </a:tr>
              <a:tr h="371093">
                <a:tc>
                  <a:txBody>
                    <a:bodyPr/>
                    <a:lstStyle/>
                    <a:p>
                      <a:r>
                        <a:rPr lang="en-US" sz="1900" baseline="0" dirty="0" smtClean="0">
                          <a:solidFill>
                            <a:schemeClr val="tx1">
                              <a:lumMod val="50000"/>
                              <a:lumOff val="50000"/>
                            </a:schemeClr>
                          </a:solidFill>
                        </a:rPr>
                        <a:t>Built-in Directives</a:t>
                      </a:r>
                    </a:p>
                  </a:txBody>
                  <a:tcPr marL="91249" marR="91249"/>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600" baseline="0" dirty="0" smtClean="0">
                        <a:solidFill>
                          <a:srgbClr val="7F7F7F"/>
                        </a:solidFill>
                      </a:endParaRPr>
                    </a:p>
                  </a:txBody>
                  <a:tcPr marL="91249" marR="91249"/>
                </a:tc>
              </a:tr>
              <a:tr h="388620">
                <a:tc>
                  <a:txBody>
                    <a:bodyPr/>
                    <a:lstStyle/>
                    <a:p>
                      <a:r>
                        <a:rPr lang="en-US" sz="1900" baseline="0" dirty="0" smtClean="0">
                          <a:solidFill>
                            <a:schemeClr val="tx1">
                              <a:lumMod val="50000"/>
                              <a:lumOff val="50000"/>
                            </a:schemeClr>
                          </a:solidFill>
                        </a:rPr>
                        <a:t>Modules</a:t>
                      </a:r>
                    </a:p>
                  </a:txBody>
                  <a:tcPr marL="91249" marR="91249"/>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600" baseline="0" dirty="0" smtClean="0">
                        <a:solidFill>
                          <a:srgbClr val="7F7F7F"/>
                        </a:solidFill>
                      </a:endParaRPr>
                    </a:p>
                  </a:txBody>
                  <a:tcPr marL="91249" marR="91249"/>
                </a:tc>
              </a:tr>
              <a:tr h="403860">
                <a:tc>
                  <a:txBody>
                    <a:bodyPr/>
                    <a:lstStyle/>
                    <a:p>
                      <a:r>
                        <a:rPr lang="en-US" sz="1900" baseline="0" dirty="0" smtClean="0">
                          <a:solidFill>
                            <a:schemeClr val="tx1">
                              <a:lumMod val="50000"/>
                              <a:lumOff val="50000"/>
                            </a:schemeClr>
                          </a:solidFill>
                        </a:rPr>
                        <a:t>Controllers and Scope</a:t>
                      </a:r>
                    </a:p>
                  </a:txBody>
                  <a:tcPr marL="91249" marR="91249"/>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600" baseline="0" dirty="0" smtClean="0">
                        <a:solidFill>
                          <a:srgbClr val="7F7F7F"/>
                        </a:solidFill>
                      </a:endParaRPr>
                    </a:p>
                  </a:txBody>
                  <a:tcPr marL="91249" marR="91249"/>
                </a:tc>
              </a:tr>
              <a:tr h="342900">
                <a:tc>
                  <a:txBody>
                    <a:bodyPr/>
                    <a:lstStyle/>
                    <a:p>
                      <a:r>
                        <a:rPr lang="en-US" sz="1900" baseline="0" dirty="0" smtClean="0">
                          <a:solidFill>
                            <a:schemeClr val="tx1">
                              <a:lumMod val="50000"/>
                              <a:lumOff val="50000"/>
                            </a:schemeClr>
                          </a:solidFill>
                        </a:rPr>
                        <a:t>Dependency Injection</a:t>
                      </a:r>
                    </a:p>
                  </a:txBody>
                  <a:tcPr marL="91249" marR="91249"/>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600" baseline="0" dirty="0" smtClean="0">
                        <a:solidFill>
                          <a:srgbClr val="7F7F7F"/>
                        </a:solidFill>
                      </a:endParaRPr>
                    </a:p>
                  </a:txBody>
                  <a:tcPr marL="91249" marR="91249"/>
                </a:tc>
              </a:tr>
              <a:tr h="924307">
                <a:tc>
                  <a:txBody>
                    <a:bodyPr/>
                    <a:lstStyle/>
                    <a:p>
                      <a:r>
                        <a:rPr lang="en-US" sz="1900" baseline="0" dirty="0" smtClean="0">
                          <a:solidFill>
                            <a:schemeClr val="tx1">
                              <a:lumMod val="50000"/>
                              <a:lumOff val="50000"/>
                            </a:schemeClr>
                          </a:solidFill>
                        </a:rPr>
                        <a:t>Angular 2.0</a:t>
                      </a:r>
                    </a:p>
                  </a:txBody>
                  <a:tcPr marL="91249" marR="91249"/>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600" baseline="0" dirty="0" smtClean="0">
                        <a:solidFill>
                          <a:srgbClr val="7F7F7F"/>
                        </a:solidFill>
                      </a:endParaRPr>
                    </a:p>
                  </a:txBody>
                  <a:tcPr marL="91249" marR="91249"/>
                </a:tc>
              </a:tr>
            </a:tbl>
          </a:graphicData>
        </a:graphic>
      </p:graphicFrame>
      <p:sp>
        <p:nvSpPr>
          <p:cNvPr id="2" name="Title 1"/>
          <p:cNvSpPr>
            <a:spLocks noGrp="1"/>
          </p:cNvSpPr>
          <p:nvPr>
            <p:ph type="title"/>
          </p:nvPr>
        </p:nvSpPr>
        <p:spPr/>
        <p:txBody>
          <a:bodyPr>
            <a:noAutofit/>
          </a:bodyPr>
          <a:lstStyle/>
          <a:p>
            <a:r>
              <a:rPr lang="en-US" sz="3200" dirty="0" smtClean="0"/>
              <a:t>Agenda</a:t>
            </a:r>
            <a:endParaRPr lang="en-US" sz="3200" dirty="0"/>
          </a:p>
        </p:txBody>
      </p:sp>
      <p:grpSp>
        <p:nvGrpSpPr>
          <p:cNvPr id="7" name="Group 6"/>
          <p:cNvGrpSpPr/>
          <p:nvPr/>
        </p:nvGrpSpPr>
        <p:grpSpPr>
          <a:xfrm>
            <a:off x="368725" y="1248165"/>
            <a:ext cx="260467" cy="4622817"/>
            <a:chOff x="403359" y="1639656"/>
            <a:chExt cx="260467" cy="3467113"/>
          </a:xfrm>
        </p:grpSpPr>
        <p:sp>
          <p:nvSpPr>
            <p:cNvPr id="8" name="Right Triangle 7"/>
            <p:cNvSpPr/>
            <p:nvPr/>
          </p:nvSpPr>
          <p:spPr>
            <a:xfrm rot="13560000">
              <a:off x="403359" y="1785591"/>
              <a:ext cx="260467" cy="260467"/>
            </a:xfrm>
            <a:prstGeom prst="rtTriangle">
              <a:avLst/>
            </a:prstGeom>
            <a:solidFill>
              <a:srgbClr val="248FD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248FD0"/>
                </a:solidFill>
              </a:endParaRPr>
            </a:p>
          </p:txBody>
        </p:sp>
        <p:cxnSp>
          <p:nvCxnSpPr>
            <p:cNvPr id="12" name="Straight Connector 11"/>
            <p:cNvCxnSpPr/>
            <p:nvPr/>
          </p:nvCxnSpPr>
          <p:spPr>
            <a:xfrm>
              <a:off x="533400" y="1639656"/>
              <a:ext cx="0" cy="3467113"/>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054082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Image result for pop qui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descr="http://www.heromachine.com/wp-content/uploads/2013/03/popquiz.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5575" y="103693"/>
            <a:ext cx="2563349" cy="209002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18485" y="2451886"/>
            <a:ext cx="8690846"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What happens if I don’t declare ng-app?</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smtClean="0"/>
              <a:t>What happens if ng-app is placed on the body instead of the html tag?</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smtClean="0"/>
              <a:t>What happens if I don’t include the script tag linking to angular.min.js?</a:t>
            </a:r>
            <a:endParaRPr lang="en-US" sz="2400" dirty="0"/>
          </a:p>
        </p:txBody>
      </p:sp>
    </p:spTree>
    <p:extLst>
      <p:ext uri="{BB962C8B-B14F-4D97-AF65-F5344CB8AC3E}">
        <p14:creationId xmlns:p14="http://schemas.microsoft.com/office/powerpoint/2010/main" val="128187493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directives?</a:t>
            </a:r>
            <a:endParaRPr lang="en-US" dirty="0"/>
          </a:p>
        </p:txBody>
      </p:sp>
      <p:sp>
        <p:nvSpPr>
          <p:cNvPr id="5" name="TextBox 4"/>
          <p:cNvSpPr txBox="1"/>
          <p:nvPr/>
        </p:nvSpPr>
        <p:spPr>
          <a:xfrm>
            <a:off x="306357" y="1854200"/>
            <a:ext cx="8468367" cy="830997"/>
          </a:xfrm>
          <a:prstGeom prst="rect">
            <a:avLst/>
          </a:prstGeom>
          <a:noFill/>
        </p:spPr>
        <p:txBody>
          <a:bodyPr wrap="square" rtlCol="0">
            <a:spAutoFit/>
          </a:bodyPr>
          <a:lstStyle/>
          <a:p>
            <a:r>
              <a:rPr lang="en-US" sz="2400" dirty="0" smtClean="0"/>
              <a:t>Directives, for simplicity sake, are HTML 5 attributes that AngularJS attaches to DOM elements. These directives all start with “ng”:</a:t>
            </a:r>
            <a:endParaRPr lang="en-US" sz="2400"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5340" y="3340100"/>
            <a:ext cx="7010400" cy="101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Arrow Connector 6"/>
          <p:cNvCxnSpPr/>
          <p:nvPr/>
        </p:nvCxnSpPr>
        <p:spPr>
          <a:xfrm flipV="1">
            <a:off x="3898900" y="4216400"/>
            <a:ext cx="0" cy="1092200"/>
          </a:xfrm>
          <a:prstGeom prst="straightConnector1">
            <a:avLst/>
          </a:prstGeom>
          <a:ln w="85725">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3098800" y="5353566"/>
            <a:ext cx="2184400" cy="369332"/>
          </a:xfrm>
          <a:prstGeom prst="rect">
            <a:avLst/>
          </a:prstGeom>
          <a:noFill/>
        </p:spPr>
        <p:txBody>
          <a:bodyPr wrap="square" rtlCol="0">
            <a:spAutoFit/>
          </a:bodyPr>
          <a:lstStyle/>
          <a:p>
            <a:r>
              <a:rPr lang="en-US" b="1" dirty="0" smtClean="0"/>
              <a:t>Angular Directive</a:t>
            </a:r>
            <a:endParaRPr lang="en-US" b="1" dirty="0"/>
          </a:p>
        </p:txBody>
      </p:sp>
    </p:spTree>
    <p:extLst>
      <p:ext uri="{BB962C8B-B14F-4D97-AF65-F5344CB8AC3E}">
        <p14:creationId xmlns:p14="http://schemas.microsoft.com/office/powerpoint/2010/main" val="394870293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image.slidesharecdn.com/customdirectives-150424111812-conversion-gate02/95/building-angularjs-custom-directives-6-638.jpg?cb=142987577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18246" cy="513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32525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 we’ll talk about and use today:</a:t>
            </a:r>
            <a:endParaRPr lang="en-US" dirty="0"/>
          </a:p>
        </p:txBody>
      </p:sp>
      <p:sp>
        <p:nvSpPr>
          <p:cNvPr id="4" name="TextBox 3"/>
          <p:cNvSpPr txBox="1"/>
          <p:nvPr/>
        </p:nvSpPr>
        <p:spPr>
          <a:xfrm>
            <a:off x="306357" y="1778000"/>
            <a:ext cx="6335743" cy="3046988"/>
          </a:xfrm>
          <a:prstGeom prst="rect">
            <a:avLst/>
          </a:prstGeom>
          <a:noFill/>
        </p:spPr>
        <p:txBody>
          <a:bodyPr wrap="square" rtlCol="0">
            <a:spAutoFit/>
          </a:bodyPr>
          <a:lstStyle/>
          <a:p>
            <a:r>
              <a:rPr lang="en-US" sz="3200" b="1" dirty="0" smtClean="0"/>
              <a:t>ng-app</a:t>
            </a:r>
          </a:p>
          <a:p>
            <a:r>
              <a:rPr lang="en-US" sz="3200" b="1" dirty="0" smtClean="0"/>
              <a:t>ng-</a:t>
            </a:r>
            <a:r>
              <a:rPr lang="en-US" sz="3200" b="1" dirty="0" err="1" smtClean="0"/>
              <a:t>init</a:t>
            </a:r>
            <a:endParaRPr lang="en-US" sz="3200" b="1" dirty="0" smtClean="0"/>
          </a:p>
          <a:p>
            <a:r>
              <a:rPr lang="en-US" sz="3200" b="1" dirty="0" smtClean="0"/>
              <a:t>ng-controller</a:t>
            </a:r>
          </a:p>
          <a:p>
            <a:r>
              <a:rPr lang="en-US" sz="3200" b="1" dirty="0" smtClean="0"/>
              <a:t>ng-click</a:t>
            </a:r>
          </a:p>
          <a:p>
            <a:r>
              <a:rPr lang="en-US" sz="3200" b="1" dirty="0" smtClean="0"/>
              <a:t>ng-model</a:t>
            </a:r>
          </a:p>
          <a:p>
            <a:r>
              <a:rPr lang="en-US" sz="3200" b="1" dirty="0" smtClean="0"/>
              <a:t>ng-repeat</a:t>
            </a:r>
          </a:p>
        </p:txBody>
      </p:sp>
    </p:spTree>
    <p:extLst>
      <p:ext uri="{BB962C8B-B14F-4D97-AF65-F5344CB8AC3E}">
        <p14:creationId xmlns:p14="http://schemas.microsoft.com/office/powerpoint/2010/main" val="5955618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 Directive</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357" y="3894138"/>
            <a:ext cx="8215176" cy="21383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06357" y="1193800"/>
            <a:ext cx="2449543" cy="584775"/>
          </a:xfrm>
          <a:prstGeom prst="rect">
            <a:avLst/>
          </a:prstGeom>
          <a:noFill/>
        </p:spPr>
        <p:txBody>
          <a:bodyPr wrap="square" rtlCol="0">
            <a:spAutoFit/>
          </a:bodyPr>
          <a:lstStyle/>
          <a:p>
            <a:r>
              <a:rPr lang="en-US" sz="3200" b="1" dirty="0" smtClean="0"/>
              <a:t>HTML</a:t>
            </a:r>
            <a:endParaRPr lang="en-US" sz="3200" b="1" dirty="0"/>
          </a:p>
        </p:txBody>
      </p:sp>
      <p:sp>
        <p:nvSpPr>
          <p:cNvPr id="8" name="TextBox 7"/>
          <p:cNvSpPr txBox="1"/>
          <p:nvPr/>
        </p:nvSpPr>
        <p:spPr>
          <a:xfrm>
            <a:off x="306357" y="3073400"/>
            <a:ext cx="2449543" cy="584775"/>
          </a:xfrm>
          <a:prstGeom prst="rect">
            <a:avLst/>
          </a:prstGeom>
          <a:noFill/>
        </p:spPr>
        <p:txBody>
          <a:bodyPr wrap="square" rtlCol="0">
            <a:spAutoFit/>
          </a:bodyPr>
          <a:lstStyle/>
          <a:p>
            <a:r>
              <a:rPr lang="en-US" sz="3200" b="1" dirty="0" smtClean="0"/>
              <a:t>JavaScript</a:t>
            </a:r>
            <a:endParaRPr lang="en-US" sz="3200" b="1"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150" y="1778574"/>
            <a:ext cx="7235550" cy="1205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1076896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5885" y="501650"/>
            <a:ext cx="7235139" cy="440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960991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Explained</a:t>
            </a:r>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0" y="1852511"/>
            <a:ext cx="8915400" cy="11971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46100" y="3049632"/>
            <a:ext cx="7416800" cy="1569660"/>
          </a:xfrm>
          <a:prstGeom prst="rect">
            <a:avLst/>
          </a:prstGeom>
          <a:noFill/>
        </p:spPr>
        <p:txBody>
          <a:bodyPr wrap="square" rtlCol="0">
            <a:spAutoFit/>
          </a:bodyPr>
          <a:lstStyle/>
          <a:p>
            <a:r>
              <a:rPr lang="en-US" sz="2400" dirty="0" smtClean="0"/>
              <a:t>$scope is really just an object that AngularJS uses to update the view and the model. It can store functions, variables, JSON, etc. We can place whatever we want on the $scope.</a:t>
            </a:r>
            <a:endParaRPr lang="en-US" sz="2400" dirty="0"/>
          </a:p>
        </p:txBody>
      </p:sp>
    </p:spTree>
    <p:extLst>
      <p:ext uri="{BB962C8B-B14F-4D97-AF65-F5344CB8AC3E}">
        <p14:creationId xmlns:p14="http://schemas.microsoft.com/office/powerpoint/2010/main" val="254358092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44600" y="2611398"/>
            <a:ext cx="6972300" cy="1107996"/>
          </a:xfrm>
          <a:prstGeom prst="rect">
            <a:avLst/>
          </a:prstGeom>
          <a:noFill/>
        </p:spPr>
        <p:txBody>
          <a:bodyPr wrap="square" rtlCol="0">
            <a:spAutoFit/>
          </a:bodyPr>
          <a:lstStyle/>
          <a:p>
            <a:pPr algn="ctr"/>
            <a:r>
              <a:rPr lang="en-US" sz="6600" dirty="0" smtClean="0"/>
              <a:t>EXAMPLE</a:t>
            </a:r>
            <a:endParaRPr lang="en-US" sz="6600" dirty="0"/>
          </a:p>
        </p:txBody>
      </p:sp>
      <p:sp>
        <p:nvSpPr>
          <p:cNvPr id="5" name="TextBox 4"/>
          <p:cNvSpPr txBox="1"/>
          <p:nvPr/>
        </p:nvSpPr>
        <p:spPr>
          <a:xfrm>
            <a:off x="1244600" y="3910568"/>
            <a:ext cx="3911600" cy="369332"/>
          </a:xfrm>
          <a:prstGeom prst="rect">
            <a:avLst/>
          </a:prstGeom>
          <a:noFill/>
        </p:spPr>
        <p:txBody>
          <a:bodyPr wrap="square" rtlCol="0">
            <a:spAutoFit/>
          </a:bodyPr>
          <a:lstStyle/>
          <a:p>
            <a:r>
              <a:rPr lang="en-US" dirty="0" smtClean="0"/>
              <a:t>$scope and console.log</a:t>
            </a:r>
            <a:endParaRPr lang="en-US" dirty="0"/>
          </a:p>
        </p:txBody>
      </p:sp>
    </p:spTree>
    <p:extLst>
      <p:ext uri="{BB962C8B-B14F-4D97-AF65-F5344CB8AC3E}">
        <p14:creationId xmlns:p14="http://schemas.microsoft.com/office/powerpoint/2010/main" val="384771902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Image result for pop qui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descr="http://www.heromachine.com/wp-content/uploads/2013/03/popquiz.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5575" y="103693"/>
            <a:ext cx="2563349" cy="209002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18485" y="2451886"/>
            <a:ext cx="8690846"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What is the difference between the $scope and a directive?</a:t>
            </a:r>
            <a:endParaRPr lang="en-US" sz="2400" dirty="0"/>
          </a:p>
        </p:txBody>
      </p:sp>
    </p:spTree>
    <p:extLst>
      <p:ext uri="{BB962C8B-B14F-4D97-AF65-F5344CB8AC3E}">
        <p14:creationId xmlns:p14="http://schemas.microsoft.com/office/powerpoint/2010/main" val="425527353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2.bp.blogspot.com/-rLZUOLdljrg/VaTKvmYhKHI/AAAAAAAAAmk/yoVe2J0RRuw/s1600/indexAJ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575" y="461962"/>
            <a:ext cx="1219200" cy="12192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095500" y="640090"/>
            <a:ext cx="6121400" cy="707886"/>
          </a:xfrm>
          <a:prstGeom prst="rect">
            <a:avLst/>
          </a:prstGeom>
          <a:noFill/>
        </p:spPr>
        <p:txBody>
          <a:bodyPr wrap="square" rtlCol="0">
            <a:spAutoFit/>
          </a:bodyPr>
          <a:lstStyle/>
          <a:p>
            <a:r>
              <a:rPr lang="en-US" sz="4000" dirty="0" smtClean="0"/>
              <a:t>Ng-model</a:t>
            </a:r>
            <a:endParaRPr lang="en-US" sz="4000" dirty="0"/>
          </a:p>
        </p:txBody>
      </p:sp>
      <p:pic>
        <p:nvPicPr>
          <p:cNvPr id="10242" name="Picture 2" descr="http://www.dotnet-tricks.com/Content/images/angularjs/two-waybind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00" y="2115401"/>
            <a:ext cx="5587999" cy="380279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854700" y="2838479"/>
            <a:ext cx="3162300" cy="2554545"/>
          </a:xfrm>
          <a:prstGeom prst="rect">
            <a:avLst/>
          </a:prstGeom>
          <a:noFill/>
        </p:spPr>
        <p:txBody>
          <a:bodyPr wrap="square" rtlCol="0">
            <a:spAutoFit/>
          </a:bodyPr>
          <a:lstStyle/>
          <a:p>
            <a:r>
              <a:rPr lang="en-US" sz="3200" dirty="0" smtClean="0"/>
              <a:t>Creates two way data-binding between the model and the view</a:t>
            </a:r>
            <a:endParaRPr lang="en-US" sz="3200" dirty="0"/>
          </a:p>
        </p:txBody>
      </p:sp>
    </p:spTree>
    <p:extLst>
      <p:ext uri="{BB962C8B-B14F-4D97-AF65-F5344CB8AC3E}">
        <p14:creationId xmlns:p14="http://schemas.microsoft.com/office/powerpoint/2010/main" val="30392565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sz="quarter" idx="10"/>
          </p:nvPr>
        </p:nvSpPr>
        <p:spPr/>
        <p:txBody>
          <a:bodyPr/>
          <a:lstStyle/>
          <a:p>
            <a:r>
              <a:rPr lang="en-US" dirty="0" smtClean="0"/>
              <a:t>Tell us about you:</a:t>
            </a:r>
          </a:p>
          <a:p>
            <a:endParaRPr lang="en-US" dirty="0"/>
          </a:p>
          <a:p>
            <a:pPr marL="1085850" lvl="1" indent="-342900">
              <a:buFont typeface="Arial" panose="020B0604020202020204" pitchFamily="34" charset="0"/>
              <a:buChar char="•"/>
            </a:pPr>
            <a:r>
              <a:rPr lang="en-US" dirty="0" smtClean="0"/>
              <a:t>Name</a:t>
            </a:r>
          </a:p>
          <a:p>
            <a:pPr marL="1085850" lvl="1" indent="-342900">
              <a:buFont typeface="Arial" panose="020B0604020202020204" pitchFamily="34" charset="0"/>
              <a:buChar char="•"/>
            </a:pPr>
            <a:r>
              <a:rPr lang="en-US" dirty="0" smtClean="0"/>
              <a:t>Experience with Angular</a:t>
            </a:r>
          </a:p>
          <a:p>
            <a:pPr marL="1085850" lvl="1" indent="-342900">
              <a:buFont typeface="Arial" panose="020B0604020202020204" pitchFamily="34" charset="0"/>
              <a:buChar char="•"/>
            </a:pPr>
            <a:r>
              <a:rPr lang="en-US" dirty="0" smtClean="0"/>
              <a:t>What are you hoping to gain from this class</a:t>
            </a:r>
            <a:endParaRPr lang="en-US" dirty="0"/>
          </a:p>
        </p:txBody>
      </p:sp>
      <p:pic>
        <p:nvPicPr>
          <p:cNvPr id="1026" name="Picture 2" descr="https://media.licdn.com/mpr/mpr/p/1/005/047/14f/0c87a44.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613968" y="2043455"/>
            <a:ext cx="4069078" cy="2714075"/>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2" descr="Image result for sublime text edit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2175377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http://www.codeproject.com/KB/scripting/869712/two-way-db.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77900" y="458136"/>
            <a:ext cx="7300050" cy="5441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844471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2.bp.blogspot.com/-rLZUOLdljrg/VaTKvmYhKHI/AAAAAAAAAmk/yoVe2J0RRuw/s1600/indexAJ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575" y="461962"/>
            <a:ext cx="1219200" cy="12192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095500" y="640090"/>
            <a:ext cx="6121400" cy="707886"/>
          </a:xfrm>
          <a:prstGeom prst="rect">
            <a:avLst/>
          </a:prstGeom>
          <a:noFill/>
        </p:spPr>
        <p:txBody>
          <a:bodyPr wrap="square" rtlCol="0">
            <a:spAutoFit/>
          </a:bodyPr>
          <a:lstStyle/>
          <a:p>
            <a:r>
              <a:rPr lang="en-US" sz="4000" dirty="0" smtClean="0"/>
              <a:t>Ng-model</a:t>
            </a:r>
            <a:endParaRPr lang="en-US" sz="4000" dirty="0"/>
          </a:p>
        </p:txBody>
      </p:sp>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450" y="2662238"/>
            <a:ext cx="8058462" cy="1681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896432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2.bp.blogspot.com/-rLZUOLdljrg/VaTKvmYhKHI/AAAAAAAAAmk/yoVe2J0RRuw/s1600/indexAJ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575" y="461962"/>
            <a:ext cx="1219200" cy="12192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095500" y="640090"/>
            <a:ext cx="6121400" cy="707886"/>
          </a:xfrm>
          <a:prstGeom prst="rect">
            <a:avLst/>
          </a:prstGeom>
          <a:noFill/>
        </p:spPr>
        <p:txBody>
          <a:bodyPr wrap="square" rtlCol="0">
            <a:spAutoFit/>
          </a:bodyPr>
          <a:lstStyle/>
          <a:p>
            <a:r>
              <a:rPr lang="en-US" sz="4000" dirty="0" smtClean="0"/>
              <a:t>Ng-model</a:t>
            </a:r>
            <a:endParaRPr lang="en-US" sz="4000" dirty="0"/>
          </a:p>
        </p:txBody>
      </p:sp>
      <p:sp>
        <p:nvSpPr>
          <p:cNvPr id="3" name="Rectangle 2"/>
          <p:cNvSpPr/>
          <p:nvPr/>
        </p:nvSpPr>
        <p:spPr>
          <a:xfrm>
            <a:off x="622300" y="2692400"/>
            <a:ext cx="2692400" cy="25273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600" dirty="0" smtClean="0"/>
              <a:t>View</a:t>
            </a:r>
            <a:endParaRPr lang="en-US" sz="6600" dirty="0"/>
          </a:p>
        </p:txBody>
      </p:sp>
      <p:sp>
        <p:nvSpPr>
          <p:cNvPr id="8" name="TextBox 7"/>
          <p:cNvSpPr txBox="1"/>
          <p:nvPr/>
        </p:nvSpPr>
        <p:spPr>
          <a:xfrm>
            <a:off x="1068387" y="4367648"/>
            <a:ext cx="2054225" cy="584775"/>
          </a:xfrm>
          <a:prstGeom prst="rect">
            <a:avLst/>
          </a:prstGeom>
          <a:noFill/>
        </p:spPr>
        <p:txBody>
          <a:bodyPr wrap="square" rtlCol="0">
            <a:spAutoFit/>
          </a:bodyPr>
          <a:lstStyle/>
          <a:p>
            <a:r>
              <a:rPr lang="en-US" sz="3200" b="1" dirty="0" smtClean="0">
                <a:solidFill>
                  <a:schemeClr val="bg1"/>
                </a:solidFill>
              </a:rPr>
              <a:t>ng-model</a:t>
            </a:r>
          </a:p>
        </p:txBody>
      </p:sp>
      <p:cxnSp>
        <p:nvCxnSpPr>
          <p:cNvPr id="9" name="Straight Arrow Connector 8"/>
          <p:cNvCxnSpPr/>
          <p:nvPr/>
        </p:nvCxnSpPr>
        <p:spPr>
          <a:xfrm>
            <a:off x="3810000" y="4013200"/>
            <a:ext cx="1689100" cy="0"/>
          </a:xfrm>
          <a:prstGeom prst="straightConnector1">
            <a:avLst/>
          </a:prstGeom>
          <a:ln w="127000">
            <a:tailEnd type="arrow"/>
          </a:ln>
        </p:spPr>
        <p:style>
          <a:lnRef idx="2">
            <a:schemeClr val="accent1"/>
          </a:lnRef>
          <a:fillRef idx="0">
            <a:schemeClr val="accent1"/>
          </a:fillRef>
          <a:effectRef idx="1">
            <a:schemeClr val="accent1"/>
          </a:effectRef>
          <a:fontRef idx="minor">
            <a:schemeClr val="tx1"/>
          </a:fontRef>
        </p:style>
      </p:cxn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9100" y="3119437"/>
            <a:ext cx="3323839" cy="1673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5643223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44600" y="2611398"/>
            <a:ext cx="6972300" cy="1107996"/>
          </a:xfrm>
          <a:prstGeom prst="rect">
            <a:avLst/>
          </a:prstGeom>
          <a:noFill/>
        </p:spPr>
        <p:txBody>
          <a:bodyPr wrap="square" rtlCol="0">
            <a:spAutoFit/>
          </a:bodyPr>
          <a:lstStyle/>
          <a:p>
            <a:pPr algn="ctr"/>
            <a:r>
              <a:rPr lang="en-US" sz="6600" dirty="0" smtClean="0"/>
              <a:t>EXAMPLE</a:t>
            </a:r>
            <a:endParaRPr lang="en-US" sz="6600" dirty="0"/>
          </a:p>
        </p:txBody>
      </p:sp>
      <p:sp>
        <p:nvSpPr>
          <p:cNvPr id="5" name="TextBox 4"/>
          <p:cNvSpPr txBox="1"/>
          <p:nvPr/>
        </p:nvSpPr>
        <p:spPr>
          <a:xfrm>
            <a:off x="1244600" y="3891002"/>
            <a:ext cx="3911600" cy="369332"/>
          </a:xfrm>
          <a:prstGeom prst="rect">
            <a:avLst/>
          </a:prstGeom>
          <a:noFill/>
        </p:spPr>
        <p:txBody>
          <a:bodyPr wrap="square" rtlCol="0">
            <a:spAutoFit/>
          </a:bodyPr>
          <a:lstStyle/>
          <a:p>
            <a:r>
              <a:rPr lang="en-US" dirty="0" smtClean="0"/>
              <a:t>ng-model and input text</a:t>
            </a:r>
            <a:endParaRPr lang="en-US" dirty="0"/>
          </a:p>
        </p:txBody>
      </p:sp>
    </p:spTree>
    <p:extLst>
      <p:ext uri="{BB962C8B-B14F-4D97-AF65-F5344CB8AC3E}">
        <p14:creationId xmlns:p14="http://schemas.microsoft.com/office/powerpoint/2010/main" val="368506527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621" y="2381821"/>
            <a:ext cx="8468367" cy="1342454"/>
          </a:xfrm>
        </p:spPr>
        <p:txBody>
          <a:bodyPr/>
          <a:lstStyle/>
          <a:p>
            <a:r>
              <a:rPr lang="en-US" dirty="0" smtClean="0"/>
              <a:t>Can you provide an example of how to create a click event in HTML/JavaScript?</a:t>
            </a:r>
            <a:endParaRPr lang="en-US" dirty="0"/>
          </a:p>
        </p:txBody>
      </p:sp>
    </p:spTree>
    <p:extLst>
      <p:ext uri="{BB962C8B-B14F-4D97-AF65-F5344CB8AC3E}">
        <p14:creationId xmlns:p14="http://schemas.microsoft.com/office/powerpoint/2010/main" val="181894157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09" y="1905000"/>
            <a:ext cx="8511463" cy="3263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74743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2.bp.blogspot.com/-rLZUOLdljrg/VaTKvmYhKHI/AAAAAAAAAmk/yoVe2J0RRuw/s1600/indexAJ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575" y="461962"/>
            <a:ext cx="1219200" cy="12192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095500" y="640090"/>
            <a:ext cx="6121400" cy="707886"/>
          </a:xfrm>
          <a:prstGeom prst="rect">
            <a:avLst/>
          </a:prstGeom>
          <a:noFill/>
        </p:spPr>
        <p:txBody>
          <a:bodyPr wrap="square" rtlCol="0">
            <a:spAutoFit/>
          </a:bodyPr>
          <a:lstStyle/>
          <a:p>
            <a:r>
              <a:rPr lang="en-US" sz="4000" dirty="0" smtClean="0"/>
              <a:t>Ng-Click</a:t>
            </a:r>
            <a:endParaRPr lang="en-US" sz="40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871" y="2298699"/>
            <a:ext cx="8639429" cy="21844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3914288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44600" y="2611398"/>
            <a:ext cx="6972300" cy="1107996"/>
          </a:xfrm>
          <a:prstGeom prst="rect">
            <a:avLst/>
          </a:prstGeom>
          <a:noFill/>
        </p:spPr>
        <p:txBody>
          <a:bodyPr wrap="square" rtlCol="0">
            <a:spAutoFit/>
          </a:bodyPr>
          <a:lstStyle/>
          <a:p>
            <a:pPr algn="ctr"/>
            <a:r>
              <a:rPr lang="en-US" sz="6600" dirty="0" smtClean="0"/>
              <a:t>EXAMPLE</a:t>
            </a:r>
            <a:endParaRPr lang="en-US" sz="6600" dirty="0"/>
          </a:p>
        </p:txBody>
      </p:sp>
      <p:sp>
        <p:nvSpPr>
          <p:cNvPr id="3" name="TextBox 2"/>
          <p:cNvSpPr txBox="1"/>
          <p:nvPr/>
        </p:nvSpPr>
        <p:spPr>
          <a:xfrm>
            <a:off x="1244600" y="3910568"/>
            <a:ext cx="3911600" cy="369332"/>
          </a:xfrm>
          <a:prstGeom prst="rect">
            <a:avLst/>
          </a:prstGeom>
          <a:noFill/>
        </p:spPr>
        <p:txBody>
          <a:bodyPr wrap="square" rtlCol="0">
            <a:spAutoFit/>
          </a:bodyPr>
          <a:lstStyle/>
          <a:p>
            <a:r>
              <a:rPr lang="en-US" dirty="0" smtClean="0"/>
              <a:t>Button with alert</a:t>
            </a:r>
            <a:endParaRPr lang="en-US" dirty="0"/>
          </a:p>
        </p:txBody>
      </p:sp>
    </p:spTree>
    <p:extLst>
      <p:ext uri="{BB962C8B-B14F-4D97-AF65-F5344CB8AC3E}">
        <p14:creationId xmlns:p14="http://schemas.microsoft.com/office/powerpoint/2010/main" val="400837772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44600" y="2611398"/>
            <a:ext cx="6972300" cy="1107996"/>
          </a:xfrm>
          <a:prstGeom prst="rect">
            <a:avLst/>
          </a:prstGeom>
          <a:noFill/>
        </p:spPr>
        <p:txBody>
          <a:bodyPr wrap="square" rtlCol="0">
            <a:spAutoFit/>
          </a:bodyPr>
          <a:lstStyle/>
          <a:p>
            <a:pPr algn="ctr"/>
            <a:r>
              <a:rPr lang="en-US" sz="6600" dirty="0" smtClean="0"/>
              <a:t>EXAMPLE</a:t>
            </a:r>
            <a:endParaRPr lang="en-US" sz="6600" dirty="0"/>
          </a:p>
        </p:txBody>
      </p:sp>
      <p:sp>
        <p:nvSpPr>
          <p:cNvPr id="3" name="TextBox 2"/>
          <p:cNvSpPr txBox="1"/>
          <p:nvPr/>
        </p:nvSpPr>
        <p:spPr>
          <a:xfrm>
            <a:off x="1244600" y="3910568"/>
            <a:ext cx="3911600" cy="369332"/>
          </a:xfrm>
          <a:prstGeom prst="rect">
            <a:avLst/>
          </a:prstGeom>
          <a:noFill/>
        </p:spPr>
        <p:txBody>
          <a:bodyPr wrap="square" rtlCol="0">
            <a:spAutoFit/>
          </a:bodyPr>
          <a:lstStyle/>
          <a:p>
            <a:r>
              <a:rPr lang="en-US" dirty="0"/>
              <a:t>buttonNumberExample.html</a:t>
            </a:r>
          </a:p>
        </p:txBody>
      </p:sp>
    </p:spTree>
    <p:extLst>
      <p:ext uri="{BB962C8B-B14F-4D97-AF65-F5344CB8AC3E}">
        <p14:creationId xmlns:p14="http://schemas.microsoft.com/office/powerpoint/2010/main" val="11002233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2552700"/>
            <a:ext cx="7899400" cy="1107996"/>
          </a:xfrm>
          <a:prstGeom prst="rect">
            <a:avLst/>
          </a:prstGeom>
          <a:noFill/>
        </p:spPr>
        <p:txBody>
          <a:bodyPr wrap="square" rtlCol="0">
            <a:spAutoFit/>
          </a:bodyPr>
          <a:lstStyle/>
          <a:p>
            <a:pPr algn="ctr"/>
            <a:r>
              <a:rPr lang="en-US" sz="6600" dirty="0" smtClean="0"/>
              <a:t>Exercise 2: Button</a:t>
            </a:r>
            <a:endParaRPr lang="en-US" sz="6600" dirty="0"/>
          </a:p>
        </p:txBody>
      </p:sp>
      <p:sp>
        <p:nvSpPr>
          <p:cNvPr id="3" name="Rectangle 2"/>
          <p:cNvSpPr/>
          <p:nvPr/>
        </p:nvSpPr>
        <p:spPr>
          <a:xfrm>
            <a:off x="882159" y="4107934"/>
            <a:ext cx="3417282" cy="369332"/>
          </a:xfrm>
          <a:prstGeom prst="rect">
            <a:avLst/>
          </a:prstGeom>
        </p:spPr>
        <p:txBody>
          <a:bodyPr wrap="none">
            <a:spAutoFit/>
          </a:bodyPr>
          <a:lstStyle/>
          <a:p>
            <a:r>
              <a:rPr lang="en-US" dirty="0"/>
              <a:t>buttonExampleForm-exercise.html</a:t>
            </a:r>
          </a:p>
        </p:txBody>
      </p:sp>
    </p:spTree>
    <p:extLst>
      <p:ext uri="{BB962C8B-B14F-4D97-AF65-F5344CB8AC3E}">
        <p14:creationId xmlns:p14="http://schemas.microsoft.com/office/powerpoint/2010/main" val="26464468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50000"/>
                    <a:lumOff val="50000"/>
                  </a:schemeClr>
                </a:solidFill>
              </a:rPr>
              <a:t>Prerequisites</a:t>
            </a:r>
            <a:endParaRPr lang="en-US" dirty="0"/>
          </a:p>
        </p:txBody>
      </p:sp>
      <p:sp>
        <p:nvSpPr>
          <p:cNvPr id="6" name="AutoShape 2" descr="Image result for sublime text edit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Image result for sublime text edito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2" name="Picture 8" descr="http://3con14.pro/i2014/_data/recursos/sublime-text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8280" y="2271712"/>
            <a:ext cx="1824355" cy="182435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exeo.me/wp-content/uploads/2015/08/google-chrome.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696310" y="2203131"/>
            <a:ext cx="3290919" cy="1768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307637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4500" y="914400"/>
            <a:ext cx="8432800" cy="4401205"/>
          </a:xfrm>
          <a:prstGeom prst="rect">
            <a:avLst/>
          </a:prstGeom>
          <a:noFill/>
        </p:spPr>
        <p:txBody>
          <a:bodyPr wrap="square" rtlCol="0">
            <a:spAutoFit/>
          </a:bodyPr>
          <a:lstStyle/>
          <a:p>
            <a:pPr marL="342900" indent="-342900">
              <a:buAutoNum type="arabicPeriod"/>
            </a:pPr>
            <a:r>
              <a:rPr lang="en-US" sz="2800" dirty="0" smtClean="0"/>
              <a:t>Add ng-model to input tags</a:t>
            </a:r>
          </a:p>
          <a:p>
            <a:pPr marL="342900" indent="-342900">
              <a:buAutoNum type="arabicPeriod"/>
            </a:pPr>
            <a:endParaRPr lang="en-US" sz="2800" dirty="0" smtClean="0"/>
          </a:p>
          <a:p>
            <a:pPr marL="342900" indent="-342900">
              <a:buAutoNum type="arabicPeriod"/>
            </a:pPr>
            <a:r>
              <a:rPr lang="en-US" sz="2800" dirty="0" smtClean="0"/>
              <a:t>Add functionality to button’s ng-click function to display text to screen</a:t>
            </a:r>
          </a:p>
          <a:p>
            <a:pPr marL="342900" indent="-342900">
              <a:buAutoNum type="arabicPeriod"/>
            </a:pPr>
            <a:endParaRPr lang="en-US" sz="2800" dirty="0" smtClean="0"/>
          </a:p>
          <a:p>
            <a:pPr marL="342900" indent="-342900">
              <a:buAutoNum type="arabicPeriod"/>
            </a:pPr>
            <a:r>
              <a:rPr lang="en-US" sz="2800" dirty="0" smtClean="0"/>
              <a:t>Store your </a:t>
            </a:r>
            <a:r>
              <a:rPr lang="en-US" sz="2800" dirty="0"/>
              <a:t>results into $</a:t>
            </a:r>
            <a:r>
              <a:rPr lang="en-US" sz="2800" dirty="0" err="1" smtClean="0"/>
              <a:t>scope.displayText</a:t>
            </a:r>
            <a:r>
              <a:rPr lang="en-US" sz="2800" dirty="0" smtClean="0"/>
              <a:t> and watch </a:t>
            </a:r>
            <a:r>
              <a:rPr lang="en-US" sz="2800" dirty="0"/>
              <a:t>A</a:t>
            </a:r>
            <a:r>
              <a:rPr lang="en-US" sz="2800" dirty="0" smtClean="0"/>
              <a:t>ngularJS automatically update the view after clicking the button (data-binding in action)</a:t>
            </a:r>
          </a:p>
          <a:p>
            <a:endParaRPr lang="en-US" sz="2800" dirty="0" smtClean="0"/>
          </a:p>
          <a:p>
            <a:r>
              <a:rPr lang="en-US" sz="2800" dirty="0" smtClean="0"/>
              <a:t>4. Run the application</a:t>
            </a:r>
            <a:endParaRPr lang="en-US" sz="2800" dirty="0"/>
          </a:p>
        </p:txBody>
      </p:sp>
    </p:spTree>
    <p:extLst>
      <p:ext uri="{BB962C8B-B14F-4D97-AF65-F5344CB8AC3E}">
        <p14:creationId xmlns:p14="http://schemas.microsoft.com/office/powerpoint/2010/main" val="338082820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Image result for pop qui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descr="http://www.heromachine.com/wp-content/uploads/2013/03/popquiz.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5575" y="103693"/>
            <a:ext cx="2563349" cy="209002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18485" y="2451886"/>
            <a:ext cx="8690846"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What happens if I use </a:t>
            </a:r>
            <a:r>
              <a:rPr lang="en-US" sz="2400" dirty="0" err="1" smtClean="0"/>
              <a:t>onclick</a:t>
            </a:r>
            <a:r>
              <a:rPr lang="en-US" sz="2400" dirty="0" smtClean="0"/>
              <a:t> instead of ng-click?</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smtClean="0"/>
              <a:t>What happens if I don’t use ng-model to obtain the value in the input text box?</a:t>
            </a:r>
          </a:p>
        </p:txBody>
      </p:sp>
    </p:spTree>
    <p:extLst>
      <p:ext uri="{BB962C8B-B14F-4D97-AF65-F5344CB8AC3E}">
        <p14:creationId xmlns:p14="http://schemas.microsoft.com/office/powerpoint/2010/main" val="311810360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2.bp.blogspot.com/-rLZUOLdljrg/VaTKvmYhKHI/AAAAAAAAAmk/yoVe2J0RRuw/s1600/indexAJ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575" y="461962"/>
            <a:ext cx="1219200" cy="12192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095500" y="640090"/>
            <a:ext cx="6121400" cy="707886"/>
          </a:xfrm>
          <a:prstGeom prst="rect">
            <a:avLst/>
          </a:prstGeom>
          <a:noFill/>
        </p:spPr>
        <p:txBody>
          <a:bodyPr wrap="square" rtlCol="0">
            <a:spAutoFit/>
          </a:bodyPr>
          <a:lstStyle/>
          <a:p>
            <a:r>
              <a:rPr lang="en-US" sz="4000" dirty="0" smtClean="0"/>
              <a:t>Ng-Repeat</a:t>
            </a:r>
            <a:endParaRPr lang="en-US" sz="4000" dirty="0"/>
          </a:p>
        </p:txBody>
      </p:sp>
      <p:pic>
        <p:nvPicPr>
          <p:cNvPr id="7170" name="Picture 2" descr="http://cdn2.hubspot.net/hub/53/file-23117129-png/blog/images/closed-loop-market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575" y="2235200"/>
            <a:ext cx="3495675" cy="31813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368800" y="2552700"/>
            <a:ext cx="4343400" cy="2062103"/>
          </a:xfrm>
          <a:prstGeom prst="rect">
            <a:avLst/>
          </a:prstGeom>
          <a:noFill/>
        </p:spPr>
        <p:txBody>
          <a:bodyPr wrap="square" rtlCol="0">
            <a:spAutoFit/>
          </a:bodyPr>
          <a:lstStyle/>
          <a:p>
            <a:r>
              <a:rPr lang="en-US" sz="3200" dirty="0" smtClean="0"/>
              <a:t>Allows us to use a template of html and repeat it for every member in an array</a:t>
            </a:r>
            <a:endParaRPr lang="en-US" sz="3200" dirty="0"/>
          </a:p>
        </p:txBody>
      </p:sp>
    </p:spTree>
    <p:extLst>
      <p:ext uri="{BB962C8B-B14F-4D97-AF65-F5344CB8AC3E}">
        <p14:creationId xmlns:p14="http://schemas.microsoft.com/office/powerpoint/2010/main" val="149766953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2.bp.blogspot.com/-rLZUOLdljrg/VaTKvmYhKHI/AAAAAAAAAmk/yoVe2J0RRuw/s1600/indexAJ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575" y="461962"/>
            <a:ext cx="1219200" cy="12192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095500" y="640090"/>
            <a:ext cx="6121400" cy="707886"/>
          </a:xfrm>
          <a:prstGeom prst="rect">
            <a:avLst/>
          </a:prstGeom>
          <a:noFill/>
        </p:spPr>
        <p:txBody>
          <a:bodyPr wrap="square" rtlCol="0">
            <a:spAutoFit/>
          </a:bodyPr>
          <a:lstStyle/>
          <a:p>
            <a:r>
              <a:rPr lang="en-US" sz="4000" dirty="0" smtClean="0"/>
              <a:t>Ng-Repeat</a:t>
            </a:r>
            <a:endParaRPr lang="en-US" sz="4000"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3975" y="2443162"/>
            <a:ext cx="6433792" cy="199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880719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44600" y="2611398"/>
            <a:ext cx="6972300" cy="1107996"/>
          </a:xfrm>
          <a:prstGeom prst="rect">
            <a:avLst/>
          </a:prstGeom>
          <a:noFill/>
        </p:spPr>
        <p:txBody>
          <a:bodyPr wrap="square" rtlCol="0">
            <a:spAutoFit/>
          </a:bodyPr>
          <a:lstStyle/>
          <a:p>
            <a:pPr algn="ctr"/>
            <a:r>
              <a:rPr lang="en-US" sz="6600" dirty="0" smtClean="0"/>
              <a:t>EXAMPLE</a:t>
            </a:r>
          </a:p>
        </p:txBody>
      </p:sp>
      <p:sp>
        <p:nvSpPr>
          <p:cNvPr id="2" name="TextBox 1"/>
          <p:cNvSpPr txBox="1"/>
          <p:nvPr/>
        </p:nvSpPr>
        <p:spPr>
          <a:xfrm>
            <a:off x="1244600" y="3910568"/>
            <a:ext cx="3911600" cy="369332"/>
          </a:xfrm>
          <a:prstGeom prst="rect">
            <a:avLst/>
          </a:prstGeom>
          <a:noFill/>
        </p:spPr>
        <p:txBody>
          <a:bodyPr wrap="square" rtlCol="0">
            <a:spAutoFit/>
          </a:bodyPr>
          <a:lstStyle/>
          <a:p>
            <a:r>
              <a:rPr lang="en-US" dirty="0" smtClean="0"/>
              <a:t>List-example.html</a:t>
            </a:r>
            <a:endParaRPr lang="en-US" dirty="0"/>
          </a:p>
        </p:txBody>
      </p:sp>
    </p:spTree>
    <p:extLst>
      <p:ext uri="{BB962C8B-B14F-4D97-AF65-F5344CB8AC3E}">
        <p14:creationId xmlns:p14="http://schemas.microsoft.com/office/powerpoint/2010/main" val="306301946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2552700"/>
            <a:ext cx="7899400" cy="1107996"/>
          </a:xfrm>
          <a:prstGeom prst="rect">
            <a:avLst/>
          </a:prstGeom>
          <a:noFill/>
        </p:spPr>
        <p:txBody>
          <a:bodyPr wrap="square" rtlCol="0">
            <a:spAutoFit/>
          </a:bodyPr>
          <a:lstStyle/>
          <a:p>
            <a:pPr algn="ctr"/>
            <a:r>
              <a:rPr lang="en-US" sz="6600" dirty="0" smtClean="0"/>
              <a:t>Exercise 3: List</a:t>
            </a:r>
            <a:endParaRPr lang="en-US" sz="6600" dirty="0"/>
          </a:p>
        </p:txBody>
      </p:sp>
      <p:sp>
        <p:nvSpPr>
          <p:cNvPr id="2" name="Rectangle 1"/>
          <p:cNvSpPr/>
          <p:nvPr/>
        </p:nvSpPr>
        <p:spPr>
          <a:xfrm>
            <a:off x="1597942" y="4285734"/>
            <a:ext cx="3097323" cy="369332"/>
          </a:xfrm>
          <a:prstGeom prst="rect">
            <a:avLst/>
          </a:prstGeom>
        </p:spPr>
        <p:txBody>
          <a:bodyPr wrap="none">
            <a:spAutoFit/>
          </a:bodyPr>
          <a:lstStyle/>
          <a:p>
            <a:r>
              <a:rPr lang="en-US" dirty="0" smtClean="0"/>
              <a:t>Create list with array of objects</a:t>
            </a:r>
            <a:endParaRPr lang="en-US" dirty="0"/>
          </a:p>
        </p:txBody>
      </p:sp>
    </p:spTree>
    <p:extLst>
      <p:ext uri="{BB962C8B-B14F-4D97-AF65-F5344CB8AC3E}">
        <p14:creationId xmlns:p14="http://schemas.microsoft.com/office/powerpoint/2010/main" val="104920573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4500" y="635000"/>
            <a:ext cx="8432800" cy="5693866"/>
          </a:xfrm>
          <a:prstGeom prst="rect">
            <a:avLst/>
          </a:prstGeom>
          <a:noFill/>
        </p:spPr>
        <p:txBody>
          <a:bodyPr wrap="square" rtlCol="0">
            <a:spAutoFit/>
          </a:bodyPr>
          <a:lstStyle/>
          <a:p>
            <a:pPr marL="342900" indent="-342900">
              <a:buAutoNum type="arabicPeriod"/>
            </a:pPr>
            <a:r>
              <a:rPr lang="en-US" sz="2800" dirty="0" smtClean="0"/>
              <a:t>Create UL element with ng-repeat</a:t>
            </a:r>
          </a:p>
          <a:p>
            <a:pPr marL="342900" indent="-342900">
              <a:buAutoNum type="arabicPeriod"/>
            </a:pPr>
            <a:endParaRPr lang="en-US" sz="2800" dirty="0" smtClean="0"/>
          </a:p>
          <a:p>
            <a:pPr marL="342900" indent="-342900">
              <a:buAutoNum type="arabicPeriod"/>
            </a:pPr>
            <a:endParaRPr lang="en-US" sz="2800" dirty="0" smtClean="0"/>
          </a:p>
          <a:p>
            <a:pPr marL="342900" indent="-342900">
              <a:buAutoNum type="arabicPeriod"/>
            </a:pPr>
            <a:r>
              <a:rPr lang="en-US" sz="2800" dirty="0" smtClean="0"/>
              <a:t>Create an array of objects on $</a:t>
            </a:r>
            <a:r>
              <a:rPr lang="en-US" sz="2800" dirty="0" err="1" smtClean="0"/>
              <a:t>scope.animals</a:t>
            </a:r>
            <a:endParaRPr lang="en-US" sz="2800" dirty="0" smtClean="0"/>
          </a:p>
          <a:p>
            <a:pPr marL="342900" indent="-342900">
              <a:buAutoNum type="arabicPeriod"/>
            </a:pPr>
            <a:endParaRPr lang="en-US" sz="2800" dirty="0" smtClean="0"/>
          </a:p>
          <a:p>
            <a:pPr marL="342900" indent="-342900">
              <a:buAutoNum type="arabicPeriod"/>
            </a:pPr>
            <a:endParaRPr lang="en-US" sz="2800" dirty="0" smtClean="0"/>
          </a:p>
          <a:p>
            <a:pPr marL="342900" indent="-342900">
              <a:buAutoNum type="arabicPeriod"/>
            </a:pPr>
            <a:r>
              <a:rPr lang="en-US" sz="2800" dirty="0"/>
              <a:t>Create </a:t>
            </a:r>
            <a:r>
              <a:rPr lang="en-US" sz="2800" dirty="0" smtClean="0"/>
              <a:t>an &lt;li&gt; element </a:t>
            </a:r>
            <a:r>
              <a:rPr lang="en-US" sz="2800" dirty="0"/>
              <a:t>with template for </a:t>
            </a:r>
            <a:r>
              <a:rPr lang="en-US" sz="2800" dirty="0" smtClean="0"/>
              <a:t>object</a:t>
            </a:r>
            <a:endParaRPr lang="en-US" sz="2800" dirty="0"/>
          </a:p>
          <a:p>
            <a:pPr marL="342900" indent="-342900">
              <a:buAutoNum type="arabicPeriod"/>
            </a:pPr>
            <a:endParaRPr lang="en-US" sz="2800" dirty="0" smtClean="0"/>
          </a:p>
          <a:p>
            <a:endParaRPr lang="en-US" sz="2800" dirty="0" smtClean="0"/>
          </a:p>
          <a:p>
            <a:r>
              <a:rPr lang="en-US" sz="2800" dirty="0" smtClean="0"/>
              <a:t>4. Start your app</a:t>
            </a:r>
          </a:p>
          <a:p>
            <a:endParaRPr lang="en-US" sz="2800" dirty="0" smtClean="0"/>
          </a:p>
          <a:p>
            <a:endParaRPr lang="en-US" sz="2800" dirty="0" smtClean="0"/>
          </a:p>
          <a:p>
            <a:pPr marL="342900" indent="-342900">
              <a:buAutoNum type="arabicPeriod"/>
            </a:pPr>
            <a:endParaRPr lang="en-US" sz="2800" dirty="0" smtClean="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500" y="1339850"/>
            <a:ext cx="4724400"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0" y="2555875"/>
            <a:ext cx="4591050"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500" y="3842514"/>
            <a:ext cx="5162550" cy="285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866464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2552700"/>
            <a:ext cx="7899400" cy="1107996"/>
          </a:xfrm>
          <a:prstGeom prst="rect">
            <a:avLst/>
          </a:prstGeom>
          <a:noFill/>
        </p:spPr>
        <p:txBody>
          <a:bodyPr wrap="square" rtlCol="0">
            <a:spAutoFit/>
          </a:bodyPr>
          <a:lstStyle/>
          <a:p>
            <a:pPr algn="ctr"/>
            <a:r>
              <a:rPr lang="en-US" sz="6600" dirty="0" smtClean="0"/>
              <a:t>Exercise 4: Tweeter</a:t>
            </a:r>
            <a:endParaRPr lang="en-US" sz="6600" dirty="0"/>
          </a:p>
        </p:txBody>
      </p:sp>
      <p:sp>
        <p:nvSpPr>
          <p:cNvPr id="2" name="Rectangle 1"/>
          <p:cNvSpPr/>
          <p:nvPr/>
        </p:nvSpPr>
        <p:spPr>
          <a:xfrm>
            <a:off x="1597942" y="4285734"/>
            <a:ext cx="2239716" cy="369332"/>
          </a:xfrm>
          <a:prstGeom prst="rect">
            <a:avLst/>
          </a:prstGeom>
        </p:spPr>
        <p:txBody>
          <a:bodyPr wrap="none">
            <a:spAutoFit/>
          </a:bodyPr>
          <a:lstStyle/>
          <a:p>
            <a:r>
              <a:rPr lang="en-US" dirty="0"/>
              <a:t>tweeter-exercise.html</a:t>
            </a:r>
          </a:p>
        </p:txBody>
      </p:sp>
    </p:spTree>
    <p:extLst>
      <p:ext uri="{BB962C8B-B14F-4D97-AF65-F5344CB8AC3E}">
        <p14:creationId xmlns:p14="http://schemas.microsoft.com/office/powerpoint/2010/main" val="50516772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4500" y="850900"/>
            <a:ext cx="8432800" cy="4401205"/>
          </a:xfrm>
          <a:prstGeom prst="rect">
            <a:avLst/>
          </a:prstGeom>
          <a:noFill/>
        </p:spPr>
        <p:txBody>
          <a:bodyPr wrap="square" rtlCol="0">
            <a:spAutoFit/>
          </a:bodyPr>
          <a:lstStyle/>
          <a:p>
            <a:pPr marL="342900" indent="-342900">
              <a:buAutoNum type="arabicPeriod"/>
            </a:pPr>
            <a:r>
              <a:rPr lang="en-US" sz="2800" dirty="0" smtClean="0"/>
              <a:t>Add ng-repeat </a:t>
            </a:r>
          </a:p>
          <a:p>
            <a:pPr marL="342900" indent="-342900">
              <a:buAutoNum type="arabicPeriod"/>
            </a:pPr>
            <a:endParaRPr lang="en-US" sz="2800" dirty="0" smtClean="0"/>
          </a:p>
          <a:p>
            <a:pPr marL="342900" indent="-342900">
              <a:buAutoNum type="arabicPeriod"/>
            </a:pPr>
            <a:endParaRPr lang="en-US" sz="2800" dirty="0" smtClean="0"/>
          </a:p>
          <a:p>
            <a:pPr marL="342900" indent="-342900">
              <a:buAutoNum type="arabicPeriod"/>
            </a:pPr>
            <a:r>
              <a:rPr lang="en-US" sz="2800" dirty="0" smtClean="0"/>
              <a:t>Ng-repeat for tweet array</a:t>
            </a:r>
          </a:p>
          <a:p>
            <a:endParaRPr lang="en-US" sz="2800" dirty="0" smtClean="0"/>
          </a:p>
          <a:p>
            <a:pPr marL="342900" indent="-342900">
              <a:buAutoNum type="arabicPeriod"/>
            </a:pPr>
            <a:endParaRPr lang="en-US" sz="2800" dirty="0"/>
          </a:p>
          <a:p>
            <a:r>
              <a:rPr lang="en-US" sz="2800" dirty="0" smtClean="0"/>
              <a:t>3. Start your app</a:t>
            </a:r>
          </a:p>
          <a:p>
            <a:endParaRPr lang="en-US" sz="2800" dirty="0" smtClean="0"/>
          </a:p>
          <a:p>
            <a:endParaRPr lang="en-US" sz="2800" dirty="0" smtClean="0"/>
          </a:p>
          <a:p>
            <a:pPr marL="342900" indent="-342900">
              <a:buAutoNum type="arabicPeriod"/>
            </a:pPr>
            <a:endParaRPr lang="en-US" sz="2800" dirty="0" smtClean="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500" y="1536700"/>
            <a:ext cx="5819775"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594642" y="2799834"/>
            <a:ext cx="4618893" cy="369332"/>
          </a:xfrm>
          <a:prstGeom prst="rect">
            <a:avLst/>
          </a:prstGeom>
        </p:spPr>
        <p:txBody>
          <a:bodyPr wrap="none">
            <a:spAutoFit/>
          </a:bodyPr>
          <a:lstStyle/>
          <a:p>
            <a:r>
              <a:rPr lang="en-US" dirty="0" smtClean="0"/>
              <a:t>Properties of object are text, retweets and likes</a:t>
            </a:r>
            <a:endParaRPr lang="en-US" dirty="0"/>
          </a:p>
        </p:txBody>
      </p:sp>
    </p:spTree>
    <p:extLst>
      <p:ext uri="{BB962C8B-B14F-4D97-AF65-F5344CB8AC3E}">
        <p14:creationId xmlns:p14="http://schemas.microsoft.com/office/powerpoint/2010/main" val="19722173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Image result for pop qui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descr="http://www.heromachine.com/wp-content/uploads/2013/03/popquiz.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5575" y="103693"/>
            <a:ext cx="2563349" cy="209002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18485" y="2451886"/>
            <a:ext cx="8690846"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Which value is relative and which value is static?</a:t>
            </a:r>
            <a:endParaRPr lang="en-US" sz="2400" dirty="0" smtClean="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7331" y="2913551"/>
            <a:ext cx="6433792" cy="199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316474" y="4904276"/>
            <a:ext cx="8690846"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What happens if we provide ng-repeat a non-</a:t>
            </a:r>
            <a:r>
              <a:rPr lang="en-US" sz="2400" dirty="0" err="1" smtClean="0"/>
              <a:t>iterable</a:t>
            </a:r>
            <a:r>
              <a:rPr lang="en-US" sz="2400" dirty="0" smtClean="0"/>
              <a:t> element such as null?</a:t>
            </a:r>
            <a:endParaRPr lang="en-US" sz="2400" dirty="0" smtClean="0"/>
          </a:p>
        </p:txBody>
      </p:sp>
    </p:spTree>
    <p:extLst>
      <p:ext uri="{BB962C8B-B14F-4D97-AF65-F5344CB8AC3E}">
        <p14:creationId xmlns:p14="http://schemas.microsoft.com/office/powerpoint/2010/main" val="32468719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s://rolandocaldas.com/wp-content/uploads/2013/09/javascript-html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75" y="1379220"/>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367317" y="2491041"/>
            <a:ext cx="8468367" cy="1342454"/>
          </a:xfrm>
        </p:spPr>
        <p:txBody>
          <a:bodyPr/>
          <a:lstStyle/>
          <a:p>
            <a:pPr algn="r"/>
            <a:r>
              <a:rPr lang="en-US" dirty="0" smtClean="0">
                <a:solidFill>
                  <a:schemeClr val="tx1">
                    <a:lumMod val="50000"/>
                    <a:lumOff val="50000"/>
                  </a:schemeClr>
                </a:solidFill>
              </a:rPr>
              <a:t>Quick Review of JS and HTML</a:t>
            </a:r>
            <a:endParaRPr lang="en-US" dirty="0"/>
          </a:p>
        </p:txBody>
      </p:sp>
    </p:spTree>
    <p:extLst>
      <p:ext uri="{BB962C8B-B14F-4D97-AF65-F5344CB8AC3E}">
        <p14:creationId xmlns:p14="http://schemas.microsoft.com/office/powerpoint/2010/main" val="67697962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 on ng-repeat</a:t>
            </a:r>
            <a:endParaRPr lang="en-US" dirty="0"/>
          </a:p>
        </p:txBody>
      </p:sp>
      <p:pic>
        <p:nvPicPr>
          <p:cNvPr id="18434" name="Picture 2" descr="http://image.slidesharecdn.com/filtersinangularjs-150422053150-conversion-gate01/95/angularjs-filters-4-638.jpg?cb=142968079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3445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836297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44600" y="2611398"/>
            <a:ext cx="6972300" cy="1107996"/>
          </a:xfrm>
          <a:prstGeom prst="rect">
            <a:avLst/>
          </a:prstGeom>
          <a:noFill/>
        </p:spPr>
        <p:txBody>
          <a:bodyPr wrap="square" rtlCol="0">
            <a:spAutoFit/>
          </a:bodyPr>
          <a:lstStyle/>
          <a:p>
            <a:pPr algn="ctr"/>
            <a:r>
              <a:rPr lang="en-US" sz="6600" dirty="0" smtClean="0"/>
              <a:t>EXAMPLE</a:t>
            </a:r>
          </a:p>
        </p:txBody>
      </p:sp>
      <p:sp>
        <p:nvSpPr>
          <p:cNvPr id="2" name="TextBox 1"/>
          <p:cNvSpPr txBox="1"/>
          <p:nvPr/>
        </p:nvSpPr>
        <p:spPr>
          <a:xfrm>
            <a:off x="1244600" y="3910568"/>
            <a:ext cx="3911600" cy="369332"/>
          </a:xfrm>
          <a:prstGeom prst="rect">
            <a:avLst/>
          </a:prstGeom>
          <a:noFill/>
        </p:spPr>
        <p:txBody>
          <a:bodyPr wrap="square" rtlCol="0">
            <a:spAutoFit/>
          </a:bodyPr>
          <a:lstStyle/>
          <a:p>
            <a:r>
              <a:rPr lang="en-US" dirty="0" smtClean="0"/>
              <a:t>filter-example.html</a:t>
            </a:r>
            <a:endParaRPr lang="en-US" dirty="0"/>
          </a:p>
        </p:txBody>
      </p:sp>
    </p:spTree>
    <p:extLst>
      <p:ext uri="{BB962C8B-B14F-4D97-AF65-F5344CB8AC3E}">
        <p14:creationId xmlns:p14="http://schemas.microsoft.com/office/powerpoint/2010/main" val="270403696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2552700"/>
            <a:ext cx="7899400" cy="1107996"/>
          </a:xfrm>
          <a:prstGeom prst="rect">
            <a:avLst/>
          </a:prstGeom>
          <a:noFill/>
        </p:spPr>
        <p:txBody>
          <a:bodyPr wrap="square" rtlCol="0">
            <a:spAutoFit/>
          </a:bodyPr>
          <a:lstStyle/>
          <a:p>
            <a:pPr algn="ctr"/>
            <a:r>
              <a:rPr lang="en-US" sz="6600" dirty="0" smtClean="0"/>
              <a:t>Exercise 5: Filters</a:t>
            </a:r>
            <a:endParaRPr lang="en-US" sz="6600" dirty="0"/>
          </a:p>
        </p:txBody>
      </p:sp>
      <p:sp>
        <p:nvSpPr>
          <p:cNvPr id="2" name="Rectangle 1"/>
          <p:cNvSpPr/>
          <p:nvPr/>
        </p:nvSpPr>
        <p:spPr>
          <a:xfrm>
            <a:off x="1597942" y="4285734"/>
            <a:ext cx="1946430" cy="369332"/>
          </a:xfrm>
          <a:prstGeom prst="rect">
            <a:avLst/>
          </a:prstGeom>
        </p:spPr>
        <p:txBody>
          <a:bodyPr wrap="none">
            <a:spAutoFit/>
          </a:bodyPr>
          <a:lstStyle/>
          <a:p>
            <a:r>
              <a:rPr lang="en-US" dirty="0" smtClean="0"/>
              <a:t>filter-exercise.html</a:t>
            </a:r>
            <a:endParaRPr lang="en-US" dirty="0"/>
          </a:p>
        </p:txBody>
      </p:sp>
    </p:spTree>
    <p:extLst>
      <p:ext uri="{BB962C8B-B14F-4D97-AF65-F5344CB8AC3E}">
        <p14:creationId xmlns:p14="http://schemas.microsoft.com/office/powerpoint/2010/main" val="345186418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4500" y="850900"/>
            <a:ext cx="8432800" cy="4401205"/>
          </a:xfrm>
          <a:prstGeom prst="rect">
            <a:avLst/>
          </a:prstGeom>
          <a:noFill/>
        </p:spPr>
        <p:txBody>
          <a:bodyPr wrap="square" rtlCol="0">
            <a:spAutoFit/>
          </a:bodyPr>
          <a:lstStyle/>
          <a:p>
            <a:pPr marL="342900" indent="-342900">
              <a:buAutoNum type="arabicPeriod"/>
            </a:pPr>
            <a:r>
              <a:rPr lang="en-US" sz="2800" dirty="0" smtClean="0"/>
              <a:t>Add ng-repeat</a:t>
            </a:r>
          </a:p>
          <a:p>
            <a:pPr marL="342900" indent="-342900">
              <a:buAutoNum type="arabicPeriod"/>
            </a:pPr>
            <a:endParaRPr lang="en-US" sz="2800" dirty="0" smtClean="0"/>
          </a:p>
          <a:p>
            <a:pPr marL="342900" indent="-342900">
              <a:buAutoNum type="arabicPeriod"/>
            </a:pPr>
            <a:r>
              <a:rPr lang="en-US" sz="2800" dirty="0" smtClean="0"/>
              <a:t>Attach data from service to $scope</a:t>
            </a:r>
          </a:p>
          <a:p>
            <a:pPr marL="342900" indent="-342900">
              <a:buAutoNum type="arabicPeriod"/>
            </a:pPr>
            <a:endParaRPr lang="en-US" sz="2800" dirty="0"/>
          </a:p>
          <a:p>
            <a:r>
              <a:rPr lang="en-US" sz="2800" dirty="0" smtClean="0"/>
              <a:t>3. Add your filter using the ng-model </a:t>
            </a:r>
          </a:p>
          <a:p>
            <a:endParaRPr lang="en-US" sz="2800" dirty="0"/>
          </a:p>
          <a:p>
            <a:r>
              <a:rPr lang="en-US" sz="2800" dirty="0" smtClean="0"/>
              <a:t>4. Run your application</a:t>
            </a:r>
          </a:p>
          <a:p>
            <a:endParaRPr lang="en-US" sz="2800" dirty="0" smtClean="0"/>
          </a:p>
          <a:p>
            <a:endParaRPr lang="en-US" sz="2800" dirty="0" smtClean="0"/>
          </a:p>
          <a:p>
            <a:pPr marL="342900" indent="-342900">
              <a:buAutoNum type="arabicPeriod"/>
            </a:pPr>
            <a:endParaRPr lang="en-US" sz="2800" dirty="0" smtClean="0"/>
          </a:p>
        </p:txBody>
      </p:sp>
    </p:spTree>
    <p:extLst>
      <p:ext uri="{BB962C8B-B14F-4D97-AF65-F5344CB8AC3E}">
        <p14:creationId xmlns:p14="http://schemas.microsoft.com/office/powerpoint/2010/main" val="120438061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44600" y="2611398"/>
            <a:ext cx="6972300" cy="1107996"/>
          </a:xfrm>
          <a:prstGeom prst="rect">
            <a:avLst/>
          </a:prstGeom>
          <a:noFill/>
        </p:spPr>
        <p:txBody>
          <a:bodyPr wrap="square" rtlCol="0">
            <a:spAutoFit/>
          </a:bodyPr>
          <a:lstStyle/>
          <a:p>
            <a:pPr algn="ctr"/>
            <a:r>
              <a:rPr lang="en-US" sz="6600" dirty="0" smtClean="0"/>
              <a:t>EXAMPLE</a:t>
            </a:r>
          </a:p>
        </p:txBody>
      </p:sp>
      <p:sp>
        <p:nvSpPr>
          <p:cNvPr id="2" name="TextBox 1"/>
          <p:cNvSpPr txBox="1"/>
          <p:nvPr/>
        </p:nvSpPr>
        <p:spPr>
          <a:xfrm>
            <a:off x="1244600" y="3910568"/>
            <a:ext cx="3911600" cy="369332"/>
          </a:xfrm>
          <a:prstGeom prst="rect">
            <a:avLst/>
          </a:prstGeom>
          <a:noFill/>
        </p:spPr>
        <p:txBody>
          <a:bodyPr wrap="square" rtlCol="0">
            <a:spAutoFit/>
          </a:bodyPr>
          <a:lstStyle/>
          <a:p>
            <a:r>
              <a:rPr lang="en-US" dirty="0"/>
              <a:t>report.html</a:t>
            </a:r>
          </a:p>
        </p:txBody>
      </p:sp>
    </p:spTree>
    <p:extLst>
      <p:ext uri="{BB962C8B-B14F-4D97-AF65-F5344CB8AC3E}">
        <p14:creationId xmlns:p14="http://schemas.microsoft.com/office/powerpoint/2010/main" val="317773793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cdn.antjanus.com/wp-content/uploads/angularjs-dependency-injection-1024x555.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820" y="859246"/>
            <a:ext cx="8930967" cy="4840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835014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http://image.slidesharecdn.com/angularjst3dd14-140620112710-phpapp01/95/gettings-started-with-the-superheroic-javascript-library-angularjs-45-638.jpg?cb=14032637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4" y="635000"/>
            <a:ext cx="9140816"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185999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image.slidesharecdn.com/services-130512175319-phpapp01/95/angularjs-services-3-638.jpg?cb=136838126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16028"/>
            <a:ext cx="8592384" cy="6451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611511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img.viralpatel.net/2013/12/angular-js-service-diagr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0466" y="864897"/>
            <a:ext cx="5393170" cy="4891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373017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2552700"/>
            <a:ext cx="7899400" cy="1107996"/>
          </a:xfrm>
          <a:prstGeom prst="rect">
            <a:avLst/>
          </a:prstGeom>
          <a:noFill/>
        </p:spPr>
        <p:txBody>
          <a:bodyPr wrap="square" rtlCol="0">
            <a:spAutoFit/>
          </a:bodyPr>
          <a:lstStyle/>
          <a:p>
            <a:pPr algn="ctr"/>
            <a:r>
              <a:rPr lang="en-US" sz="6600" dirty="0" smtClean="0"/>
              <a:t>Exercise 6: Services</a:t>
            </a:r>
            <a:endParaRPr lang="en-US" sz="6600" dirty="0"/>
          </a:p>
        </p:txBody>
      </p:sp>
      <p:sp>
        <p:nvSpPr>
          <p:cNvPr id="2" name="Rectangle 1"/>
          <p:cNvSpPr/>
          <p:nvPr/>
        </p:nvSpPr>
        <p:spPr>
          <a:xfrm>
            <a:off x="1597942" y="4285734"/>
            <a:ext cx="1597681" cy="369332"/>
          </a:xfrm>
          <a:prstGeom prst="rect">
            <a:avLst/>
          </a:prstGeom>
        </p:spPr>
        <p:txBody>
          <a:bodyPr wrap="none">
            <a:spAutoFit/>
          </a:bodyPr>
          <a:lstStyle/>
          <a:p>
            <a:r>
              <a:rPr lang="en-US" dirty="0" smtClean="0"/>
              <a:t>Calculator.html</a:t>
            </a:r>
            <a:endParaRPr lang="en-US" dirty="0"/>
          </a:p>
        </p:txBody>
      </p:sp>
    </p:spTree>
    <p:extLst>
      <p:ext uri="{BB962C8B-B14F-4D97-AF65-F5344CB8AC3E}">
        <p14:creationId xmlns:p14="http://schemas.microsoft.com/office/powerpoint/2010/main" val="23262281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in 90 seconds: Data Types</a:t>
            </a:r>
            <a:endParaRPr lang="en-US" dirty="0"/>
          </a:p>
        </p:txBody>
      </p:sp>
      <p:pic>
        <p:nvPicPr>
          <p:cNvPr id="4100" name="Picture 4" descr="http://image.bayimg.com/oajpbaab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8594" y="1852613"/>
            <a:ext cx="6341161" cy="3549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847001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4500" y="850900"/>
            <a:ext cx="8432800" cy="4832092"/>
          </a:xfrm>
          <a:prstGeom prst="rect">
            <a:avLst/>
          </a:prstGeom>
          <a:noFill/>
        </p:spPr>
        <p:txBody>
          <a:bodyPr wrap="square" rtlCol="0">
            <a:spAutoFit/>
          </a:bodyPr>
          <a:lstStyle/>
          <a:p>
            <a:pPr marL="342900" indent="-342900">
              <a:buAutoNum type="arabicPeriod"/>
            </a:pPr>
            <a:r>
              <a:rPr lang="en-US" sz="2800" dirty="0" smtClean="0"/>
              <a:t>Dependency inject service to controller in controller.js</a:t>
            </a:r>
          </a:p>
          <a:p>
            <a:endParaRPr lang="en-US" sz="2800" dirty="0" smtClean="0"/>
          </a:p>
          <a:p>
            <a:r>
              <a:rPr lang="en-US" sz="2800" dirty="0" smtClean="0"/>
              <a:t>2. Create methods in math.js in service for:</a:t>
            </a:r>
          </a:p>
          <a:p>
            <a:endParaRPr lang="en-US" sz="2800" dirty="0" smtClean="0"/>
          </a:p>
          <a:p>
            <a:endParaRPr lang="en-US" sz="2800" dirty="0"/>
          </a:p>
          <a:p>
            <a:r>
              <a:rPr lang="en-US" sz="2800" dirty="0" smtClean="0"/>
              <a:t>3. Start your app</a:t>
            </a:r>
          </a:p>
          <a:p>
            <a:endParaRPr lang="en-US" sz="2800" dirty="0"/>
          </a:p>
          <a:p>
            <a:r>
              <a:rPr lang="en-US" sz="2800" dirty="0" smtClean="0"/>
              <a:t>4. Test your controller</a:t>
            </a:r>
          </a:p>
          <a:p>
            <a:endParaRPr lang="en-US" sz="2800" dirty="0" smtClean="0"/>
          </a:p>
          <a:p>
            <a:endParaRPr lang="en-US" sz="2800" dirty="0" smtClean="0"/>
          </a:p>
          <a:p>
            <a:pPr marL="342900" indent="-342900">
              <a:buAutoNum type="arabicPeriod"/>
            </a:pPr>
            <a:endParaRPr lang="en-US" sz="2800" dirty="0" smtClean="0"/>
          </a:p>
        </p:txBody>
      </p:sp>
      <p:sp>
        <p:nvSpPr>
          <p:cNvPr id="9" name="Rectangle 8"/>
          <p:cNvSpPr/>
          <p:nvPr/>
        </p:nvSpPr>
        <p:spPr>
          <a:xfrm>
            <a:off x="594642" y="2393434"/>
            <a:ext cx="4429226" cy="369332"/>
          </a:xfrm>
          <a:prstGeom prst="rect">
            <a:avLst/>
          </a:prstGeom>
        </p:spPr>
        <p:txBody>
          <a:bodyPr wrap="none">
            <a:spAutoFit/>
          </a:bodyPr>
          <a:lstStyle/>
          <a:p>
            <a:r>
              <a:rPr lang="en-US" dirty="0" smtClean="0"/>
              <a:t>multiplication, addition, subtraction, division </a:t>
            </a:r>
            <a:endParaRPr lang="en-US" dirty="0"/>
          </a:p>
        </p:txBody>
      </p:sp>
    </p:spTree>
    <p:extLst>
      <p:ext uri="{BB962C8B-B14F-4D97-AF65-F5344CB8AC3E}">
        <p14:creationId xmlns:p14="http://schemas.microsoft.com/office/powerpoint/2010/main" val="88733716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http://danorlando.com/wp-content/uploads/2013/11/AngularJS-application-bootstrap-process1.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68207" y="161196"/>
            <a:ext cx="8766936" cy="6335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894641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 and Cons</a:t>
            </a:r>
            <a:endParaRPr lang="en-US" dirty="0"/>
          </a:p>
        </p:txBody>
      </p:sp>
      <p:pic>
        <p:nvPicPr>
          <p:cNvPr id="13316" name="Picture 4" descr="http://www.smashingbuzz.com/wp-content/uploads/2015/12/The-AngularJS-Debat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2229" y="1814505"/>
            <a:ext cx="5715000" cy="3057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70578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1.x advanced topics</a:t>
            </a:r>
            <a:endParaRPr lang="en-US" dirty="0"/>
          </a:p>
        </p:txBody>
      </p:sp>
      <p:sp>
        <p:nvSpPr>
          <p:cNvPr id="3" name="Content Placeholder 2"/>
          <p:cNvSpPr>
            <a:spLocks noGrp="1"/>
          </p:cNvSpPr>
          <p:nvPr>
            <p:ph sz="quarter" idx="10"/>
          </p:nvPr>
        </p:nvSpPr>
        <p:spPr/>
        <p:txBody>
          <a:bodyPr/>
          <a:lstStyle/>
          <a:p>
            <a:pPr marL="342900" indent="-342900">
              <a:buFont typeface="Arial" panose="020B0604020202020204" pitchFamily="34" charset="0"/>
              <a:buChar char="•"/>
            </a:pPr>
            <a:r>
              <a:rPr lang="en-US" dirty="0" smtClean="0"/>
              <a:t>$http, $q and promises </a:t>
            </a:r>
          </a:p>
          <a:p>
            <a:pPr marL="342900" indent="-342900">
              <a:buFont typeface="Arial" panose="020B0604020202020204" pitchFamily="34" charset="0"/>
              <a:buChar char="•"/>
            </a:pPr>
            <a:r>
              <a:rPr lang="en-US" dirty="0" smtClean="0"/>
              <a:t>Factory vs providers vs services</a:t>
            </a:r>
          </a:p>
          <a:p>
            <a:pPr marL="342900" indent="-342900">
              <a:buFont typeface="Arial" panose="020B0604020202020204" pitchFamily="34" charset="0"/>
              <a:buChar char="•"/>
            </a:pPr>
            <a:r>
              <a:rPr lang="en-US" dirty="0" smtClean="0"/>
              <a:t>Angular routing and SPA</a:t>
            </a:r>
          </a:p>
          <a:p>
            <a:pPr marL="342900" indent="-342900">
              <a:buFont typeface="Arial" panose="020B0604020202020204" pitchFamily="34" charset="0"/>
              <a:buChar char="•"/>
            </a:pPr>
            <a:r>
              <a:rPr lang="en-US" dirty="0" smtClean="0"/>
              <a:t>Angular custom directives</a:t>
            </a:r>
          </a:p>
          <a:p>
            <a:pPr marL="342900" indent="-342900">
              <a:buFont typeface="Arial" panose="020B0604020202020204" pitchFamily="34" charset="0"/>
              <a:buChar char="•"/>
            </a:pPr>
            <a:r>
              <a:rPr lang="en-US" dirty="0" smtClean="0"/>
              <a:t>components</a:t>
            </a:r>
          </a:p>
          <a:p>
            <a:pPr marL="342900" indent="-342900">
              <a:buFont typeface="Arial" panose="020B0604020202020204" pitchFamily="34" charset="0"/>
              <a:buChar char="•"/>
            </a:pPr>
            <a:r>
              <a:rPr lang="en-US" dirty="0" smtClean="0"/>
              <a:t>Unit Testing</a:t>
            </a:r>
          </a:p>
          <a:p>
            <a:endParaRPr lang="en-US" dirty="0"/>
          </a:p>
        </p:txBody>
      </p:sp>
    </p:spTree>
    <p:extLst>
      <p:ext uri="{BB962C8B-B14F-4D97-AF65-F5344CB8AC3E}">
        <p14:creationId xmlns:p14="http://schemas.microsoft.com/office/powerpoint/2010/main" val="26139886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https://mobomo.s3.amazonaws.com/uploads/external/fractured_angular.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0" y="0"/>
            <a:ext cx="914354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615846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2.0</a:t>
            </a:r>
            <a:endParaRPr lang="en-US" dirty="0"/>
          </a:p>
        </p:txBody>
      </p:sp>
      <p:sp>
        <p:nvSpPr>
          <p:cNvPr id="3" name="Content Placeholder 2"/>
          <p:cNvSpPr>
            <a:spLocks noGrp="1"/>
          </p:cNvSpPr>
          <p:nvPr>
            <p:ph sz="quarter" idx="10"/>
          </p:nvPr>
        </p:nvSpPr>
        <p:spPr/>
        <p:txBody>
          <a:bodyPr/>
          <a:lstStyle/>
          <a:p>
            <a:pPr marL="342900" indent="-342900">
              <a:buFont typeface="Arial" panose="020B0604020202020204" pitchFamily="34" charset="0"/>
              <a:buChar char="•"/>
            </a:pPr>
            <a:r>
              <a:rPr lang="en-US" dirty="0" smtClean="0"/>
              <a:t>Angular 2.0 != Angular 1.x</a:t>
            </a:r>
          </a:p>
          <a:p>
            <a:pPr marL="342900" indent="-342900">
              <a:buFont typeface="Arial" panose="020B0604020202020204" pitchFamily="34" charset="0"/>
              <a:buChar char="•"/>
            </a:pPr>
            <a:r>
              <a:rPr lang="en-US" dirty="0" smtClean="0"/>
              <a:t>New syntax</a:t>
            </a:r>
          </a:p>
          <a:p>
            <a:pPr marL="342900" indent="-342900">
              <a:buFont typeface="Arial" panose="020B0604020202020204" pitchFamily="34" charset="0"/>
              <a:buChar char="•"/>
            </a:pPr>
            <a:r>
              <a:rPr lang="en-US" dirty="0" smtClean="0"/>
              <a:t>Creates components with ES6 classes</a:t>
            </a:r>
          </a:p>
          <a:p>
            <a:pPr marL="342900" indent="-342900">
              <a:buFont typeface="Arial" panose="020B0604020202020204" pitchFamily="34" charset="0"/>
              <a:buChar char="•"/>
            </a:pPr>
            <a:endParaRPr lang="en-US" dirty="0"/>
          </a:p>
        </p:txBody>
      </p:sp>
      <p:pic>
        <p:nvPicPr>
          <p:cNvPr id="23554" name="Picture 2" descr="http://www.winwire.com/wp-content/uploads/2016/02/angular-JS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3975" y="3548062"/>
            <a:ext cx="6765925" cy="2482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246028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Documentation</a:t>
            </a:r>
            <a:endParaRPr lang="en-US" dirty="0"/>
          </a:p>
        </p:txBody>
      </p:sp>
      <p:sp>
        <p:nvSpPr>
          <p:cNvPr id="3" name="Content Placeholder 2"/>
          <p:cNvSpPr>
            <a:spLocks noGrp="1"/>
          </p:cNvSpPr>
          <p:nvPr>
            <p:ph sz="quarter" idx="10"/>
          </p:nvPr>
        </p:nvSpPr>
        <p:spPr/>
        <p:txBody>
          <a:bodyPr/>
          <a:lstStyle/>
          <a:p>
            <a:r>
              <a:rPr lang="en-US" dirty="0"/>
              <a:t>https://</a:t>
            </a:r>
            <a:r>
              <a:rPr lang="en-US" dirty="0" smtClean="0"/>
              <a:t>docs.angularjs.org/api</a:t>
            </a:r>
          </a:p>
          <a:p>
            <a:endParaRPr lang="en-US" dirty="0"/>
          </a:p>
        </p:txBody>
      </p:sp>
    </p:spTree>
    <p:extLst>
      <p:ext uri="{BB962C8B-B14F-4D97-AF65-F5344CB8AC3E}">
        <p14:creationId xmlns:p14="http://schemas.microsoft.com/office/powerpoint/2010/main" val="110825385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Final Project: Telephone Book</a:t>
            </a:r>
            <a:endParaRPr lang="en-US" b="1" dirty="0"/>
          </a:p>
        </p:txBody>
      </p:sp>
      <p:sp>
        <p:nvSpPr>
          <p:cNvPr id="4" name="TextBox 3"/>
          <p:cNvSpPr txBox="1"/>
          <p:nvPr/>
        </p:nvSpPr>
        <p:spPr>
          <a:xfrm>
            <a:off x="453154" y="2147930"/>
            <a:ext cx="7970655" cy="2862322"/>
          </a:xfrm>
          <a:prstGeom prst="rect">
            <a:avLst/>
          </a:prstGeom>
          <a:noFill/>
        </p:spPr>
        <p:txBody>
          <a:bodyPr wrap="square" rtlCol="0">
            <a:spAutoFit/>
          </a:bodyPr>
          <a:lstStyle/>
          <a:p>
            <a:r>
              <a:rPr lang="en-US" dirty="0"/>
              <a:t>Create a simple phone directory that you can search for your </a:t>
            </a:r>
            <a:r>
              <a:rPr lang="en-US" dirty="0" smtClean="0"/>
              <a:t>friends </a:t>
            </a:r>
            <a:r>
              <a:rPr lang="en-US" dirty="0"/>
              <a:t>and it will find their phone </a:t>
            </a:r>
            <a:r>
              <a:rPr lang="en-US" dirty="0" smtClean="0"/>
              <a:t>#’s</a:t>
            </a:r>
            <a:endParaRPr lang="en-US" dirty="0"/>
          </a:p>
          <a:p>
            <a:endParaRPr lang="en-US" dirty="0" smtClean="0"/>
          </a:p>
          <a:p>
            <a:endParaRPr lang="en-US" dirty="0" smtClean="0"/>
          </a:p>
          <a:p>
            <a:r>
              <a:rPr lang="en-US" dirty="0" smtClean="0"/>
              <a:t>Must use ng-repeat</a:t>
            </a:r>
          </a:p>
          <a:p>
            <a:r>
              <a:rPr lang="en-US" dirty="0" smtClean="0"/>
              <a:t>Must use ng-model</a:t>
            </a:r>
          </a:p>
          <a:p>
            <a:r>
              <a:rPr lang="en-US" dirty="0" smtClean="0"/>
              <a:t>Must use filter</a:t>
            </a:r>
            <a:endParaRPr lang="en-US" dirty="0"/>
          </a:p>
          <a:p>
            <a:endParaRPr lang="en-US" dirty="0" smtClean="0"/>
          </a:p>
          <a:p>
            <a:endParaRPr lang="en-US" dirty="0" smtClean="0"/>
          </a:p>
          <a:p>
            <a:r>
              <a:rPr lang="en-US" dirty="0" smtClean="0"/>
              <a:t>Bonus:  Create a service that you call to store and get the phone numbers</a:t>
            </a:r>
            <a:endParaRPr lang="en-US" dirty="0"/>
          </a:p>
        </p:txBody>
      </p:sp>
      <p:pic>
        <p:nvPicPr>
          <p:cNvPr id="1026" name="Picture 2" descr="http://assignmenteditor.com/wp-content/uploads/2012/04/telephone-directory1.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029450" y="62355"/>
            <a:ext cx="1614488" cy="1685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525972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5298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in 90 seconds: Declaring Variables</a:t>
            </a:r>
            <a:endParaRPr lang="en-US" dirty="0"/>
          </a:p>
        </p:txBody>
      </p:sp>
      <p:pic>
        <p:nvPicPr>
          <p:cNvPr id="6146" name="Picture 2" descr="http://www.dev-hq.net/images/thumbnails/js_variables.jpg?v=10e2b2db97cc7a9cb2e6bdd2145f33b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695" y="1226820"/>
            <a:ext cx="762000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8808582"/>
      </p:ext>
    </p:extLst>
  </p:cSld>
  <p:clrMapOvr>
    <a:masterClrMapping/>
  </p:clrMapOvr>
  <p:timing>
    <p:tnLst>
      <p:par>
        <p:cTn id="1" dur="indefinite" restart="never" nodeType="tmRoot"/>
      </p:par>
    </p:tnLst>
  </p:timing>
</p:sld>
</file>

<file path=ppt/theme/theme1.xml><?xml version="1.0" encoding="utf-8"?>
<a:theme xmlns:a="http://schemas.openxmlformats.org/drawingml/2006/main" name="New-Mitchell-Template">
  <a:themeElements>
    <a:clrScheme name="Custom 2">
      <a:dk1>
        <a:sysClr val="windowText" lastClr="000000"/>
      </a:dk1>
      <a:lt1>
        <a:sysClr val="window" lastClr="FFFFFF"/>
      </a:lt1>
      <a:dk2>
        <a:srgbClr val="1F497D"/>
      </a:dk2>
      <a:lt2>
        <a:srgbClr val="EEECE1"/>
      </a:lt2>
      <a:accent1>
        <a:srgbClr val="609EC6"/>
      </a:accent1>
      <a:accent2>
        <a:srgbClr val="A9D9E6"/>
      </a:accent2>
      <a:accent3>
        <a:srgbClr val="99CC33"/>
      </a:accent3>
      <a:accent4>
        <a:srgbClr val="F4B61D"/>
      </a:accent4>
      <a:accent5>
        <a:srgbClr val="8ECAC3"/>
      </a:accent5>
      <a:accent6>
        <a:srgbClr val="0088A8"/>
      </a:accent6>
      <a:hlink>
        <a:srgbClr val="CCCCCC"/>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62D54D0DF233C4882F0CC5CC74B5C13" ma:contentTypeVersion="0" ma:contentTypeDescription="Create a new document." ma:contentTypeScope="" ma:versionID="9fb3bd642e9689898c837d2e6218a80a">
  <xsd:schema xmlns:xsd="http://www.w3.org/2001/XMLSchema" xmlns:xs="http://www.w3.org/2001/XMLSchema" xmlns:p="http://schemas.microsoft.com/office/2006/metadata/properties" xmlns:ns2="d81c4791-53b3-4596-9bf9-74564148717f" targetNamespace="http://schemas.microsoft.com/office/2006/metadata/properties" ma:root="true" ma:fieldsID="6ca1fd60e731d4df1a81d474fac6e02c" ns2:_="">
    <xsd:import namespace="d81c4791-53b3-4596-9bf9-74564148717f"/>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1c4791-53b3-4596-9bf9-74564148717f"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_dlc_DocId xmlns="d81c4791-53b3-4596-9bf9-74564148717f">HXAP5CP6RZXU-581-150</_dlc_DocId>
    <_dlc_DocIdUrl xmlns="d81c4791-53b3-4596-9bf9-74564148717f">
      <Url>http://intranet/EBT/_layouts/DocIdRedir.aspx?ID=HXAP5CP6RZXU-581-150</Url>
      <Description>HXAP5CP6RZXU-581-150</Description>
    </_dlc_DocIdUrl>
  </documentManagement>
</p:properties>
</file>

<file path=customXml/itemProps1.xml><?xml version="1.0" encoding="utf-8"?>
<ds:datastoreItem xmlns:ds="http://schemas.openxmlformats.org/officeDocument/2006/customXml" ds:itemID="{BFF8B8AB-13E0-460B-8C2E-F0CF9C7B5EDE}">
  <ds:schemaRefs>
    <ds:schemaRef ds:uri="http://schemas.microsoft.com/sharepoint/events"/>
  </ds:schemaRefs>
</ds:datastoreItem>
</file>

<file path=customXml/itemProps2.xml><?xml version="1.0" encoding="utf-8"?>
<ds:datastoreItem xmlns:ds="http://schemas.openxmlformats.org/officeDocument/2006/customXml" ds:itemID="{8797B726-F85C-4CC9-B494-395A91593E09}">
  <ds:schemaRefs>
    <ds:schemaRef ds:uri="http://schemas.microsoft.com/sharepoint/v3/contenttype/forms"/>
  </ds:schemaRefs>
</ds:datastoreItem>
</file>

<file path=customXml/itemProps3.xml><?xml version="1.0" encoding="utf-8"?>
<ds:datastoreItem xmlns:ds="http://schemas.openxmlformats.org/officeDocument/2006/customXml" ds:itemID="{3E467FAE-ECFA-41AA-B494-7200FE7646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81c4791-53b3-4596-9bf9-7456414871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BB1D0C78-8D46-4338-8F48-71F7655869B0}">
  <ds:schemaRefs>
    <ds:schemaRef ds:uri="http://www.w3.org/XML/1998/namespace"/>
    <ds:schemaRef ds:uri="d81c4791-53b3-4596-9bf9-74564148717f"/>
    <ds:schemaRef ds:uri="http://schemas.microsoft.com/office/2006/metadata/properties"/>
    <ds:schemaRef ds:uri="http://schemas.microsoft.com/office/2006/documentManagement/types"/>
    <ds:schemaRef ds:uri="http://purl.org/dc/dcmitype/"/>
    <ds:schemaRef ds:uri="http://purl.org/dc/terms/"/>
    <ds:schemaRef ds:uri="http://schemas.microsoft.com/office/infopath/2007/PartnerControls"/>
    <ds:schemaRef ds:uri="http://schemas.openxmlformats.org/package/2006/metadata/core-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0</TotalTime>
  <Words>938</Words>
  <Application>Microsoft Office PowerPoint</Application>
  <PresentationFormat>On-screen Show (4:3)</PresentationFormat>
  <Paragraphs>218</Paragraphs>
  <Slides>88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88</vt:i4>
      </vt:variant>
    </vt:vector>
  </HeadingPairs>
  <TitlesOfParts>
    <vt:vector size="91" baseType="lpstr">
      <vt:lpstr>Arial</vt:lpstr>
      <vt:lpstr>Calibri</vt:lpstr>
      <vt:lpstr>New-Mitchell-Template</vt:lpstr>
      <vt:lpstr>PowerPoint Presentation</vt:lpstr>
      <vt:lpstr>Intro To AngularJS</vt:lpstr>
      <vt:lpstr>WIFI Access and Project Site</vt:lpstr>
      <vt:lpstr>Agenda</vt:lpstr>
      <vt:lpstr>Intro</vt:lpstr>
      <vt:lpstr>Prerequisites</vt:lpstr>
      <vt:lpstr>Quick Review of JS and HTML</vt:lpstr>
      <vt:lpstr>JavaScript in 90 seconds: Data Types</vt:lpstr>
      <vt:lpstr>JavaScript in 90 seconds: Declaring Variables</vt:lpstr>
      <vt:lpstr>JavaScript in 90 seconds: Declaring Variables</vt:lpstr>
      <vt:lpstr>JavaScript in 90 seconds: Declaring Variables</vt:lpstr>
      <vt:lpstr>JavaScript in 90 seconds: Functions</vt:lpstr>
      <vt:lpstr>JavaScript in 90 seconds: Functions as args</vt:lpstr>
      <vt:lpstr>JavaScript in 90 seconds: JSON</vt:lpstr>
      <vt:lpstr>HTML in 90 seconds: the DOM</vt:lpstr>
      <vt:lpstr>HTML in 90 seconds: Syntax</vt:lpstr>
      <vt:lpstr>HTML in 90 seconds: Syntax</vt:lpstr>
      <vt:lpstr>PowerPoint Presentation</vt:lpstr>
      <vt:lpstr>Enabling HTML 5</vt:lpstr>
      <vt:lpstr>HTML in 90 seconds: Data Attributes</vt:lpstr>
      <vt:lpstr>How to access attributes with JavaScript</vt:lpstr>
      <vt:lpstr>PowerPoint Presentation</vt:lpstr>
      <vt:lpstr>The Story of AngularJS</vt:lpstr>
      <vt:lpstr>PowerPoint Presentation</vt:lpstr>
      <vt:lpstr>PowerPoint Presentation</vt:lpstr>
      <vt:lpstr>What it’s not</vt:lpstr>
      <vt:lpstr>What AngularJS is trying to do</vt:lpstr>
      <vt:lpstr>Do more things on the client side</vt:lpstr>
      <vt:lpstr>MVC</vt:lpstr>
      <vt:lpstr>PowerPoint Presentation</vt:lpstr>
      <vt:lpstr>PowerPoint Presentation</vt:lpstr>
      <vt:lpstr>PowerPoint Presentation</vt:lpstr>
      <vt:lpstr>The simpler picture</vt:lpstr>
      <vt:lpstr>ENOUGH ALREADY… show me some angular</vt:lpstr>
      <vt:lpstr>AngularJS via CDN</vt:lpstr>
      <vt:lpstr>PowerPoint Presentation</vt:lpstr>
      <vt:lpstr>PowerPoint Presentation</vt:lpstr>
      <vt:lpstr>PowerPoint Presentation</vt:lpstr>
      <vt:lpstr>PowerPoint Presentation</vt:lpstr>
      <vt:lpstr>PowerPoint Presentation</vt:lpstr>
      <vt:lpstr>What are directives?</vt:lpstr>
      <vt:lpstr>PowerPoint Presentation</vt:lpstr>
      <vt:lpstr>Directives we’ll talk about and use today:</vt:lpstr>
      <vt:lpstr>Controller Directive</vt:lpstr>
      <vt:lpstr>PowerPoint Presentation</vt:lpstr>
      <vt:lpstr>$scope Explained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Can you provide an example of how to create a click event in HTML/JavaScript?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Filters on ng-repeat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Pros and Cons</vt:lpstr>
      <vt:lpstr>AngularJS 1.x advanced topics</vt:lpstr>
      <vt:lpstr>PowerPoint Presentation</vt:lpstr>
      <vt:lpstr>Angular 2.0</vt:lpstr>
      <vt:lpstr>AngularJS Documentation</vt:lpstr>
      <vt:lpstr>Final Project: Telephone Book</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2014-07-22T23:05:16Z</dcterms:created>
  <dcterms:modified xsi:type="dcterms:W3CDTF">2016-05-03T16:43:41Z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0x010100162D54D0DF233C4882F0CC5CC74B5C13</vt:lpwstr>
  </property>
  <property fmtid="{D5CDD505-2E9C-101B-9397-08002B2CF9AE}" pid="3" name="_dlc_DocIdItemGuid">
    <vt:lpwstr>d31bf037-a89a-4134-a3e8-a5a4b1a6a205</vt:lpwstr>
  </property>
</Properties>
</file>