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e4661334c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ee4661334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e4661334c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e4661334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areas showed a reduction in crime, except for Manchester.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 collected for this study does not provide </a:t>
            </a:r>
            <a:r>
              <a:rPr lang="en"/>
              <a:t>additional</a:t>
            </a:r>
            <a:r>
              <a:rPr lang="en"/>
              <a:t> insights necessary to determine what </a:t>
            </a:r>
            <a:r>
              <a:rPr lang="en"/>
              <a:t>factors</a:t>
            </a:r>
            <a:r>
              <a:rPr lang="en"/>
              <a:t> affected Manchester crime.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e4661334c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e4661334c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e4661334c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e4661334c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Manchester shows slight increase in crime.  Further studies necessary to determine factors influencing crime in Manchester.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e4661334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e4661334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Shockoe Bottom showed a slight increase in violent crimes 2020 = 59 reports and 2020 = 70 reports.  The most reported violent crime was assault. 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e4661334c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e4661334c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e4661334c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e4661334c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e4661334c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e4661334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studies yielded a low significance level. 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4661334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ee4661334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e4661334c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e4661334c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e4661334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e4661334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e4661334c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ee4661334c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ee466133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ee466133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e4661334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e4661334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e4661334c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e4661334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4661334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4661334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e4661334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e4661334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e4661334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e4661334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e4661334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e4661334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25" y="280325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solidFill>
                  <a:srgbClr val="0000FF"/>
                </a:solidFill>
              </a:rPr>
              <a:t>Line graph of all neighborhoods Avg House Price 2000-2020</a:t>
            </a:r>
            <a:endParaRPr b="1" sz="2355">
              <a:solidFill>
                <a:srgbClr val="0000FF"/>
              </a:solidFill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Black line- Richmond used as Normal Control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Summary </a:t>
            </a:r>
            <a:r>
              <a:rPr lang="en" sz="2022"/>
              <a:t>evaluation- All Neighborhoods showed an increase in average home value price. </a:t>
            </a:r>
            <a:endParaRPr sz="2022"/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475" y="1802500"/>
            <a:ext cx="6368299" cy="32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775" y="1787400"/>
            <a:ext cx="6858000" cy="312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en" sz="2355">
                <a:solidFill>
                  <a:srgbClr val="0000FF"/>
                </a:solidFill>
              </a:rPr>
              <a:t>Line graph of all neighborhoods reported Crime 2000-2020</a:t>
            </a:r>
            <a:endParaRPr b="1" sz="2355">
              <a:solidFill>
                <a:srgbClr val="0000FF"/>
              </a:solidFill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Black line- Richmond used as Normal Control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Summary evaluation- All Neighborhoods showed a decrease in crime, with the exception of Manchester. </a:t>
            </a: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6252150" y="3725675"/>
            <a:ext cx="482700" cy="271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en" sz="2355">
                <a:solidFill>
                  <a:srgbClr val="0000FF"/>
                </a:solidFill>
              </a:rPr>
              <a:t>Line graph Crime vs Housing Value 2000-2020</a:t>
            </a:r>
            <a:endParaRPr b="1" sz="2355">
              <a:solidFill>
                <a:srgbClr val="0000FF"/>
              </a:solidFill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Expected value - inverse relationship.</a:t>
            </a:r>
            <a:endParaRPr sz="2022"/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2"/>
              <a:t>Summary evaluation- All Neighborhoods show expected value with the exception of Manchester. - See next slide for more.</a:t>
            </a:r>
            <a:endParaRPr/>
          </a:p>
        </p:txBody>
      </p:sp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25" y="1666725"/>
            <a:ext cx="4187950" cy="17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050" y="1725925"/>
            <a:ext cx="4142232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900" y="3399050"/>
            <a:ext cx="3931925" cy="169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08050" y="3386249"/>
            <a:ext cx="4261104" cy="1704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2266"/>
            <a:ext cx="4242816" cy="2112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9225" y="196838"/>
            <a:ext cx="4206240" cy="210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452357"/>
            <a:ext cx="4242816" cy="217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7125" y="2525500"/>
            <a:ext cx="420624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275" y="1666725"/>
            <a:ext cx="6858000" cy="34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150825"/>
            <a:ext cx="8520600" cy="8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en" sz="2355">
                <a:solidFill>
                  <a:srgbClr val="0000FF"/>
                </a:solidFill>
              </a:rPr>
              <a:t>Crime Type bar analysis using start</a:t>
            </a:r>
            <a:r>
              <a:rPr b="1" lang="en" sz="2355">
                <a:solidFill>
                  <a:srgbClr val="0000FF"/>
                </a:solidFill>
              </a:rPr>
              <a:t> ‘2000’ and end ‘2020’</a:t>
            </a:r>
            <a:endParaRPr b="1" sz="2355">
              <a:solidFill>
                <a:srgbClr val="0000FF"/>
              </a:solidFill>
            </a:endParaRPr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88"/>
              <a:t>Expected value - reduction in violent crimes.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88"/>
              <a:t>Formula used = Violent Crimes (Homicide,Sex Offense, Robbery, and Assault), Non-Violent Crimes (Burglary, Theft, Vice, and Vehicle Theft), and Other.</a:t>
            </a:r>
            <a:endParaRPr sz="1688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688"/>
              <a:t>All neighborhood performed as expected except for Shockoe Bottom showing slight increase in violent crime.</a:t>
            </a:r>
            <a:endParaRPr sz="1688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698"/>
              <a:buFont typeface="Arial"/>
              <a:buNone/>
            </a:pPr>
            <a:r>
              <a:rPr b="1" lang="en" sz="2355">
                <a:solidFill>
                  <a:srgbClr val="0000FF"/>
                </a:solidFill>
              </a:rPr>
              <a:t>Scatter Plot Total Crime vs Average House Value </a:t>
            </a:r>
            <a:r>
              <a:rPr b="1" lang="en" sz="2355">
                <a:solidFill>
                  <a:srgbClr val="0000FF"/>
                </a:solidFill>
              </a:rPr>
              <a:t>2000-2020</a:t>
            </a:r>
            <a:endParaRPr b="1" sz="2355">
              <a:solidFill>
                <a:srgbClr val="0000FF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969247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7"/>
          <p:cNvSpPr txBox="1"/>
          <p:nvPr/>
        </p:nvSpPr>
        <p:spPr>
          <a:xfrm>
            <a:off x="5407475" y="1063400"/>
            <a:ext cx="3522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Expected Value - strength of correlation &gt;0.7.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Summary evaluation - strength of correlation -0.18 = very weak correlation.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solidFill>
                  <a:srgbClr val="0000FF"/>
                </a:solidFill>
              </a:rPr>
              <a:t>Box and Whisker</a:t>
            </a:r>
            <a:r>
              <a:rPr b="1" lang="en" sz="2355">
                <a:solidFill>
                  <a:srgbClr val="0000FF"/>
                </a:solidFill>
              </a:rPr>
              <a:t> analysis using start ‘2000’ and end ‘2020’</a:t>
            </a:r>
            <a:endParaRPr b="1" sz="2355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55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67468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9483" y="1170125"/>
            <a:ext cx="267468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5792100" y="1116175"/>
            <a:ext cx="316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Expected Value - decrease distribution in 2020.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Overall expected value seen. 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55">
                <a:solidFill>
                  <a:srgbClr val="0000FF"/>
                </a:solidFill>
              </a:rPr>
              <a:t>Chi Square</a:t>
            </a:r>
            <a:r>
              <a:rPr b="1" lang="en" sz="2355">
                <a:solidFill>
                  <a:srgbClr val="0000FF"/>
                </a:solidFill>
              </a:rPr>
              <a:t> analysis using start ‘2000’ and end ‘2020’</a:t>
            </a:r>
            <a:endParaRPr b="1" sz="2355">
              <a:solidFill>
                <a:srgbClr val="0000FF"/>
              </a:solidFill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022">
                <a:solidFill>
                  <a:schemeClr val="accent2"/>
                </a:solidFill>
              </a:rPr>
              <a:t>Expected value = pvalue &lt;0.05, 95% confidence level.</a:t>
            </a:r>
            <a:endParaRPr sz="2022">
              <a:solidFill>
                <a:schemeClr val="accent2"/>
              </a:solidFill>
            </a:endParaRPr>
          </a:p>
          <a:p>
            <a:pPr indent="-344169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Char char="●"/>
            </a:pPr>
            <a:r>
              <a:rPr lang="en" sz="2022">
                <a:solidFill>
                  <a:schemeClr val="accent2"/>
                </a:solidFill>
              </a:rPr>
              <a:t>Summary Analysis - Crime pvalue=1.0, 90% confidence level, Average House Value pvalue=0.90, 91%confidence level. Significance level = low.</a:t>
            </a:r>
            <a:endParaRPr sz="2022">
              <a:solidFill>
                <a:schemeClr val="accent2"/>
              </a:solidFill>
            </a:endParaRPr>
          </a:p>
        </p:txBody>
      </p:sp>
      <p:pic>
        <p:nvPicPr>
          <p:cNvPr id="151" name="Google Shape;15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25" y="1796075"/>
            <a:ext cx="5829300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9"/>
          <p:cNvSpPr/>
          <p:nvPr/>
        </p:nvSpPr>
        <p:spPr>
          <a:xfrm>
            <a:off x="5007775" y="4540175"/>
            <a:ext cx="286500" cy="20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5905225" y="4698450"/>
            <a:ext cx="354600" cy="203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9"/>
          <p:cNvSpPr txBox="1"/>
          <p:nvPr/>
        </p:nvSpPr>
        <p:spPr>
          <a:xfrm>
            <a:off x="5294275" y="4494750"/>
            <a:ext cx="11163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950"/>
              <a:t>Crime</a:t>
            </a:r>
            <a:endParaRPr sz="950"/>
          </a:p>
        </p:txBody>
      </p:sp>
      <p:sp>
        <p:nvSpPr>
          <p:cNvPr id="155" name="Google Shape;155;p29"/>
          <p:cNvSpPr txBox="1"/>
          <p:nvPr/>
        </p:nvSpPr>
        <p:spPr>
          <a:xfrm>
            <a:off x="6312475" y="4660650"/>
            <a:ext cx="1184100" cy="2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750"/>
              <a:t>Average House Value</a:t>
            </a:r>
            <a:endParaRPr sz="12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Discussion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/>
              <a:t>POST MORTEM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444975" y="1206675"/>
            <a:ext cx="8258100" cy="40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Difficulties That Arose: 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Time barriers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Differences in source data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Additional Questions That Arose: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Are other factors such contributing to crime such as poverty rate, population, and residential demographics.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How did the overall demographics of home owners and business owners change as the neighborhoods developed.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What we would study next (If we had 2 more weeks):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Pull more meaningful information from Census API.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Find statistics on what type of commercial development had occurred within each neighborhood.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Determine population demographics at beginning and end.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0" y="204775"/>
            <a:ext cx="419100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975" y="1328725"/>
            <a:ext cx="5995726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200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