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</p:sldMasterIdLst>
  <p:notesMasterIdLst>
    <p:notesMasterId r:id="rId13"/>
  </p:notesMasterIdLst>
  <p:sldIdLst>
    <p:sldId id="4239" r:id="rId4"/>
    <p:sldId id="4227" r:id="rId5"/>
    <p:sldId id="4236" r:id="rId6"/>
    <p:sldId id="4238" r:id="rId7"/>
    <p:sldId id="4229" r:id="rId8"/>
    <p:sldId id="4243" r:id="rId9"/>
    <p:sldId id="4241" r:id="rId10"/>
    <p:sldId id="4242" r:id="rId11"/>
    <p:sldId id="4240" r:id="rId1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E7D21-963C-41AF-8866-16C024D94CA7}" v="3" dt="2025-02-13T23:16:2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386" autoAdjust="0"/>
  </p:normalViewPr>
  <p:slideViewPr>
    <p:cSldViewPr snapToGrid="0">
      <p:cViewPr varScale="1">
        <p:scale>
          <a:sx n="151" d="100"/>
          <a:sy n="151" d="100"/>
        </p:scale>
        <p:origin x="546" y="14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9ab1cd5e0a0020/Documents/resume/WooliesX/Case%20Study/WooliesX/Angus_Gair_Case_Study/03_t-tes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9ab1cd5e0a0020/Documents/resume/WooliesX/Case%20Study/WooliesX/results%5e120WORKING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59ab1cd5e0a0020/Documents/resume/WooliesX/Case%20Study/WooliesX/results%5e120WORKING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dirty="0"/>
              <a:t>Number of Segments Analysed</a:t>
            </a:r>
          </a:p>
        </c:rich>
      </c:tx>
      <c:layout>
        <c:manualLayout>
          <c:xMode val="edge"/>
          <c:yMode val="edge"/>
          <c:x val="0.15568457865639135"/>
          <c:y val="4.0109574937200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758865248226951E-2"/>
          <c:y val="0.17090310892631483"/>
          <c:w val="0.90248226950354615"/>
          <c:h val="0.649225186444384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'[results^120WORKING (version 1).xlsx]Sheet12'!$A$1</c:f>
              <c:strCache>
                <c:ptCount val="1"/>
                <c:pt idx="0">
                  <c:v>tested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540-4FCA-8651-A1BE8B28338D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0-4FCA-8651-A1BE8B28338D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0-4FCA-8651-A1BE8B28338D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40-4FCA-8651-A1BE8B2833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'[results^120WORKING (version 1).xlsx]Sheet12'!$A$5:$D$5</c:f>
              <c:strCache>
                <c:ptCount val="3"/>
                <c:pt idx="0">
                  <c:v>Customer Segments</c:v>
                </c:pt>
                <c:pt idx="1">
                  <c:v>Significant Decline</c:v>
                </c:pt>
                <c:pt idx="2">
                  <c:v>Best Opportunities</c:v>
                </c:pt>
              </c:strCache>
            </c:strRef>
          </c:cat>
          <c:val>
            <c:numRef>
              <c:f>'[results^120WORKING (version 1).xlsx]Sheet12'!$B$1:$D$1</c:f>
              <c:numCache>
                <c:formatCode>General</c:formatCode>
                <c:ptCount val="3"/>
                <c:pt idx="0">
                  <c:v>333</c:v>
                </c:pt>
                <c:pt idx="1">
                  <c:v>301</c:v>
                </c:pt>
                <c:pt idx="2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40-4FCA-8651-A1BE8B28338D}"/>
            </c:ext>
          </c:extLst>
        </c:ser>
        <c:ser>
          <c:idx val="1"/>
          <c:order val="1"/>
          <c:tx>
            <c:strRef>
              <c:f>'[results^120WORKING (version 1).xlsx]Sheet12'!$A$2</c:f>
              <c:strCache>
                <c:ptCount val="1"/>
                <c:pt idx="0">
                  <c:v>Significant Increase</c:v>
                </c:pt>
              </c:strCache>
            </c:strRef>
          </c:tx>
          <c:spPr>
            <a:solidFill>
              <a:srgbClr val="F69B58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540-4FCA-8651-A1BE8B28338D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40-4FCA-8651-A1BE8B2833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'[results^120WORKING (version 1).xlsx]Sheet12'!$A$5:$D$5</c:f>
              <c:strCache>
                <c:ptCount val="3"/>
                <c:pt idx="0">
                  <c:v>Customer Segments</c:v>
                </c:pt>
                <c:pt idx="1">
                  <c:v>Significant Decline</c:v>
                </c:pt>
                <c:pt idx="2">
                  <c:v>Best Opportunities</c:v>
                </c:pt>
              </c:strCache>
            </c:strRef>
          </c:cat>
          <c:val>
            <c:numRef>
              <c:f>'[results^120WORKING (version 1).xlsx]Sheet12'!$B$2:$D$2</c:f>
              <c:numCache>
                <c:formatCode>General</c:formatCode>
                <c:ptCount val="3"/>
                <c:pt idx="0">
                  <c:v>0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40-4FCA-8651-A1BE8B28338D}"/>
            </c:ext>
          </c:extLst>
        </c:ser>
        <c:ser>
          <c:idx val="2"/>
          <c:order val="2"/>
          <c:tx>
            <c:strRef>
              <c:f>'[results^120WORKING (version 1).xlsx]Sheet12'!$A$3</c:f>
              <c:strCache>
                <c:ptCount val="1"/>
                <c:pt idx="0">
                  <c:v>significant decline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0-4FCA-8651-A1BE8B2833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'[results^120WORKING (version 1).xlsx]Sheet12'!$A$5:$D$5</c:f>
              <c:strCache>
                <c:ptCount val="3"/>
                <c:pt idx="0">
                  <c:v>Customer Segments</c:v>
                </c:pt>
                <c:pt idx="1">
                  <c:v>Significant Decline</c:v>
                </c:pt>
                <c:pt idx="2">
                  <c:v>Best Opportunities</c:v>
                </c:pt>
              </c:strCache>
            </c:strRef>
          </c:cat>
          <c:val>
            <c:numRef>
              <c:f>'[results^120WORKING (version 1).xlsx]Sheet12'!$B$3:$D$3</c:f>
              <c:numCache>
                <c:formatCode>General</c:formatCode>
                <c:ptCount val="3"/>
                <c:pt idx="0">
                  <c:v>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40-4FCA-8651-A1BE8B283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7274655"/>
        <c:axId val="387275135"/>
      </c:barChart>
      <c:catAx>
        <c:axId val="38727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275135"/>
        <c:crosses val="autoZero"/>
        <c:auto val="1"/>
        <c:lblAlgn val="ctr"/>
        <c:lblOffset val="100"/>
        <c:noMultiLvlLbl val="0"/>
      </c:catAx>
      <c:valAx>
        <c:axId val="387275135"/>
        <c:scaling>
          <c:orientation val="minMax"/>
          <c:min val="2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27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forward val="1"/>
            <c:dispRSqr val="0"/>
            <c:dispEq val="0"/>
          </c:trendline>
          <c:cat>
            <c:strRef>
              <c:f>'[03_t-test results.xlsx]Sheet1'!$A$4:$A$16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 11</c:v>
                </c:pt>
                <c:pt idx="11">
                  <c:v>12 - 32</c:v>
                </c:pt>
                <c:pt idx="12">
                  <c:v>others</c:v>
                </c:pt>
              </c:strCache>
            </c:strRef>
          </c:cat>
          <c:val>
            <c:numRef>
              <c:f>'[03_t-test results.xlsx]Sheet1'!$N$4:$N$16</c:f>
              <c:numCache>
                <c:formatCode>"$"#,##0_);[Red]\("$"#,##0\)</c:formatCode>
                <c:ptCount val="13"/>
                <c:pt idx="0">
                  <c:v>115.98169811320801</c:v>
                </c:pt>
                <c:pt idx="1">
                  <c:v>86.390298507462006</c:v>
                </c:pt>
                <c:pt idx="2">
                  <c:v>136.62562500000013</c:v>
                </c:pt>
                <c:pt idx="3">
                  <c:v>68.687313432836945</c:v>
                </c:pt>
                <c:pt idx="4">
                  <c:v>50.981235294116992</c:v>
                </c:pt>
                <c:pt idx="5">
                  <c:v>49.588555956677958</c:v>
                </c:pt>
                <c:pt idx="6">
                  <c:v>39.723623188405803</c:v>
                </c:pt>
                <c:pt idx="7">
                  <c:v>35.870727272727294</c:v>
                </c:pt>
                <c:pt idx="8">
                  <c:v>40.481217391301975</c:v>
                </c:pt>
                <c:pt idx="9">
                  <c:v>54.642029702970021</c:v>
                </c:pt>
                <c:pt idx="10">
                  <c:v>33.65723154362405</c:v>
                </c:pt>
                <c:pt idx="11">
                  <c:v>1.7266715354470754</c:v>
                </c:pt>
                <c:pt idx="12">
                  <c:v>0.11069168383188369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40-42B2-85D7-542B1C55C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5055455"/>
        <c:axId val="1425056415"/>
      </c:lineChart>
      <c:catAx>
        <c:axId val="1425055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9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Segment Group Number (ranked)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056415"/>
        <c:crosses val="autoZero"/>
        <c:auto val="1"/>
        <c:lblAlgn val="ctr"/>
        <c:lblOffset val="100"/>
        <c:noMultiLvlLbl val="0"/>
      </c:catAx>
      <c:valAx>
        <c:axId val="1425056415"/>
        <c:scaling>
          <c:orientation val="minMax"/>
          <c:max val="1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9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Dollar Value Per Customer ($)</a:t>
                </a:r>
              </a:p>
            </c:rich>
          </c:tx>
          <c:layout>
            <c:manualLayout>
              <c:xMode val="edge"/>
              <c:yMode val="edge"/>
              <c:x val="2.5775363758485517E-2"/>
              <c:y val="8.94844642147188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05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Weekly Sales (Affluence</a:t>
            </a:r>
            <a:r>
              <a:rPr lang="en-US" sz="1100" baseline="0" dirty="0"/>
              <a:t> Premium + Tenure 4)</a:t>
            </a:r>
            <a:endParaRPr lang="en-US" sz="1100" dirty="0"/>
          </a:p>
        </c:rich>
      </c:tx>
      <c:layout>
        <c:manualLayout>
          <c:xMode val="edge"/>
          <c:yMode val="edge"/>
          <c:x val="0.16988168449746704"/>
          <c:y val="2.1596812174480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34702596482005"/>
          <c:y val="0.18697774806451081"/>
          <c:w val="0.79937051664162417"/>
          <c:h val="0.60149267898116499"/>
        </c:manualLayout>
      </c:layout>
      <c:lineChart>
        <c:grouping val="standard"/>
        <c:varyColors val="0"/>
        <c:ser>
          <c:idx val="0"/>
          <c:order val="0"/>
          <c:tx>
            <c:strRef>
              <c:f>'[results^120WORKING (version 1).xlsx]Affluence &amp; Tenure'!$AU$5</c:f>
              <c:strCache>
                <c:ptCount val="1"/>
                <c:pt idx="0">
                  <c:v>After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'[results^120WORKING (version 1).xlsx]Affluence &amp; Tenure'!$AT$6:$AT$12</c:f>
              <c:numCache>
                <c:formatCode>General</c:formatCode>
                <c:ptCount val="7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</c:numCache>
            </c:numRef>
          </c:cat>
          <c:val>
            <c:numRef>
              <c:f>'[results^120WORKING (version 1).xlsx]Affluence &amp; Tenure'!$AU$6:$AU$12</c:f>
              <c:numCache>
                <c:formatCode>"$"#,##0_);[Red]\("$"#,##0\)</c:formatCode>
                <c:ptCount val="7"/>
                <c:pt idx="0">
                  <c:v>8888.1899999999987</c:v>
                </c:pt>
                <c:pt idx="1">
                  <c:v>10076.629999999999</c:v>
                </c:pt>
                <c:pt idx="2">
                  <c:v>11042.069999999998</c:v>
                </c:pt>
                <c:pt idx="3">
                  <c:v>10433.130000000001</c:v>
                </c:pt>
                <c:pt idx="4">
                  <c:v>8224.1999999999989</c:v>
                </c:pt>
                <c:pt idx="5">
                  <c:v>8406.2900000000009</c:v>
                </c:pt>
                <c:pt idx="6">
                  <c:v>8774.3099999999959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76F-B33C-D5CB627DFFDC}"/>
            </c:ext>
          </c:extLst>
        </c:ser>
        <c:ser>
          <c:idx val="1"/>
          <c:order val="1"/>
          <c:tx>
            <c:strRef>
              <c:f>'[results^120WORKING (version 1).xlsx]Affluence &amp; Tenure'!$AV$5</c:f>
              <c:strCache>
                <c:ptCount val="1"/>
                <c:pt idx="0">
                  <c:v>Before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'[results^120WORKING (version 1).xlsx]Affluence &amp; Tenure'!$AT$6:$AT$12</c:f>
              <c:numCache>
                <c:formatCode>General</c:formatCode>
                <c:ptCount val="7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</c:numCache>
            </c:numRef>
          </c:cat>
          <c:val>
            <c:numRef>
              <c:f>'[results^120WORKING (version 1).xlsx]Affluence &amp; Tenure'!$AV$6:$AV$12</c:f>
              <c:numCache>
                <c:formatCode>"$"#,##0_);[Red]\("$"#,##0\)</c:formatCode>
                <c:ptCount val="7"/>
                <c:pt idx="0">
                  <c:v>8888.1899999999987</c:v>
                </c:pt>
                <c:pt idx="1">
                  <c:v>10076.629999999999</c:v>
                </c:pt>
                <c:pt idx="2">
                  <c:v>11042.069999999998</c:v>
                </c:pt>
                <c:pt idx="3">
                  <c:v>10433.130000000001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76F-B33C-D5CB627DF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938128"/>
        <c:axId val="1276933328"/>
      </c:lineChart>
      <c:catAx>
        <c:axId val="1276938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933328"/>
        <c:crosses val="autoZero"/>
        <c:auto val="1"/>
        <c:lblAlgn val="ctr"/>
        <c:lblOffset val="100"/>
        <c:noMultiLvlLbl val="0"/>
      </c:catAx>
      <c:valAx>
        <c:axId val="1276933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Weekly Sales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93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809438966114632"/>
          <c:y val="0.59496326628826901"/>
          <c:w val="0.39479006729998162"/>
          <c:h val="6.1224909568459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'[results^120WORKING (version 1).xlsx]Affluence &amp; Tenure'!$AT$16</c:f>
              <c:strCache>
                <c:ptCount val="1"/>
                <c:pt idx="0">
                  <c:v>Avg Weekly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'[results^120WORKING (version 1).xlsx]Affluence &amp; Tenure'!$AU$15:$AV$15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'[results^120WORKING (version 1).xlsx]Affluence &amp; Tenure'!$AU$16:$AV$16</c:f>
              <c:numCache>
                <c:formatCode>"$"#,##0_);[Red]\("$"#,##0\)</c:formatCode>
                <c:ptCount val="2"/>
                <c:pt idx="0">
                  <c:v>10110.005000000001</c:v>
                </c:pt>
                <c:pt idx="1">
                  <c:v>8468.2666666666646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B-43F2-A66C-DC2883874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810448"/>
        <c:axId val="555811888"/>
      </c:barChart>
      <c:catAx>
        <c:axId val="55581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811888"/>
        <c:crosses val="autoZero"/>
        <c:auto val="1"/>
        <c:lblAlgn val="ctr"/>
        <c:lblOffset val="100"/>
        <c:noMultiLvlLbl val="0"/>
      </c:catAx>
      <c:valAx>
        <c:axId val="555811888"/>
        <c:scaling>
          <c:orientation val="minMax"/>
          <c:min val="0"/>
        </c:scaling>
        <c:delete val="0"/>
        <c:axPos val="l"/>
        <c:numFmt formatCode="&quot;$&quot;#,##0_);[Red]\(&quot;$&quot;#,##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81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0.27542</cdr:x>
      <cdr:y>0.20629</cdr:y>
    </cdr:from>
    <cdr:to>
      <cdr:x>0.42327</cdr:x>
      <cdr:y>0.20629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D20E559-CCF2-11C8-D63C-E1193749BD93}"/>
            </a:ext>
          </a:extLst>
        </cdr:cNvPr>
        <cdr:cNvCxnSpPr/>
      </cdr:nvCxnSpPr>
      <cdr:spPr>
        <a:xfrm xmlns:a="http://schemas.openxmlformats.org/drawingml/2006/main">
          <a:off x="789111" y="522539"/>
          <a:ext cx="423608" cy="0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chemeClr val="bg1">
              <a:lumMod val="85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488A4-4DA7-45E0-B59E-DEC9A87EAE01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1D51D-6B43-4FCF-BCAD-DD604DEF31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86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Customer Experience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[leads to]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increased satisfaction, loyalty, retention and Customer LTV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E61DAE-F126-4BF6-B73E-263AEEFD40C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02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Lost Sales </a:t>
            </a:r>
            <a:r>
              <a:rPr lang="en-GB" dirty="0"/>
              <a:t>With the large decline in sales relative to the decline in transactions, suggests that these segments are splitting there shopping between Woolworths and its competitor, leading to a decline in Share Of Wallet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1D51D-6B43-4FCF-BCAD-DD604DEF31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66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E61DAE-F126-4BF6-B73E-263AEEFD40C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12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2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55413-7F69-0E57-FF2D-3AA075A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0B530-4F24-BAA4-EDA4-48C9CCEF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A70A5-5E91-FC3B-44AD-E5D250DD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6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685-9D6B-40C5-DDDE-2D58D4A1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8C14-9F0A-8C81-2DA6-C222D811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DCADC-B173-6165-6508-44EB6CF6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1877-61E8-5717-6261-9F136CA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E7CA-C439-9673-DD1C-778FACF9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66C4E-6A7E-09E7-C635-F0C9AC2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62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6AB5-C241-AC4A-B559-D4CBB2E8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8094D-C484-D213-A88C-FE69FAEAA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CD1C-281C-5C0F-308E-79079366A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E063-4BFD-A5E6-654B-F56026F9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4B2E6-C3E3-03FE-9D0C-D60CF73A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6D07-5D59-6C99-9F39-1622BD29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69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517-D245-1A64-A6AA-A3955A8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6704-25D5-0C83-27C1-98887FE9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155A-EF8E-777A-CFFB-9EF4A780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463B-09AE-32D7-5F37-6D4D2BB3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97DE-2AA8-A5B9-265F-438925AF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31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74315-7749-576A-5B89-6FA4E8253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16E5-39CD-9B36-A476-8048C542D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3202-ED4E-67C2-E7DF-DD5DF83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770A-415D-214D-5273-36665F27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EF3C-5869-AA8D-291A-E2C9074B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90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08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26513E0-8074-4A7C-8BB4-DC6B479BFC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94362" y="736061"/>
            <a:ext cx="5177870" cy="5176523"/>
          </a:xfrm>
          <a:custGeom>
            <a:avLst/>
            <a:gdLst>
              <a:gd name="connsiteX0" fmla="*/ 0 w 10353043"/>
              <a:gd name="connsiteY0" fmla="*/ 0 h 10353045"/>
              <a:gd name="connsiteX1" fmla="*/ 10353043 w 10353043"/>
              <a:gd name="connsiteY1" fmla="*/ 0 h 10353045"/>
              <a:gd name="connsiteX2" fmla="*/ 10353043 w 10353043"/>
              <a:gd name="connsiteY2" fmla="*/ 10353045 h 10353045"/>
              <a:gd name="connsiteX3" fmla="*/ 0 w 10353043"/>
              <a:gd name="connsiteY3" fmla="*/ 10353045 h 103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3043" h="10353045">
                <a:moveTo>
                  <a:pt x="0" y="0"/>
                </a:moveTo>
                <a:lnTo>
                  <a:pt x="10353043" y="0"/>
                </a:lnTo>
                <a:lnTo>
                  <a:pt x="10353043" y="10353045"/>
                </a:lnTo>
                <a:lnTo>
                  <a:pt x="0" y="1035304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0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2CEE3C-1246-4602-84EA-FD45867613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753" y="1206"/>
            <a:ext cx="6778247" cy="6855589"/>
          </a:xfrm>
          <a:custGeom>
            <a:avLst/>
            <a:gdLst>
              <a:gd name="connsiteX0" fmla="*/ 4153086 w 13552964"/>
              <a:gd name="connsiteY0" fmla="*/ 0 h 13711177"/>
              <a:gd name="connsiteX1" fmla="*/ 11314482 w 13552964"/>
              <a:gd name="connsiteY1" fmla="*/ 0 h 13711177"/>
              <a:gd name="connsiteX2" fmla="*/ 13552964 w 13552964"/>
              <a:gd name="connsiteY2" fmla="*/ 1763880 h 13711177"/>
              <a:gd name="connsiteX3" fmla="*/ 13552964 w 13552964"/>
              <a:gd name="connsiteY3" fmla="*/ 11947297 h 13711177"/>
              <a:gd name="connsiteX4" fmla="*/ 11314482 w 13552964"/>
              <a:gd name="connsiteY4" fmla="*/ 13711177 h 13711177"/>
              <a:gd name="connsiteX5" fmla="*/ 4153086 w 13552964"/>
              <a:gd name="connsiteY5" fmla="*/ 13711177 h 13711177"/>
              <a:gd name="connsiteX6" fmla="*/ 0 w 13552964"/>
              <a:gd name="connsiteY6" fmla="*/ 6856212 h 13711177"/>
              <a:gd name="connsiteX7" fmla="*/ 4153086 w 13552964"/>
              <a:gd name="connsiteY7" fmla="*/ 0 h 1371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52964" h="13711177">
                <a:moveTo>
                  <a:pt x="4153086" y="0"/>
                </a:moveTo>
                <a:lnTo>
                  <a:pt x="11314482" y="0"/>
                </a:lnTo>
                <a:cubicBezTo>
                  <a:pt x="12166526" y="445953"/>
                  <a:pt x="12925142" y="1046370"/>
                  <a:pt x="13552964" y="1763880"/>
                </a:cubicBezTo>
                <a:lnTo>
                  <a:pt x="13552964" y="11947297"/>
                </a:lnTo>
                <a:cubicBezTo>
                  <a:pt x="12925142" y="12664808"/>
                  <a:pt x="12166526" y="13265224"/>
                  <a:pt x="11314482" y="13711177"/>
                </a:cubicBezTo>
                <a:lnTo>
                  <a:pt x="4153086" y="13711177"/>
                </a:lnTo>
                <a:cubicBezTo>
                  <a:pt x="1684155" y="12419409"/>
                  <a:pt x="0" y="9834627"/>
                  <a:pt x="0" y="6856212"/>
                </a:cubicBezTo>
                <a:cubicBezTo>
                  <a:pt x="0" y="3877796"/>
                  <a:pt x="1684155" y="1291768"/>
                  <a:pt x="415308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0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FD0D409-A477-46CF-AF34-A1BDA83E31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3698" y="1409"/>
            <a:ext cx="3037762" cy="3547814"/>
          </a:xfrm>
          <a:custGeom>
            <a:avLst/>
            <a:gdLst>
              <a:gd name="connsiteX0" fmla="*/ 0 w 6073941"/>
              <a:gd name="connsiteY0" fmla="*/ 0 h 7095627"/>
              <a:gd name="connsiteX1" fmla="*/ 6073941 w 6073941"/>
              <a:gd name="connsiteY1" fmla="*/ 0 h 7095627"/>
              <a:gd name="connsiteX2" fmla="*/ 6073941 w 6073941"/>
              <a:gd name="connsiteY2" fmla="*/ 4060338 h 7095627"/>
              <a:gd name="connsiteX3" fmla="*/ 3037594 w 6073941"/>
              <a:gd name="connsiteY3" fmla="*/ 7095627 h 7095627"/>
              <a:gd name="connsiteX4" fmla="*/ 0 w 6073941"/>
              <a:gd name="connsiteY4" fmla="*/ 4060338 h 709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41" h="7095627">
                <a:moveTo>
                  <a:pt x="0" y="0"/>
                </a:moveTo>
                <a:lnTo>
                  <a:pt x="6073941" y="0"/>
                </a:lnTo>
                <a:lnTo>
                  <a:pt x="6073941" y="4060338"/>
                </a:lnTo>
                <a:cubicBezTo>
                  <a:pt x="6073941" y="5736784"/>
                  <a:pt x="4715182" y="7095627"/>
                  <a:pt x="3037594" y="7095627"/>
                </a:cubicBezTo>
                <a:cubicBezTo>
                  <a:pt x="1360005" y="7095627"/>
                  <a:pt x="0" y="5736784"/>
                  <a:pt x="0" y="4060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0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7B91C5-FD8F-4330-AA65-E71B184C4F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09"/>
            <a:ext cx="12191376" cy="6854561"/>
          </a:xfrm>
          <a:custGeom>
            <a:avLst/>
            <a:gdLst>
              <a:gd name="connsiteX0" fmla="*/ 0 w 24376402"/>
              <a:gd name="connsiteY0" fmla="*/ 0 h 13709121"/>
              <a:gd name="connsiteX1" fmla="*/ 24376402 w 24376402"/>
              <a:gd name="connsiteY1" fmla="*/ 0 h 13709121"/>
              <a:gd name="connsiteX2" fmla="*/ 24376402 w 24376402"/>
              <a:gd name="connsiteY2" fmla="*/ 13709121 h 13709121"/>
              <a:gd name="connsiteX3" fmla="*/ 0 w 24376402"/>
              <a:gd name="connsiteY3" fmla="*/ 13709121 h 1370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6402" h="13709121">
                <a:moveTo>
                  <a:pt x="0" y="0"/>
                </a:moveTo>
                <a:lnTo>
                  <a:pt x="24376402" y="0"/>
                </a:lnTo>
                <a:lnTo>
                  <a:pt x="24376402" y="13709121"/>
                </a:lnTo>
                <a:lnTo>
                  <a:pt x="0" y="1370912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D0FB73-E4BC-4775-9999-9BF2DF28D9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4143" y="707252"/>
            <a:ext cx="1625709" cy="1625286"/>
          </a:xfrm>
          <a:custGeom>
            <a:avLst/>
            <a:gdLst>
              <a:gd name="connsiteX0" fmla="*/ 1625286 w 3250572"/>
              <a:gd name="connsiteY0" fmla="*/ 0 h 3250572"/>
              <a:gd name="connsiteX1" fmla="*/ 3250572 w 3250572"/>
              <a:gd name="connsiteY1" fmla="*/ 1625286 h 3250572"/>
              <a:gd name="connsiteX2" fmla="*/ 1625286 w 3250572"/>
              <a:gd name="connsiteY2" fmla="*/ 3250572 h 3250572"/>
              <a:gd name="connsiteX3" fmla="*/ 0 w 3250572"/>
              <a:gd name="connsiteY3" fmla="*/ 1625286 h 3250572"/>
              <a:gd name="connsiteX4" fmla="*/ 1625286 w 3250572"/>
              <a:gd name="connsiteY4" fmla="*/ 0 h 325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572" h="3250572">
                <a:moveTo>
                  <a:pt x="1625286" y="0"/>
                </a:moveTo>
                <a:cubicBezTo>
                  <a:pt x="2522683" y="0"/>
                  <a:pt x="3250572" y="727889"/>
                  <a:pt x="3250572" y="1625286"/>
                </a:cubicBezTo>
                <a:cubicBezTo>
                  <a:pt x="3250572" y="2522683"/>
                  <a:pt x="2522683" y="3250572"/>
                  <a:pt x="1625286" y="3250572"/>
                </a:cubicBezTo>
                <a:cubicBezTo>
                  <a:pt x="727889" y="3250572"/>
                  <a:pt x="0" y="2522683"/>
                  <a:pt x="0" y="1625286"/>
                </a:cubicBezTo>
                <a:cubicBezTo>
                  <a:pt x="0" y="727889"/>
                  <a:pt x="727889" y="0"/>
                  <a:pt x="162528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944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8509-1D7D-4BDE-AEAA-FA01F0FB95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09"/>
            <a:ext cx="11438648" cy="4061404"/>
          </a:xfrm>
          <a:custGeom>
            <a:avLst/>
            <a:gdLst>
              <a:gd name="connsiteX0" fmla="*/ 0 w 22871339"/>
              <a:gd name="connsiteY0" fmla="*/ 0 h 8122807"/>
              <a:gd name="connsiteX1" fmla="*/ 22871339 w 22871339"/>
              <a:gd name="connsiteY1" fmla="*/ 0 h 8122807"/>
              <a:gd name="connsiteX2" fmla="*/ 22871339 w 22871339"/>
              <a:gd name="connsiteY2" fmla="*/ 8122807 h 8122807"/>
              <a:gd name="connsiteX3" fmla="*/ 0 w 22871339"/>
              <a:gd name="connsiteY3" fmla="*/ 8122807 h 81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1339" h="8122807">
                <a:moveTo>
                  <a:pt x="0" y="0"/>
                </a:moveTo>
                <a:lnTo>
                  <a:pt x="22871339" y="0"/>
                </a:lnTo>
                <a:lnTo>
                  <a:pt x="22871339" y="8122807"/>
                </a:lnTo>
                <a:lnTo>
                  <a:pt x="0" y="812280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D0FAD5-7A9E-4721-9872-505FE471B0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2027" y="1409"/>
            <a:ext cx="3309732" cy="4481612"/>
          </a:xfrm>
          <a:custGeom>
            <a:avLst/>
            <a:gdLst>
              <a:gd name="connsiteX0" fmla="*/ 0 w 6617741"/>
              <a:gd name="connsiteY0" fmla="*/ 0 h 8963224"/>
              <a:gd name="connsiteX1" fmla="*/ 6617741 w 6617741"/>
              <a:gd name="connsiteY1" fmla="*/ 0 h 8963224"/>
              <a:gd name="connsiteX2" fmla="*/ 6617741 w 6617741"/>
              <a:gd name="connsiteY2" fmla="*/ 8963224 h 8963224"/>
              <a:gd name="connsiteX3" fmla="*/ 0 w 6617741"/>
              <a:gd name="connsiteY3" fmla="*/ 8963224 h 89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7741" h="8963224">
                <a:moveTo>
                  <a:pt x="0" y="0"/>
                </a:moveTo>
                <a:lnTo>
                  <a:pt x="6617741" y="0"/>
                </a:lnTo>
                <a:lnTo>
                  <a:pt x="6617741" y="8963224"/>
                </a:lnTo>
                <a:lnTo>
                  <a:pt x="0" y="89632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0592B-65C7-4223-A175-7A9BEF8A51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5076881"/>
            <a:ext cx="1779552" cy="1779089"/>
          </a:xfrm>
          <a:custGeom>
            <a:avLst/>
            <a:gdLst>
              <a:gd name="connsiteX0" fmla="*/ 0 w 3558178"/>
              <a:gd name="connsiteY0" fmla="*/ 0 h 3558177"/>
              <a:gd name="connsiteX1" fmla="*/ 3558178 w 3558178"/>
              <a:gd name="connsiteY1" fmla="*/ 0 h 3558177"/>
              <a:gd name="connsiteX2" fmla="*/ 3558178 w 3558178"/>
              <a:gd name="connsiteY2" fmla="*/ 3558177 h 3558177"/>
              <a:gd name="connsiteX3" fmla="*/ 0 w 3558178"/>
              <a:gd name="connsiteY3" fmla="*/ 3558177 h 355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8178" h="3558177">
                <a:moveTo>
                  <a:pt x="0" y="0"/>
                </a:moveTo>
                <a:lnTo>
                  <a:pt x="3558178" y="0"/>
                </a:lnTo>
                <a:lnTo>
                  <a:pt x="3558178" y="3558177"/>
                </a:lnTo>
                <a:lnTo>
                  <a:pt x="0" y="35581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E9CDAF-0D4D-4103-8FA0-5DDB901764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58577" y="3643225"/>
            <a:ext cx="3732801" cy="1943877"/>
          </a:xfrm>
          <a:custGeom>
            <a:avLst/>
            <a:gdLst>
              <a:gd name="connsiteX0" fmla="*/ 0 w 7463658"/>
              <a:gd name="connsiteY0" fmla="*/ 0 h 3887753"/>
              <a:gd name="connsiteX1" fmla="*/ 7463658 w 7463658"/>
              <a:gd name="connsiteY1" fmla="*/ 0 h 3887753"/>
              <a:gd name="connsiteX2" fmla="*/ 7463658 w 7463658"/>
              <a:gd name="connsiteY2" fmla="*/ 3887753 h 3887753"/>
              <a:gd name="connsiteX3" fmla="*/ 0 w 7463658"/>
              <a:gd name="connsiteY3" fmla="*/ 3887753 h 388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3658" h="3887753">
                <a:moveTo>
                  <a:pt x="0" y="0"/>
                </a:moveTo>
                <a:lnTo>
                  <a:pt x="7463658" y="0"/>
                </a:lnTo>
                <a:lnTo>
                  <a:pt x="7463658" y="3887753"/>
                </a:lnTo>
                <a:lnTo>
                  <a:pt x="0" y="388775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B3AB04-1049-4698-BA62-884FC49A6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61490" y="1409"/>
            <a:ext cx="6458004" cy="6198156"/>
          </a:xfrm>
          <a:custGeom>
            <a:avLst/>
            <a:gdLst>
              <a:gd name="connsiteX0" fmla="*/ 0 w 12912645"/>
              <a:gd name="connsiteY0" fmla="*/ 0 h 12396311"/>
              <a:gd name="connsiteX1" fmla="*/ 12912645 w 12912645"/>
              <a:gd name="connsiteY1" fmla="*/ 0 h 12396311"/>
              <a:gd name="connsiteX2" fmla="*/ 12912645 w 12912645"/>
              <a:gd name="connsiteY2" fmla="*/ 12396311 h 12396311"/>
              <a:gd name="connsiteX3" fmla="*/ 0 w 12912645"/>
              <a:gd name="connsiteY3" fmla="*/ 12396311 h 1239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2645" h="12396311">
                <a:moveTo>
                  <a:pt x="0" y="0"/>
                </a:moveTo>
                <a:lnTo>
                  <a:pt x="12912645" y="0"/>
                </a:lnTo>
                <a:lnTo>
                  <a:pt x="12912645" y="12396311"/>
                </a:lnTo>
                <a:lnTo>
                  <a:pt x="0" y="1239631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2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CD2682-1270-463B-AA80-1F8ED9C167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5800" y="36"/>
            <a:ext cx="6875578" cy="6404140"/>
          </a:xfrm>
          <a:custGeom>
            <a:avLst/>
            <a:gdLst>
              <a:gd name="connsiteX0" fmla="*/ 8300507 w 13747575"/>
              <a:gd name="connsiteY0" fmla="*/ 4470900 h 12808279"/>
              <a:gd name="connsiteX1" fmla="*/ 9729411 w 13747575"/>
              <a:gd name="connsiteY1" fmla="*/ 5063091 h 12808279"/>
              <a:gd name="connsiteX2" fmla="*/ 9729411 w 13747575"/>
              <a:gd name="connsiteY2" fmla="*/ 7917565 h 12808279"/>
              <a:gd name="connsiteX3" fmla="*/ 5429154 w 13747575"/>
              <a:gd name="connsiteY3" fmla="*/ 12216710 h 12808279"/>
              <a:gd name="connsiteX4" fmla="*/ 4001962 w 13747575"/>
              <a:gd name="connsiteY4" fmla="*/ 12808279 h 12808279"/>
              <a:gd name="connsiteX5" fmla="*/ 2573524 w 13747575"/>
              <a:gd name="connsiteY5" fmla="*/ 12216710 h 12808279"/>
              <a:gd name="connsiteX6" fmla="*/ 2573524 w 13747575"/>
              <a:gd name="connsiteY6" fmla="*/ 9359746 h 12808279"/>
              <a:gd name="connsiteX7" fmla="*/ 6872535 w 13747575"/>
              <a:gd name="connsiteY7" fmla="*/ 5063091 h 12808279"/>
              <a:gd name="connsiteX8" fmla="*/ 8300507 w 13747575"/>
              <a:gd name="connsiteY8" fmla="*/ 4470900 h 12808279"/>
              <a:gd name="connsiteX9" fmla="*/ 11934347 w 13747575"/>
              <a:gd name="connsiteY9" fmla="*/ 0 h 12808279"/>
              <a:gd name="connsiteX10" fmla="*/ 13747575 w 13747575"/>
              <a:gd name="connsiteY10" fmla="*/ 0 h 12808279"/>
              <a:gd name="connsiteX11" fmla="*/ 13747575 w 13747575"/>
              <a:gd name="connsiteY11" fmla="*/ 3898189 h 12808279"/>
              <a:gd name="connsiteX12" fmla="*/ 13208339 w 13747575"/>
              <a:gd name="connsiteY12" fmla="*/ 4438705 h 12808279"/>
              <a:gd name="connsiteX13" fmla="*/ 11779923 w 13747575"/>
              <a:gd name="connsiteY13" fmla="*/ 5030284 h 12808279"/>
              <a:gd name="connsiteX14" fmla="*/ 10351511 w 13747575"/>
              <a:gd name="connsiteY14" fmla="*/ 4438705 h 12808279"/>
              <a:gd name="connsiteX15" fmla="*/ 10351511 w 13747575"/>
              <a:gd name="connsiteY15" fmla="*/ 1581694 h 12808279"/>
              <a:gd name="connsiteX16" fmla="*/ 4979256 w 13747575"/>
              <a:gd name="connsiteY16" fmla="*/ 0 h 12808279"/>
              <a:gd name="connsiteX17" fmla="*/ 10693503 w 13747575"/>
              <a:gd name="connsiteY17" fmla="*/ 0 h 12808279"/>
              <a:gd name="connsiteX18" fmla="*/ 3446985 w 13747575"/>
              <a:gd name="connsiteY18" fmla="*/ 7246254 h 12808279"/>
              <a:gd name="connsiteX19" fmla="*/ 591730 w 13747575"/>
              <a:gd name="connsiteY19" fmla="*/ 7246254 h 12808279"/>
              <a:gd name="connsiteX20" fmla="*/ 0 w 13747575"/>
              <a:gd name="connsiteY20" fmla="*/ 5818433 h 12808279"/>
              <a:gd name="connsiteX21" fmla="*/ 591730 w 13747575"/>
              <a:gd name="connsiteY21" fmla="*/ 4390612 h 1280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47575" h="12808279">
                <a:moveTo>
                  <a:pt x="8300507" y="4470900"/>
                </a:moveTo>
                <a:cubicBezTo>
                  <a:pt x="8817491" y="4470900"/>
                  <a:pt x="9334627" y="4668298"/>
                  <a:pt x="9729411" y="5063091"/>
                </a:cubicBezTo>
                <a:cubicBezTo>
                  <a:pt x="10517731" y="5851434"/>
                  <a:pt x="10517731" y="7127976"/>
                  <a:pt x="9729411" y="7917565"/>
                </a:cubicBezTo>
                <a:lnTo>
                  <a:pt x="5429154" y="12216710"/>
                </a:lnTo>
                <a:cubicBezTo>
                  <a:pt x="5035617" y="12610259"/>
                  <a:pt x="4518790" y="12808279"/>
                  <a:pt x="4001962" y="12808279"/>
                </a:cubicBezTo>
                <a:cubicBezTo>
                  <a:pt x="3485134" y="12808279"/>
                  <a:pt x="2968306" y="12610259"/>
                  <a:pt x="2573524" y="12216710"/>
                </a:cubicBezTo>
                <a:cubicBezTo>
                  <a:pt x="1785206" y="11427122"/>
                  <a:pt x="1785206" y="10149334"/>
                  <a:pt x="2573524" y="9359746"/>
                </a:cubicBezTo>
                <a:lnTo>
                  <a:pt x="6872535" y="5063091"/>
                </a:lnTo>
                <a:cubicBezTo>
                  <a:pt x="7266695" y="4668298"/>
                  <a:pt x="7783523" y="4470900"/>
                  <a:pt x="8300507" y="4470900"/>
                </a:cubicBezTo>
                <a:close/>
                <a:moveTo>
                  <a:pt x="11934347" y="0"/>
                </a:moveTo>
                <a:lnTo>
                  <a:pt x="13747575" y="0"/>
                </a:lnTo>
                <a:lnTo>
                  <a:pt x="13747575" y="3898189"/>
                </a:lnTo>
                <a:lnTo>
                  <a:pt x="13208339" y="4438705"/>
                </a:lnTo>
                <a:cubicBezTo>
                  <a:pt x="12814811" y="4832260"/>
                  <a:pt x="12296743" y="5030284"/>
                  <a:pt x="11779923" y="5030284"/>
                </a:cubicBezTo>
                <a:cubicBezTo>
                  <a:pt x="11263107" y="5030284"/>
                  <a:pt x="10746287" y="4832260"/>
                  <a:pt x="10351511" y="4438705"/>
                </a:cubicBezTo>
                <a:cubicBezTo>
                  <a:pt x="9563203" y="3650349"/>
                  <a:pt x="9563203" y="2371295"/>
                  <a:pt x="10351511" y="1581694"/>
                </a:cubicBezTo>
                <a:close/>
                <a:moveTo>
                  <a:pt x="4979256" y="0"/>
                </a:moveTo>
                <a:lnTo>
                  <a:pt x="10693503" y="0"/>
                </a:lnTo>
                <a:lnTo>
                  <a:pt x="3446985" y="7246254"/>
                </a:lnTo>
                <a:cubicBezTo>
                  <a:pt x="2658426" y="8034919"/>
                  <a:pt x="1380289" y="8034919"/>
                  <a:pt x="591730" y="7246254"/>
                </a:cubicBezTo>
                <a:cubicBezTo>
                  <a:pt x="196828" y="6852544"/>
                  <a:pt x="0" y="6335489"/>
                  <a:pt x="0" y="5818433"/>
                </a:cubicBezTo>
                <a:cubicBezTo>
                  <a:pt x="0" y="5301378"/>
                  <a:pt x="196828" y="4784322"/>
                  <a:pt x="591730" y="439061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3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D2031-93F7-4742-9CDC-7661A21165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09"/>
            <a:ext cx="12191376" cy="3542320"/>
          </a:xfrm>
          <a:custGeom>
            <a:avLst/>
            <a:gdLst>
              <a:gd name="connsiteX0" fmla="*/ 0 w 24376403"/>
              <a:gd name="connsiteY0" fmla="*/ 0 h 7084640"/>
              <a:gd name="connsiteX1" fmla="*/ 24376403 w 24376403"/>
              <a:gd name="connsiteY1" fmla="*/ 0 h 7084640"/>
              <a:gd name="connsiteX2" fmla="*/ 24376403 w 24376403"/>
              <a:gd name="connsiteY2" fmla="*/ 7084640 h 7084640"/>
              <a:gd name="connsiteX3" fmla="*/ 0 w 24376403"/>
              <a:gd name="connsiteY3" fmla="*/ 7084640 h 708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6403" h="7084640">
                <a:moveTo>
                  <a:pt x="0" y="0"/>
                </a:moveTo>
                <a:lnTo>
                  <a:pt x="24376403" y="0"/>
                </a:lnTo>
                <a:lnTo>
                  <a:pt x="24376403" y="7084640"/>
                </a:lnTo>
                <a:lnTo>
                  <a:pt x="0" y="708464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07B66A-087C-4773-B82B-75894724E8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5073" y="2212316"/>
            <a:ext cx="3881149" cy="2663451"/>
          </a:xfrm>
          <a:custGeom>
            <a:avLst/>
            <a:gdLst>
              <a:gd name="connsiteX0" fmla="*/ 0 w 7760276"/>
              <a:gd name="connsiteY0" fmla="*/ 0 h 5326902"/>
              <a:gd name="connsiteX1" fmla="*/ 7760276 w 7760276"/>
              <a:gd name="connsiteY1" fmla="*/ 0 h 5326902"/>
              <a:gd name="connsiteX2" fmla="*/ 7760276 w 7760276"/>
              <a:gd name="connsiteY2" fmla="*/ 5326902 h 5326902"/>
              <a:gd name="connsiteX3" fmla="*/ 0 w 7760276"/>
              <a:gd name="connsiteY3" fmla="*/ 5326902 h 532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276" h="5326902">
                <a:moveTo>
                  <a:pt x="0" y="0"/>
                </a:moveTo>
                <a:lnTo>
                  <a:pt x="7760276" y="0"/>
                </a:lnTo>
                <a:lnTo>
                  <a:pt x="7760276" y="5326902"/>
                </a:lnTo>
                <a:lnTo>
                  <a:pt x="0" y="532690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13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B7E8E5-1190-4ED9-839E-026C975BCC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4562" y="1569293"/>
            <a:ext cx="4169437" cy="3716052"/>
          </a:xfrm>
          <a:custGeom>
            <a:avLst/>
            <a:gdLst>
              <a:gd name="connsiteX0" fmla="*/ 2482646 w 8336703"/>
              <a:gd name="connsiteY0" fmla="*/ 0 h 7432103"/>
              <a:gd name="connsiteX1" fmla="*/ 5853748 w 8336703"/>
              <a:gd name="connsiteY1" fmla="*/ 0 h 7432103"/>
              <a:gd name="connsiteX2" fmla="*/ 6543630 w 8336703"/>
              <a:gd name="connsiteY2" fmla="*/ 399014 h 7432103"/>
              <a:gd name="connsiteX3" fmla="*/ 8230424 w 8336703"/>
              <a:gd name="connsiteY3" fmla="*/ 3318902 h 7432103"/>
              <a:gd name="connsiteX4" fmla="*/ 8230424 w 8336703"/>
              <a:gd name="connsiteY4" fmla="*/ 4113201 h 7432103"/>
              <a:gd name="connsiteX5" fmla="*/ 6543630 w 8336703"/>
              <a:gd name="connsiteY5" fmla="*/ 7033089 h 7432103"/>
              <a:gd name="connsiteX6" fmla="*/ 5853748 w 8336703"/>
              <a:gd name="connsiteY6" fmla="*/ 7432103 h 7432103"/>
              <a:gd name="connsiteX7" fmla="*/ 2482646 w 8336703"/>
              <a:gd name="connsiteY7" fmla="*/ 7432103 h 7432103"/>
              <a:gd name="connsiteX8" fmla="*/ 1791520 w 8336703"/>
              <a:gd name="connsiteY8" fmla="*/ 7033089 h 7432103"/>
              <a:gd name="connsiteX9" fmla="*/ 107212 w 8336703"/>
              <a:gd name="connsiteY9" fmla="*/ 4113201 h 7432103"/>
              <a:gd name="connsiteX10" fmla="*/ 107212 w 8336703"/>
              <a:gd name="connsiteY10" fmla="*/ 3318902 h 7432103"/>
              <a:gd name="connsiteX11" fmla="*/ 1791520 w 8336703"/>
              <a:gd name="connsiteY11" fmla="*/ 399014 h 7432103"/>
              <a:gd name="connsiteX12" fmla="*/ 2482646 w 8336703"/>
              <a:gd name="connsiteY12" fmla="*/ 0 h 74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6703" h="7432103">
                <a:moveTo>
                  <a:pt x="2482646" y="0"/>
                </a:moveTo>
                <a:lnTo>
                  <a:pt x="5853748" y="0"/>
                </a:lnTo>
                <a:cubicBezTo>
                  <a:pt x="6138402" y="0"/>
                  <a:pt x="6401925" y="151651"/>
                  <a:pt x="6543630" y="399014"/>
                </a:cubicBezTo>
                <a:lnTo>
                  <a:pt x="8230424" y="3318902"/>
                </a:lnTo>
                <a:cubicBezTo>
                  <a:pt x="8372130" y="3565023"/>
                  <a:pt x="8372130" y="3867080"/>
                  <a:pt x="8230424" y="4113201"/>
                </a:cubicBezTo>
                <a:lnTo>
                  <a:pt x="6543630" y="7033089"/>
                </a:lnTo>
                <a:cubicBezTo>
                  <a:pt x="6401925" y="7280453"/>
                  <a:pt x="6138402" y="7432103"/>
                  <a:pt x="5853748" y="7432103"/>
                </a:cubicBezTo>
                <a:lnTo>
                  <a:pt x="2482646" y="7432103"/>
                </a:lnTo>
                <a:cubicBezTo>
                  <a:pt x="2197991" y="7432103"/>
                  <a:pt x="1934469" y="7280453"/>
                  <a:pt x="1791520" y="7033089"/>
                </a:cubicBezTo>
                <a:lnTo>
                  <a:pt x="107212" y="4113201"/>
                </a:lnTo>
                <a:cubicBezTo>
                  <a:pt x="-35737" y="3867080"/>
                  <a:pt x="-35737" y="3565023"/>
                  <a:pt x="107212" y="3318902"/>
                </a:cubicBezTo>
                <a:lnTo>
                  <a:pt x="1791520" y="399014"/>
                </a:lnTo>
                <a:cubicBezTo>
                  <a:pt x="1934469" y="151651"/>
                  <a:pt x="2197991" y="0"/>
                  <a:pt x="24826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1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BDEC13-4D43-425F-8F20-C35DA841B8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"/>
            <a:ext cx="2878426" cy="6854560"/>
          </a:xfrm>
          <a:custGeom>
            <a:avLst/>
            <a:gdLst>
              <a:gd name="connsiteX0" fmla="*/ 0 w 5755352"/>
              <a:gd name="connsiteY0" fmla="*/ 0 h 13709120"/>
              <a:gd name="connsiteX1" fmla="*/ 5755352 w 5755352"/>
              <a:gd name="connsiteY1" fmla="*/ 0 h 13709120"/>
              <a:gd name="connsiteX2" fmla="*/ 5755352 w 5755352"/>
              <a:gd name="connsiteY2" fmla="*/ 13709120 h 13709120"/>
              <a:gd name="connsiteX3" fmla="*/ 0 w 5755352"/>
              <a:gd name="connsiteY3" fmla="*/ 13709120 h 1370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5352" h="13709120">
                <a:moveTo>
                  <a:pt x="0" y="0"/>
                </a:moveTo>
                <a:lnTo>
                  <a:pt x="5755352" y="0"/>
                </a:lnTo>
                <a:lnTo>
                  <a:pt x="5755352" y="13709120"/>
                </a:lnTo>
                <a:lnTo>
                  <a:pt x="0" y="1370912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E2B3D-CF05-4D75-B169-32AA762CD1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51603" y="527357"/>
            <a:ext cx="2054270" cy="2053735"/>
          </a:xfrm>
          <a:custGeom>
            <a:avLst/>
            <a:gdLst>
              <a:gd name="connsiteX0" fmla="*/ 2053113 w 4107471"/>
              <a:gd name="connsiteY0" fmla="*/ 0 h 4107470"/>
              <a:gd name="connsiteX1" fmla="*/ 4107471 w 4107471"/>
              <a:gd name="connsiteY1" fmla="*/ 2053735 h 4107470"/>
              <a:gd name="connsiteX2" fmla="*/ 2053113 w 4107471"/>
              <a:gd name="connsiteY2" fmla="*/ 4107470 h 4107470"/>
              <a:gd name="connsiteX3" fmla="*/ 0 w 4107471"/>
              <a:gd name="connsiteY3" fmla="*/ 2053735 h 4107470"/>
              <a:gd name="connsiteX4" fmla="*/ 2053113 w 4107471"/>
              <a:gd name="connsiteY4" fmla="*/ 0 h 410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471" h="4107470">
                <a:moveTo>
                  <a:pt x="2053113" y="0"/>
                </a:moveTo>
                <a:cubicBezTo>
                  <a:pt x="3187368" y="0"/>
                  <a:pt x="4107471" y="919137"/>
                  <a:pt x="4107471" y="2053735"/>
                </a:cubicBezTo>
                <a:cubicBezTo>
                  <a:pt x="4107471" y="3188334"/>
                  <a:pt x="3187368" y="4107470"/>
                  <a:pt x="2053113" y="4107470"/>
                </a:cubicBezTo>
                <a:cubicBezTo>
                  <a:pt x="918859" y="4107470"/>
                  <a:pt x="0" y="3188334"/>
                  <a:pt x="0" y="2053735"/>
                </a:cubicBezTo>
                <a:cubicBezTo>
                  <a:pt x="0" y="919137"/>
                  <a:pt x="918859" y="0"/>
                  <a:pt x="20531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00C007-58ED-4E8F-ADDD-03EB1DBB30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17602"/>
            <a:ext cx="8762892" cy="5838368"/>
          </a:xfrm>
          <a:custGeom>
            <a:avLst/>
            <a:gdLst>
              <a:gd name="connsiteX0" fmla="*/ 0 w 17521219"/>
              <a:gd name="connsiteY0" fmla="*/ 0 h 11676735"/>
              <a:gd name="connsiteX1" fmla="*/ 17521219 w 17521219"/>
              <a:gd name="connsiteY1" fmla="*/ 0 h 11676735"/>
              <a:gd name="connsiteX2" fmla="*/ 17521219 w 17521219"/>
              <a:gd name="connsiteY2" fmla="*/ 11676735 h 11676735"/>
              <a:gd name="connsiteX3" fmla="*/ 0 w 17521219"/>
              <a:gd name="connsiteY3" fmla="*/ 11676735 h 1167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1219" h="11676735">
                <a:moveTo>
                  <a:pt x="0" y="0"/>
                </a:moveTo>
                <a:lnTo>
                  <a:pt x="17521219" y="0"/>
                </a:lnTo>
                <a:lnTo>
                  <a:pt x="17521219" y="11676735"/>
                </a:lnTo>
                <a:lnTo>
                  <a:pt x="0" y="1167673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2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0B163E-E454-43C5-9E95-4F45ADAA5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10914" y="319999"/>
            <a:ext cx="2842711" cy="2841973"/>
          </a:xfrm>
          <a:custGeom>
            <a:avLst/>
            <a:gdLst>
              <a:gd name="connsiteX0" fmla="*/ 2841348 w 5683941"/>
              <a:gd name="connsiteY0" fmla="*/ 0 h 5683945"/>
              <a:gd name="connsiteX1" fmla="*/ 5683941 w 5683941"/>
              <a:gd name="connsiteY1" fmla="*/ 2841972 h 5683945"/>
              <a:gd name="connsiteX2" fmla="*/ 2841348 w 5683941"/>
              <a:gd name="connsiteY2" fmla="*/ 5683945 h 5683945"/>
              <a:gd name="connsiteX3" fmla="*/ 0 w 5683941"/>
              <a:gd name="connsiteY3" fmla="*/ 2841972 h 5683945"/>
              <a:gd name="connsiteX4" fmla="*/ 2841348 w 5683941"/>
              <a:gd name="connsiteY4" fmla="*/ 0 h 568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941" h="5683945">
                <a:moveTo>
                  <a:pt x="2841348" y="0"/>
                </a:moveTo>
                <a:cubicBezTo>
                  <a:pt x="4412123" y="0"/>
                  <a:pt x="5683941" y="1272785"/>
                  <a:pt x="5683941" y="2841972"/>
                </a:cubicBezTo>
                <a:cubicBezTo>
                  <a:pt x="5683941" y="4411160"/>
                  <a:pt x="4412123" y="5683945"/>
                  <a:pt x="2841348" y="5683945"/>
                </a:cubicBezTo>
                <a:cubicBezTo>
                  <a:pt x="1271818" y="5683945"/>
                  <a:pt x="0" y="4411160"/>
                  <a:pt x="0" y="2841972"/>
                </a:cubicBezTo>
                <a:cubicBezTo>
                  <a:pt x="0" y="1272785"/>
                  <a:pt x="1271818" y="0"/>
                  <a:pt x="284134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74706E-B0FD-4D99-8363-A519D09542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74" y="1987106"/>
            <a:ext cx="2842713" cy="2841971"/>
          </a:xfrm>
          <a:custGeom>
            <a:avLst/>
            <a:gdLst>
              <a:gd name="connsiteX0" fmla="*/ 2841349 w 5683945"/>
              <a:gd name="connsiteY0" fmla="*/ 0 h 5683941"/>
              <a:gd name="connsiteX1" fmla="*/ 5683945 w 5683945"/>
              <a:gd name="connsiteY1" fmla="*/ 2842593 h 5683941"/>
              <a:gd name="connsiteX2" fmla="*/ 2841349 w 5683945"/>
              <a:gd name="connsiteY2" fmla="*/ 5683941 h 5683941"/>
              <a:gd name="connsiteX3" fmla="*/ 0 w 5683945"/>
              <a:gd name="connsiteY3" fmla="*/ 2842593 h 5683941"/>
              <a:gd name="connsiteX4" fmla="*/ 2841349 w 5683945"/>
              <a:gd name="connsiteY4" fmla="*/ 0 h 568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945" h="5683941">
                <a:moveTo>
                  <a:pt x="2841349" y="0"/>
                </a:moveTo>
                <a:cubicBezTo>
                  <a:pt x="4412126" y="0"/>
                  <a:pt x="5683945" y="1273063"/>
                  <a:pt x="5683945" y="2842593"/>
                </a:cubicBezTo>
                <a:cubicBezTo>
                  <a:pt x="5683945" y="4410877"/>
                  <a:pt x="4412126" y="5683941"/>
                  <a:pt x="2841349" y="5683941"/>
                </a:cubicBezTo>
                <a:cubicBezTo>
                  <a:pt x="1271819" y="5683941"/>
                  <a:pt x="0" y="4410877"/>
                  <a:pt x="0" y="2842593"/>
                </a:cubicBezTo>
                <a:cubicBezTo>
                  <a:pt x="0" y="1273063"/>
                  <a:pt x="1271819" y="0"/>
                  <a:pt x="284134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E51BB02-08F9-4861-BD8E-D2E473B84F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86189" y="3695408"/>
            <a:ext cx="2842713" cy="2841970"/>
          </a:xfrm>
          <a:custGeom>
            <a:avLst/>
            <a:gdLst>
              <a:gd name="connsiteX0" fmla="*/ 2842595 w 5683945"/>
              <a:gd name="connsiteY0" fmla="*/ 0 h 5683940"/>
              <a:gd name="connsiteX1" fmla="*/ 5683945 w 5683945"/>
              <a:gd name="connsiteY1" fmla="*/ 2841970 h 5683940"/>
              <a:gd name="connsiteX2" fmla="*/ 2842595 w 5683945"/>
              <a:gd name="connsiteY2" fmla="*/ 5683940 h 5683940"/>
              <a:gd name="connsiteX3" fmla="*/ 0 w 5683945"/>
              <a:gd name="connsiteY3" fmla="*/ 2841970 h 5683940"/>
              <a:gd name="connsiteX4" fmla="*/ 2842595 w 5683945"/>
              <a:gd name="connsiteY4" fmla="*/ 0 h 56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945" h="5683940">
                <a:moveTo>
                  <a:pt x="2842595" y="0"/>
                </a:moveTo>
                <a:cubicBezTo>
                  <a:pt x="4412126" y="0"/>
                  <a:pt x="5683945" y="1272784"/>
                  <a:pt x="5683945" y="2841970"/>
                </a:cubicBezTo>
                <a:cubicBezTo>
                  <a:pt x="5683945" y="4411156"/>
                  <a:pt x="4412126" y="5683940"/>
                  <a:pt x="2842595" y="5683940"/>
                </a:cubicBezTo>
                <a:cubicBezTo>
                  <a:pt x="1271819" y="5683940"/>
                  <a:pt x="0" y="4411156"/>
                  <a:pt x="0" y="2841970"/>
                </a:cubicBezTo>
                <a:cubicBezTo>
                  <a:pt x="0" y="1272784"/>
                  <a:pt x="1271819" y="0"/>
                  <a:pt x="284259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16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7A9EE2-48E8-4E82-A09E-EC3ABB0CF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4244" y="1715205"/>
            <a:ext cx="1713620" cy="1713174"/>
          </a:xfrm>
          <a:custGeom>
            <a:avLst/>
            <a:gdLst>
              <a:gd name="connsiteX0" fmla="*/ 0 w 3426347"/>
              <a:gd name="connsiteY0" fmla="*/ 0 h 3426347"/>
              <a:gd name="connsiteX1" fmla="*/ 3426347 w 3426347"/>
              <a:gd name="connsiteY1" fmla="*/ 0 h 3426347"/>
              <a:gd name="connsiteX2" fmla="*/ 3426347 w 3426347"/>
              <a:gd name="connsiteY2" fmla="*/ 3426347 h 3426347"/>
              <a:gd name="connsiteX3" fmla="*/ 0 w 3426347"/>
              <a:gd name="connsiteY3" fmla="*/ 3426347 h 342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347" h="3426347">
                <a:moveTo>
                  <a:pt x="0" y="0"/>
                </a:moveTo>
                <a:lnTo>
                  <a:pt x="3426347" y="0"/>
                </a:lnTo>
                <a:lnTo>
                  <a:pt x="3426347" y="3426347"/>
                </a:lnTo>
                <a:lnTo>
                  <a:pt x="0" y="342634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7252B83-BF4E-4774-9B2F-DFE72B7883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29000"/>
            <a:ext cx="1713620" cy="1713173"/>
          </a:xfrm>
          <a:custGeom>
            <a:avLst/>
            <a:gdLst>
              <a:gd name="connsiteX0" fmla="*/ 0 w 3426347"/>
              <a:gd name="connsiteY0" fmla="*/ 0 h 3426346"/>
              <a:gd name="connsiteX1" fmla="*/ 3426347 w 3426347"/>
              <a:gd name="connsiteY1" fmla="*/ 0 h 3426346"/>
              <a:gd name="connsiteX2" fmla="*/ 3426347 w 3426347"/>
              <a:gd name="connsiteY2" fmla="*/ 3426346 h 3426346"/>
              <a:gd name="connsiteX3" fmla="*/ 0 w 3426347"/>
              <a:gd name="connsiteY3" fmla="*/ 3426346 h 342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347" h="3426346">
                <a:moveTo>
                  <a:pt x="0" y="0"/>
                </a:moveTo>
                <a:lnTo>
                  <a:pt x="3426347" y="0"/>
                </a:lnTo>
                <a:lnTo>
                  <a:pt x="3426347" y="3426346"/>
                </a:lnTo>
                <a:lnTo>
                  <a:pt x="0" y="34263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BF61C23-CD42-46F7-A075-0FA803EE40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14244" y="5142796"/>
            <a:ext cx="1713620" cy="1713174"/>
          </a:xfrm>
          <a:custGeom>
            <a:avLst/>
            <a:gdLst>
              <a:gd name="connsiteX0" fmla="*/ 0 w 3426347"/>
              <a:gd name="connsiteY0" fmla="*/ 0 h 3426347"/>
              <a:gd name="connsiteX1" fmla="*/ 3426347 w 3426347"/>
              <a:gd name="connsiteY1" fmla="*/ 0 h 3426347"/>
              <a:gd name="connsiteX2" fmla="*/ 3426347 w 3426347"/>
              <a:gd name="connsiteY2" fmla="*/ 3426347 h 3426347"/>
              <a:gd name="connsiteX3" fmla="*/ 0 w 3426347"/>
              <a:gd name="connsiteY3" fmla="*/ 3426347 h 342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347" h="3426347">
                <a:moveTo>
                  <a:pt x="0" y="0"/>
                </a:moveTo>
                <a:lnTo>
                  <a:pt x="3426347" y="0"/>
                </a:lnTo>
                <a:lnTo>
                  <a:pt x="3426347" y="3426347"/>
                </a:lnTo>
                <a:lnTo>
                  <a:pt x="0" y="342634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EBF793-59AF-48A1-8F6A-B33A8AC89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2728" y="5142796"/>
            <a:ext cx="1713620" cy="1713174"/>
          </a:xfrm>
          <a:custGeom>
            <a:avLst/>
            <a:gdLst>
              <a:gd name="connsiteX0" fmla="*/ 0 w 3426347"/>
              <a:gd name="connsiteY0" fmla="*/ 0 h 3426347"/>
              <a:gd name="connsiteX1" fmla="*/ 3426347 w 3426347"/>
              <a:gd name="connsiteY1" fmla="*/ 0 h 3426347"/>
              <a:gd name="connsiteX2" fmla="*/ 3426347 w 3426347"/>
              <a:gd name="connsiteY2" fmla="*/ 3426347 h 3426347"/>
              <a:gd name="connsiteX3" fmla="*/ 0 w 3426347"/>
              <a:gd name="connsiteY3" fmla="*/ 3426347 h 342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347" h="3426347">
                <a:moveTo>
                  <a:pt x="0" y="0"/>
                </a:moveTo>
                <a:lnTo>
                  <a:pt x="3426347" y="0"/>
                </a:lnTo>
                <a:lnTo>
                  <a:pt x="3426347" y="3426347"/>
                </a:lnTo>
                <a:lnTo>
                  <a:pt x="0" y="342634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686458-5C7B-4718-A5CE-D16BA0806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9338"/>
            <a:ext cx="12192000" cy="52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/>
            <a:endParaRPr lang="en-A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30DF54-A1D5-440A-8C37-BF2584A6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369888" y="536575"/>
            <a:ext cx="11450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4BD13DE-9FA0-4DA8-B974-CB8F4B629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887" y="2374643"/>
            <a:ext cx="7948613" cy="1477328"/>
          </a:xfrm>
        </p:spPr>
        <p:txBody>
          <a:bodyPr/>
          <a:lstStyle>
            <a:lvl1pPr eaLnBrk="0" latinLnBrk="0">
              <a:defRPr sz="4800">
                <a:solidFill>
                  <a:schemeClr val="bg1"/>
                </a:solidFill>
                <a:latin typeface="Public Sans (NSW) Light" pitchFamily="2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 and here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1F89D-D2B7-4489-8C39-FDE105CC6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5598" y="4482081"/>
            <a:ext cx="79848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DA4B71-04AC-4574-8D9F-E6AA7770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15927" y="4482081"/>
            <a:ext cx="330459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39C0937-D915-49A3-8215-56D7BC88B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569" y="4654444"/>
            <a:ext cx="2955131" cy="307777"/>
          </a:xfrm>
        </p:spPr>
        <p:txBody>
          <a:bodyPr wrap="square">
            <a:spAutoFit/>
          </a:bodyPr>
          <a:lstStyle>
            <a:lvl1pPr eaLnBrk="0" latinLnBrk="0">
              <a:spcBef>
                <a:spcPts val="0"/>
              </a:spcBef>
              <a:spcAft>
                <a:spcPts val="0"/>
              </a:spcAft>
              <a:defRPr b="0">
                <a:solidFill>
                  <a:schemeClr val="bg1"/>
                </a:solidFill>
                <a:latin typeface="Public Sans (NSW) Light" pitchFamily="2" charset="0"/>
              </a:defRPr>
            </a:lvl1pPr>
          </a:lstStyle>
          <a:p>
            <a:pPr lvl="0"/>
            <a:r>
              <a:rPr lang="en-US" dirty="0"/>
              <a:t>Subtitle here and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F1B39545-3F28-4332-908C-95CAA8EE74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60800" y="4654550"/>
            <a:ext cx="4032250" cy="461665"/>
          </a:xfrm>
        </p:spPr>
        <p:txBody>
          <a:bodyPr wrap="square">
            <a:spAutoFit/>
          </a:bodyPr>
          <a:lstStyle>
            <a:lvl1pPr eaLnBrk="0" latinLnBrk="0">
              <a:spcBef>
                <a:spcPts val="0"/>
              </a:spcBef>
              <a:spcAft>
                <a:spcPts val="0"/>
              </a:spcAft>
              <a:defRPr sz="1500" b="0">
                <a:solidFill>
                  <a:schemeClr val="bg1"/>
                </a:solidFill>
                <a:latin typeface="Public Sans (NSW) Light" pitchFamily="2" charset="0"/>
              </a:defRPr>
            </a:lvl1pPr>
          </a:lstStyle>
          <a:p>
            <a:pPr lvl="0"/>
            <a:r>
              <a:rPr lang="en-US" dirty="0"/>
              <a:t>Name Surname, Division </a:t>
            </a:r>
          </a:p>
          <a:p>
            <a:pPr lvl="0"/>
            <a:r>
              <a:rPr lang="en-US" dirty="0"/>
              <a:t>January 2022</a:t>
            </a:r>
            <a:endParaRPr lang="en-AU" dirty="0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9609DAFC-480F-4E98-9114-03B77A0E38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5927" y="4654550"/>
            <a:ext cx="3305175" cy="230832"/>
          </a:xfrm>
        </p:spPr>
        <p:txBody>
          <a:bodyPr wrap="square">
            <a:spAutoFit/>
          </a:bodyPr>
          <a:lstStyle>
            <a:lvl1pPr eaLnBrk="0" latinLnBrk="0">
              <a:spcBef>
                <a:spcPts val="0"/>
              </a:spcBef>
              <a:spcAft>
                <a:spcPts val="0"/>
              </a:spcAft>
              <a:defRPr sz="1500" b="0">
                <a:solidFill>
                  <a:schemeClr val="bg1"/>
                </a:solidFill>
                <a:latin typeface="Public Sans (NSW) Light" pitchFamily="2" charset="0"/>
              </a:defRPr>
            </a:lvl1pPr>
          </a:lstStyle>
          <a:p>
            <a:pPr lvl="0"/>
            <a:r>
              <a:rPr lang="en-US" dirty="0"/>
              <a:t>transport.nsw.gov.au</a:t>
            </a:r>
          </a:p>
        </p:txBody>
      </p:sp>
      <p:pic>
        <p:nvPicPr>
          <p:cNvPr id="6" name="Picture 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2177BA2C-339D-7FF6-9C3C-AE9E07D4C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3" r="-80403"/>
          <a:stretch/>
        </p:blipFill>
        <p:spPr>
          <a:xfrm>
            <a:off x="369887" y="5671600"/>
            <a:ext cx="5528200" cy="1021515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F73D7661-29B3-B663-A958-A7D366FB9F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887" y="540662"/>
            <a:ext cx="1680370" cy="341632"/>
          </a:xfr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 eaLnBrk="0" latinLnBrk="0"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B0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WOOLIESX</a:t>
            </a:r>
          </a:p>
        </p:txBody>
      </p:sp>
    </p:spTree>
    <p:extLst>
      <p:ext uri="{BB962C8B-B14F-4D97-AF65-F5344CB8AC3E}">
        <p14:creationId xmlns:p14="http://schemas.microsoft.com/office/powerpoint/2010/main" val="353397648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C46C6E-C1C3-43E6-AD48-E84AD7939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0513" y="2975834"/>
            <a:ext cx="4644864" cy="2968308"/>
          </a:xfrm>
          <a:custGeom>
            <a:avLst/>
            <a:gdLst>
              <a:gd name="connsiteX0" fmla="*/ 0 w 9287308"/>
              <a:gd name="connsiteY0" fmla="*/ 0 h 5936615"/>
              <a:gd name="connsiteX1" fmla="*/ 9287308 w 9287308"/>
              <a:gd name="connsiteY1" fmla="*/ 0 h 5936615"/>
              <a:gd name="connsiteX2" fmla="*/ 9287308 w 9287308"/>
              <a:gd name="connsiteY2" fmla="*/ 5936615 h 5936615"/>
              <a:gd name="connsiteX3" fmla="*/ 0 w 9287308"/>
              <a:gd name="connsiteY3" fmla="*/ 5936615 h 59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7308" h="5936615">
                <a:moveTo>
                  <a:pt x="0" y="0"/>
                </a:moveTo>
                <a:lnTo>
                  <a:pt x="9287308" y="0"/>
                </a:lnTo>
                <a:lnTo>
                  <a:pt x="9287308" y="5936615"/>
                </a:lnTo>
                <a:lnTo>
                  <a:pt x="0" y="5936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4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72911F-9DBA-4C9A-97D6-5491C4D5F2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914038"/>
            <a:ext cx="1458130" cy="1581342"/>
          </a:xfrm>
          <a:custGeom>
            <a:avLst/>
            <a:gdLst>
              <a:gd name="connsiteX0" fmla="*/ 0 w 2915501"/>
              <a:gd name="connsiteY0" fmla="*/ 0 h 3162684"/>
              <a:gd name="connsiteX1" fmla="*/ 2915501 w 2915501"/>
              <a:gd name="connsiteY1" fmla="*/ 0 h 3162684"/>
              <a:gd name="connsiteX2" fmla="*/ 2915501 w 2915501"/>
              <a:gd name="connsiteY2" fmla="*/ 3162684 h 3162684"/>
              <a:gd name="connsiteX3" fmla="*/ 0 w 2915501"/>
              <a:gd name="connsiteY3" fmla="*/ 3162684 h 316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5501" h="3162684">
                <a:moveTo>
                  <a:pt x="0" y="0"/>
                </a:moveTo>
                <a:lnTo>
                  <a:pt x="2915501" y="0"/>
                </a:lnTo>
                <a:lnTo>
                  <a:pt x="2915501" y="3162684"/>
                </a:lnTo>
                <a:lnTo>
                  <a:pt x="0" y="316268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E31F57-23FF-442D-B08D-351E04FF48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08748" y="2911291"/>
            <a:ext cx="4886616" cy="3943305"/>
          </a:xfrm>
          <a:custGeom>
            <a:avLst/>
            <a:gdLst>
              <a:gd name="connsiteX0" fmla="*/ 0 w 9770686"/>
              <a:gd name="connsiteY0" fmla="*/ 0 h 7886609"/>
              <a:gd name="connsiteX1" fmla="*/ 9770686 w 9770686"/>
              <a:gd name="connsiteY1" fmla="*/ 0 h 7886609"/>
              <a:gd name="connsiteX2" fmla="*/ 9770686 w 9770686"/>
              <a:gd name="connsiteY2" fmla="*/ 7886609 h 7886609"/>
              <a:gd name="connsiteX3" fmla="*/ 0 w 9770686"/>
              <a:gd name="connsiteY3" fmla="*/ 7886609 h 78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0686" h="7886609">
                <a:moveTo>
                  <a:pt x="0" y="0"/>
                </a:moveTo>
                <a:lnTo>
                  <a:pt x="9770686" y="0"/>
                </a:lnTo>
                <a:lnTo>
                  <a:pt x="9770686" y="7886609"/>
                </a:lnTo>
                <a:lnTo>
                  <a:pt x="0" y="788660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C801F6-F082-4090-9641-74936BB057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62465" y="4605862"/>
            <a:ext cx="5026723" cy="2251481"/>
          </a:xfrm>
          <a:custGeom>
            <a:avLst/>
            <a:gdLst>
              <a:gd name="connsiteX0" fmla="*/ 0 w 10050827"/>
              <a:gd name="connsiteY0" fmla="*/ 0 h 4502961"/>
              <a:gd name="connsiteX1" fmla="*/ 10050827 w 10050827"/>
              <a:gd name="connsiteY1" fmla="*/ 0 h 4502961"/>
              <a:gd name="connsiteX2" fmla="*/ 10050827 w 10050827"/>
              <a:gd name="connsiteY2" fmla="*/ 4502961 h 4502961"/>
              <a:gd name="connsiteX3" fmla="*/ 0 w 10050827"/>
              <a:gd name="connsiteY3" fmla="*/ 4502961 h 4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0827" h="4502961">
                <a:moveTo>
                  <a:pt x="0" y="0"/>
                </a:moveTo>
                <a:lnTo>
                  <a:pt x="10050827" y="0"/>
                </a:lnTo>
                <a:lnTo>
                  <a:pt x="10050827" y="4502961"/>
                </a:lnTo>
                <a:lnTo>
                  <a:pt x="0" y="450296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8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4CE1C1-C125-478C-979A-8E7E6E442A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58717" y="35"/>
            <a:ext cx="9232660" cy="6854560"/>
          </a:xfrm>
          <a:custGeom>
            <a:avLst/>
            <a:gdLst>
              <a:gd name="connsiteX0" fmla="*/ 0 w 18460512"/>
              <a:gd name="connsiteY0" fmla="*/ 0 h 13709120"/>
              <a:gd name="connsiteX1" fmla="*/ 18460512 w 18460512"/>
              <a:gd name="connsiteY1" fmla="*/ 0 h 13709120"/>
              <a:gd name="connsiteX2" fmla="*/ 18460512 w 18460512"/>
              <a:gd name="connsiteY2" fmla="*/ 13709120 h 13709120"/>
              <a:gd name="connsiteX3" fmla="*/ 0 w 18460512"/>
              <a:gd name="connsiteY3" fmla="*/ 13709120 h 1370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0512" h="13709120">
                <a:moveTo>
                  <a:pt x="0" y="0"/>
                </a:moveTo>
                <a:lnTo>
                  <a:pt x="18460512" y="0"/>
                </a:lnTo>
                <a:lnTo>
                  <a:pt x="18460512" y="13709120"/>
                </a:lnTo>
                <a:lnTo>
                  <a:pt x="0" y="1370912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5D39A43-804A-4DDE-A433-5DC0F01162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20155" y="965418"/>
            <a:ext cx="3834445" cy="4929287"/>
          </a:xfrm>
          <a:custGeom>
            <a:avLst/>
            <a:gdLst>
              <a:gd name="connsiteX0" fmla="*/ 537044 w 7666893"/>
              <a:gd name="connsiteY0" fmla="*/ 0 h 9858574"/>
              <a:gd name="connsiteX1" fmla="*/ 7129849 w 7666893"/>
              <a:gd name="connsiteY1" fmla="*/ 0 h 9858574"/>
              <a:gd name="connsiteX2" fmla="*/ 7666893 w 7666893"/>
              <a:gd name="connsiteY2" fmla="*/ 538216 h 9858574"/>
              <a:gd name="connsiteX3" fmla="*/ 7666893 w 7666893"/>
              <a:gd name="connsiteY3" fmla="*/ 9320358 h 9858574"/>
              <a:gd name="connsiteX4" fmla="*/ 7129849 w 7666893"/>
              <a:gd name="connsiteY4" fmla="*/ 9858574 h 9858574"/>
              <a:gd name="connsiteX5" fmla="*/ 537044 w 7666893"/>
              <a:gd name="connsiteY5" fmla="*/ 9858574 h 9858574"/>
              <a:gd name="connsiteX6" fmla="*/ 0 w 7666893"/>
              <a:gd name="connsiteY6" fmla="*/ 9320358 h 9858574"/>
              <a:gd name="connsiteX7" fmla="*/ 0 w 7666893"/>
              <a:gd name="connsiteY7" fmla="*/ 538216 h 9858574"/>
              <a:gd name="connsiteX8" fmla="*/ 537044 w 7666893"/>
              <a:gd name="connsiteY8" fmla="*/ 0 h 985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893" h="9858574">
                <a:moveTo>
                  <a:pt x="537044" y="0"/>
                </a:moveTo>
                <a:lnTo>
                  <a:pt x="7129849" y="0"/>
                </a:lnTo>
                <a:cubicBezTo>
                  <a:pt x="7427653" y="0"/>
                  <a:pt x="7666893" y="240453"/>
                  <a:pt x="7666893" y="538216"/>
                </a:cubicBezTo>
                <a:lnTo>
                  <a:pt x="7666893" y="9320358"/>
                </a:lnTo>
                <a:cubicBezTo>
                  <a:pt x="7666893" y="9618121"/>
                  <a:pt x="7427653" y="9858574"/>
                  <a:pt x="7129849" y="9858574"/>
                </a:cubicBezTo>
                <a:lnTo>
                  <a:pt x="537044" y="9858574"/>
                </a:lnTo>
                <a:cubicBezTo>
                  <a:pt x="240486" y="9858574"/>
                  <a:pt x="0" y="9618121"/>
                  <a:pt x="0" y="9320358"/>
                </a:cubicBezTo>
                <a:lnTo>
                  <a:pt x="0" y="538216"/>
                </a:lnTo>
                <a:cubicBezTo>
                  <a:pt x="0" y="240453"/>
                  <a:pt x="240486" y="0"/>
                  <a:pt x="53704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2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3A3EC-11CE-4B41-8487-5BA9DEAF25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09"/>
            <a:ext cx="11438648" cy="4915554"/>
          </a:xfrm>
          <a:custGeom>
            <a:avLst/>
            <a:gdLst>
              <a:gd name="connsiteX0" fmla="*/ 0 w 22871339"/>
              <a:gd name="connsiteY0" fmla="*/ 0 h 9831108"/>
              <a:gd name="connsiteX1" fmla="*/ 22871339 w 22871339"/>
              <a:gd name="connsiteY1" fmla="*/ 0 h 9831108"/>
              <a:gd name="connsiteX2" fmla="*/ 22871339 w 22871339"/>
              <a:gd name="connsiteY2" fmla="*/ 3583895 h 9831108"/>
              <a:gd name="connsiteX3" fmla="*/ 16622490 w 22871339"/>
              <a:gd name="connsiteY3" fmla="*/ 9831108 h 9831108"/>
              <a:gd name="connsiteX4" fmla="*/ 0 w 22871339"/>
              <a:gd name="connsiteY4" fmla="*/ 9831108 h 983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1339" h="9831108">
                <a:moveTo>
                  <a:pt x="0" y="0"/>
                </a:moveTo>
                <a:lnTo>
                  <a:pt x="22871339" y="0"/>
                </a:lnTo>
                <a:lnTo>
                  <a:pt x="22871339" y="3583895"/>
                </a:lnTo>
                <a:cubicBezTo>
                  <a:pt x="22871339" y="7034500"/>
                  <a:pt x="20073311" y="9831108"/>
                  <a:pt x="16622490" y="9831108"/>
                </a:cubicBezTo>
                <a:lnTo>
                  <a:pt x="0" y="983110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FC596A-682C-4EA7-98C9-C502B3C185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3272" y="1363657"/>
            <a:ext cx="3908620" cy="4390980"/>
          </a:xfrm>
          <a:custGeom>
            <a:avLst/>
            <a:gdLst>
              <a:gd name="connsiteX0" fmla="*/ 0 w 7815204"/>
              <a:gd name="connsiteY0" fmla="*/ 0 h 8781960"/>
              <a:gd name="connsiteX1" fmla="*/ 5679597 w 7815204"/>
              <a:gd name="connsiteY1" fmla="*/ 0 h 8781960"/>
              <a:gd name="connsiteX2" fmla="*/ 7815204 w 7815204"/>
              <a:gd name="connsiteY2" fmla="*/ 2136018 h 8781960"/>
              <a:gd name="connsiteX3" fmla="*/ 7815204 w 7815204"/>
              <a:gd name="connsiteY3" fmla="*/ 8781960 h 8781960"/>
              <a:gd name="connsiteX4" fmla="*/ 2135608 w 7815204"/>
              <a:gd name="connsiteY4" fmla="*/ 8781960 h 8781960"/>
              <a:gd name="connsiteX5" fmla="*/ 0 w 7815204"/>
              <a:gd name="connsiteY5" fmla="*/ 6645942 h 87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5204" h="8781960">
                <a:moveTo>
                  <a:pt x="0" y="0"/>
                </a:moveTo>
                <a:lnTo>
                  <a:pt x="5679597" y="0"/>
                </a:lnTo>
                <a:cubicBezTo>
                  <a:pt x="6857606" y="0"/>
                  <a:pt x="7815204" y="955292"/>
                  <a:pt x="7815204" y="2136018"/>
                </a:cubicBezTo>
                <a:lnTo>
                  <a:pt x="7815204" y="8781960"/>
                </a:lnTo>
                <a:lnTo>
                  <a:pt x="2135608" y="8781960"/>
                </a:lnTo>
                <a:cubicBezTo>
                  <a:pt x="956354" y="8781960"/>
                  <a:pt x="0" y="7825422"/>
                  <a:pt x="0" y="664594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4EC4-DA46-F809-68D1-EAD88A189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70D9-FC96-4F85-909D-8115BD00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15E9-374D-9894-BCEE-A26EC47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16FF-F4B8-F7B2-2B53-97FB0186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C123-78B1-AEDA-D83C-62EBA4CF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42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FF7-3A30-C13E-B008-4592101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9C92-CF8D-2C3D-B64C-77CF30FE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9D43-EA6A-9601-EF9D-1FA8A588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E8CF-0915-5D4C-E2BE-5911A8CA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4018-593F-6752-7273-7FA61ABC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1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0F5F-AC19-8D25-AD37-C35A4AA4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EE942-0572-256B-8E0C-5789E7C6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22CB-9727-2031-0A60-8166BA65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0DDE-59EF-BEAB-4A29-AAAD04C0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E9D4-C73B-D786-870C-81EE5AF9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7BAC-C470-EA58-6783-04F14FE7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6FA0-2A33-E7C6-A2BD-5D562B83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527F-F10F-FBF7-1334-FD0A800F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BCAB-505E-3F15-B45E-2C66D02F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B9DA-B602-5C68-B4AD-E7FB61F5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C1D-698C-A5F0-AFC9-4440EC42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3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C8C6-A5BC-78EF-EF45-CF83193E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23D4-D9B2-3A8A-0AA6-58EB760B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4D1B-EA16-2815-3B26-85B333E3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D8F6B-6EE3-CF21-1337-FCD88B7A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442F7-15D8-32A3-1620-2FBF5398E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BBEF8-C6ED-97ED-4AA6-DD1D5643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23351-45BE-752E-E620-1FADBFA8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07699-CBDF-CA9B-9115-0AF8E9B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8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5199-6E92-1BA0-D240-0F7F83BE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014A4-4A9B-2A9F-089B-BB6F6B63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5220-2BB6-F72F-F02B-D081F378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EDE7-53ED-F326-1E4F-2F5B4736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0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42668" y="381000"/>
            <a:ext cx="388721" cy="38862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1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0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4628D-601F-CA84-B1FC-DDDC77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3CF9-CF7E-1C03-5D58-5D767579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7960-4559-41EC-AF6B-FD31E2547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EFE6A-3BE8-4C09-BEF5-E72CC1357E9C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EA02-1F78-BBD8-A1FD-31978800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E5BC-F993-869E-D4B5-F2C5E7D61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1A571-AD51-4FEA-BA4B-B2295B1805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8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0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-5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hart" Target="../charts/chart4.xml"/><Relationship Id="rId7" Type="http://schemas.openxmlformats.org/officeDocument/2006/relationships/image" Target="../media/image7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B612-B537-4DF7-849C-A08FA01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7" y="2374643"/>
            <a:ext cx="7948613" cy="2144730"/>
          </a:xfrm>
        </p:spPr>
        <p:txBody>
          <a:bodyPr>
            <a:normAutofit/>
          </a:bodyPr>
          <a:lstStyle/>
          <a:p>
            <a:r>
              <a:rPr lang="en-AU" dirty="0"/>
              <a:t>Rewards Analytics Test</a:t>
            </a:r>
            <a:br>
              <a:rPr lang="en-AU" dirty="0"/>
            </a:br>
            <a:r>
              <a:rPr lang="en-GB" sz="1800" dirty="0"/>
              <a:t>A case study by ANGUS GAIR</a:t>
            </a:r>
            <a:endParaRPr lang="en-AU" dirty="0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8F015095-B82A-97B4-39FC-B8C85B43E9D9}"/>
              </a:ext>
            </a:extLst>
          </p:cNvPr>
          <p:cNvSpPr txBox="1">
            <a:spLocks/>
          </p:cNvSpPr>
          <p:nvPr/>
        </p:nvSpPr>
        <p:spPr>
          <a:xfrm>
            <a:off x="369887" y="540662"/>
            <a:ext cx="1680370" cy="34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172" rtl="0" eaLnBrk="0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i="0" kern="1200">
                <a:solidFill>
                  <a:srgbClr val="00B0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086" indent="0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panose="020F0502020204030203" pitchFamily="34" charset="0"/>
                <a:ea typeface="+mn-ea"/>
                <a:cs typeface="+mn-cs"/>
              </a:defRPr>
            </a:lvl2pPr>
            <a:lvl3pPr marL="914172" indent="0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502020204030203" pitchFamily="34" charset="0"/>
                <a:ea typeface="+mn-ea"/>
                <a:cs typeface="+mn-cs"/>
              </a:defRPr>
            </a:lvl3pPr>
            <a:lvl4pPr marL="1371257" indent="0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Lato Light" panose="020F0502020204030203" pitchFamily="34" charset="0"/>
                <a:ea typeface="+mn-ea"/>
                <a:cs typeface="+mn-cs"/>
              </a:defRPr>
            </a:lvl4pPr>
            <a:lvl5pPr marL="1828343" indent="0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Lato Light" panose="020F0502020204030203" pitchFamily="34" charset="0"/>
                <a:ea typeface="+mn-ea"/>
                <a:cs typeface="+mn-cs"/>
              </a:defRPr>
            </a:lvl5pPr>
            <a:lvl6pPr marL="2513972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7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2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B0B5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WOOLIESX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B5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56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94DAB7-0758-0188-0DDD-DCC7EC29271A}"/>
              </a:ext>
            </a:extLst>
          </p:cNvPr>
          <p:cNvSpPr txBox="1"/>
          <p:nvPr/>
        </p:nvSpPr>
        <p:spPr>
          <a:xfrm>
            <a:off x="8645542" y="4280856"/>
            <a:ext cx="327588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test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used to determine whether there is a </a:t>
            </a:r>
            <a:r>
              <a:rPr kumimoji="0" lang="en-GB" sz="1000" b="0" i="0" u="sng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difference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the average sales of each group before and after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wk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test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measure of effect size. It tells us how large the difference is, in standardised units.</a:t>
            </a:r>
          </a:p>
          <a:p>
            <a:pPr marL="4492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to interpret the importance of the results in a real-world context.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ED62-9724-BA45-AA3C-4CAF36A191E0}"/>
              </a:ext>
            </a:extLst>
          </p:cNvPr>
          <p:cNvSpPr txBox="1"/>
          <p:nvPr/>
        </p:nvSpPr>
        <p:spPr>
          <a:xfrm>
            <a:off x="8645542" y="5804350"/>
            <a:ext cx="3340992" cy="723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not just use the first test?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large samples (i.e. customer segments) can produce statistically significant results even for trivially small effects that are not practically meaningful.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01070-E0CA-6229-D8A9-F1F025ECDBCB}"/>
              </a:ext>
            </a:extLst>
          </p:cNvPr>
          <p:cNvSpPr txBox="1"/>
          <p:nvPr/>
        </p:nvSpPr>
        <p:spPr>
          <a:xfrm>
            <a:off x="2168521" y="306186"/>
            <a:ext cx="7855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Analysing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Customer Transaction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4C36-B24B-04C0-B94E-B58E1EF902B5}"/>
              </a:ext>
            </a:extLst>
          </p:cNvPr>
          <p:cNvSpPr txBox="1"/>
          <p:nvPr/>
        </p:nvSpPr>
        <p:spPr>
          <a:xfrm>
            <a:off x="5299161" y="787593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METHODOLOGY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9E88A7B-6C2F-FE3C-FBCC-FAB6D369E398}"/>
              </a:ext>
            </a:extLst>
          </p:cNvPr>
          <p:cNvGrpSpPr/>
          <p:nvPr/>
        </p:nvGrpSpPr>
        <p:grpSpPr>
          <a:xfrm>
            <a:off x="4623549" y="1926366"/>
            <a:ext cx="3277629" cy="1946217"/>
            <a:chOff x="666134" y="1135024"/>
            <a:chExt cx="3387056" cy="2026697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9A68EB0E-3F03-FD89-ACBD-A930D5A0991D}"/>
                </a:ext>
              </a:extLst>
            </p:cNvPr>
            <p:cNvSpPr/>
            <p:nvPr/>
          </p:nvSpPr>
          <p:spPr>
            <a:xfrm>
              <a:off x="667647" y="1135024"/>
              <a:ext cx="3385543" cy="303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4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D2E2A2-2C38-EE2F-DB3A-B26B861370CD}"/>
                </a:ext>
              </a:extLst>
            </p:cNvPr>
            <p:cNvSpPr/>
            <p:nvPr/>
          </p:nvSpPr>
          <p:spPr>
            <a:xfrm>
              <a:off x="666134" y="1135686"/>
              <a:ext cx="3385544" cy="2026035"/>
            </a:xfrm>
            <a:prstGeom prst="roundRect">
              <a:avLst>
                <a:gd name="adj" fmla="val 9410"/>
              </a:avLst>
            </a:prstGeom>
            <a:noFill/>
            <a:ln w="9525" cap="flat" cmpd="sng" algn="ctr">
              <a:solidFill>
                <a:srgbClr val="004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B5E14C-7C19-6E69-E910-39EA59259707}"/>
                </a:ext>
              </a:extLst>
            </p:cNvPr>
            <p:cNvSpPr txBox="1"/>
            <p:nvPr/>
          </p:nvSpPr>
          <p:spPr>
            <a:xfrm>
              <a:off x="667649" y="1142414"/>
              <a:ext cx="3376650" cy="28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 Segmentation Characteristics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19A9B0D-334C-88F6-BF26-B5A1082D3DC7}"/>
                </a:ext>
              </a:extLst>
            </p:cNvPr>
            <p:cNvGrpSpPr/>
            <p:nvPr/>
          </p:nvGrpSpPr>
          <p:grpSpPr>
            <a:xfrm>
              <a:off x="1544416" y="1478603"/>
              <a:ext cx="767554" cy="629295"/>
              <a:chOff x="1558206" y="1478606"/>
              <a:chExt cx="767554" cy="62929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938801-EAE8-17C3-1665-49CE7962B752}"/>
                  </a:ext>
                </a:extLst>
              </p:cNvPr>
              <p:cNvSpPr/>
              <p:nvPr/>
            </p:nvSpPr>
            <p:spPr>
              <a:xfrm>
                <a:off x="1558206" y="1478606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54EED34-7D59-F6F2-0D61-21D5E8D2C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6226" y="1501545"/>
                <a:ext cx="391514" cy="34436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780C78-797D-5189-2D5F-3D469479B97A}"/>
                  </a:ext>
                </a:extLst>
              </p:cNvPr>
              <p:cNvSpPr txBox="1"/>
              <p:nvPr/>
            </p:nvSpPr>
            <p:spPr>
              <a:xfrm>
                <a:off x="1561358" y="1877070"/>
                <a:ext cx="7527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Tenure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84DF6FC-3AA5-747A-ACCB-7AA24D9AF2DB}"/>
                </a:ext>
              </a:extLst>
            </p:cNvPr>
            <p:cNvGrpSpPr/>
            <p:nvPr/>
          </p:nvGrpSpPr>
          <p:grpSpPr>
            <a:xfrm>
              <a:off x="2381953" y="1478603"/>
              <a:ext cx="767554" cy="629295"/>
              <a:chOff x="2389530" y="1478606"/>
              <a:chExt cx="767554" cy="62929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D16FD1F-1650-AD35-B3C0-408ABFF733EF}"/>
                  </a:ext>
                </a:extLst>
              </p:cNvPr>
              <p:cNvSpPr/>
              <p:nvPr/>
            </p:nvSpPr>
            <p:spPr>
              <a:xfrm>
                <a:off x="2389530" y="1478606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D76649-0C8D-00ED-CC55-4FC946CAA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8814" y="1501545"/>
                <a:ext cx="368987" cy="31778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3B005D-63B9-8104-501D-B88FB61EB121}"/>
                  </a:ext>
                </a:extLst>
              </p:cNvPr>
              <p:cNvSpPr txBox="1"/>
              <p:nvPr/>
            </p:nvSpPr>
            <p:spPr>
              <a:xfrm>
                <a:off x="2403562" y="1877070"/>
                <a:ext cx="7521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593BB14-5695-0680-6F3B-DF4DD076B22F}"/>
                </a:ext>
              </a:extLst>
            </p:cNvPr>
            <p:cNvGrpSpPr/>
            <p:nvPr/>
          </p:nvGrpSpPr>
          <p:grpSpPr>
            <a:xfrm>
              <a:off x="3215414" y="1478603"/>
              <a:ext cx="767554" cy="629295"/>
              <a:chOff x="3232459" y="1478606"/>
              <a:chExt cx="767554" cy="62929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D2545B-2EC2-17C0-3B4C-2DB04EC27F92}"/>
                  </a:ext>
                </a:extLst>
              </p:cNvPr>
              <p:cNvSpPr/>
              <p:nvPr/>
            </p:nvSpPr>
            <p:spPr>
              <a:xfrm>
                <a:off x="3232459" y="1478606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C661378-0C88-9F9B-1637-34A4A92F7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1901" y="1501545"/>
                <a:ext cx="528671" cy="354236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E4458F-6BC9-1030-D06A-BB602FFC2F8C}"/>
                  </a:ext>
                </a:extLst>
              </p:cNvPr>
              <p:cNvSpPr txBox="1"/>
              <p:nvPr/>
            </p:nvSpPr>
            <p:spPr>
              <a:xfrm>
                <a:off x="3241919" y="1877070"/>
                <a:ext cx="7419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Lifestage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73DA814-5726-A455-7E53-73B60B6E1F19}"/>
                </a:ext>
              </a:extLst>
            </p:cNvPr>
            <p:cNvGrpSpPr/>
            <p:nvPr/>
          </p:nvGrpSpPr>
          <p:grpSpPr>
            <a:xfrm>
              <a:off x="2319872" y="2121654"/>
              <a:ext cx="826055" cy="639223"/>
              <a:chOff x="2319872" y="2116074"/>
              <a:chExt cx="826055" cy="63922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783E91-7B91-933D-6613-5CE197B19578}"/>
                  </a:ext>
                </a:extLst>
              </p:cNvPr>
              <p:cNvSpPr/>
              <p:nvPr/>
            </p:nvSpPr>
            <p:spPr>
              <a:xfrm>
                <a:off x="2378373" y="2116074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B38A4ED-579C-36D7-34DC-928EA56E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3330" y="2168349"/>
                <a:ext cx="405128" cy="388169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F2040C-9B3E-9458-09AB-6212406CC6E0}"/>
                  </a:ext>
                </a:extLst>
              </p:cNvPr>
              <p:cNvSpPr txBox="1"/>
              <p:nvPr/>
            </p:nvSpPr>
            <p:spPr>
              <a:xfrm>
                <a:off x="2319872" y="2524466"/>
                <a:ext cx="7675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4531E01-1A95-A201-A755-4B550D9F5FB8}"/>
                </a:ext>
              </a:extLst>
            </p:cNvPr>
            <p:cNvGrpSpPr/>
            <p:nvPr/>
          </p:nvGrpSpPr>
          <p:grpSpPr>
            <a:xfrm>
              <a:off x="1494581" y="2126522"/>
              <a:ext cx="845382" cy="629485"/>
              <a:chOff x="1494581" y="2114271"/>
              <a:chExt cx="845382" cy="62948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C36D5FE-E0EE-0BF5-6157-F73BAC7EEDEA}"/>
                  </a:ext>
                </a:extLst>
              </p:cNvPr>
              <p:cNvSpPr/>
              <p:nvPr/>
            </p:nvSpPr>
            <p:spPr>
              <a:xfrm>
                <a:off x="1552253" y="2114271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4CB5946-56F0-3C50-7E8A-1076E7920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105" y="2147036"/>
                <a:ext cx="433838" cy="376389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24DD16-CD32-CF8A-6154-96C562C39FEA}"/>
                  </a:ext>
                </a:extLst>
              </p:cNvPr>
              <p:cNvSpPr txBox="1"/>
              <p:nvPr/>
            </p:nvSpPr>
            <p:spPr>
              <a:xfrm>
                <a:off x="1494581" y="2536008"/>
                <a:ext cx="84538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Last email open</a:t>
                </a:r>
                <a:endParaRPr kumimoji="0" lang="en-AU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C440D8B-6E39-BC6F-EEBE-8FB164D51730}"/>
                </a:ext>
              </a:extLst>
            </p:cNvPr>
            <p:cNvGrpSpPr/>
            <p:nvPr/>
          </p:nvGrpSpPr>
          <p:grpSpPr>
            <a:xfrm>
              <a:off x="722353" y="2125854"/>
              <a:ext cx="809272" cy="640368"/>
              <a:chOff x="722353" y="2124475"/>
              <a:chExt cx="809272" cy="64036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DB00189-B14B-CD66-BD42-78FFF275B3D4}"/>
                  </a:ext>
                </a:extLst>
              </p:cNvPr>
              <p:cNvSpPr/>
              <p:nvPr/>
            </p:nvSpPr>
            <p:spPr>
              <a:xfrm>
                <a:off x="724690" y="2124475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A759630-2A87-314A-2749-8ACD69221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976" y="2147036"/>
                <a:ext cx="374982" cy="344619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58CD80-153D-A169-D81B-B11E84C9167D}"/>
                  </a:ext>
                </a:extLst>
              </p:cNvPr>
              <p:cNvSpPr txBox="1"/>
              <p:nvPr/>
            </p:nvSpPr>
            <p:spPr>
              <a:xfrm>
                <a:off x="722353" y="2524466"/>
                <a:ext cx="809272" cy="240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Transactions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F851B3-E6C3-58CC-70AD-57E8F9632BE9}"/>
                </a:ext>
              </a:extLst>
            </p:cNvPr>
            <p:cNvGrpSpPr/>
            <p:nvPr/>
          </p:nvGrpSpPr>
          <p:grpSpPr>
            <a:xfrm>
              <a:off x="718428" y="1478603"/>
              <a:ext cx="768975" cy="629295"/>
              <a:chOff x="718428" y="1478606"/>
              <a:chExt cx="768975" cy="6292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F1F183-FC03-A216-E158-5CC20A025324}"/>
                  </a:ext>
                </a:extLst>
              </p:cNvPr>
              <p:cNvSpPr/>
              <p:nvPr/>
            </p:nvSpPr>
            <p:spPr>
              <a:xfrm>
                <a:off x="719849" y="1478606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7C5A592-CE50-ED69-F424-6861B859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577" y="1501545"/>
                <a:ext cx="358098" cy="386184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9DF9A4-ADB8-8A3B-830F-38D040876497}"/>
                  </a:ext>
                </a:extLst>
              </p:cNvPr>
              <p:cNvSpPr txBox="1"/>
              <p:nvPr/>
            </p:nvSpPr>
            <p:spPr>
              <a:xfrm>
                <a:off x="718428" y="1877070"/>
                <a:ext cx="7675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SOW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F697B8E-0B0D-D4A0-D3B9-B9F394C76573}"/>
                </a:ext>
              </a:extLst>
            </p:cNvPr>
            <p:cNvGrpSpPr/>
            <p:nvPr/>
          </p:nvGrpSpPr>
          <p:grpSpPr>
            <a:xfrm>
              <a:off x="3166555" y="2127389"/>
              <a:ext cx="813393" cy="627754"/>
              <a:chOff x="3192495" y="2127543"/>
              <a:chExt cx="813393" cy="62775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BEBDDEF-B1F8-8476-065F-0194979BC44F}"/>
                  </a:ext>
                </a:extLst>
              </p:cNvPr>
              <p:cNvSpPr/>
              <p:nvPr/>
            </p:nvSpPr>
            <p:spPr>
              <a:xfrm>
                <a:off x="3238334" y="2127543"/>
                <a:ext cx="767554" cy="605436"/>
              </a:xfrm>
              <a:prstGeom prst="rect">
                <a:avLst/>
              </a:prstGeom>
              <a:solidFill>
                <a:srgbClr val="E6EC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683007-4E3A-A316-D2B0-0190E7B759C8}"/>
                  </a:ext>
                </a:extLst>
              </p:cNvPr>
              <p:cNvSpPr txBox="1"/>
              <p:nvPr/>
            </p:nvSpPr>
            <p:spPr>
              <a:xfrm>
                <a:off x="3192495" y="2524466"/>
                <a:ext cx="7675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Channel</a:t>
                </a:r>
                <a:endPara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F35EC0D4-B923-2C1B-D495-8A8317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7436" y="2147036"/>
                <a:ext cx="433200" cy="379282"/>
              </a:xfrm>
              <a:prstGeom prst="rect">
                <a:avLst/>
              </a:prstGeom>
            </p:spPr>
          </p:pic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C90A93-9EBE-9131-45C6-E41DCAD34160}"/>
                </a:ext>
              </a:extLst>
            </p:cNvPr>
            <p:cNvSpPr/>
            <p:nvPr/>
          </p:nvSpPr>
          <p:spPr>
            <a:xfrm>
              <a:off x="718428" y="2789488"/>
              <a:ext cx="3261520" cy="246891"/>
            </a:xfrm>
            <a:prstGeom prst="rect">
              <a:avLst/>
            </a:prstGeom>
            <a:solidFill>
              <a:srgbClr val="E6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90DACF-B9A9-A908-BA33-7CBE6F9548E2}"/>
                </a:ext>
              </a:extLst>
            </p:cNvPr>
            <p:cNvSpPr txBox="1"/>
            <p:nvPr/>
          </p:nvSpPr>
          <p:spPr>
            <a:xfrm>
              <a:off x="718428" y="2810331"/>
              <a:ext cx="3248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Interaction Between Segments</a:t>
              </a:r>
              <a:endPara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BB5899B-1B19-3095-5212-41F58459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32924" y="2801654"/>
              <a:ext cx="238531" cy="218652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5BB69D-BA81-161C-DD2D-26F700496274}"/>
              </a:ext>
            </a:extLst>
          </p:cNvPr>
          <p:cNvGrpSpPr/>
          <p:nvPr/>
        </p:nvGrpSpPr>
        <p:grpSpPr>
          <a:xfrm>
            <a:off x="8987290" y="1926366"/>
            <a:ext cx="2657497" cy="1889174"/>
            <a:chOff x="3444230" y="4151467"/>
            <a:chExt cx="2287112" cy="1521021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293B884-22A8-D5E0-5934-5CB246CA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60126" y="4366911"/>
              <a:ext cx="2171216" cy="13055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6E7307-3FDE-3EB5-DE92-E7E60BEE3CF8}"/>
                </a:ext>
              </a:extLst>
            </p:cNvPr>
            <p:cNvSpPr txBox="1"/>
            <p:nvPr/>
          </p:nvSpPr>
          <p:spPr>
            <a:xfrm>
              <a:off x="3444230" y="4151467"/>
              <a:ext cx="1083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7F7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Spend After Week 25</a:t>
              </a:r>
              <a:endPara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020E5F-9D46-0AA4-009D-255C8B77782A}"/>
                </a:ext>
              </a:extLst>
            </p:cNvPr>
            <p:cNvSpPr txBox="1"/>
            <p:nvPr/>
          </p:nvSpPr>
          <p:spPr>
            <a:xfrm>
              <a:off x="4798441" y="4188358"/>
              <a:ext cx="777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7F7FF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Spend Before Week 25</a:t>
              </a:r>
              <a:endPara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7EBDDFD-309A-A577-3CAE-5B1F6E3AC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8347" y="4582106"/>
              <a:ext cx="255670" cy="346307"/>
            </a:xfrm>
            <a:prstGeom prst="straightConnector1">
              <a:avLst/>
            </a:prstGeom>
            <a:ln w="6350">
              <a:solidFill>
                <a:srgbClr val="7F7FFF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BC07ADA-B109-66A4-9F82-4BAE71E0E444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53" y="4362089"/>
              <a:ext cx="247823" cy="598929"/>
            </a:xfrm>
            <a:prstGeom prst="straightConnector1">
              <a:avLst/>
            </a:prstGeom>
            <a:ln w="6350">
              <a:solidFill>
                <a:srgbClr val="FF7F7F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51003C-1608-E0D7-2A20-D05540BB4530}"/>
              </a:ext>
            </a:extLst>
          </p:cNvPr>
          <p:cNvSpPr txBox="1"/>
          <p:nvPr/>
        </p:nvSpPr>
        <p:spPr>
          <a:xfrm>
            <a:off x="4308508" y="4280856"/>
            <a:ext cx="39005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a segmentation approach to analysing customer behaviours provides several benefits: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Targeted Communications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 communications and offers to specific groups based on their demographics and shopping behaviours – leading to increased engagement and conversion rates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Optimised resource allocation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identifying the segments most affected by the Competitor’s marketing, WooliesX can prioritise loyalty offers to those groups with the highest potential for revenue growth.  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Customer Experience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identifying the unique needs and preferences of these segments, WooliesX can deliver more personalised offers that resonate with each group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BFB5BB-7201-AF62-AC3D-2CDB52FD53C5}"/>
              </a:ext>
            </a:extLst>
          </p:cNvPr>
          <p:cNvCxnSpPr>
            <a:cxnSpLocks/>
          </p:cNvCxnSpPr>
          <p:nvPr/>
        </p:nvCxnSpPr>
        <p:spPr>
          <a:xfrm>
            <a:off x="8297769" y="1972186"/>
            <a:ext cx="0" cy="460622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21">
            <a:extLst>
              <a:ext uri="{FF2B5EF4-FFF2-40B4-BE49-F238E27FC236}">
                <a16:creationId xmlns:a16="http://schemas.microsoft.com/office/drawing/2014/main" id="{6906354D-9723-4802-A8D0-DE43A3E6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13" y="1197493"/>
            <a:ext cx="3762165" cy="354174"/>
          </a:xfrm>
          <a:custGeom>
            <a:avLst/>
            <a:gdLst>
              <a:gd name="T0" fmla="*/ 3241 w 3477"/>
              <a:gd name="T1" fmla="*/ 654 h 655"/>
              <a:gd name="T2" fmla="*/ 0 w 3477"/>
              <a:gd name="T3" fmla="*/ 654 h 655"/>
              <a:gd name="T4" fmla="*/ 234 w 3477"/>
              <a:gd name="T5" fmla="*/ 327 h 655"/>
              <a:gd name="T6" fmla="*/ 0 w 3477"/>
              <a:gd name="T7" fmla="*/ 0 h 655"/>
              <a:gd name="T8" fmla="*/ 3241 w 3477"/>
              <a:gd name="T9" fmla="*/ 0 h 655"/>
              <a:gd name="T10" fmla="*/ 3476 w 3477"/>
              <a:gd name="T11" fmla="*/ 327 h 655"/>
              <a:gd name="T12" fmla="*/ 3241 w 3477"/>
              <a:gd name="T1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7" h="655">
                <a:moveTo>
                  <a:pt x="3241" y="654"/>
                </a:moveTo>
                <a:lnTo>
                  <a:pt x="0" y="654"/>
                </a:lnTo>
                <a:lnTo>
                  <a:pt x="234" y="327"/>
                </a:lnTo>
                <a:lnTo>
                  <a:pt x="0" y="0"/>
                </a:lnTo>
                <a:lnTo>
                  <a:pt x="3241" y="0"/>
                </a:lnTo>
                <a:lnTo>
                  <a:pt x="3476" y="327"/>
                </a:lnTo>
                <a:lnTo>
                  <a:pt x="3241" y="654"/>
                </a:lnTo>
              </a:path>
            </a:pathLst>
          </a:custGeom>
          <a:solidFill>
            <a:srgbClr val="13A0C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M Sans" pitchFamily="2" charset="77"/>
                <a:ea typeface="+mn-ea"/>
                <a:cs typeface="+mn-cs"/>
              </a:rPr>
              <a:t>Customer Analysis</a:t>
            </a:r>
          </a:p>
        </p:txBody>
      </p:sp>
      <p:sp>
        <p:nvSpPr>
          <p:cNvPr id="24" name="Freeform 121">
            <a:extLst>
              <a:ext uri="{FF2B5EF4-FFF2-40B4-BE49-F238E27FC236}">
                <a16:creationId xmlns:a16="http://schemas.microsoft.com/office/drawing/2014/main" id="{CD9EECE2-4286-45AD-C389-52DF66FB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096" y="1200218"/>
            <a:ext cx="3275884" cy="353643"/>
          </a:xfrm>
          <a:custGeom>
            <a:avLst/>
            <a:gdLst>
              <a:gd name="T0" fmla="*/ 3241 w 3477"/>
              <a:gd name="T1" fmla="*/ 654 h 655"/>
              <a:gd name="T2" fmla="*/ 0 w 3477"/>
              <a:gd name="T3" fmla="*/ 654 h 655"/>
              <a:gd name="T4" fmla="*/ 234 w 3477"/>
              <a:gd name="T5" fmla="*/ 327 h 655"/>
              <a:gd name="T6" fmla="*/ 0 w 3477"/>
              <a:gd name="T7" fmla="*/ 0 h 655"/>
              <a:gd name="T8" fmla="*/ 3241 w 3477"/>
              <a:gd name="T9" fmla="*/ 0 h 655"/>
              <a:gd name="T10" fmla="*/ 3476 w 3477"/>
              <a:gd name="T11" fmla="*/ 327 h 655"/>
              <a:gd name="T12" fmla="*/ 3241 w 3477"/>
              <a:gd name="T13" fmla="*/ 654 h 655"/>
              <a:gd name="connsiteX0" fmla="*/ 9321 w 9902"/>
              <a:gd name="connsiteY0" fmla="*/ 9985 h 9985"/>
              <a:gd name="connsiteX1" fmla="*/ 0 w 9902"/>
              <a:gd name="connsiteY1" fmla="*/ 9985 h 9985"/>
              <a:gd name="connsiteX2" fmla="*/ 673 w 9902"/>
              <a:gd name="connsiteY2" fmla="*/ 4992 h 9985"/>
              <a:gd name="connsiteX3" fmla="*/ 0 w 9902"/>
              <a:gd name="connsiteY3" fmla="*/ 0 h 9985"/>
              <a:gd name="connsiteX4" fmla="*/ 9321 w 9902"/>
              <a:gd name="connsiteY4" fmla="*/ 0 h 9985"/>
              <a:gd name="connsiteX5" fmla="*/ 9902 w 9902"/>
              <a:gd name="connsiteY5" fmla="*/ 4621 h 9985"/>
              <a:gd name="connsiteX6" fmla="*/ 9321 w 9902"/>
              <a:gd name="connsiteY6" fmla="*/ 9985 h 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" h="9985">
                <a:moveTo>
                  <a:pt x="9321" y="9985"/>
                </a:moveTo>
                <a:lnTo>
                  <a:pt x="0" y="9985"/>
                </a:lnTo>
                <a:lnTo>
                  <a:pt x="673" y="4992"/>
                </a:lnTo>
                <a:cubicBezTo>
                  <a:pt x="449" y="3328"/>
                  <a:pt x="224" y="1664"/>
                  <a:pt x="0" y="0"/>
                </a:cubicBezTo>
                <a:lnTo>
                  <a:pt x="9321" y="0"/>
                </a:lnTo>
                <a:cubicBezTo>
                  <a:pt x="9515" y="1540"/>
                  <a:pt x="9708" y="3081"/>
                  <a:pt x="9902" y="4621"/>
                </a:cubicBezTo>
                <a:cubicBezTo>
                  <a:pt x="9677" y="6285"/>
                  <a:pt x="9546" y="8321"/>
                  <a:pt x="9321" y="9985"/>
                </a:cubicBezTo>
              </a:path>
            </a:pathLst>
          </a:custGeom>
          <a:solidFill>
            <a:srgbClr val="13A0C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M Sans" pitchFamily="2" charset="77"/>
                <a:ea typeface="+mn-ea"/>
                <a:cs typeface="+mn-cs"/>
              </a:rPr>
              <a:t>Two Statistical Tests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F7E141-4FF9-3822-983D-4E53DD6E2EE2}"/>
              </a:ext>
            </a:extLst>
          </p:cNvPr>
          <p:cNvCxnSpPr>
            <a:cxnSpLocks/>
          </p:cNvCxnSpPr>
          <p:nvPr/>
        </p:nvCxnSpPr>
        <p:spPr>
          <a:xfrm>
            <a:off x="4158204" y="1978671"/>
            <a:ext cx="0" cy="459974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121">
            <a:extLst>
              <a:ext uri="{FF2B5EF4-FFF2-40B4-BE49-F238E27FC236}">
                <a16:creationId xmlns:a16="http://schemas.microsoft.com/office/drawing/2014/main" id="{AFC66DA5-CDE1-10F5-F60A-466F136C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2" y="1197493"/>
            <a:ext cx="3582429" cy="354174"/>
          </a:xfrm>
          <a:custGeom>
            <a:avLst/>
            <a:gdLst>
              <a:gd name="T0" fmla="*/ 3241 w 3477"/>
              <a:gd name="T1" fmla="*/ 654 h 655"/>
              <a:gd name="T2" fmla="*/ 0 w 3477"/>
              <a:gd name="T3" fmla="*/ 654 h 655"/>
              <a:gd name="T4" fmla="*/ 234 w 3477"/>
              <a:gd name="T5" fmla="*/ 327 h 655"/>
              <a:gd name="T6" fmla="*/ 0 w 3477"/>
              <a:gd name="T7" fmla="*/ 0 h 655"/>
              <a:gd name="T8" fmla="*/ 3241 w 3477"/>
              <a:gd name="T9" fmla="*/ 0 h 655"/>
              <a:gd name="T10" fmla="*/ 3476 w 3477"/>
              <a:gd name="T11" fmla="*/ 327 h 655"/>
              <a:gd name="T12" fmla="*/ 3241 w 3477"/>
              <a:gd name="T1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7" h="655">
                <a:moveTo>
                  <a:pt x="3241" y="654"/>
                </a:moveTo>
                <a:lnTo>
                  <a:pt x="0" y="654"/>
                </a:lnTo>
                <a:lnTo>
                  <a:pt x="234" y="327"/>
                </a:lnTo>
                <a:lnTo>
                  <a:pt x="0" y="0"/>
                </a:lnTo>
                <a:lnTo>
                  <a:pt x="3241" y="0"/>
                </a:lnTo>
                <a:lnTo>
                  <a:pt x="3476" y="327"/>
                </a:lnTo>
                <a:lnTo>
                  <a:pt x="3241" y="654"/>
                </a:lnTo>
              </a:path>
            </a:pathLst>
          </a:custGeom>
          <a:solidFill>
            <a:srgbClr val="13A0C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M Sans" pitchFamily="2" charset="77"/>
                <a:ea typeface="+mn-ea"/>
                <a:cs typeface="+mn-cs"/>
              </a:rPr>
              <a:t>Brief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7771B-75A0-2AAC-B663-287840F9424A}"/>
              </a:ext>
            </a:extLst>
          </p:cNvPr>
          <p:cNvSpPr txBox="1"/>
          <p:nvPr/>
        </p:nvSpPr>
        <p:spPr>
          <a:xfrm>
            <a:off x="228003" y="1926366"/>
            <a:ext cx="35824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69B58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Everyday Rewards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supporting Woolworths Supermarket as we are noticing a decline in sales since a competitor's latest collectable program began in Week 25.”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recommendations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who should be targeted with this campaign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any insights you can derive from the data?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would your recommendations change depending on tighter budget constraints?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the campaign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your campaign is to combat the effects of the competitor's collectable campaign and prevent losing customers to them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what offer(s) you think will work best for this scenario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Think about how you would set this campaign up for future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9A477-137F-D97E-CF74-3F2B2FA7A6D4}"/>
              </a:ext>
            </a:extLst>
          </p:cNvPr>
          <p:cNvSpPr txBox="1"/>
          <p:nvPr/>
        </p:nvSpPr>
        <p:spPr>
          <a:xfrm>
            <a:off x="228003" y="5865905"/>
            <a:ext cx="3802429" cy="66172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APPROACH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Customer Segments that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already reduced spending at Woolworths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180975" algn="l"/>
              </a:tabLst>
              <a:defRPr/>
            </a:pPr>
            <a:r>
              <a:rPr lang="en-GB" sz="8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Pre-emptively targeting people who ‘look like’ those customers from step 1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/>
      <p:bldP spid="18" grpId="0" animBg="1"/>
      <p:bldP spid="24" grpId="0" animBg="1"/>
      <p:bldP spid="39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127F2A-9858-F5BD-D16E-0D993172CC05}"/>
              </a:ext>
            </a:extLst>
          </p:cNvPr>
          <p:cNvSpPr txBox="1"/>
          <p:nvPr/>
        </p:nvSpPr>
        <p:spPr>
          <a:xfrm>
            <a:off x="2656361" y="233595"/>
            <a:ext cx="6603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Customer Segmentation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E72BC-D24F-6727-3DCC-F3278813C171}"/>
              </a:ext>
            </a:extLst>
          </p:cNvPr>
          <p:cNvSpPr/>
          <p:nvPr/>
        </p:nvSpPr>
        <p:spPr>
          <a:xfrm>
            <a:off x="258507" y="4351591"/>
            <a:ext cx="6235829" cy="2406542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>
                <a:solidFill>
                  <a:srgbClr val="0820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Characteristics for Predicting Sales Decline 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srgbClr val="08204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5DA31-911D-0BC7-C10B-98F3AE113DD4}"/>
              </a:ext>
            </a:extLst>
          </p:cNvPr>
          <p:cNvSpPr txBox="1"/>
          <p:nvPr/>
        </p:nvSpPr>
        <p:spPr>
          <a:xfrm>
            <a:off x="468053" y="6181052"/>
            <a:ext cx="5844181" cy="430887"/>
          </a:xfrm>
          <a:prstGeom prst="rect">
            <a:avLst/>
          </a:prstGeom>
          <a:noFill/>
          <a:ln>
            <a:solidFill>
              <a:srgbClr val="2FD8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between segments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e.g. High Value AND tenure, provided the strongest signal for predicting a decline in sales.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0E00-E47D-EA25-EFC1-7DE32E0711ED}"/>
              </a:ext>
            </a:extLst>
          </p:cNvPr>
          <p:cNvSpPr txBox="1"/>
          <p:nvPr/>
        </p:nvSpPr>
        <p:spPr>
          <a:xfrm>
            <a:off x="372803" y="5880425"/>
            <a:ext cx="71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2FD8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B055A4A9-62C8-3512-C938-A5A03724F31D}"/>
              </a:ext>
            </a:extLst>
          </p:cNvPr>
          <p:cNvGraphicFramePr>
            <a:graphicFrameLocks/>
          </p:cNvGraphicFramePr>
          <p:nvPr/>
        </p:nvGraphicFramePr>
        <p:xfrm>
          <a:off x="53340" y="1452022"/>
          <a:ext cx="2865120" cy="2533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54317B-702D-C101-52BE-4F74FF45601A}"/>
              </a:ext>
            </a:extLst>
          </p:cNvPr>
          <p:cNvCxnSpPr/>
          <p:nvPr/>
        </p:nvCxnSpPr>
        <p:spPr>
          <a:xfrm>
            <a:off x="1704494" y="1974181"/>
            <a:ext cx="42363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60CD80-59EA-6756-49D9-AAA90A156263}"/>
              </a:ext>
            </a:extLst>
          </p:cNvPr>
          <p:cNvSpPr txBox="1"/>
          <p:nvPr/>
        </p:nvSpPr>
        <p:spPr>
          <a:xfrm>
            <a:off x="3215522" y="1632906"/>
            <a:ext cx="3212139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kumimoji="0" lang="en-GB" sz="1100" b="0" i="0" u="sng" strike="noStrike" kern="1200" cap="none" spc="0" normalizeH="0" baseline="0" noProof="0" dirty="0">
              <a:ln>
                <a:noFill/>
              </a:ln>
              <a:solidFill>
                <a:srgbClr val="08204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333 unique segments were tested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segments were found to have a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decline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sales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11 segment groups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with the goal of maximising ROI and Reach Metrics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104 segments had an </a:t>
            </a:r>
            <a:r>
              <a:rPr lang="en-GB" sz="11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in sales</a:t>
            </a:r>
            <a:r>
              <a:rPr lang="en-GB" sz="11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however, </a:t>
            </a:r>
            <a:r>
              <a:rPr lang="en-GB" sz="1100" u="sng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GB" sz="11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these were found to be </a:t>
            </a:r>
            <a:r>
              <a:rPr lang="en-GB" sz="11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SIGNIFICANTLY </a:t>
            </a:r>
            <a:r>
              <a:rPr lang="en-GB" sz="11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52420-640E-FAA5-15B5-2F213A6F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57603"/>
              </p:ext>
            </p:extLst>
          </p:nvPr>
        </p:nvGraphicFramePr>
        <p:xfrm>
          <a:off x="354792" y="4785645"/>
          <a:ext cx="6044294" cy="1119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333">
                  <a:extLst>
                    <a:ext uri="{9D8B030D-6E8A-4147-A177-3AD203B41FA5}">
                      <a16:colId xmlns:a16="http://schemas.microsoft.com/office/drawing/2014/main" val="3442450381"/>
                    </a:ext>
                  </a:extLst>
                </a:gridCol>
                <a:gridCol w="1173686">
                  <a:extLst>
                    <a:ext uri="{9D8B030D-6E8A-4147-A177-3AD203B41FA5}">
                      <a16:colId xmlns:a16="http://schemas.microsoft.com/office/drawing/2014/main" val="4207573313"/>
                    </a:ext>
                  </a:extLst>
                </a:gridCol>
                <a:gridCol w="1534275">
                  <a:extLst>
                    <a:ext uri="{9D8B030D-6E8A-4147-A177-3AD203B41FA5}">
                      <a16:colId xmlns:a16="http://schemas.microsoft.com/office/drawing/2014/main" val="65960489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617417714"/>
                    </a:ext>
                  </a:extLst>
                </a:gridCol>
              </a:tblGrid>
              <a:tr h="54812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53305"/>
                  </a:ext>
                </a:extLst>
              </a:tr>
              <a:tr h="359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PREMIUM or HIGH VALUE </a:t>
                      </a: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appear 6 times in the top 11</a:t>
                      </a:r>
                      <a:endParaRPr lang="en-AU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TENURE</a:t>
                      </a: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appears 4 times</a:t>
                      </a:r>
                      <a:endParaRPr lang="en-AU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DEMOGRAPHICS</a:t>
                      </a: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(Older Families) </a:t>
                      </a: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appear 3 times</a:t>
                      </a:r>
                      <a:endParaRPr lang="en-AU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Marketable Group </a:t>
                      </a:r>
                      <a:r>
                        <a:rPr kumimoji="0" lang="en-GB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(email only) </a:t>
                      </a:r>
                      <a:r>
                        <a:rPr kumimoji="0" lang="en-GB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appears 3 times</a:t>
                      </a:r>
                      <a:endParaRPr lang="en-AU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793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615DC27-A7C9-44D1-A953-24A4EF6E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08" y="4781745"/>
            <a:ext cx="550202" cy="4702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96F7F0-7F51-A262-17CB-ED3484AA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52" y="4781745"/>
            <a:ext cx="538722" cy="470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E5381E-CBAB-6F81-1526-93C13FDF4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583" y="4785308"/>
            <a:ext cx="696467" cy="463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258ECB-8A90-C75C-2250-AA58B8D8F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896" y="4785308"/>
            <a:ext cx="533009" cy="4630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12BC4D-4C24-E576-FFFA-951DA2CB212A}"/>
              </a:ext>
            </a:extLst>
          </p:cNvPr>
          <p:cNvSpPr/>
          <p:nvPr/>
        </p:nvSpPr>
        <p:spPr>
          <a:xfrm>
            <a:off x="258507" y="1082690"/>
            <a:ext cx="6235829" cy="369332"/>
          </a:xfrm>
          <a:prstGeom prst="rect">
            <a:avLst/>
          </a:prstGeom>
          <a:solidFill>
            <a:srgbClr val="CAEE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SEGMENTATION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AD1A61-6A86-2613-AB80-84DC80416799}"/>
              </a:ext>
            </a:extLst>
          </p:cNvPr>
          <p:cNvSpPr/>
          <p:nvPr/>
        </p:nvSpPr>
        <p:spPr>
          <a:xfrm>
            <a:off x="7470914" y="1082690"/>
            <a:ext cx="4462579" cy="369332"/>
          </a:xfrm>
          <a:prstGeom prst="rect">
            <a:avLst/>
          </a:prstGeom>
          <a:solidFill>
            <a:srgbClr val="CAEE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RANKING SEGMENTS – MAX ROI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072E1-A1C6-C8D2-BFC4-570623904D9E}"/>
              </a:ext>
            </a:extLst>
          </p:cNvPr>
          <p:cNvSpPr txBox="1"/>
          <p:nvPr/>
        </p:nvSpPr>
        <p:spPr>
          <a:xfrm>
            <a:off x="7470914" y="4351591"/>
            <a:ext cx="4635361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from the statistical tests provide the opportunity to RANK the segments from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to low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where:</a:t>
            </a: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   is the Top recommendation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11 is the 11th Top recommendation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Referencing the above chart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“win back” opportunity declines from 1 to 11</a:t>
            </a: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  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$120 per customer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segment</a:t>
            </a:r>
          </a:p>
          <a:p>
            <a:pPr marL="6286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11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$24 per customer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segment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33FDCF7-B542-15DE-2A08-2180DABC9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2971"/>
              </p:ext>
            </p:extLst>
          </p:nvPr>
        </p:nvGraphicFramePr>
        <p:xfrm>
          <a:off x="7470915" y="1931124"/>
          <a:ext cx="4368660" cy="229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66E455B-D7BF-0E81-4690-8098D8C2AB88}"/>
              </a:ext>
            </a:extLst>
          </p:cNvPr>
          <p:cNvSpPr txBox="1"/>
          <p:nvPr/>
        </p:nvSpPr>
        <p:spPr>
          <a:xfrm>
            <a:off x="7470913" y="1513651"/>
            <a:ext cx="4496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Potential Customer “Win-Back” value per Segment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663439-F16A-9D5D-8457-C7182E2D8A67}"/>
              </a:ext>
            </a:extLst>
          </p:cNvPr>
          <p:cNvSpPr txBox="1"/>
          <p:nvPr/>
        </p:nvSpPr>
        <p:spPr>
          <a:xfrm>
            <a:off x="7470913" y="6196441"/>
            <a:ext cx="4462579" cy="415498"/>
          </a:xfrm>
          <a:prstGeom prst="rect">
            <a:avLst/>
          </a:prstGeom>
          <a:noFill/>
          <a:ln>
            <a:solidFill>
              <a:srgbClr val="2FD8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from Group 1, the Marketing Team may continue to add Groups until reaching either the campaign's target audience size or its budget limit.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F28C1-3E9E-C762-0C03-B0B3FA6CD3C7}"/>
              </a:ext>
            </a:extLst>
          </p:cNvPr>
          <p:cNvSpPr txBox="1"/>
          <p:nvPr/>
        </p:nvSpPr>
        <p:spPr>
          <a:xfrm>
            <a:off x="7375663" y="5880425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2FD8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Graphic spid="35" grpId="0">
        <p:bldAsOne/>
      </p:bldGraphic>
      <p:bldP spid="22" grpId="0" animBg="1"/>
      <p:bldGraphic spid="27" grpId="0">
        <p:bldAsOne/>
      </p:bldGraphic>
      <p:bldP spid="29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B612-B537-4DF7-849C-A08FA01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7" y="2374643"/>
            <a:ext cx="7948613" cy="1015663"/>
          </a:xfrm>
        </p:spPr>
        <p:txBody>
          <a:bodyPr>
            <a:normAutofit/>
          </a:bodyPr>
          <a:lstStyle/>
          <a:p>
            <a:r>
              <a:rPr lang="en-AU" dirty="0"/>
              <a:t>Product Recommendations</a:t>
            </a:r>
            <a:br>
              <a:rPr lang="en-AU" dirty="0"/>
            </a:br>
            <a:r>
              <a:rPr lang="en-AU" sz="1800" dirty="0"/>
              <a:t>In consultation with the Marketing Team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120C8-3A16-5F9F-8F17-B2A30001F0E1}"/>
              </a:ext>
            </a:extLst>
          </p:cNvPr>
          <p:cNvSpPr/>
          <p:nvPr/>
        </p:nvSpPr>
        <p:spPr>
          <a:xfrm>
            <a:off x="369887" y="1025118"/>
            <a:ext cx="359707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023247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AF3C3-466B-44CA-189B-E9D195526ECC}"/>
              </a:ext>
            </a:extLst>
          </p:cNvPr>
          <p:cNvSpPr txBox="1"/>
          <p:nvPr/>
        </p:nvSpPr>
        <p:spPr>
          <a:xfrm>
            <a:off x="575620" y="1315130"/>
            <a:ext cx="31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Win 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Lost Sales (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HIGH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10CA4-3CFB-6189-8E7A-CD46BD80728C}"/>
              </a:ext>
            </a:extLst>
          </p:cNvPr>
          <p:cNvSpPr txBox="1"/>
          <p:nvPr/>
        </p:nvSpPr>
        <p:spPr>
          <a:xfrm>
            <a:off x="3403644" y="787593"/>
            <a:ext cx="538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GROUP SEGMENTS THAT HAVE COMMON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10DFE-F419-7FA9-799D-06FF5D12E61E}"/>
              </a:ext>
            </a:extLst>
          </p:cNvPr>
          <p:cNvSpPr txBox="1"/>
          <p:nvPr/>
        </p:nvSpPr>
        <p:spPr>
          <a:xfrm>
            <a:off x="3564131" y="1315130"/>
            <a:ext cx="31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Win 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Lost Sales (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LOW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EEBD-86E2-8BF1-A480-137847BF7CB2}"/>
              </a:ext>
            </a:extLst>
          </p:cNvPr>
          <p:cNvSpPr txBox="1"/>
          <p:nvPr/>
        </p:nvSpPr>
        <p:spPr>
          <a:xfrm>
            <a:off x="6441968" y="1315130"/>
            <a:ext cx="306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Win 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Lost Transactions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27F2A-9858-F5BD-D16E-0D993172CC05}"/>
              </a:ext>
            </a:extLst>
          </p:cNvPr>
          <p:cNvSpPr txBox="1"/>
          <p:nvPr/>
        </p:nvSpPr>
        <p:spPr>
          <a:xfrm>
            <a:off x="3833758" y="233595"/>
            <a:ext cx="4248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Targeting Strategies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289-C40E-4E2B-0BF9-F119FD41AB7C}"/>
              </a:ext>
            </a:extLst>
          </p:cNvPr>
          <p:cNvSpPr txBox="1"/>
          <p:nvPr/>
        </p:nvSpPr>
        <p:spPr>
          <a:xfrm>
            <a:off x="20846" y="3476036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2FD8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46F1C-62BD-2422-186D-517418368BA9}"/>
              </a:ext>
            </a:extLst>
          </p:cNvPr>
          <p:cNvSpPr txBox="1"/>
          <p:nvPr/>
        </p:nvSpPr>
        <p:spPr>
          <a:xfrm>
            <a:off x="20846" y="4265529"/>
            <a:ext cx="79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Descrip-tion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00207-A04B-C4DB-9B8C-FA4E2C8E9D4C}"/>
              </a:ext>
            </a:extLst>
          </p:cNvPr>
          <p:cNvSpPr txBox="1"/>
          <p:nvPr/>
        </p:nvSpPr>
        <p:spPr>
          <a:xfrm>
            <a:off x="20846" y="5410368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0E719-4B33-19E2-F7BB-B8ABDFA51511}"/>
              </a:ext>
            </a:extLst>
          </p:cNvPr>
          <p:cNvSpPr txBox="1"/>
          <p:nvPr/>
        </p:nvSpPr>
        <p:spPr>
          <a:xfrm>
            <a:off x="20846" y="6226059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3FF7E2-0D55-B4A8-7CFD-5EB7B046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3808" y="1836628"/>
            <a:ext cx="1446529" cy="11537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36EA2C-170F-ABCF-4727-05FD50C3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6853" y="1836628"/>
            <a:ext cx="1446529" cy="11537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2C72ED-1669-1BED-D5A6-CE06D792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7535" y="1836628"/>
            <a:ext cx="1446529" cy="11537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F44F4E-CB5D-A619-51ED-CC76D1E1AC5C}"/>
              </a:ext>
            </a:extLst>
          </p:cNvPr>
          <p:cNvSpPr txBox="1"/>
          <p:nvPr/>
        </p:nvSpPr>
        <p:spPr>
          <a:xfrm>
            <a:off x="845461" y="3275981"/>
            <a:ext cx="2619406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 Premium Affluence + Tenure </a:t>
            </a:r>
            <a:r>
              <a: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(Medium)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 High Value + Tenure </a:t>
            </a:r>
            <a:r>
              <a: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(recent)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8: Medium Value + Tenure </a:t>
            </a:r>
            <a:r>
              <a:rPr kumimoji="0" lang="en-GB" sz="1000" b="0" i="1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(recent)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7B516-D37F-6637-3F2B-BBACDF2AF1FB}"/>
              </a:ext>
            </a:extLst>
          </p:cNvPr>
          <p:cNvSpPr txBox="1"/>
          <p:nvPr/>
        </p:nvSpPr>
        <p:spPr>
          <a:xfrm>
            <a:off x="834349" y="4134724"/>
            <a:ext cx="2630518" cy="7848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High-Value customers (</a:t>
            </a:r>
            <a:r>
              <a:rPr kumimoji="0" lang="en-GB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$177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 pw)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decline in sales (-18%) relative to decline in transactions (-3%)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Resulting in a decrease in Share of Wallet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31EA7-52B0-3036-DB8E-B2E5A537ED59}"/>
              </a:ext>
            </a:extLst>
          </p:cNvPr>
          <p:cNvSpPr txBox="1"/>
          <p:nvPr/>
        </p:nvSpPr>
        <p:spPr>
          <a:xfrm>
            <a:off x="845461" y="5133369"/>
            <a:ext cx="261940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Aggressively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 Average Sales per week by awarding extra points for each dollar spent, encouraging them to dedicate a larger portion of their spending to Woolworths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7926E5-2FAF-B4A3-9D22-74F29A240EBA}"/>
              </a:ext>
            </a:extLst>
          </p:cNvPr>
          <p:cNvSpPr txBox="1"/>
          <p:nvPr/>
        </p:nvSpPr>
        <p:spPr>
          <a:xfrm>
            <a:off x="845461" y="6179892"/>
            <a:ext cx="2619406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10X points offer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56585-F1E7-E319-5C2E-3994D5F2A95F}"/>
              </a:ext>
            </a:extLst>
          </p:cNvPr>
          <p:cNvSpPr txBox="1"/>
          <p:nvPr/>
        </p:nvSpPr>
        <p:spPr>
          <a:xfrm>
            <a:off x="3728507" y="3275981"/>
            <a:ext cx="263051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6: 	High Value + email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563" algn="l"/>
              </a:tabLst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9: 	Budget Affluence + High SOW (75% 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10: Older Families + High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7E35FA-99B0-A223-9330-9AE5DA4803FA}"/>
              </a:ext>
            </a:extLst>
          </p:cNvPr>
          <p:cNvSpPr txBox="1"/>
          <p:nvPr/>
        </p:nvSpPr>
        <p:spPr>
          <a:xfrm>
            <a:off x="3728507" y="4134724"/>
            <a:ext cx="2630518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High-Value customers (</a:t>
            </a:r>
            <a:r>
              <a:rPr kumimoji="0" lang="en-GB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$196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 pw)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decline in sales (-8%) relative to decline in transactions (-2%)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decline in SOW than previous Segment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497A-F53F-4CB7-B848-900299781C11}"/>
              </a:ext>
            </a:extLst>
          </p:cNvPr>
          <p:cNvSpPr txBox="1"/>
          <p:nvPr/>
        </p:nvSpPr>
        <p:spPr>
          <a:xfrm>
            <a:off x="3728507" y="5133369"/>
            <a:ext cx="263051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Moderately</a:t>
            </a: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 Average Sales per week by awarding extra points for each dollar spent, encouraging them to dedicate a larger portion of their spending to Woolworths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1C8E6D-AA84-08BB-2762-B62F9B2D4490}"/>
              </a:ext>
            </a:extLst>
          </p:cNvPr>
          <p:cNvSpPr txBox="1"/>
          <p:nvPr/>
        </p:nvSpPr>
        <p:spPr>
          <a:xfrm>
            <a:off x="3728507" y="6179892"/>
            <a:ext cx="261940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5X points offer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1FF45-2798-B213-AC9E-787A4FE78E52}"/>
              </a:ext>
            </a:extLst>
          </p:cNvPr>
          <p:cNvSpPr txBox="1"/>
          <p:nvPr/>
        </p:nvSpPr>
        <p:spPr>
          <a:xfrm>
            <a:off x="6581826" y="3275981"/>
            <a:ext cx="26305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 Premium Affluence + Older Families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5: Open email within last 2 weeks + email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7: Older Families + Medium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D80EF-751E-B570-55F6-D5825F08746B}"/>
              </a:ext>
            </a:extLst>
          </p:cNvPr>
          <p:cNvSpPr txBox="1"/>
          <p:nvPr/>
        </p:nvSpPr>
        <p:spPr>
          <a:xfrm>
            <a:off x="6581826" y="4134724"/>
            <a:ext cx="2630518" cy="79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 and Engaged customers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decline in Transactions (-8%)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Resulting in a -15% decline in Sales</a:t>
            </a: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Evidence of switching from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Woolies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Competitor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2D9CC-9F64-3EAB-20C0-5986BD5155CE}"/>
              </a:ext>
            </a:extLst>
          </p:cNvPr>
          <p:cNvSpPr txBox="1"/>
          <p:nvPr/>
        </p:nvSpPr>
        <p:spPr>
          <a:xfrm>
            <a:off x="6581826" y="5133369"/>
            <a:ext cx="2643222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Entice customers to return to Woolworths by offering 2000 points for a $50 spend, an amount below their usual transaction, thus providing a substantial reward and incentive to return back to 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F181C6-078D-4265-749C-116EBD137023}"/>
              </a:ext>
            </a:extLst>
          </p:cNvPr>
          <p:cNvSpPr txBox="1"/>
          <p:nvPr/>
        </p:nvSpPr>
        <p:spPr>
          <a:xfrm>
            <a:off x="6581826" y="6179892"/>
            <a:ext cx="264322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 $50 get 2000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F954D-520F-550F-0CD7-7A1461063E07}"/>
              </a:ext>
            </a:extLst>
          </p:cNvPr>
          <p:cNvSpPr txBox="1"/>
          <p:nvPr/>
        </p:nvSpPr>
        <p:spPr>
          <a:xfrm>
            <a:off x="9246128" y="1315130"/>
            <a:ext cx="306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Test and Learn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Segments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8204D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5245-E08C-AB0C-4329-3CBAD7F1DC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59315" y="1836628"/>
            <a:ext cx="1446529" cy="1153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B4C41-7D07-20E6-52AE-AC23C9EDE180}"/>
              </a:ext>
            </a:extLst>
          </p:cNvPr>
          <p:cNvSpPr txBox="1"/>
          <p:nvPr/>
        </p:nvSpPr>
        <p:spPr>
          <a:xfrm>
            <a:off x="9401923" y="3275981"/>
            <a:ext cx="269751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4DCCD-D34A-E7E5-B04D-E5948EC7BD0D}"/>
              </a:ext>
            </a:extLst>
          </p:cNvPr>
          <p:cNvSpPr txBox="1"/>
          <p:nvPr/>
        </p:nvSpPr>
        <p:spPr>
          <a:xfrm>
            <a:off x="9401923" y="4128146"/>
            <a:ext cx="2697518" cy="80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9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900" noProof="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9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8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8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307F5-8593-A1AA-A267-8CFC99A42FC0}"/>
              </a:ext>
            </a:extLst>
          </p:cNvPr>
          <p:cNvSpPr txBox="1"/>
          <p:nvPr/>
        </p:nvSpPr>
        <p:spPr>
          <a:xfrm>
            <a:off x="9408847" y="5133369"/>
            <a:ext cx="269059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8587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000" noProof="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7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000" b="0" i="0" u="none" strike="noStrike" kern="1200" cap="none" spc="0" normalizeH="0" baseline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7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000" noProof="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7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000" b="0" i="0" u="none" strike="noStrike" kern="1200" cap="none" spc="0" normalizeH="0" baseline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7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43173-0924-8A99-801A-6E0EE7EA31B3}"/>
              </a:ext>
            </a:extLst>
          </p:cNvPr>
          <p:cNvSpPr txBox="1"/>
          <p:nvPr/>
        </p:nvSpPr>
        <p:spPr>
          <a:xfrm>
            <a:off x="9401923" y="6179892"/>
            <a:ext cx="269751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 $50 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69B58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X BONUS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A9CEC-26B2-C10F-0087-D56416700616}"/>
              </a:ext>
            </a:extLst>
          </p:cNvPr>
          <p:cNvSpPr txBox="1"/>
          <p:nvPr/>
        </p:nvSpPr>
        <p:spPr>
          <a:xfrm>
            <a:off x="9405529" y="3274865"/>
            <a:ext cx="2690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77800" algn="l"/>
              </a:tabLst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	High Value + Tenure (medium)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4F3BD-B371-A8EE-7148-D7F7357502EF}"/>
              </a:ext>
            </a:extLst>
          </p:cNvPr>
          <p:cNvSpPr txBox="1"/>
          <p:nvPr/>
        </p:nvSpPr>
        <p:spPr>
          <a:xfrm>
            <a:off x="9405875" y="3506813"/>
            <a:ext cx="2690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11: email only marketing group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AFE1B-4352-468A-AC21-0420472BE985}"/>
              </a:ext>
            </a:extLst>
          </p:cNvPr>
          <p:cNvSpPr txBox="1"/>
          <p:nvPr/>
        </p:nvSpPr>
        <p:spPr>
          <a:xfrm>
            <a:off x="9402269" y="4134828"/>
            <a:ext cx="2690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4 ‘looks like’ group 3</a:t>
            </a:r>
          </a:p>
          <a:p>
            <a:pPr marL="361950" lvl="1" indent="-171450">
              <a:buFont typeface="Calibri" panose="020F0502020204030204" pitchFamily="34" charset="0"/>
              <a:buChar char="─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Candidate for testing different offer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E11938-CD0B-AAA3-B73E-463CF9ED580C}"/>
              </a:ext>
            </a:extLst>
          </p:cNvPr>
          <p:cNvSpPr txBox="1"/>
          <p:nvPr/>
        </p:nvSpPr>
        <p:spPr>
          <a:xfrm>
            <a:off x="9402269" y="4519444"/>
            <a:ext cx="2690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largest segment</a:t>
            </a:r>
          </a:p>
          <a:p>
            <a:pPr marL="361950" lvl="1" indent="-171450">
              <a:buFont typeface="Calibri" panose="020F0502020204030204" pitchFamily="34" charset="0"/>
              <a:buChar char="─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Subset into 3 groups for 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8B28A-2075-FDAE-5FCB-216D3B49A8E7}"/>
              </a:ext>
            </a:extLst>
          </p:cNvPr>
          <p:cNvSpPr txBox="1"/>
          <p:nvPr/>
        </p:nvSpPr>
        <p:spPr>
          <a:xfrm>
            <a:off x="9413602" y="5132932"/>
            <a:ext cx="2690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 of different product types</a:t>
            </a:r>
          </a:p>
          <a:p>
            <a:pPr marL="358775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“Earn 10X points” compared to </a:t>
            </a:r>
          </a:p>
          <a:p>
            <a:pPr marL="358775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“Spend $50 GET 3000 BONUS POINTS”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BDC24-AFE7-FE1C-5DCE-95A521DCA506}"/>
              </a:ext>
            </a:extLst>
          </p:cNvPr>
          <p:cNvSpPr txBox="1"/>
          <p:nvPr/>
        </p:nvSpPr>
        <p:spPr>
          <a:xfrm>
            <a:off x="9412453" y="5593662"/>
            <a:ext cx="2690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30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Elasticity of Points (Response Rates)</a:t>
            </a:r>
          </a:p>
          <a:p>
            <a:pPr marL="358775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─"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 points, 2000 points, 3000 points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6" grpId="0"/>
      <p:bldP spid="18" grpId="0"/>
      <p:bldP spid="20" grpId="0"/>
      <p:bldP spid="24" grpId="0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" grpId="0"/>
      <p:bldP spid="7" grpId="0" animBg="1"/>
      <p:bldP spid="8" grpId="0" animBg="1"/>
      <p:bldP spid="9" grpId="0" animBg="1"/>
      <p:bldP spid="10" grpId="0" animBg="1"/>
      <p:bldP spid="17" grpId="0"/>
      <p:bldP spid="19" grpId="0"/>
      <p:bldP spid="21" grpId="0"/>
      <p:bldP spid="22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D1B6-3E08-FB10-17F3-98D55AB6B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DEF6-79D3-25A0-1861-D68F2FB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7" y="2374643"/>
            <a:ext cx="7948613" cy="1015663"/>
          </a:xfrm>
        </p:spPr>
        <p:txBody>
          <a:bodyPr>
            <a:normAutofit/>
          </a:bodyPr>
          <a:lstStyle/>
          <a:p>
            <a:r>
              <a:rPr lang="en-AU" dirty="0"/>
              <a:t>Appendix</a:t>
            </a:r>
            <a:br>
              <a:rPr lang="en-AU" dirty="0"/>
            </a:br>
            <a:r>
              <a:rPr lang="en-AU" sz="1800" dirty="0"/>
              <a:t>Details of the Statistical Tests Used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2599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94DAB7-0758-0188-0DDD-DCC7EC29271A}"/>
              </a:ext>
            </a:extLst>
          </p:cNvPr>
          <p:cNvSpPr txBox="1"/>
          <p:nvPr/>
        </p:nvSpPr>
        <p:spPr>
          <a:xfrm>
            <a:off x="206964" y="4010963"/>
            <a:ext cx="561666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t-test is a hypothesis test used to determine whether there is a significant difference between the means of two groups.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provides a p-value that tells you whether any observed differences are statistically significant, that is, unlikely to have occurred by chance.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t-test does not provide information about the size or practical significance of the difference, only whether it is statistically significant based on a chosen alpha level (commonly 0.05).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7860A-94CD-95DD-7A5A-7212C7224C03}"/>
              </a:ext>
            </a:extLst>
          </p:cNvPr>
          <p:cNvSpPr txBox="1"/>
          <p:nvPr/>
        </p:nvSpPr>
        <p:spPr>
          <a:xfrm>
            <a:off x="9475582" y="1913127"/>
            <a:ext cx="2716418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Cohen's d is a measure of effect size. It tells you how large the difference is, in standardized units.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Unlike a p-value, Cohen's d is not affected by the sample size. Very large samples can produce statistically significant p-values even for trivially small effects that are not practically meaningful.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Cohen's d helps to interpret the importance of the results in a real-world context.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to express the estimated size of the difference between two group means relative to the variability observed in the data, giving a sense of the magnitude of the effect.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ED62-9724-BA45-AA3C-4CAF36A191E0}"/>
              </a:ext>
            </a:extLst>
          </p:cNvPr>
          <p:cNvSpPr txBox="1"/>
          <p:nvPr/>
        </p:nvSpPr>
        <p:spPr>
          <a:xfrm>
            <a:off x="260352" y="5801626"/>
            <a:ext cx="11728447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Cohen's d Alongside a T-test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understand the magnitude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While a t-test might tell you that there is a significant difference, Cohen's d will tell you how big that difference 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plan future studies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Effect size calculations are essential for power analysis and sample size planning in future experiments. Knowing the effect size helps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WooliesX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determine how many participants are needed to detect an effect of interest reliably.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01070-E0CA-6229-D8A9-F1F025ECDBCB}"/>
              </a:ext>
            </a:extLst>
          </p:cNvPr>
          <p:cNvSpPr txBox="1"/>
          <p:nvPr/>
        </p:nvSpPr>
        <p:spPr>
          <a:xfrm>
            <a:off x="3384383" y="306186"/>
            <a:ext cx="5423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Testing for decline in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4C36-B24B-04C0-B94E-B58E1EF902B5}"/>
              </a:ext>
            </a:extLst>
          </p:cNvPr>
          <p:cNvSpPr txBox="1"/>
          <p:nvPr/>
        </p:nvSpPr>
        <p:spPr>
          <a:xfrm>
            <a:off x="4430326" y="787593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TWO STATISTICAL TESTS APPROACH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671A6B-49B8-0689-E093-7CC8372E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18" y="1824631"/>
            <a:ext cx="2877453" cy="37215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79ACCD-6004-AC1A-2226-BA725E7F3A80}"/>
              </a:ext>
            </a:extLst>
          </p:cNvPr>
          <p:cNvCxnSpPr>
            <a:cxnSpLocks/>
          </p:cNvCxnSpPr>
          <p:nvPr/>
        </p:nvCxnSpPr>
        <p:spPr>
          <a:xfrm>
            <a:off x="5823626" y="1355015"/>
            <a:ext cx="0" cy="41186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568E5F-B74B-B9F6-0DCD-BE5DBEF25EA8}"/>
              </a:ext>
            </a:extLst>
          </p:cNvPr>
          <p:cNvGrpSpPr/>
          <p:nvPr/>
        </p:nvGrpSpPr>
        <p:grpSpPr>
          <a:xfrm>
            <a:off x="379408" y="1955416"/>
            <a:ext cx="3917150" cy="1901783"/>
            <a:chOff x="178600" y="1727272"/>
            <a:chExt cx="3917150" cy="190178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36E3D9-0A88-9DD7-ED36-ED9697BE5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600" y="1802216"/>
              <a:ext cx="3917150" cy="164819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37738D-2BC6-C9E8-5725-2DFC9509BE16}"/>
                </a:ext>
              </a:extLst>
            </p:cNvPr>
            <p:cNvCxnSpPr>
              <a:cxnSpLocks/>
            </p:cNvCxnSpPr>
            <p:nvPr/>
          </p:nvCxnSpPr>
          <p:spPr>
            <a:xfrm>
              <a:off x="1937543" y="1874509"/>
              <a:ext cx="0" cy="1592262"/>
            </a:xfrm>
            <a:prstGeom prst="line">
              <a:avLst/>
            </a:prstGeom>
            <a:ln w="9525">
              <a:solidFill>
                <a:srgbClr val="23F07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0A535E-8EF8-DD64-6E13-B4797B0F0A0D}"/>
                </a:ext>
              </a:extLst>
            </p:cNvPr>
            <p:cNvCxnSpPr>
              <a:cxnSpLocks/>
            </p:cNvCxnSpPr>
            <p:nvPr/>
          </p:nvCxnSpPr>
          <p:spPr>
            <a:xfrm>
              <a:off x="2579687" y="1876890"/>
              <a:ext cx="0" cy="1589881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DBE1F0-6110-E276-988C-5E17E7C3921A}"/>
                </a:ext>
              </a:extLst>
            </p:cNvPr>
            <p:cNvSpPr txBox="1"/>
            <p:nvPr/>
          </p:nvSpPr>
          <p:spPr>
            <a:xfrm>
              <a:off x="693816" y="1727272"/>
              <a:ext cx="1303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196B2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Avg Spend After Week 25</a:t>
              </a:r>
              <a:endPara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196B2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723F0A-3594-3546-2F47-EF5B5B31CE9B}"/>
                </a:ext>
              </a:extLst>
            </p:cNvPr>
            <p:cNvSpPr txBox="1"/>
            <p:nvPr/>
          </p:nvSpPr>
          <p:spPr>
            <a:xfrm>
              <a:off x="2579687" y="1732914"/>
              <a:ext cx="13574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Avg Spend Before Week 25</a:t>
              </a:r>
              <a:endPara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C033AD-46E7-945A-9BB3-9A8C0609CCA1}"/>
                </a:ext>
              </a:extLst>
            </p:cNvPr>
            <p:cNvSpPr txBox="1"/>
            <p:nvPr/>
          </p:nvSpPr>
          <p:spPr>
            <a:xfrm>
              <a:off x="1896262" y="3429000"/>
              <a:ext cx="8834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Weekly Spend ($)</a:t>
              </a:r>
              <a:endPara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2C5E5-95B6-C9D3-BA57-9C1F18714452}"/>
              </a:ext>
            </a:extLst>
          </p:cNvPr>
          <p:cNvSpPr/>
          <p:nvPr/>
        </p:nvSpPr>
        <p:spPr>
          <a:xfrm>
            <a:off x="2002077" y="1353754"/>
            <a:ext cx="778418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T-Test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0B6AF2-1A91-9C81-E5E2-9DC73D68F490}"/>
              </a:ext>
            </a:extLst>
          </p:cNvPr>
          <p:cNvSpPr/>
          <p:nvPr/>
        </p:nvSpPr>
        <p:spPr>
          <a:xfrm>
            <a:off x="8807664" y="1355567"/>
            <a:ext cx="1143903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Cohen’s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81CC5-B729-D0B4-46B7-83999E8221E3}"/>
              </a:ext>
            </a:extLst>
          </p:cNvPr>
          <p:cNvSpPr txBox="1"/>
          <p:nvPr/>
        </p:nvSpPr>
        <p:spPr>
          <a:xfrm>
            <a:off x="5888107" y="2145863"/>
            <a:ext cx="1083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 After Week 25</a:t>
            </a:r>
            <a:endParaRPr kumimoji="0" lang="en-AU" sz="800" b="1" i="0" u="none" strike="noStrike" kern="1200" cap="none" spc="0" normalizeH="0" baseline="0" noProof="0" dirty="0">
              <a:ln>
                <a:noFill/>
              </a:ln>
              <a:solidFill>
                <a:srgbClr val="F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C1F4CC-5DCF-8205-F47D-9280B98F207B}"/>
              </a:ext>
            </a:extLst>
          </p:cNvPr>
          <p:cNvSpPr txBox="1"/>
          <p:nvPr/>
        </p:nvSpPr>
        <p:spPr>
          <a:xfrm>
            <a:off x="8144870" y="2220129"/>
            <a:ext cx="1162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 Before Week 25</a:t>
            </a:r>
            <a:endParaRPr kumimoji="0" lang="en-AU" sz="800" b="1" i="0" u="none" strike="noStrike" kern="1200" cap="none" spc="0" normalizeH="0" baseline="0" noProof="0" dirty="0">
              <a:ln>
                <a:noFill/>
              </a:ln>
              <a:solidFill>
                <a:srgbClr val="7F7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02A75-73CD-7CCB-51EB-ADDF26DDC571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824788" y="2327851"/>
            <a:ext cx="320082" cy="107722"/>
          </a:xfrm>
          <a:prstGeom prst="straightConnector1">
            <a:avLst/>
          </a:prstGeom>
          <a:ln w="6350">
            <a:solidFill>
              <a:srgbClr val="7F7FFF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6A792-926F-D0E2-F682-53F728B5F81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429841" y="2361307"/>
            <a:ext cx="606214" cy="176676"/>
          </a:xfrm>
          <a:prstGeom prst="straightConnector1">
            <a:avLst/>
          </a:prstGeom>
          <a:ln w="6350">
            <a:solidFill>
              <a:srgbClr val="FF7F7F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4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BD01FB-BAD5-1626-DA2E-4BE0BFD51F6A}"/>
              </a:ext>
            </a:extLst>
          </p:cNvPr>
          <p:cNvSpPr/>
          <p:nvPr/>
        </p:nvSpPr>
        <p:spPr>
          <a:xfrm>
            <a:off x="137160" y="1280160"/>
            <a:ext cx="3771900" cy="5242560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AF3C3-466B-44CA-189B-E9D195526ECC}"/>
              </a:ext>
            </a:extLst>
          </p:cNvPr>
          <p:cNvSpPr txBox="1"/>
          <p:nvPr/>
        </p:nvSpPr>
        <p:spPr>
          <a:xfrm>
            <a:off x="4168255" y="298566"/>
            <a:ext cx="3855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 worked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10CA4-3CFB-6189-8E7A-CD46BD80728C}"/>
              </a:ext>
            </a:extLst>
          </p:cNvPr>
          <p:cNvSpPr txBox="1"/>
          <p:nvPr/>
        </p:nvSpPr>
        <p:spPr>
          <a:xfrm>
            <a:off x="2208578" y="787593"/>
            <a:ext cx="777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IN THIS EXAMPLE, WE LOOK AT THE SEGMENT: AFFLUENCE = ‘PREMIUM’ </a:t>
            </a:r>
            <a:r>
              <a:rPr kumimoji="0" lang="en-US" sz="1200" b="1" i="0" u="sng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AND</a:t>
            </a: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 TENURE = 4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1674E-3B20-7928-7566-005F93A23C5A}"/>
              </a:ext>
            </a:extLst>
          </p:cNvPr>
          <p:cNvGraphicFramePr>
            <a:graphicFrameLocks/>
          </p:cNvGraphicFramePr>
          <p:nvPr/>
        </p:nvGraphicFramePr>
        <p:xfrm>
          <a:off x="215186" y="1619621"/>
          <a:ext cx="3653790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53DC8C-9AE3-B173-3344-18EE43436FB2}"/>
              </a:ext>
            </a:extLst>
          </p:cNvPr>
          <p:cNvGraphicFramePr>
            <a:graphicFrameLocks/>
          </p:cNvGraphicFramePr>
          <p:nvPr/>
        </p:nvGraphicFramePr>
        <p:xfrm>
          <a:off x="137160" y="4658842"/>
          <a:ext cx="3653790" cy="188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374CC-FADC-D874-361A-E61B96311A2C}"/>
                  </a:ext>
                </a:extLst>
              </p:cNvPr>
              <p:cNvSpPr txBox="1"/>
              <p:nvPr/>
            </p:nvSpPr>
            <p:spPr>
              <a:xfrm>
                <a:off x="4648901" y="2012599"/>
                <a:ext cx="28888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𝐴𝑓𝑡𝑒𝑟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𝐵𝑒𝑓𝑜𝑟𝑒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𝐴𝑓𝑡𝑒𝑟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𝐵𝑒𝑓𝑜𝑟𝑒</m:t>
                      </m:r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374CC-FADC-D874-361A-E61B9631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01" y="2012599"/>
                <a:ext cx="2888868" cy="492443"/>
              </a:xfrm>
              <a:prstGeom prst="rect">
                <a:avLst/>
              </a:prstGeom>
              <a:blipFill>
                <a:blip r:embed="rId4"/>
                <a:stretch>
                  <a:fillRect l="-1266" r="-1477" b="-160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0980B6-9C13-C828-36AC-D024B4842CBE}"/>
                  </a:ext>
                </a:extLst>
              </p:cNvPr>
              <p:cNvSpPr txBox="1"/>
              <p:nvPr/>
            </p:nvSpPr>
            <p:spPr>
              <a:xfrm>
                <a:off x="4648901" y="3149368"/>
                <a:ext cx="1714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𝑇𝑤𝑜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𝑆𝑎𝑚𝑝𝑙𝑒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𝑡𝑒𝑠𝑡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0980B6-9C13-C828-36AC-D024B484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01" y="3149368"/>
                <a:ext cx="1714765" cy="246221"/>
              </a:xfrm>
              <a:prstGeom prst="rect">
                <a:avLst/>
              </a:prstGeom>
              <a:blipFill>
                <a:blip r:embed="rId5"/>
                <a:stretch>
                  <a:fillRect l="-2491" r="-1423" b="-3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F03697-91F6-A40B-E956-38CFC67CA195}"/>
              </a:ext>
            </a:extLst>
          </p:cNvPr>
          <p:cNvSpPr/>
          <p:nvPr/>
        </p:nvSpPr>
        <p:spPr>
          <a:xfrm>
            <a:off x="4228044" y="1584961"/>
            <a:ext cx="1280159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Hypothesis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E31CBE-917B-0FA4-1628-064ABEF4C838}"/>
              </a:ext>
            </a:extLst>
          </p:cNvPr>
          <p:cNvSpPr/>
          <p:nvPr/>
        </p:nvSpPr>
        <p:spPr>
          <a:xfrm>
            <a:off x="4228044" y="2737871"/>
            <a:ext cx="900246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CB5569-AF2A-F284-E241-5DB51F6CF3C2}"/>
                  </a:ext>
                </a:extLst>
              </p:cNvPr>
              <p:cNvSpPr/>
              <p:nvPr/>
            </p:nvSpPr>
            <p:spPr>
              <a:xfrm>
                <a:off x="4259143" y="3659163"/>
                <a:ext cx="1239827" cy="292388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45720" tIns="22860" rIns="45720" bIns="22860">
                <a:spAutoFit/>
              </a:bodyPr>
              <a:lstStyle/>
              <a:p>
                <a:pPr marL="0" marR="0" lvl="0" indent="0" algn="l" defTabSz="9142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Poppins" pitchFamily="2" charset="77"/>
                    <a:ea typeface="Open Sans Semibold" pitchFamily="34" charset="0"/>
                    <a:cs typeface="Poppins" pitchFamily="2" charset="77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 Semibold" pitchFamily="34" charset="0"/>
                            <a:cs typeface="Poppins" pitchFamily="2" charset="77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 Semibold" pitchFamily="34" charset="0"/>
                            <a:cs typeface="Poppins" pitchFamily="2" charset="77"/>
                          </a:rPr>
                          <m:t>𝐻</m:t>
                        </m:r>
                      </m:e>
                      <m:sub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 Semibold" pitchFamily="34" charset="0"/>
                            <a:cs typeface="Poppins" pitchFamily="2" charset="77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Poppins" pitchFamily="2" charset="77"/>
                    <a:ea typeface="Open Sans Semibold" pitchFamily="34" charset="0"/>
                    <a:cs typeface="Poppins" pitchFamily="2" charset="77"/>
                  </a:rPr>
                  <a:t> if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CB5569-AF2A-F284-E241-5DB51F6C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43" y="3659163"/>
                <a:ext cx="1239827" cy="292388"/>
              </a:xfrm>
              <a:prstGeom prst="rect">
                <a:avLst/>
              </a:prstGeom>
              <a:blipFill>
                <a:blip r:embed="rId6"/>
                <a:stretch>
                  <a:fillRect l="-6404" t="-10417" r="-5419"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EC9476-DAAD-504D-3CCD-71B6B470091D}"/>
                  </a:ext>
                </a:extLst>
              </p:cNvPr>
              <p:cNvSpPr txBox="1"/>
              <p:nvPr/>
            </p:nvSpPr>
            <p:spPr>
              <a:xfrm>
                <a:off x="4647717" y="4042781"/>
                <a:ext cx="20808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𝑣𝑎𝑙𝑢𝑒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&lt;0.05 </m:t>
                      </m:r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EC9476-DAAD-504D-3CCD-71B6B4700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17" y="4042781"/>
                <a:ext cx="2080858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E44F90-4C2E-5FB7-9D9D-5ED9507C21D7}"/>
              </a:ext>
            </a:extLst>
          </p:cNvPr>
          <p:cNvSpPr/>
          <p:nvPr/>
        </p:nvSpPr>
        <p:spPr>
          <a:xfrm>
            <a:off x="4218014" y="4512648"/>
            <a:ext cx="861774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47773-D1F0-A711-A075-5286EFCAE2A8}"/>
                  </a:ext>
                </a:extLst>
              </p:cNvPr>
              <p:cNvSpPr txBox="1"/>
              <p:nvPr/>
            </p:nvSpPr>
            <p:spPr>
              <a:xfrm>
                <a:off x="4335780" y="4842065"/>
                <a:ext cx="25592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𝑣𝑎𝑙𝑢𝑒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0.01 </m:t>
                      </m:r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47773-D1F0-A711-A075-5286EFCA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80" y="4842065"/>
                <a:ext cx="2559263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594344-CD7B-74E5-1C52-10E3695E204B}"/>
              </a:ext>
            </a:extLst>
          </p:cNvPr>
          <p:cNvSpPr txBox="1"/>
          <p:nvPr/>
        </p:nvSpPr>
        <p:spPr>
          <a:xfrm>
            <a:off x="4117897" y="5599912"/>
            <a:ext cx="3771901" cy="646331"/>
          </a:xfrm>
          <a:prstGeom prst="rect">
            <a:avLst/>
          </a:prstGeom>
          <a:noFill/>
          <a:ln>
            <a:solidFill>
              <a:srgbClr val="2FD8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for the segment group </a:t>
            </a: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“Affluence + Tenure 4”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average sales </a:t>
            </a:r>
            <a:r>
              <a:rPr kumimoji="0" lang="en-GB" sz="1200" b="0" i="1" u="sng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week 25 is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 sales </a:t>
            </a:r>
            <a:r>
              <a:rPr kumimoji="0" lang="en-GB" sz="1200" b="0" i="1" u="sng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week 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C6228-2687-F6AD-EAE4-F882228E5424}"/>
              </a:ext>
            </a:extLst>
          </p:cNvPr>
          <p:cNvSpPr txBox="1"/>
          <p:nvPr/>
        </p:nvSpPr>
        <p:spPr>
          <a:xfrm>
            <a:off x="4117897" y="5277682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2FD8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BBCA2-494F-9910-6AFE-99D434BCD7C7}"/>
              </a:ext>
            </a:extLst>
          </p:cNvPr>
          <p:cNvCxnSpPr>
            <a:cxnSpLocks/>
          </p:cNvCxnSpPr>
          <p:nvPr/>
        </p:nvCxnSpPr>
        <p:spPr>
          <a:xfrm>
            <a:off x="8452526" y="1299042"/>
            <a:ext cx="0" cy="49472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DD9A2-D9C0-5165-1819-F76DA8CC6457}"/>
              </a:ext>
            </a:extLst>
          </p:cNvPr>
          <p:cNvSpPr/>
          <p:nvPr/>
        </p:nvSpPr>
        <p:spPr>
          <a:xfrm>
            <a:off x="4259143" y="1209783"/>
            <a:ext cx="3597073" cy="369332"/>
          </a:xfrm>
          <a:prstGeom prst="rect">
            <a:avLst/>
          </a:prstGeom>
          <a:solidFill>
            <a:srgbClr val="CAEE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T-Test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919F70-E65F-B9FC-5984-3F03E6B698C0}"/>
              </a:ext>
            </a:extLst>
          </p:cNvPr>
          <p:cNvSpPr/>
          <p:nvPr/>
        </p:nvSpPr>
        <p:spPr>
          <a:xfrm>
            <a:off x="8531062" y="1250289"/>
            <a:ext cx="3597073" cy="369332"/>
          </a:xfrm>
          <a:prstGeom prst="rect">
            <a:avLst/>
          </a:prstGeom>
          <a:solidFill>
            <a:srgbClr val="CAEE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Cohen’s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B59793-0AAA-B8A0-54CB-505D8388AD63}"/>
                  </a:ext>
                </a:extLst>
              </p:cNvPr>
              <p:cNvSpPr txBox="1"/>
              <p:nvPr/>
            </p:nvSpPr>
            <p:spPr>
              <a:xfrm>
                <a:off x="8940822" y="3762060"/>
                <a:ext cx="2837443" cy="53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𝐴𝑣𝑔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𝐴𝑓𝑡𝑒𝑟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𝐴𝑣𝑔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𝐵𝑒𝑓𝑜𝑟𝑒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𝑝𝑜𝑜𝑙𝑒𝑑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B59793-0AAA-B8A0-54CB-505D8388A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22" y="3762060"/>
                <a:ext cx="2837443" cy="5367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CEABE0A-A033-7F8A-455D-88F7B0607035}"/>
              </a:ext>
            </a:extLst>
          </p:cNvPr>
          <p:cNvSpPr/>
          <p:nvPr/>
        </p:nvSpPr>
        <p:spPr>
          <a:xfrm>
            <a:off x="8534065" y="1619621"/>
            <a:ext cx="1150315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D8A45-D2EA-367F-3488-30BA9DF92A79}"/>
                  </a:ext>
                </a:extLst>
              </p:cNvPr>
              <p:cNvSpPr txBox="1"/>
              <p:nvPr/>
            </p:nvSpPr>
            <p:spPr>
              <a:xfrm>
                <a:off x="8509935" y="1987945"/>
                <a:ext cx="331532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𝐴𝑣𝑔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𝐵𝑒𝑓𝑜𝑟𝑒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=$198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𝐴𝑣𝑔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𝑆𝑎𝑙𝑒𝑠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𝐴𝑓𝑡𝑒𝑟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=$160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𝑃𝑜𝑜𝑙𝑒𝑑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𝑆𝑡𝑑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 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𝐷𝑒𝑣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=158</m:t>
                      </m:r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D8A45-D2EA-367F-3488-30BA9DF9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35" y="1987945"/>
                <a:ext cx="3315325" cy="984885"/>
              </a:xfrm>
              <a:prstGeom prst="rect">
                <a:avLst/>
              </a:prstGeom>
              <a:blipFill>
                <a:blip r:embed="rId10"/>
                <a:stretch>
                  <a:fillRect b="-6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C7FA787-8230-ACAD-E2A1-F0A2A3790038}"/>
              </a:ext>
            </a:extLst>
          </p:cNvPr>
          <p:cNvSpPr/>
          <p:nvPr/>
        </p:nvSpPr>
        <p:spPr>
          <a:xfrm>
            <a:off x="8531062" y="3286118"/>
            <a:ext cx="900246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Method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EF4231-B1B5-B31C-50BE-C309FFFFBC44}"/>
              </a:ext>
            </a:extLst>
          </p:cNvPr>
          <p:cNvSpPr/>
          <p:nvPr/>
        </p:nvSpPr>
        <p:spPr>
          <a:xfrm>
            <a:off x="8678335" y="4512648"/>
            <a:ext cx="861774" cy="292388"/>
          </a:xfrm>
          <a:prstGeom prst="rect">
            <a:avLst/>
          </a:prstGeom>
          <a:ln>
            <a:noFill/>
          </a:ln>
        </p:spPr>
        <p:txBody>
          <a:bodyPr wrap="none" lIns="45720" tIns="22860" rIns="45720" bIns="2286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itchFamily="2" charset="77"/>
                <a:ea typeface="Open Sans Semibold" pitchFamily="34" charset="0"/>
                <a:cs typeface="Poppins" pitchFamily="2" charset="77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5796ED-E166-2B6B-9F3E-04FFE0B77E99}"/>
                  </a:ext>
                </a:extLst>
              </p:cNvPr>
              <p:cNvSpPr txBox="1"/>
              <p:nvPr/>
            </p:nvSpPr>
            <p:spPr>
              <a:xfrm>
                <a:off x="9171395" y="4842065"/>
                <a:ext cx="9717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=−0.24</m:t>
                      </m:r>
                    </m:oMath>
                  </m:oMathPara>
                </a14:m>
                <a:endPara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5796ED-E166-2B6B-9F3E-04FFE0B7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95" y="4842065"/>
                <a:ext cx="971741" cy="246221"/>
              </a:xfrm>
              <a:prstGeom prst="rect">
                <a:avLst/>
              </a:prstGeom>
              <a:blipFill>
                <a:blip r:embed="rId11"/>
                <a:stretch>
                  <a:fillRect l="-5000" r="-3750"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C09A662-CB19-E95C-4786-36360E54CCEC}"/>
              </a:ext>
            </a:extLst>
          </p:cNvPr>
          <p:cNvSpPr txBox="1"/>
          <p:nvPr/>
        </p:nvSpPr>
        <p:spPr>
          <a:xfrm>
            <a:off x="8509935" y="5607711"/>
            <a:ext cx="3544905" cy="646331"/>
          </a:xfrm>
          <a:prstGeom prst="rect">
            <a:avLst/>
          </a:prstGeom>
          <a:noFill/>
          <a:ln>
            <a:solidFill>
              <a:srgbClr val="2FD8FF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effect size, measured by Cohen's d, is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-0.24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indicates a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effect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conventional benchmarks.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A76BC3-B298-95EE-28D7-8E8804B3E679}"/>
              </a:ext>
            </a:extLst>
          </p:cNvPr>
          <p:cNvSpPr txBox="1"/>
          <p:nvPr/>
        </p:nvSpPr>
        <p:spPr>
          <a:xfrm>
            <a:off x="8509935" y="5285481"/>
            <a:ext cx="143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D8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2FD8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5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>
            <a:extLst>
              <a:ext uri="{FF2B5EF4-FFF2-40B4-BE49-F238E27FC236}">
                <a16:creationId xmlns:a16="http://schemas.microsoft.com/office/drawing/2014/main" id="{A9EA7BD0-B8F3-4B5D-B272-14E747FE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533" y="35"/>
            <a:ext cx="9230880" cy="6855183"/>
          </a:xfrm>
          <a:custGeom>
            <a:avLst/>
            <a:gdLst>
              <a:gd name="T0" fmla="*/ 0 w 14819"/>
              <a:gd name="T1" fmla="*/ 11007 h 11008"/>
              <a:gd name="T2" fmla="*/ 14818 w 14819"/>
              <a:gd name="T3" fmla="*/ 11007 h 11008"/>
              <a:gd name="T4" fmla="*/ 14818 w 14819"/>
              <a:gd name="T5" fmla="*/ 0 h 11008"/>
              <a:gd name="T6" fmla="*/ 0 w 14819"/>
              <a:gd name="T7" fmla="*/ 0 h 11008"/>
              <a:gd name="T8" fmla="*/ 0 w 14819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19" h="11008">
                <a:moveTo>
                  <a:pt x="0" y="11007"/>
                </a:moveTo>
                <a:lnTo>
                  <a:pt x="14818" y="11007"/>
                </a:lnTo>
                <a:lnTo>
                  <a:pt x="14818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4D92A3BD-B102-43D6-9129-49FCE4BEFA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026A10F-BF8F-4D20-BCC6-1A5C3025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670" y="35"/>
            <a:ext cx="1447390" cy="2746468"/>
          </a:xfrm>
          <a:custGeom>
            <a:avLst/>
            <a:gdLst>
              <a:gd name="T0" fmla="*/ 0 w 2322"/>
              <a:gd name="T1" fmla="*/ 0 h 4408"/>
              <a:gd name="T2" fmla="*/ 1867 w 2322"/>
              <a:gd name="T3" fmla="*/ 4407 h 4408"/>
              <a:gd name="T4" fmla="*/ 2321 w 2322"/>
              <a:gd name="T5" fmla="*/ 4407 h 4408"/>
              <a:gd name="T6" fmla="*/ 454 w 2322"/>
              <a:gd name="T7" fmla="*/ 0 h 4408"/>
              <a:gd name="T8" fmla="*/ 0 w 2322"/>
              <a:gd name="T9" fmla="*/ 0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2" h="4408">
                <a:moveTo>
                  <a:pt x="0" y="0"/>
                </a:moveTo>
                <a:lnTo>
                  <a:pt x="1867" y="4407"/>
                </a:lnTo>
                <a:lnTo>
                  <a:pt x="2321" y="4407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13D1CBD2-EE85-4ACD-A384-C2E15051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5"/>
            <a:ext cx="6363566" cy="6855183"/>
          </a:xfrm>
          <a:custGeom>
            <a:avLst/>
            <a:gdLst>
              <a:gd name="T0" fmla="*/ 0 w 10217"/>
              <a:gd name="T1" fmla="*/ 0 h 11008"/>
              <a:gd name="T2" fmla="*/ 0 w 10217"/>
              <a:gd name="T3" fmla="*/ 11007 h 11008"/>
              <a:gd name="T4" fmla="*/ 10216 w 10217"/>
              <a:gd name="T5" fmla="*/ 11007 h 11008"/>
              <a:gd name="T6" fmla="*/ 5554 w 10217"/>
              <a:gd name="T7" fmla="*/ 0 h 11008"/>
              <a:gd name="T8" fmla="*/ 0 w 10217"/>
              <a:gd name="T9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7" h="11008">
                <a:moveTo>
                  <a:pt x="0" y="0"/>
                </a:moveTo>
                <a:lnTo>
                  <a:pt x="0" y="11007"/>
                </a:lnTo>
                <a:lnTo>
                  <a:pt x="10216" y="11007"/>
                </a:lnTo>
                <a:lnTo>
                  <a:pt x="5554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5D98048C-DA27-4AB8-82E7-32318EAB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05" y="5773110"/>
            <a:ext cx="571266" cy="1084856"/>
          </a:xfrm>
          <a:custGeom>
            <a:avLst/>
            <a:gdLst>
              <a:gd name="T0" fmla="*/ 0 w 917"/>
              <a:gd name="T1" fmla="*/ 0 h 1740"/>
              <a:gd name="T2" fmla="*/ 737 w 917"/>
              <a:gd name="T3" fmla="*/ 1739 h 1740"/>
              <a:gd name="T4" fmla="*/ 916 w 917"/>
              <a:gd name="T5" fmla="*/ 1739 h 1740"/>
              <a:gd name="T6" fmla="*/ 179 w 917"/>
              <a:gd name="T7" fmla="*/ 0 h 1740"/>
              <a:gd name="T8" fmla="*/ 0 w 917"/>
              <a:gd name="T9" fmla="*/ 0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1740">
                <a:moveTo>
                  <a:pt x="0" y="0"/>
                </a:moveTo>
                <a:lnTo>
                  <a:pt x="737" y="1739"/>
                </a:lnTo>
                <a:lnTo>
                  <a:pt x="916" y="1739"/>
                </a:lnTo>
                <a:lnTo>
                  <a:pt x="17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000DDB2F-305D-4CC5-A2DA-4CD49BDA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5"/>
            <a:ext cx="1513303" cy="2315273"/>
          </a:xfrm>
          <a:custGeom>
            <a:avLst/>
            <a:gdLst>
              <a:gd name="T0" fmla="*/ 833 w 2431"/>
              <a:gd name="T1" fmla="*/ 0 h 3719"/>
              <a:gd name="T2" fmla="*/ 2386 w 2431"/>
              <a:gd name="T3" fmla="*/ 3668 h 3719"/>
              <a:gd name="T4" fmla="*/ 2399 w 2431"/>
              <a:gd name="T5" fmla="*/ 3697 h 3719"/>
              <a:gd name="T6" fmla="*/ 944 w 2431"/>
              <a:gd name="T7" fmla="*/ 3697 h 3719"/>
              <a:gd name="T8" fmla="*/ 932 w 2431"/>
              <a:gd name="T9" fmla="*/ 3668 h 3719"/>
              <a:gd name="T10" fmla="*/ 0 w 2431"/>
              <a:gd name="T11" fmla="*/ 1469 h 3719"/>
              <a:gd name="T12" fmla="*/ 0 w 2431"/>
              <a:gd name="T13" fmla="*/ 1521 h 3719"/>
              <a:gd name="T14" fmla="*/ 909 w 2431"/>
              <a:gd name="T15" fmla="*/ 3668 h 3719"/>
              <a:gd name="T16" fmla="*/ 928 w 2431"/>
              <a:gd name="T17" fmla="*/ 3712 h 3719"/>
              <a:gd name="T18" fmla="*/ 931 w 2431"/>
              <a:gd name="T19" fmla="*/ 3718 h 3719"/>
              <a:gd name="T20" fmla="*/ 2430 w 2431"/>
              <a:gd name="T21" fmla="*/ 3718 h 3719"/>
              <a:gd name="T22" fmla="*/ 2409 w 2431"/>
              <a:gd name="T23" fmla="*/ 3668 h 3719"/>
              <a:gd name="T24" fmla="*/ 855 w 2431"/>
              <a:gd name="T25" fmla="*/ 0 h 3719"/>
              <a:gd name="T26" fmla="*/ 833 w 2431"/>
              <a:gd name="T27" fmla="*/ 0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31" h="3719">
                <a:moveTo>
                  <a:pt x="833" y="0"/>
                </a:moveTo>
                <a:lnTo>
                  <a:pt x="2386" y="3668"/>
                </a:lnTo>
                <a:lnTo>
                  <a:pt x="2399" y="3697"/>
                </a:lnTo>
                <a:lnTo>
                  <a:pt x="944" y="3697"/>
                </a:lnTo>
                <a:lnTo>
                  <a:pt x="932" y="3668"/>
                </a:lnTo>
                <a:lnTo>
                  <a:pt x="0" y="1469"/>
                </a:lnTo>
                <a:lnTo>
                  <a:pt x="0" y="1521"/>
                </a:lnTo>
                <a:lnTo>
                  <a:pt x="909" y="3668"/>
                </a:lnTo>
                <a:lnTo>
                  <a:pt x="928" y="3712"/>
                </a:lnTo>
                <a:lnTo>
                  <a:pt x="931" y="3718"/>
                </a:lnTo>
                <a:lnTo>
                  <a:pt x="2430" y="3718"/>
                </a:lnTo>
                <a:lnTo>
                  <a:pt x="2409" y="3668"/>
                </a:lnTo>
                <a:lnTo>
                  <a:pt x="855" y="0"/>
                </a:lnTo>
                <a:lnTo>
                  <a:pt x="83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7F5714-6EB1-4955-A166-063E944CFE1E}"/>
              </a:ext>
            </a:extLst>
          </p:cNvPr>
          <p:cNvSpPr txBox="1"/>
          <p:nvPr/>
        </p:nvSpPr>
        <p:spPr>
          <a:xfrm>
            <a:off x="1048307" y="2571723"/>
            <a:ext cx="7483038" cy="23237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50" b="1" i="0" u="none" strike="noStrike" kern="1200" cap="none" spc="-280" normalizeH="0" baseline="0" noProof="0" dirty="0">
                <a:ln>
                  <a:noFill/>
                </a:ln>
                <a:solidFill>
                  <a:srgbClr val="111340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ANY QUESTIONS?</a:t>
            </a: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E6ED279F-3492-19DB-9608-C8AB6939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69" y="-2713"/>
            <a:ext cx="271900" cy="1170676"/>
          </a:xfrm>
          <a:custGeom>
            <a:avLst/>
            <a:gdLst>
              <a:gd name="T0" fmla="*/ 0 w 437"/>
              <a:gd name="T1" fmla="*/ 0 h 3516"/>
              <a:gd name="T2" fmla="*/ 0 w 437"/>
              <a:gd name="T3" fmla="*/ 3515 h 3516"/>
              <a:gd name="T4" fmla="*/ 436 w 437"/>
              <a:gd name="T5" fmla="*/ 3515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7" h="3516">
                <a:moveTo>
                  <a:pt x="0" y="0"/>
                </a:moveTo>
                <a:lnTo>
                  <a:pt x="0" y="3515"/>
                </a:lnTo>
                <a:lnTo>
                  <a:pt x="436" y="3515"/>
                </a:lnTo>
              </a:path>
            </a:pathLst>
          </a:custGeom>
          <a:noFill/>
          <a:ln w="12700" cap="flat">
            <a:solidFill>
              <a:srgbClr val="EDBA2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47A94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AC147-E09A-2A5D-6869-1B82121C16CB}"/>
              </a:ext>
            </a:extLst>
          </p:cNvPr>
          <p:cNvSpPr txBox="1"/>
          <p:nvPr/>
        </p:nvSpPr>
        <p:spPr>
          <a:xfrm>
            <a:off x="1048307" y="829166"/>
            <a:ext cx="5047693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-150" normalizeH="0" baseline="0" noProof="0" dirty="0">
                <a:ln w="6350">
                  <a:solidFill>
                    <a:srgbClr val="EDBA2B"/>
                  </a:solidFill>
                </a:ln>
                <a:noFill/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02373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Default Theme">
  <a:themeElements>
    <a:clrScheme name="Questions -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457B9D"/>
      </a:accent1>
      <a:accent2>
        <a:srgbClr val="A8DADC"/>
      </a:accent2>
      <a:accent3>
        <a:srgbClr val="EDBA2B"/>
      </a:accent3>
      <a:accent4>
        <a:srgbClr val="E73846"/>
      </a:accent4>
      <a:accent5>
        <a:srgbClr val="1D3557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1535</Words>
  <Application>Microsoft Office PowerPoint</Application>
  <PresentationFormat>Widescreen</PresentationFormat>
  <Paragraphs>189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Aptos</vt:lpstr>
      <vt:lpstr>Aptos Display</vt:lpstr>
      <vt:lpstr>Arial</vt:lpstr>
      <vt:lpstr>Arial Narrow</vt:lpstr>
      <vt:lpstr>Calibri</vt:lpstr>
      <vt:lpstr>Cambria Math</vt:lpstr>
      <vt:lpstr>DM Sans</vt:lpstr>
      <vt:lpstr>Lato Light</vt:lpstr>
      <vt:lpstr>Poppins</vt:lpstr>
      <vt:lpstr>Poppins Light</vt:lpstr>
      <vt:lpstr>Poppins Medium</vt:lpstr>
      <vt:lpstr>Public Sans (NSW) Light</vt:lpstr>
      <vt:lpstr>Tahoma</vt:lpstr>
      <vt:lpstr>1_Office Theme</vt:lpstr>
      <vt:lpstr>2_Office Theme</vt:lpstr>
      <vt:lpstr>2_Default Theme</vt:lpstr>
      <vt:lpstr>Rewards Analytics Test A case study by ANGUS GAIR</vt:lpstr>
      <vt:lpstr>PowerPoint Presentation</vt:lpstr>
      <vt:lpstr>PowerPoint Presentation</vt:lpstr>
      <vt:lpstr>Product Recommendations In consultation with the Marketing Team</vt:lpstr>
      <vt:lpstr>PowerPoint Presentation</vt:lpstr>
      <vt:lpstr>Appendix Details of the Statistical Tests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Rewards Analytics Test A case study by ANGUS GAIR</dc:title>
  <dc:creator>angus gair</dc:creator>
  <cp:lastModifiedBy>angus gair</cp:lastModifiedBy>
  <cp:revision>2</cp:revision>
  <cp:lastPrinted>2024-04-02T21:28:46Z</cp:lastPrinted>
  <dcterms:created xsi:type="dcterms:W3CDTF">2024-04-02T05:04:24Z</dcterms:created>
  <dcterms:modified xsi:type="dcterms:W3CDTF">2025-02-13T23:18:32Z</dcterms:modified>
</cp:coreProperties>
</file>