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68" r:id="rId5"/>
    <p:sldId id="266" r:id="rId6"/>
    <p:sldId id="265" r:id="rId7"/>
    <p:sldId id="260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76"/>
    <p:restoredTop sz="68695"/>
  </p:normalViewPr>
  <p:slideViewPr>
    <p:cSldViewPr snapToGrid="0" snapToObjects="1">
      <p:cViewPr varScale="1">
        <p:scale>
          <a:sx n="79" d="100"/>
          <a:sy n="79" d="100"/>
        </p:scale>
        <p:origin x="2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A7C62-404F-7E4D-AC7C-C85692DD1AA7}" type="datetimeFigureOut">
              <a:rPr lang="en-GB" smtClean="0"/>
              <a:t>12/09/2021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FA071-C287-1B4B-B08A-8A16BA6FBF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80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CACTA transposons are one example of transposable elements found within the plant genome</a:t>
            </a:r>
          </a:p>
          <a:p>
            <a:r>
              <a:rPr lang="en-GB" dirty="0"/>
              <a:t>This elements are known to undergo transposition (movement) around the host genome</a:t>
            </a:r>
          </a:p>
          <a:p>
            <a:r>
              <a:rPr lang="en-GB" dirty="0"/>
              <a:t>This CACTA family is derived from the larger superfamily of Mutator Like Elements, or known as MULE</a:t>
            </a:r>
          </a:p>
          <a:p>
            <a:endParaRPr lang="en-GB" dirty="0"/>
          </a:p>
          <a:p>
            <a:r>
              <a:rPr lang="en-GB" dirty="0"/>
              <a:t>These elements can be autonomous, meaning they carry the transposase gene needed to move themselves, or non-autonomous requiring transposition help</a:t>
            </a:r>
          </a:p>
          <a:p>
            <a:r>
              <a:rPr lang="en-GB" dirty="0"/>
              <a:t>Transposition is done using a “cut and paste” system, carried out by the transposase gene, but often results in “copy and paste” resulting in duplication events of the element</a:t>
            </a:r>
          </a:p>
          <a:p>
            <a:r>
              <a:rPr lang="en-GB" dirty="0"/>
              <a:t>CACTA elements in particular are prone to this and as such as found in high copy numbers throughout the genome and are a key player in genome expansion within plants</a:t>
            </a:r>
          </a:p>
          <a:p>
            <a:r>
              <a:rPr lang="en-GB" dirty="0"/>
              <a:t>Pack-CACTA elements can also carry genes inside as well, and while often have low effect can result in phylogenetic changes such as changing flower colour within soybeans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FA071-C287-1B4B-B08A-8A16BA6FBF0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713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3 species: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i="1" dirty="0"/>
              <a:t>Q. robur</a:t>
            </a:r>
            <a:r>
              <a:rPr lang="en-GB" dirty="0"/>
              <a:t> - Common oak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i="1" dirty="0"/>
              <a:t>F. Excelsior</a:t>
            </a:r>
            <a:r>
              <a:rPr lang="en-GB" dirty="0"/>
              <a:t> - European ash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i="1" dirty="0"/>
              <a:t>C. avellana</a:t>
            </a:r>
            <a:r>
              <a:rPr lang="en-GB" dirty="0"/>
              <a:t> - Common hazel</a:t>
            </a:r>
          </a:p>
          <a:p>
            <a:endParaRPr lang="en-GB" dirty="0"/>
          </a:p>
          <a:p>
            <a:r>
              <a:rPr lang="en-GB" b="1" dirty="0"/>
              <a:t>Search methods: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Completed using the </a:t>
            </a:r>
            <a:r>
              <a:rPr lang="en-GB" dirty="0" err="1"/>
              <a:t>packFinder</a:t>
            </a:r>
            <a:r>
              <a:rPr lang="en-GB" dirty="0"/>
              <a:t> package for 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Targeted potential matches with a terminal inverted repeated sequence between 300 &amp; 3,500 </a:t>
            </a:r>
            <a:r>
              <a:rPr lang="en-GB" dirty="0" err="1"/>
              <a:t>nt</a:t>
            </a:r>
            <a:endParaRPr lang="en-GB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Query term was the 5 </a:t>
            </a:r>
            <a:r>
              <a:rPr lang="en-GB" dirty="0" err="1"/>
              <a:t>nt</a:t>
            </a:r>
            <a:r>
              <a:rPr lang="en-GB" dirty="0"/>
              <a:t> sequence CACTN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Alongside the query sequences, control sequences were searched for with equal GC complexity to the CACTN sequences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This actually preceded the same analysis done but with 6 </a:t>
            </a:r>
            <a:r>
              <a:rPr lang="en-GB" dirty="0" err="1"/>
              <a:t>nt</a:t>
            </a:r>
            <a:r>
              <a:rPr lang="en-GB" dirty="0"/>
              <a:t> query sequence of CACTAN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However, no statistically different results came from </a:t>
            </a:r>
            <a:r>
              <a:rPr lang="en-GB" i="1" dirty="0"/>
              <a:t>Q. robur</a:t>
            </a:r>
            <a:r>
              <a:rPr lang="en-GB" dirty="0"/>
              <a:t> results and the GC-equal controls with 6 </a:t>
            </a:r>
            <a:r>
              <a:rPr lang="en-GB" dirty="0" err="1"/>
              <a:t>nt</a:t>
            </a:r>
            <a:r>
              <a:rPr lang="en-GB" dirty="0"/>
              <a:t> long query sequences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Search results: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Statistically significant preference for potential pack-CACTA elements with a TIR sequence beginning of CACTT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This does not follow the traditional beginning sequence of “CACTA”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However this isn’t the first time, longer length CACTA elements in </a:t>
            </a:r>
            <a:r>
              <a:rPr lang="en-GB" i="1" dirty="0"/>
              <a:t>O. sativa</a:t>
            </a:r>
            <a:r>
              <a:rPr lang="en-GB" dirty="0"/>
              <a:t> (rice) have a consensus TIR beginning sequence of CACTG (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TIAN, 2006</a:t>
            </a:r>
            <a:r>
              <a:rPr lang="en-GB" dirty="0"/>
              <a:t>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Despite other CACTA elements within </a:t>
            </a:r>
            <a:r>
              <a:rPr lang="en-GB" i="1" dirty="0"/>
              <a:t>O. sativa</a:t>
            </a:r>
            <a:r>
              <a:rPr lang="en-GB" dirty="0"/>
              <a:t>, and many other plant species (</a:t>
            </a:r>
            <a:r>
              <a:rPr lang="en-GB" i="1" dirty="0"/>
              <a:t>Z. mays</a:t>
            </a:r>
            <a:r>
              <a:rPr lang="en-GB" dirty="0"/>
              <a:t> or </a:t>
            </a:r>
            <a:r>
              <a:rPr lang="en-GB" i="1" dirty="0"/>
              <a:t>A. thaliana</a:t>
            </a:r>
            <a:r>
              <a:rPr lang="en-GB" dirty="0"/>
              <a:t>) beginning with the traditional CACTA sequence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FA071-C287-1B4B-B08A-8A16BA6FBF0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333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Previous plot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The analysis explained on the prior slide was completed on only chromosome 1 of each of the 3 species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Genome-wide searches for all 4 CACTN sequences, plus 3 controls, was not computationally possible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The resources required by </a:t>
            </a:r>
            <a:r>
              <a:rPr lang="en-GB" dirty="0" err="1"/>
              <a:t>packFinder</a:t>
            </a:r>
            <a:r>
              <a:rPr lang="en-GB" dirty="0"/>
              <a:t> were more extensive than first thought – meaning genome-wide searches could often take ~24 hrs each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Assumption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Due to this the decision to reduce computation time but only searching chromosome 1 was made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This single chromosome search method assumed that potential CACTA elements would be equally distributed across the genome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While this has been proved in other species, such as A. thaliana, I wanted to prove this within at least one of the species used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The following plot shows genome-wide search results of CACTT with the prior </a:t>
            </a:r>
            <a:r>
              <a:rPr lang="en-GB" dirty="0" err="1"/>
              <a:t>packFinder</a:t>
            </a:r>
            <a:r>
              <a:rPr lang="en-GB" dirty="0"/>
              <a:t> settings on </a:t>
            </a:r>
            <a:r>
              <a:rPr lang="en-GB" i="1" dirty="0"/>
              <a:t>Q. robur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Due to the different chromosomal lengths, the results were normalised for matches per 1 </a:t>
            </a:r>
            <a:r>
              <a:rPr lang="en-GB" dirty="0" err="1"/>
              <a:t>Mbp</a:t>
            </a:r>
            <a:r>
              <a:rPr lang="en-GB" dirty="0"/>
              <a:t> of chromosome length</a:t>
            </a:r>
          </a:p>
          <a:p>
            <a:endParaRPr lang="en-GB" dirty="0"/>
          </a:p>
          <a:p>
            <a:r>
              <a:rPr lang="en-GB" b="1" dirty="0"/>
              <a:t>Results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Across the genome CACTT </a:t>
            </a:r>
            <a:r>
              <a:rPr lang="en-GB" dirty="0" err="1"/>
              <a:t>packFinder</a:t>
            </a:r>
            <a:r>
              <a:rPr lang="en-GB" dirty="0"/>
              <a:t> search results were ~90 matches per 1 </a:t>
            </a:r>
            <a:r>
              <a:rPr lang="en-GB" dirty="0" err="1"/>
              <a:t>Mbp</a:t>
            </a:r>
            <a:r>
              <a:rPr lang="en-GB" dirty="0"/>
              <a:t> of chromosome length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With chromosome 9 having the most at 94 matches per 1 </a:t>
            </a:r>
            <a:r>
              <a:rPr lang="en-GB" dirty="0" err="1"/>
              <a:t>Mbp</a:t>
            </a:r>
            <a:r>
              <a:rPr lang="en-GB" dirty="0"/>
              <a:t>, and chromosome 12 the least at 87 matches per 1 </a:t>
            </a:r>
            <a:r>
              <a:rPr lang="en-GB" dirty="0" err="1"/>
              <a:t>Mbp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With no statistical significance between any 2 chromosomes, the assumption stands that the potential CACTA elements are equally distributed across the chromosomes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Therefore it is fine to carry on experiment on only 1 chromosome of each species, knowing the results reflecting the rest of the genome for the species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However, ideally this analysis would be repeated on both </a:t>
            </a:r>
            <a:r>
              <a:rPr lang="en-GB" i="1" dirty="0"/>
              <a:t>C. avellana</a:t>
            </a:r>
            <a:r>
              <a:rPr lang="en-GB" dirty="0"/>
              <a:t> and </a:t>
            </a:r>
            <a:r>
              <a:rPr lang="en-GB" i="1" dirty="0"/>
              <a:t>F. excelsior</a:t>
            </a:r>
            <a:r>
              <a:rPr lang="en-GB" dirty="0"/>
              <a:t> as well but to re-iterate genome-wide searches were very time costly for this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This would be a good starting point to further research into CACTA elements within hardwood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FA071-C287-1B4B-B08A-8A16BA6FBF0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240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TSD vs. TIR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Alongside analysing different terminal inverted repeat sequences, analysis of terminal-site duplications found within each CACTA element was done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This TSD site is the leftover of where the CACTA transposase was bound to the TIR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These TSD sequences are 3 </a:t>
            </a:r>
            <a:r>
              <a:rPr lang="en-GB" dirty="0" err="1"/>
              <a:t>nt</a:t>
            </a:r>
            <a:r>
              <a:rPr lang="en-GB" dirty="0"/>
              <a:t> long within CACTA elements, and flank the TIR sequence found in the middle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Analysis was done on chromosome 1 of Q. robur, to see whether TSD lengths of 3 also occur in trees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Genome-wide, or multi-species, analysis was not done as searching for elements with a TSD length &lt; 3 requires lots more computing power to find all the potential matches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Again, </a:t>
            </a:r>
            <a:r>
              <a:rPr lang="en-GB" dirty="0" err="1"/>
              <a:t>packFinder</a:t>
            </a:r>
            <a:r>
              <a:rPr lang="en-GB" dirty="0"/>
              <a:t> settings were used with a query sequence of either CACTT, or its accompanying GC-equivalent controls</a:t>
            </a:r>
          </a:p>
          <a:p>
            <a:endParaRPr lang="en-GB" dirty="0"/>
          </a:p>
          <a:p>
            <a:r>
              <a:rPr lang="en-GB" b="1" dirty="0"/>
              <a:t>Expectation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From previous literature the hypothesis for this analysis points to high frequency of matches with a TSD length of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This led to the expectation that the frequency of matches would decrease as the TSD length increased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But with a anomalous peak of high matches with a 3 </a:t>
            </a:r>
            <a:r>
              <a:rPr lang="en-GB" dirty="0" err="1"/>
              <a:t>nt</a:t>
            </a:r>
            <a:r>
              <a:rPr lang="en-GB" dirty="0"/>
              <a:t> TSD length and a query sequence of CACTT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With 3 </a:t>
            </a:r>
            <a:r>
              <a:rPr lang="en-GB" dirty="0" err="1"/>
              <a:t>nt</a:t>
            </a:r>
            <a:r>
              <a:rPr lang="en-GB" dirty="0"/>
              <a:t> TSD length matches of the control sequences being markedly lower</a:t>
            </a:r>
          </a:p>
          <a:p>
            <a:endParaRPr lang="en-GB" dirty="0"/>
          </a:p>
          <a:p>
            <a:r>
              <a:rPr lang="en-GB" b="1" dirty="0"/>
              <a:t>Reality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However as seen this was not the case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Frequency of matches for the CACTT sequence with a TSD length of 3 were not expectedly high compared to control sequences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Further analysis should be done on why this is the case – as CACTA elements do have a TSD length of 3 despite this analysis not showing this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Secondly further analysis should be done on repeating this analysis on both F. excelsior and C. avellana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This was not possible during this project due to required computational resources of </a:t>
            </a:r>
            <a:r>
              <a:rPr lang="en-GB" dirty="0" err="1"/>
              <a:t>packFinder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FA071-C287-1B4B-B08A-8A16BA6FBF0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792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TSD versus TIR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While the previous analysis did not show a preference for CACTA elements in these species having a TSD length of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Analysis of different TSD sequences was done assuming a preference for TSD lengths of 3, mainly as this is well characterised by other CACTA elements in other plant species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The frequency of matches with different 3 </a:t>
            </a:r>
            <a:r>
              <a:rPr lang="en-GB" dirty="0" err="1"/>
              <a:t>nt</a:t>
            </a:r>
            <a:r>
              <a:rPr lang="en-GB" dirty="0"/>
              <a:t> long TSD sequences were added up across the 3 species and analysed</a:t>
            </a:r>
          </a:p>
          <a:p>
            <a:endParaRPr lang="en-GB" dirty="0"/>
          </a:p>
          <a:p>
            <a:r>
              <a:rPr lang="en-GB" b="1" dirty="0"/>
              <a:t>Method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Again this was done using the same </a:t>
            </a:r>
            <a:r>
              <a:rPr lang="en-GB" dirty="0" err="1"/>
              <a:t>packFinder</a:t>
            </a:r>
            <a:r>
              <a:rPr lang="en-GB" dirty="0"/>
              <a:t> settings, with a query search of CACTT looking for elements between 300 – 3,500 </a:t>
            </a:r>
            <a:r>
              <a:rPr lang="en-GB" dirty="0" err="1"/>
              <a:t>nt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results were not normalised against the length of chromosome 1 of each species – as interspecies differences is not the main aim of this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Instead, the results show that for all 3 species TSD sequences of AAA, or TTT were most frequent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This at first made sense due to their pairing, however </a:t>
            </a:r>
            <a:r>
              <a:rPr lang="en-GB" dirty="0" err="1"/>
              <a:t>packFinder</a:t>
            </a:r>
            <a:r>
              <a:rPr lang="en-GB" dirty="0"/>
              <a:t> only analysis 5’-3’, positive TSD sequences, so it looks like this was not the reason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Some TSD sequences such as CGG and TCG were only found in one or two species, and not all three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FA071-C287-1B4B-B08A-8A16BA6FBF0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89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BLASTn</a:t>
            </a:r>
            <a:r>
              <a:rPr lang="en-GB" dirty="0"/>
              <a:t> analysis was done on longer </a:t>
            </a:r>
            <a:r>
              <a:rPr lang="en-GB" dirty="0" err="1"/>
              <a:t>packFinder</a:t>
            </a:r>
            <a:r>
              <a:rPr lang="en-GB" dirty="0"/>
              <a:t> matches through NCBI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These longer matches were taken from </a:t>
            </a:r>
            <a:r>
              <a:rPr lang="en-GB" dirty="0" err="1"/>
              <a:t>packFinder</a:t>
            </a:r>
            <a:r>
              <a:rPr lang="en-GB" dirty="0"/>
              <a:t> searching for longer sequences between 3,500 and 5,000 </a:t>
            </a:r>
            <a:r>
              <a:rPr lang="en-GB" dirty="0" err="1"/>
              <a:t>nt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Default NCBI </a:t>
            </a:r>
            <a:r>
              <a:rPr lang="en-GB" dirty="0" err="1"/>
              <a:t>BLASTn</a:t>
            </a:r>
            <a:r>
              <a:rPr lang="en-GB" dirty="0"/>
              <a:t> settings were used, and the first 50 results were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results indicate pack-CACTA sequences present, meaning they are non-autonomous of carry genes, or gene parts, within.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Despite low E-values and high percentage identity matches, the query coverage is remarkedly 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This is most likely down to the </a:t>
            </a:r>
            <a:r>
              <a:rPr lang="en-GB" dirty="0" err="1"/>
              <a:t>packFinder</a:t>
            </a:r>
            <a:r>
              <a:rPr lang="en-GB" dirty="0"/>
              <a:t> settings, and these possible matches genes being &gt;5,000 </a:t>
            </a:r>
            <a:r>
              <a:rPr lang="en-GB" dirty="0" err="1"/>
              <a:t>nt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One possible way to further analyse these results is but widening the range of matches to greater than 5,000 </a:t>
            </a:r>
            <a:r>
              <a:rPr lang="en-GB" dirty="0" err="1"/>
              <a:t>nt</a:t>
            </a:r>
            <a:r>
              <a:rPr lang="en-GB" dirty="0"/>
              <a:t> to hopefully increases the query coverage while keeping the E-value low and percentage identity match high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While this would be possible to analyse through </a:t>
            </a:r>
            <a:r>
              <a:rPr lang="en-GB" dirty="0" err="1"/>
              <a:t>BLASTn</a:t>
            </a:r>
            <a:r>
              <a:rPr lang="en-GB" dirty="0"/>
              <a:t>, finding the longer </a:t>
            </a:r>
            <a:r>
              <a:rPr lang="en-GB" dirty="0" err="1"/>
              <a:t>packFinder</a:t>
            </a:r>
            <a:r>
              <a:rPr lang="en-GB" dirty="0"/>
              <a:t> matches in the first place was resource and time intensive, so it was not feasible to widen the range or repeat the analysis on the other 2 species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asterisks highlight predicted genes from NCBI – with the only non predicted sequence being a BAC sequence from Q. robur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All other results are predicted genes found in familiar species within the same genus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It is more likely that these genes are also present within Q. robur, rather than them just being carried within pack-CACTA elements while originating only from Q. lobata or Q. </a:t>
            </a:r>
            <a:r>
              <a:rPr lang="en-GB" dirty="0" err="1"/>
              <a:t>suber</a:t>
            </a:r>
            <a:r>
              <a:rPr lang="en-GB" dirty="0"/>
              <a:t> species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FA071-C287-1B4B-B08A-8A16BA6FBF0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307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Multiple sequence alignment was carried out on the results from the original CACTT, 3 length TSD, sequences between 300 – 3,500 </a:t>
            </a:r>
            <a:r>
              <a:rPr lang="en-GB" dirty="0" err="1"/>
              <a:t>nt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This MSA uses the 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ltiple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equence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omparison by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og-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xpectation (or MUSCLE) algorithm provided by EMBL-EBI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 and analysis from this in R, lead to a possible consensus sequence of CACTTCTCAT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to be taken with a grain of salt, and further analysis is needed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Attempts to classify these results further using dendrogram methods provided in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packFinder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didn’t bear fruit and will need to be reattempted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important to help subclassify matches based on clades found on the dendrograms, as different subclasses of CACTA elements most likely have different consensus sequences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Further more this is not the consensus sequence for either of the other 2 species – which should be worked on and discovered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FA071-C287-1B4B-B08A-8A16BA6FBF0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867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3F1B-D11B-E346-B04E-EA2540FE6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27857-EBE3-F84C-A08D-F3066D372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88DAB-AAE2-DF49-8697-F18E8B4C4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6602-BEAF-C542-98C1-5945B45993B7}" type="datetimeFigureOut">
              <a:rPr lang="en-GB" smtClean="0"/>
              <a:t>12/09/2021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EFE05-D19E-9E49-81B0-02A2EF9FE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43BE0-EC5F-CE42-B00D-BB8A48B2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518F-E511-1646-9630-8FED763C0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80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5B7C-1BEB-784E-8824-20C57A2D1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4BA1C-B676-1E42-B842-BE38C09FE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284CD-A7B4-F540-B0F5-060077429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6602-BEAF-C542-98C1-5945B45993B7}" type="datetimeFigureOut">
              <a:rPr lang="en-GB" smtClean="0"/>
              <a:t>12/09/2021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1DD7C-803C-4F4B-A90E-A17CA520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79F1A-DE7D-BC4D-84DB-DE8C2BADE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518F-E511-1646-9630-8FED763C0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27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90BBD1-872E-B940-9B0E-C1BB4DCA5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AC925-61E4-354A-BEF1-34254D1E6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15704-9055-C944-AEE0-75D264EBD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6602-BEAF-C542-98C1-5945B45993B7}" type="datetimeFigureOut">
              <a:rPr lang="en-GB" smtClean="0"/>
              <a:t>12/09/2021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8F296-8F4D-DF42-91B7-A98344E3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2A746-D2D2-3E45-B16F-F986BC2C8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518F-E511-1646-9630-8FED763C0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975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C08E-942E-3648-85D6-36B519F8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7563F-71F5-C944-8B49-A08C78770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29ED9-2E69-814E-81AC-759204CD7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6602-BEAF-C542-98C1-5945B45993B7}" type="datetimeFigureOut">
              <a:rPr lang="en-GB" smtClean="0"/>
              <a:t>12/09/2021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B2FFE-2924-8140-8342-58A8FC3E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A9B9C-30F5-694A-9772-7F2DA49A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518F-E511-1646-9630-8FED763C0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51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DA73E-8ED7-8D45-85D4-737C0DF74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4849A-A965-C248-AE0C-E1B9ECBBB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1FAFB-D177-E04C-A56A-C5C0002D7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6602-BEAF-C542-98C1-5945B45993B7}" type="datetimeFigureOut">
              <a:rPr lang="en-GB" smtClean="0"/>
              <a:t>12/09/2021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472BE-65FA-8947-89E4-F644955E3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AF213-70F9-AD4D-A0F4-D605854F8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518F-E511-1646-9630-8FED763C0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98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8C38-E7FE-2547-AC4E-2A8D4F13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C3EFD-62D7-4147-B498-CA2FF8137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BC73E-DFD8-FD41-9C38-C78749FC0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7A054-C066-5846-893C-78A296020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6602-BEAF-C542-98C1-5945B45993B7}" type="datetimeFigureOut">
              <a:rPr lang="en-GB" smtClean="0"/>
              <a:t>12/09/2021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4FFE8-90C5-3849-86C4-9A86D3AB0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DF2FF-4E6C-4640-AD41-A8A49636B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518F-E511-1646-9630-8FED763C0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61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1BCE-45AC-1F4B-AD39-00CC2562B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303DC-2C94-B04C-9F8F-AE1B9B0B9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B0472-C172-F14D-9F7D-B7930DD89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6932B6-068A-0E49-94FC-0C7E31922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0B0E34-0873-9346-8A89-0A343FB37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16890-375B-9E4F-905A-1F0A58383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6602-BEAF-C542-98C1-5945B45993B7}" type="datetimeFigureOut">
              <a:rPr lang="en-GB" smtClean="0"/>
              <a:t>12/09/2021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A624D-4B23-9C44-A906-21004F3FA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C30D28-1319-4547-81A7-120CBA12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518F-E511-1646-9630-8FED763C0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14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37A1A-22C5-814F-A012-B230C1CD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D69E38-AE42-8C44-90B8-5C5A360AA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6602-BEAF-C542-98C1-5945B45993B7}" type="datetimeFigureOut">
              <a:rPr lang="en-GB" smtClean="0"/>
              <a:t>12/09/2021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ED3B6-D62E-4E46-BE18-C59F79F73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CDA6BC-DB13-7841-BCB4-38681D101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518F-E511-1646-9630-8FED763C0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41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A04072-AD6F-C446-8CC4-2522C4469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6602-BEAF-C542-98C1-5945B45993B7}" type="datetimeFigureOut">
              <a:rPr lang="en-GB" smtClean="0"/>
              <a:t>12/09/2021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DF7513-6EDC-6241-BB87-E976E34C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1D2D1-6F36-AB47-913D-4827FC28E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518F-E511-1646-9630-8FED763C0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39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363F-359D-EA4B-8B4D-794641C47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993B3-DDE8-6F47-8740-CAD8EF527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158BB-6CFA-9448-82E9-4DF1953A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B4731-749A-3A48-8218-F6E23CEBB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6602-BEAF-C542-98C1-5945B45993B7}" type="datetimeFigureOut">
              <a:rPr lang="en-GB" smtClean="0"/>
              <a:t>12/09/2021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E5B73-21C0-AB4A-906A-7E37EE5D0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5E050-0700-1A42-A75E-0BA195F80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518F-E511-1646-9630-8FED763C0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14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743C0-D784-8243-8184-3930595C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F0E1ED-B99B-1A4D-9659-741CFD80B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A7EA5-74C9-FD4F-A1AF-717EEBB4D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2E804-8408-D341-8E27-6A2AEAC1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6602-BEAF-C542-98C1-5945B45993B7}" type="datetimeFigureOut">
              <a:rPr lang="en-GB" smtClean="0"/>
              <a:t>12/09/2021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25C56-ED26-774E-8AC6-48F9A9CAA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B3C9D-147B-2D47-A415-0D9EC6BF2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518F-E511-1646-9630-8FED763C0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41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34FDF4-898C-DC48-8D08-354A4BCD8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BC24B-F40F-5749-9ECE-CC0795E13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190AB-DEA8-A14D-AD23-CC53E99B3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56602-BEAF-C542-98C1-5945B45993B7}" type="datetimeFigureOut">
              <a:rPr lang="en-GB" smtClean="0"/>
              <a:t>12/09/2021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83A1C-0F99-664B-AD79-89E6F801F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FF9CB-FEFE-8B44-A64D-2FC2AAED4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D518F-E511-1646-9630-8FED763C0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31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990F0-21CA-B54A-A28F-03768E770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GB" sz="8100" dirty="0"/>
              <a:t>Analysis of CACTA elements within </a:t>
            </a:r>
            <a:r>
              <a:rPr lang="en-GB" sz="8100" i="1" dirty="0"/>
              <a:t>Quercus robur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11B38-4B3C-0F4F-A33E-F6A1D67B1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GB" dirty="0"/>
              <a:t>Angus Bucknell (Year 3; </a:t>
            </a:r>
            <a:r>
              <a:rPr lang="en-GB" dirty="0" err="1"/>
              <a:t>MSci</a:t>
            </a:r>
            <a:r>
              <a:rPr lang="en-GB" dirty="0"/>
              <a:t> Biological Sciences)</a:t>
            </a:r>
            <a:endParaRPr lang="en-GB"/>
          </a:p>
          <a:p>
            <a:pPr algn="l"/>
            <a:r>
              <a:rPr lang="en-GB" dirty="0"/>
              <a:t>axb1427@student.bham.ac.uk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861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5C662-C627-4A4B-8ED4-26C97C4E8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GB" sz="5000"/>
              <a:t>What are CACTA transposable elements?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F2018-168A-154D-93C1-A574FFDF2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GB" sz="2200" dirty="0"/>
              <a:t>Class II transposons originating from MULE transposons</a:t>
            </a:r>
          </a:p>
          <a:p>
            <a:r>
              <a:rPr lang="en-GB" sz="2200" dirty="0"/>
              <a:t>Characterised by having a beginning TIR sequence of “CACTA”</a:t>
            </a:r>
          </a:p>
          <a:p>
            <a:r>
              <a:rPr lang="en-GB" sz="2200" dirty="0"/>
              <a:t>Can be autonomous, or non-autonomous</a:t>
            </a:r>
          </a:p>
          <a:p>
            <a:r>
              <a:rPr lang="en-GB" sz="2200" dirty="0"/>
              <a:t>Referred to as </a:t>
            </a:r>
            <a:r>
              <a:rPr lang="en-GB" sz="2200" i="1" dirty="0" err="1"/>
              <a:t>En</a:t>
            </a:r>
            <a:r>
              <a:rPr lang="en-GB" sz="2200" dirty="0"/>
              <a:t>/</a:t>
            </a:r>
            <a:r>
              <a:rPr lang="en-GB" sz="2200" i="1" dirty="0" err="1"/>
              <a:t>Spm</a:t>
            </a:r>
            <a:r>
              <a:rPr lang="en-GB" sz="2200" dirty="0"/>
              <a:t> transposons sometimes</a:t>
            </a:r>
          </a:p>
        </p:txBody>
      </p:sp>
    </p:spTree>
    <p:extLst>
      <p:ext uri="{BB962C8B-B14F-4D97-AF65-F5344CB8AC3E}">
        <p14:creationId xmlns:p14="http://schemas.microsoft.com/office/powerpoint/2010/main" val="263747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D0BE52-8B14-C047-AAFF-6AEA42AE4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Identification of CACTA transposons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638B5-F600-E641-8C12-898F2FE5F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Species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i="1" dirty="0"/>
              <a:t>Quercus </a:t>
            </a:r>
            <a:r>
              <a:rPr lang="en-US" sz="2000" i="1" dirty="0" err="1"/>
              <a:t>robur</a:t>
            </a:r>
            <a:endParaRPr lang="en-US" sz="2000" i="1" dirty="0"/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i="1" dirty="0"/>
              <a:t>Fraxinus excelsior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i="1" dirty="0"/>
              <a:t>Corylus avellana</a:t>
            </a:r>
          </a:p>
          <a:p>
            <a:pPr lvl="1"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Search terms focuses on CACTN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Includes controls with same GC complexity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Done using </a:t>
            </a:r>
            <a:r>
              <a:rPr lang="en-US" sz="2000" dirty="0" err="1"/>
              <a:t>packFinder</a:t>
            </a:r>
            <a:endParaRPr lang="en-US" sz="2000" dirty="0"/>
          </a:p>
          <a:p>
            <a:pPr marL="742950" lvl="1"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Error bars indicate SEM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1AE009BA-EE7E-AB4E-8529-F8A3026DA9B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2083" r="4" b="4"/>
          <a:stretch/>
        </p:blipFill>
        <p:spPr>
          <a:xfrm>
            <a:off x="5685810" y="674162"/>
            <a:ext cx="6009366" cy="560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362B38E8-4340-584B-B9E9-D041E9E25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48335" y="849381"/>
            <a:ext cx="6583212" cy="538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97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31537-E32C-8B41-84BE-5F0918605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Analysis of </a:t>
            </a:r>
            <a:r>
              <a:rPr lang="en-US" sz="3700" i="1"/>
              <a:t>Q. robur </a:t>
            </a:r>
            <a:r>
              <a:rPr lang="en-US" sz="3700"/>
              <a:t>TSD length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E0C5A-FA0A-4E47-829C-20948D356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CACTA sequences found in other species has a TSD length of 3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Hypothesis: TSD = 3 should have more matches than TSD&gt;3 or TSD&lt;3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741DBF7-8226-6141-9162-572B9D5F54D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-204" t="1" r="1" b="1"/>
          <a:stretch/>
        </p:blipFill>
        <p:spPr>
          <a:xfrm>
            <a:off x="5719088" y="799034"/>
            <a:ext cx="5904767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86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61E7-53D6-0541-A8EC-EB46AB9B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Analysis of TSD sequence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6CA5DB-8CB9-EA41-ADBB-2C74D3C21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85742" y="1475016"/>
            <a:ext cx="12020516" cy="4742227"/>
          </a:xfrm>
        </p:spPr>
      </p:pic>
    </p:spTree>
    <p:extLst>
      <p:ext uri="{BB962C8B-B14F-4D97-AF65-F5344CB8AC3E}">
        <p14:creationId xmlns:p14="http://schemas.microsoft.com/office/powerpoint/2010/main" val="2476310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A724C-8F63-3B4E-9B53-7FFD36F5F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BLAST analysis within </a:t>
            </a:r>
            <a:r>
              <a:rPr lang="en-GB" sz="4800" i="1" dirty="0"/>
              <a:t>Q. robur </a:t>
            </a:r>
            <a:r>
              <a:rPr lang="en-GB" sz="4800" dirty="0"/>
              <a:t>long matches</a:t>
            </a:r>
          </a:p>
        </p:txBody>
      </p:sp>
      <p:cxnSp>
        <p:nvCxnSpPr>
          <p:cNvPr id="24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CF6ECD-7F4A-2140-B4B5-A99242F049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160240"/>
              </p:ext>
            </p:extLst>
          </p:nvPr>
        </p:nvGraphicFramePr>
        <p:xfrm>
          <a:off x="1664157" y="3017519"/>
          <a:ext cx="8859332" cy="3209908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{073A0DAA-6AF3-43AB-8588-CEC1D06C72B9}</a:tableStyleId>
              </a:tblPr>
              <a:tblGrid>
                <a:gridCol w="3649412">
                  <a:extLst>
                    <a:ext uri="{9D8B030D-6E8A-4147-A177-3AD203B41FA5}">
                      <a16:colId xmlns:a16="http://schemas.microsoft.com/office/drawing/2014/main" val="703839210"/>
                    </a:ext>
                  </a:extLst>
                </a:gridCol>
                <a:gridCol w="1165442">
                  <a:extLst>
                    <a:ext uri="{9D8B030D-6E8A-4147-A177-3AD203B41FA5}">
                      <a16:colId xmlns:a16="http://schemas.microsoft.com/office/drawing/2014/main" val="392809654"/>
                    </a:ext>
                  </a:extLst>
                </a:gridCol>
                <a:gridCol w="1491371">
                  <a:extLst>
                    <a:ext uri="{9D8B030D-6E8A-4147-A177-3AD203B41FA5}">
                      <a16:colId xmlns:a16="http://schemas.microsoft.com/office/drawing/2014/main" val="4177067918"/>
                    </a:ext>
                  </a:extLst>
                </a:gridCol>
                <a:gridCol w="770377">
                  <a:extLst>
                    <a:ext uri="{9D8B030D-6E8A-4147-A177-3AD203B41FA5}">
                      <a16:colId xmlns:a16="http://schemas.microsoft.com/office/drawing/2014/main" val="1495442585"/>
                    </a:ext>
                  </a:extLst>
                </a:gridCol>
                <a:gridCol w="1782730">
                  <a:extLst>
                    <a:ext uri="{9D8B030D-6E8A-4147-A177-3AD203B41FA5}">
                      <a16:colId xmlns:a16="http://schemas.microsoft.com/office/drawing/2014/main" val="37739551"/>
                    </a:ext>
                  </a:extLst>
                </a:gridCol>
              </a:tblGrid>
              <a:tr h="367213">
                <a:tc>
                  <a:txBody>
                    <a:bodyPr/>
                    <a:lstStyle/>
                    <a:p>
                      <a:r>
                        <a:rPr lang="en-GB" sz="1300" b="1" cap="none" spc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53926" marR="77038" marT="15408" marB="11555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b="1" cap="none" spc="0">
                          <a:solidFill>
                            <a:schemeClr val="tx1"/>
                          </a:solidFill>
                        </a:rPr>
                        <a:t>Max Score</a:t>
                      </a:r>
                    </a:p>
                  </a:txBody>
                  <a:tcPr marL="53926" marR="77038" marT="15408" marB="11555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b="1" cap="none" spc="0">
                          <a:solidFill>
                            <a:schemeClr val="tx1"/>
                          </a:solidFill>
                        </a:rPr>
                        <a:t>Query coverage</a:t>
                      </a:r>
                    </a:p>
                  </a:txBody>
                  <a:tcPr marL="53926" marR="77038" marT="15408" marB="11555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b="1" cap="none" spc="0">
                          <a:solidFill>
                            <a:schemeClr val="tx1"/>
                          </a:solidFill>
                        </a:rPr>
                        <a:t>E-value</a:t>
                      </a:r>
                    </a:p>
                  </a:txBody>
                  <a:tcPr marL="53926" marR="77038" marT="15408" marB="11555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b="1" cap="none" spc="0">
                          <a:solidFill>
                            <a:schemeClr val="tx1"/>
                          </a:solidFill>
                        </a:rPr>
                        <a:t>Percentage identity</a:t>
                      </a:r>
                    </a:p>
                  </a:txBody>
                  <a:tcPr marL="53926" marR="77038" marT="15408" marB="11555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976047"/>
                  </a:ext>
                </a:extLst>
              </a:tr>
              <a:tr h="315855">
                <a:tc>
                  <a:txBody>
                    <a:bodyPr/>
                    <a:lstStyle/>
                    <a:p>
                      <a:r>
                        <a:rPr lang="en-GB" sz="1000" i="0" cap="none" spc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en-GB" sz="1000" i="1" cap="none" spc="0">
                          <a:solidFill>
                            <a:schemeClr val="tx1"/>
                          </a:solidFill>
                        </a:rPr>
                        <a:t>Q. lobata</a:t>
                      </a:r>
                      <a:r>
                        <a:rPr lang="en-GB" sz="1000" cap="none" spc="0">
                          <a:solidFill>
                            <a:schemeClr val="tx1"/>
                          </a:solidFill>
                        </a:rPr>
                        <a:t> toll/interleukin-1 RLP</a:t>
                      </a:r>
                    </a:p>
                  </a:txBody>
                  <a:tcPr marL="53926" marR="77038" marT="15408" marB="11555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cap="none" spc="0">
                          <a:solidFill>
                            <a:schemeClr val="tx1"/>
                          </a:solidFill>
                        </a:rPr>
                        <a:t>898</a:t>
                      </a:r>
                    </a:p>
                  </a:txBody>
                  <a:tcPr marL="53926" marR="77038" marT="15408" marB="1155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cap="none" spc="0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</a:txBody>
                  <a:tcPr marL="53926" marR="77038" marT="15408" marB="1155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cap="none" spc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53926" marR="77038" marT="15408" marB="1155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cap="none" spc="0">
                          <a:solidFill>
                            <a:schemeClr val="tx1"/>
                          </a:solidFill>
                        </a:rPr>
                        <a:t>99.20%</a:t>
                      </a:r>
                    </a:p>
                  </a:txBody>
                  <a:tcPr marL="53926" marR="77038" marT="15408" marB="1155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715951"/>
                  </a:ext>
                </a:extLst>
              </a:tr>
              <a:tr h="315855">
                <a:tc>
                  <a:txBody>
                    <a:bodyPr/>
                    <a:lstStyle/>
                    <a:p>
                      <a:r>
                        <a:rPr lang="en-GB" sz="1000" i="0" cap="none" spc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en-GB" sz="1000" i="1" cap="none" spc="0">
                          <a:solidFill>
                            <a:schemeClr val="tx1"/>
                          </a:solidFill>
                        </a:rPr>
                        <a:t>Q. </a:t>
                      </a:r>
                      <a:r>
                        <a:rPr lang="en-GB" sz="1000" i="1" cap="none" spc="0" err="1">
                          <a:solidFill>
                            <a:schemeClr val="tx1"/>
                          </a:solidFill>
                        </a:rPr>
                        <a:t>suber</a:t>
                      </a:r>
                      <a:r>
                        <a:rPr lang="en-GB" sz="1000" i="1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cap="none" spc="0">
                          <a:solidFill>
                            <a:schemeClr val="tx1"/>
                          </a:solidFill>
                        </a:rPr>
                        <a:t>TMV resistance protein</a:t>
                      </a:r>
                    </a:p>
                  </a:txBody>
                  <a:tcPr marL="53926" marR="77038" marT="15408" marB="11555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cap="none" spc="0">
                          <a:solidFill>
                            <a:schemeClr val="tx1"/>
                          </a:solidFill>
                        </a:rPr>
                        <a:t>1120</a:t>
                      </a:r>
                    </a:p>
                  </a:txBody>
                  <a:tcPr marL="53926" marR="77038" marT="15408" marB="1155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cap="none" spc="0">
                          <a:solidFill>
                            <a:schemeClr val="tx1"/>
                          </a:solidFill>
                        </a:rPr>
                        <a:t>20%</a:t>
                      </a:r>
                    </a:p>
                  </a:txBody>
                  <a:tcPr marL="53926" marR="77038" marT="15408" marB="1155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cap="none" spc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53926" marR="77038" marT="15408" marB="1155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cap="none" spc="0">
                          <a:solidFill>
                            <a:schemeClr val="tx1"/>
                          </a:solidFill>
                        </a:rPr>
                        <a:t>85.49%</a:t>
                      </a:r>
                    </a:p>
                  </a:txBody>
                  <a:tcPr marL="53926" marR="77038" marT="15408" marB="1155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154531"/>
                  </a:ext>
                </a:extLst>
              </a:tr>
              <a:tr h="3158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cap="none" spc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en-GB" sz="1000" i="1" cap="none" spc="0">
                          <a:solidFill>
                            <a:schemeClr val="tx1"/>
                          </a:solidFill>
                        </a:rPr>
                        <a:t>Q. </a:t>
                      </a:r>
                      <a:r>
                        <a:rPr lang="en-GB" sz="1000" i="1" cap="none" spc="0" err="1">
                          <a:solidFill>
                            <a:schemeClr val="tx1"/>
                          </a:solidFill>
                        </a:rPr>
                        <a:t>suber</a:t>
                      </a:r>
                      <a:r>
                        <a:rPr lang="en-GB" sz="1000" i="1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cap="none" spc="0">
                          <a:solidFill>
                            <a:schemeClr val="tx1"/>
                          </a:solidFill>
                        </a:rPr>
                        <a:t>TMV resistance protein</a:t>
                      </a:r>
                    </a:p>
                  </a:txBody>
                  <a:tcPr marL="53926" marR="77038" marT="15408" marB="11555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cap="none" spc="0">
                          <a:solidFill>
                            <a:schemeClr val="tx1"/>
                          </a:solidFill>
                        </a:rPr>
                        <a:t>963</a:t>
                      </a:r>
                    </a:p>
                  </a:txBody>
                  <a:tcPr marL="53926" marR="77038" marT="15408" marB="1155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cap="none" spc="0">
                          <a:solidFill>
                            <a:schemeClr val="tx1"/>
                          </a:solidFill>
                        </a:rPr>
                        <a:t>18%</a:t>
                      </a:r>
                    </a:p>
                  </a:txBody>
                  <a:tcPr marL="53926" marR="77038" marT="15408" marB="1155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cap="none" spc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53926" marR="77038" marT="15408" marB="1155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cap="none" spc="0">
                          <a:solidFill>
                            <a:schemeClr val="tx1"/>
                          </a:solidFill>
                        </a:rPr>
                        <a:t>84.85%</a:t>
                      </a:r>
                    </a:p>
                  </a:txBody>
                  <a:tcPr marL="53926" marR="77038" marT="15408" marB="1155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641580"/>
                  </a:ext>
                </a:extLst>
              </a:tr>
              <a:tr h="315855">
                <a:tc>
                  <a:txBody>
                    <a:bodyPr/>
                    <a:lstStyle/>
                    <a:p>
                      <a:r>
                        <a:rPr lang="en-GB" sz="1000" i="1" cap="none" spc="0" dirty="0">
                          <a:solidFill>
                            <a:schemeClr val="tx1"/>
                          </a:solidFill>
                        </a:rPr>
                        <a:t>Q. robur</a:t>
                      </a:r>
                      <a:r>
                        <a:rPr lang="en-GB" sz="1000" cap="none" spc="0" dirty="0">
                          <a:solidFill>
                            <a:schemeClr val="tx1"/>
                          </a:solidFill>
                        </a:rPr>
                        <a:t> BAC genome isolate 200B16 </a:t>
                      </a:r>
                    </a:p>
                  </a:txBody>
                  <a:tcPr marL="53926" marR="77038" marT="15408" marB="11555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cap="none" spc="0">
                          <a:solidFill>
                            <a:schemeClr val="tx1"/>
                          </a:solidFill>
                        </a:rPr>
                        <a:t>1696</a:t>
                      </a:r>
                    </a:p>
                  </a:txBody>
                  <a:tcPr marL="53926" marR="77038" marT="15408" marB="1155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cap="none" spc="0">
                          <a:solidFill>
                            <a:schemeClr val="tx1"/>
                          </a:solidFill>
                        </a:rPr>
                        <a:t>56%</a:t>
                      </a:r>
                    </a:p>
                  </a:txBody>
                  <a:tcPr marL="53926" marR="77038" marT="15408" marB="1155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cap="none" spc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53926" marR="77038" marT="15408" marB="1155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cap="none" spc="0">
                          <a:solidFill>
                            <a:schemeClr val="tx1"/>
                          </a:solidFill>
                        </a:rPr>
                        <a:t>81.63%</a:t>
                      </a:r>
                    </a:p>
                  </a:txBody>
                  <a:tcPr marL="53926" marR="77038" marT="15408" marB="1155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635080"/>
                  </a:ext>
                </a:extLst>
              </a:tr>
              <a:tr h="315855">
                <a:tc>
                  <a:txBody>
                    <a:bodyPr/>
                    <a:lstStyle/>
                    <a:p>
                      <a:r>
                        <a:rPr lang="en-GB" sz="1000" cap="none" spc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en-GB" sz="1000" i="1" cap="none" spc="0">
                          <a:solidFill>
                            <a:schemeClr val="tx1"/>
                          </a:solidFill>
                        </a:rPr>
                        <a:t>Q. lobata</a:t>
                      </a:r>
                      <a:r>
                        <a:rPr lang="en-GB" sz="1000" cap="none" spc="0">
                          <a:solidFill>
                            <a:schemeClr val="tx1"/>
                          </a:solidFill>
                        </a:rPr>
                        <a:t> TMV resistance protein</a:t>
                      </a:r>
                    </a:p>
                  </a:txBody>
                  <a:tcPr marL="53926" marR="77038" marT="15408" marB="11555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cap="none" spc="0">
                          <a:solidFill>
                            <a:schemeClr val="tx1"/>
                          </a:solidFill>
                        </a:rPr>
                        <a:t>1057</a:t>
                      </a:r>
                    </a:p>
                  </a:txBody>
                  <a:tcPr marL="53926" marR="77038" marT="15408" marB="1155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cap="none" spc="0">
                          <a:solidFill>
                            <a:schemeClr val="tx1"/>
                          </a:solidFill>
                        </a:rPr>
                        <a:t>51%</a:t>
                      </a:r>
                    </a:p>
                  </a:txBody>
                  <a:tcPr marL="53926" marR="77038" marT="15408" marB="1155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cap="none" spc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53926" marR="77038" marT="15408" marB="1155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cap="none" spc="0">
                          <a:solidFill>
                            <a:schemeClr val="tx1"/>
                          </a:solidFill>
                        </a:rPr>
                        <a:t>84.15%</a:t>
                      </a:r>
                    </a:p>
                  </a:txBody>
                  <a:tcPr marL="53926" marR="77038" marT="15408" marB="1155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316980"/>
                  </a:ext>
                </a:extLst>
              </a:tr>
              <a:tr h="315855">
                <a:tc>
                  <a:txBody>
                    <a:bodyPr/>
                    <a:lstStyle/>
                    <a:p>
                      <a:r>
                        <a:rPr lang="en-GB" sz="1000" cap="none" spc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en-GB" sz="1000" i="1" cap="none" spc="0">
                          <a:solidFill>
                            <a:schemeClr val="tx1"/>
                          </a:solidFill>
                        </a:rPr>
                        <a:t>Q. </a:t>
                      </a:r>
                      <a:r>
                        <a:rPr lang="en-GB" sz="1000" i="1" cap="none" spc="0" err="1">
                          <a:solidFill>
                            <a:schemeClr val="tx1"/>
                          </a:solidFill>
                        </a:rPr>
                        <a:t>suber</a:t>
                      </a:r>
                      <a:r>
                        <a:rPr lang="en-GB" sz="1000" cap="none" spc="0">
                          <a:solidFill>
                            <a:schemeClr val="tx1"/>
                          </a:solidFill>
                        </a:rPr>
                        <a:t> suppressor of </a:t>
                      </a:r>
                      <a:r>
                        <a:rPr lang="en-GB" sz="1000" i="1" cap="none" spc="0">
                          <a:solidFill>
                            <a:schemeClr val="tx1"/>
                          </a:solidFill>
                        </a:rPr>
                        <a:t>npr1-1</a:t>
                      </a:r>
                    </a:p>
                  </a:txBody>
                  <a:tcPr marL="53926" marR="77038" marT="15408" marB="11555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cap="none" spc="0">
                          <a:solidFill>
                            <a:schemeClr val="tx1"/>
                          </a:solidFill>
                        </a:rPr>
                        <a:t>1369</a:t>
                      </a:r>
                    </a:p>
                  </a:txBody>
                  <a:tcPr marL="53926" marR="77038" marT="15408" marB="1155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cap="none" spc="0">
                          <a:solidFill>
                            <a:schemeClr val="tx1"/>
                          </a:solidFill>
                        </a:rPr>
                        <a:t>35%</a:t>
                      </a:r>
                    </a:p>
                  </a:txBody>
                  <a:tcPr marL="53926" marR="77038" marT="15408" marB="1155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cap="none" spc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53926" marR="77038" marT="15408" marB="1155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cap="none" spc="0">
                          <a:solidFill>
                            <a:schemeClr val="tx1"/>
                          </a:solidFill>
                        </a:rPr>
                        <a:t>93.67%</a:t>
                      </a:r>
                    </a:p>
                  </a:txBody>
                  <a:tcPr marL="53926" marR="77038" marT="15408" marB="1155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125377"/>
                  </a:ext>
                </a:extLst>
              </a:tr>
              <a:tr h="315855">
                <a:tc>
                  <a:txBody>
                    <a:bodyPr/>
                    <a:lstStyle/>
                    <a:p>
                      <a:r>
                        <a:rPr lang="en-GB" sz="1000" cap="none" spc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en-GB" sz="1000" i="1" cap="none" spc="0">
                          <a:solidFill>
                            <a:schemeClr val="tx1"/>
                          </a:solidFill>
                        </a:rPr>
                        <a:t>Q. </a:t>
                      </a:r>
                      <a:r>
                        <a:rPr lang="en-GB" sz="1000" i="1" cap="none" spc="0" err="1">
                          <a:solidFill>
                            <a:schemeClr val="tx1"/>
                          </a:solidFill>
                        </a:rPr>
                        <a:t>suber</a:t>
                      </a:r>
                      <a:r>
                        <a:rPr lang="en-GB" sz="1000" cap="none" spc="0">
                          <a:solidFill>
                            <a:schemeClr val="tx1"/>
                          </a:solidFill>
                        </a:rPr>
                        <a:t> twinkle homolog protein</a:t>
                      </a:r>
                    </a:p>
                  </a:txBody>
                  <a:tcPr marL="53926" marR="77038" marT="15408" marB="11555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cap="none" spc="0">
                          <a:solidFill>
                            <a:schemeClr val="tx1"/>
                          </a:solidFill>
                        </a:rPr>
                        <a:t>728</a:t>
                      </a:r>
                    </a:p>
                  </a:txBody>
                  <a:tcPr marL="53926" marR="77038" marT="15408" marB="1155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cap="none" spc="0">
                          <a:solidFill>
                            <a:schemeClr val="tx1"/>
                          </a:solidFill>
                        </a:rPr>
                        <a:t>12%</a:t>
                      </a:r>
                    </a:p>
                  </a:txBody>
                  <a:tcPr marL="53926" marR="77038" marT="15408" marB="1155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cap="none" spc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53926" marR="77038" marT="15408" marB="1155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cap="none" spc="0">
                          <a:solidFill>
                            <a:schemeClr val="tx1"/>
                          </a:solidFill>
                        </a:rPr>
                        <a:t>89.45%</a:t>
                      </a:r>
                    </a:p>
                  </a:txBody>
                  <a:tcPr marL="53926" marR="77038" marT="15408" marB="1155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688693"/>
                  </a:ext>
                </a:extLst>
              </a:tr>
              <a:tr h="315855">
                <a:tc>
                  <a:txBody>
                    <a:bodyPr/>
                    <a:lstStyle/>
                    <a:p>
                      <a:r>
                        <a:rPr lang="en-GB" sz="1000" cap="none" spc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en-GB" sz="1000" i="1" cap="none" spc="0">
                          <a:solidFill>
                            <a:schemeClr val="tx1"/>
                          </a:solidFill>
                        </a:rPr>
                        <a:t>Q. lobata</a:t>
                      </a:r>
                      <a:r>
                        <a:rPr lang="en-GB" sz="10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cap="none" spc="0" err="1">
                          <a:solidFill>
                            <a:schemeClr val="tx1"/>
                          </a:solidFill>
                        </a:rPr>
                        <a:t>fascilin</a:t>
                      </a:r>
                      <a:r>
                        <a:rPr lang="en-GB" sz="1000" cap="none" spc="0">
                          <a:solidFill>
                            <a:schemeClr val="tx1"/>
                          </a:solidFill>
                        </a:rPr>
                        <a:t>-like arabinogalactan protein 20</a:t>
                      </a:r>
                    </a:p>
                  </a:txBody>
                  <a:tcPr marL="53926" marR="77038" marT="15408" marB="11555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cap="none" spc="0">
                          <a:solidFill>
                            <a:schemeClr val="tx1"/>
                          </a:solidFill>
                        </a:rPr>
                        <a:t>2767</a:t>
                      </a:r>
                    </a:p>
                  </a:txBody>
                  <a:tcPr marL="53926" marR="77038" marT="15408" marB="1155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cap="none" spc="0">
                          <a:solidFill>
                            <a:schemeClr val="tx1"/>
                          </a:solidFill>
                        </a:rPr>
                        <a:t>40%</a:t>
                      </a:r>
                    </a:p>
                  </a:txBody>
                  <a:tcPr marL="53926" marR="77038" marT="15408" marB="1155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cap="none" spc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53926" marR="77038" marT="15408" marB="1155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cap="none" spc="0">
                          <a:solidFill>
                            <a:schemeClr val="tx1"/>
                          </a:solidFill>
                        </a:rPr>
                        <a:t>98.23%</a:t>
                      </a:r>
                    </a:p>
                  </a:txBody>
                  <a:tcPr marL="53926" marR="77038" marT="15408" marB="1155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72557"/>
                  </a:ext>
                </a:extLst>
              </a:tr>
              <a:tr h="315855">
                <a:tc>
                  <a:txBody>
                    <a:bodyPr/>
                    <a:lstStyle/>
                    <a:p>
                      <a:r>
                        <a:rPr lang="en-GB" sz="1000" cap="none" spc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en-GB" sz="1000" i="1" cap="none" spc="0">
                          <a:solidFill>
                            <a:schemeClr val="tx1"/>
                          </a:solidFill>
                        </a:rPr>
                        <a:t>Q. lobata</a:t>
                      </a:r>
                      <a:r>
                        <a:rPr lang="en-GB" sz="10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cap="none" spc="0" err="1">
                          <a:solidFill>
                            <a:schemeClr val="tx1"/>
                          </a:solidFill>
                        </a:rPr>
                        <a:t>myb</a:t>
                      </a:r>
                      <a:r>
                        <a:rPr lang="en-GB" sz="1000" cap="none" spc="0">
                          <a:solidFill>
                            <a:schemeClr val="tx1"/>
                          </a:solidFill>
                        </a:rPr>
                        <a:t>-related protein 308</a:t>
                      </a:r>
                    </a:p>
                  </a:txBody>
                  <a:tcPr marL="53926" marR="77038" marT="15408" marB="11555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cap="none" spc="0">
                          <a:solidFill>
                            <a:schemeClr val="tx1"/>
                          </a:solidFill>
                        </a:rPr>
                        <a:t>1448</a:t>
                      </a:r>
                    </a:p>
                  </a:txBody>
                  <a:tcPr marL="53926" marR="77038" marT="15408" marB="1155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cap="none" spc="0">
                          <a:solidFill>
                            <a:schemeClr val="tx1"/>
                          </a:solidFill>
                        </a:rPr>
                        <a:t>28%</a:t>
                      </a:r>
                    </a:p>
                  </a:txBody>
                  <a:tcPr marL="53926" marR="77038" marT="15408" marB="1155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cap="none" spc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53926" marR="77038" marT="15408" marB="1155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cap="none" spc="0">
                          <a:solidFill>
                            <a:schemeClr val="tx1"/>
                          </a:solidFill>
                        </a:rPr>
                        <a:t>97.54%</a:t>
                      </a:r>
                    </a:p>
                  </a:txBody>
                  <a:tcPr marL="53926" marR="77038" marT="15408" marB="1155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300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20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5C662-C627-4A4B-8ED4-26C97C4E8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GB" sz="5400" dirty="0"/>
              <a:t>Determining consensus sequence within </a:t>
            </a:r>
            <a:r>
              <a:rPr lang="en-GB" sz="5400" i="1" dirty="0"/>
              <a:t>Q. robur</a:t>
            </a:r>
            <a:endParaRPr lang="en-GB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F2018-168A-154D-93C1-A574FFDF2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 fontScale="92500" lnSpcReduction="20000"/>
          </a:bodyPr>
          <a:lstStyle/>
          <a:p>
            <a:r>
              <a:rPr lang="en-GB" dirty="0"/>
              <a:t>Multiple sequence alignment was carried out using MUSCLE via EMBL-EBI</a:t>
            </a:r>
          </a:p>
          <a:p>
            <a:pPr lvl="1"/>
            <a:r>
              <a:rPr lang="en-GB" dirty="0"/>
              <a:t>Using Q. robur chromosome 1 matches between 300 – 3,500 </a:t>
            </a:r>
            <a:r>
              <a:rPr lang="en-GB" dirty="0" err="1"/>
              <a:t>nt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Possible consensus sequence found of “CACTTCTCAT”</a:t>
            </a:r>
          </a:p>
          <a:p>
            <a:pPr lvl="1"/>
            <a:r>
              <a:rPr lang="en-GB" dirty="0"/>
              <a:t>However further research is needed to classify these CACTA elements</a:t>
            </a:r>
          </a:p>
          <a:p>
            <a:pPr lvl="1"/>
            <a:r>
              <a:rPr lang="en-GB" dirty="0"/>
              <a:t>Different clades may favour a different consensus sequence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4145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1BBF994-1E62-074B-ADFB-A27DBFB46431}">
  <we:reference id="4567b711-9f2d-454d-b0d0-74708a29b461" version="1.0.0.0" store="EXCatalog" storeType="EXCatalog"/>
  <we:alternateReferences>
    <we:reference id="WA200001313" version="1.0.0.0" store="en-GB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1623</TotalTime>
  <Words>1867</Words>
  <Application>Microsoft Macintosh PowerPoint</Application>
  <PresentationFormat>Widescreen</PresentationFormat>
  <Paragraphs>186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Analysis of CACTA elements within Quercus robur</vt:lpstr>
      <vt:lpstr>What are CACTA transposable elements?</vt:lpstr>
      <vt:lpstr>Identification of CACTA transposons</vt:lpstr>
      <vt:lpstr>PowerPoint Presentation</vt:lpstr>
      <vt:lpstr>Analysis of Q. robur TSD length</vt:lpstr>
      <vt:lpstr>Analysis of TSD sequence</vt:lpstr>
      <vt:lpstr>BLAST analysis within Q. robur long matches</vt:lpstr>
      <vt:lpstr>Determining consensus sequence within Q. robur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pack-CACTA elements within Quercus robur</dc:title>
  <dc:creator>Angus Bucknell (MSci Biological Sciences FT)</dc:creator>
  <cp:lastModifiedBy>Angus Bucknell (MSci Biological Sciences FT)</cp:lastModifiedBy>
  <cp:revision>44</cp:revision>
  <dcterms:created xsi:type="dcterms:W3CDTF">2021-09-06T13:29:26Z</dcterms:created>
  <dcterms:modified xsi:type="dcterms:W3CDTF">2021-09-12T18:36:46Z</dcterms:modified>
</cp:coreProperties>
</file>