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handoutMasterIdLst>
    <p:handoutMasterId r:id="rId23"/>
  </p:handoutMasterIdLst>
  <p:sldIdLst>
    <p:sldId id="281" r:id="rId2"/>
    <p:sldId id="282" r:id="rId3"/>
    <p:sldId id="316" r:id="rId4"/>
    <p:sldId id="317" r:id="rId5"/>
    <p:sldId id="318" r:id="rId6"/>
    <p:sldId id="319" r:id="rId7"/>
    <p:sldId id="321" r:id="rId8"/>
    <p:sldId id="322" r:id="rId9"/>
    <p:sldId id="323" r:id="rId10"/>
    <p:sldId id="324" r:id="rId11"/>
    <p:sldId id="315" r:id="rId12"/>
    <p:sldId id="300" r:id="rId13"/>
    <p:sldId id="301" r:id="rId14"/>
    <p:sldId id="302" r:id="rId15"/>
    <p:sldId id="303" r:id="rId16"/>
    <p:sldId id="304" r:id="rId17"/>
    <p:sldId id="305" r:id="rId18"/>
    <p:sldId id="307" r:id="rId19"/>
    <p:sldId id="308" r:id="rId20"/>
    <p:sldId id="30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endParaRPr lang="en-US" dirty="0" smtClean="0"/>
          </a:p>
          <a:p>
            <a:r>
              <a:rPr lang="en-US" dirty="0" smtClean="0"/>
              <a:t>1) Find the most respected journals &amp; conferences that discuss face tracking techniques. Provide examples of papers.</a:t>
            </a:r>
          </a:p>
          <a:p>
            <a:endParaRPr lang="en-US" dirty="0" smtClean="0"/>
          </a:p>
          <a:p>
            <a:r>
              <a:rPr lang="en-US" dirty="0" smtClean="0"/>
              <a:t>2) </a:t>
            </a:r>
            <a:r>
              <a:rPr lang="en-US" dirty="0" smtClean="0"/>
              <a:t>Find the most respected journals &amp; conferences that discuss</a:t>
            </a:r>
            <a:r>
              <a:rPr lang="en-US" dirty="0" smtClean="0"/>
              <a:t> surveillance in an artistic context. </a:t>
            </a:r>
            <a:r>
              <a:rPr lang="en-US" smtClean="0"/>
              <a:t>Provide examples of papers.</a:t>
            </a:r>
            <a:endParaRPr lang="en-US" smtClean="0"/>
          </a:p>
          <a:p>
            <a:r>
              <a:rPr lang="en-US" dirty="0" smtClean="0"/>
              <a:t> </a:t>
            </a:r>
          </a:p>
          <a:p>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a:t>
            </a:r>
            <a:r>
              <a:rPr lang="en-US" dirty="0" smtClean="0"/>
              <a:t>minutes to prepare a 3-minute</a:t>
            </a:r>
            <a:r>
              <a:rPr lang="en-US" dirty="0" smtClean="0"/>
              <a:t> </a:t>
            </a:r>
            <a:r>
              <a:rPr lang="en-US" dirty="0" err="1" smtClean="0"/>
              <a:t>Powerpoint</a:t>
            </a:r>
            <a:r>
              <a:rPr lang="en-US" dirty="0" smtClean="0"/>
              <a:t>. Include things such as:</a:t>
            </a:r>
          </a:p>
          <a:p>
            <a:r>
              <a:rPr lang="en-US" dirty="0" smtClean="0"/>
              <a:t>		Your main point, Why </a:t>
            </a:r>
            <a:r>
              <a:rPr lang="en-US" dirty="0" smtClean="0"/>
              <a:t>it's </a:t>
            </a:r>
            <a:r>
              <a:rPr lang="en-US" dirty="0" smtClean="0"/>
              <a:t>important, Why </a:t>
            </a:r>
            <a:r>
              <a:rPr lang="en-US" dirty="0" smtClean="0"/>
              <a:t>audience should </a:t>
            </a:r>
            <a:r>
              <a:rPr lang="en-US" dirty="0" smtClean="0"/>
              <a:t>care, Quotes, Graphics, Bullet points, etc </a:t>
            </a:r>
          </a:p>
          <a:p>
            <a:endParaRPr lang="en-US" dirty="0" smtClean="0"/>
          </a:p>
          <a:p>
            <a:r>
              <a:rPr lang="en-US" dirty="0" smtClean="0"/>
              <a:t>For </a:t>
            </a:r>
            <a:r>
              <a:rPr lang="en-US" dirty="0" smtClean="0"/>
              <a:t>the people who are not presenting, evaluate them according to different criteria and explain why you think that criteria is important. </a:t>
            </a:r>
            <a:r>
              <a:rPr lang="en-US" dirty="0" smtClean="0"/>
              <a:t> </a:t>
            </a:r>
            <a:r>
              <a:rPr lang="en-US" dirty="0" err="1" smtClean="0"/>
              <a:t>e,g</a:t>
            </a:r>
            <a:r>
              <a:rPr lang="en-US" dirty="0" smtClean="0"/>
              <a:t>.. </a:t>
            </a:r>
            <a:r>
              <a:rPr lang="en-US" dirty="0" smtClean="0"/>
              <a:t>relevance, creativity, originality, concept, clarity, speaking</a:t>
            </a:r>
            <a:r>
              <a:rPr lang="en-US" dirty="0" smtClean="0"/>
              <a:t> prowess... These will be anonymous, btw</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Patterns of presentation...</a:t>
            </a:r>
          </a:p>
          <a:p>
            <a:endParaRPr lang="en-US" dirty="0" smtClean="0"/>
          </a:p>
          <a:p>
            <a:r>
              <a:rPr lang="en-US" dirty="0" smtClean="0"/>
              <a:t>Similar to Design Patterns in </a:t>
            </a:r>
            <a:r>
              <a:rPr lang="en-US" dirty="0" smtClean="0"/>
              <a:t>s</a:t>
            </a:r>
            <a:r>
              <a:rPr lang="en-US" dirty="0" smtClean="0"/>
              <a:t>oftware engineering.</a:t>
            </a:r>
          </a:p>
          <a:p>
            <a:endParaRPr lang="en-US" dirty="0" smtClean="0"/>
          </a:p>
          <a:p>
            <a:r>
              <a:rPr lang="en-US" dirty="0" smtClean="0"/>
              <a:t>R</a:t>
            </a:r>
            <a:r>
              <a:rPr lang="en-US" dirty="0" smtClean="0"/>
              <a:t>ead papers in journals in your field.</a:t>
            </a:r>
          </a:p>
          <a:p>
            <a:r>
              <a:rPr lang="en-US" dirty="0" smtClean="0"/>
              <a:t>	</a:t>
            </a:r>
            <a:r>
              <a:rPr lang="en-US" dirty="0" smtClean="0"/>
              <a:t>How are they framing their arguments?</a:t>
            </a:r>
          </a:p>
          <a:p>
            <a:endParaRPr lang="en-US" dirty="0" smtClean="0"/>
          </a:p>
          <a:p>
            <a:r>
              <a:rPr lang="en-US" dirty="0" smtClean="0"/>
              <a:t>	Claim: There are a finite number of strategies for each field. ... (?)</a:t>
            </a:r>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Homework: skim/read a number of articles and try to identify as many "paper patterns" as you can. Look for overarching patterns as well as specific patterns. Why are these patterns used? Are they effective?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overarching pattern: Prototype project as example of potentially interesting research.</a:t>
            </a:r>
          </a:p>
          <a:p>
            <a:endParaRPr lang="en-US" dirty="0" smtClean="0"/>
          </a:p>
          <a:p>
            <a:r>
              <a:rPr lang="en-US" dirty="0" smtClean="0"/>
              <a:t>Why effective? </a:t>
            </a:r>
          </a:p>
          <a:p>
            <a:endParaRPr lang="en-US" dirty="0" smtClean="0"/>
          </a:p>
          <a:p>
            <a:r>
              <a:rPr lang="en-US" dirty="0" smtClean="0"/>
              <a:t>shows that your work is important to other people, has a scope beyond a particular project.</a:t>
            </a:r>
          </a:p>
          <a:p>
            <a:endParaRPr lang="en-US" dirty="0" smtClean="0"/>
          </a:p>
          <a:p>
            <a:r>
              <a:rPr lang="en-US" dirty="0" smtClean="0"/>
              <a:t>takes pressure off of the project details -- it's just an intriguing prototype...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specific pattern: Citing previous work and then subtly disparaging it as not being relevant to an important task.</a:t>
            </a:r>
          </a:p>
          <a:p>
            <a:endParaRPr lang="en-US" dirty="0" smtClean="0"/>
          </a:p>
          <a:p>
            <a:r>
              <a:rPr lang="en-US" dirty="0" smtClean="0"/>
              <a:t>Why effective? </a:t>
            </a:r>
          </a:p>
          <a:p>
            <a:endParaRPr lang="en-US" dirty="0" smtClean="0"/>
          </a:p>
          <a:p>
            <a:r>
              <a:rPr lang="en-US" dirty="0" smtClean="0"/>
              <a:t>Shows you are familiar with the field. </a:t>
            </a:r>
          </a:p>
          <a:p>
            <a:r>
              <a:rPr lang="en-US" dirty="0" smtClean="0"/>
              <a:t>Shows that know why specifically your work is important.</a:t>
            </a:r>
          </a:p>
          <a:p>
            <a:r>
              <a:rPr lang="en-US" dirty="0" smtClean="0"/>
              <a:t>Raises expectations that you will demonstrate relevance.</a:t>
            </a:r>
          </a:p>
          <a:p>
            <a:r>
              <a:rPr lang="en-US" dirty="0" smtClean="0"/>
              <a:t>Creates a narrative interest via implied conflict. (?)</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Rhetorical Analysis there is the dual concept of </a:t>
            </a:r>
          </a:p>
          <a:p>
            <a:endParaRPr lang="en-US" dirty="0" smtClean="0"/>
          </a:p>
          <a:p>
            <a:r>
              <a:rPr lang="en-US" dirty="0" smtClean="0"/>
              <a:t>making a </a:t>
            </a:r>
            <a:r>
              <a:rPr lang="en-US" i="1" dirty="0" smtClean="0"/>
              <a:t>claim</a:t>
            </a:r>
          </a:p>
          <a:p>
            <a:r>
              <a:rPr lang="en-US" dirty="0" smtClean="0"/>
              <a:t>      which implies </a:t>
            </a:r>
          </a:p>
          <a:p>
            <a:r>
              <a:rPr lang="en-US" dirty="0" smtClean="0"/>
              <a:t>          a </a:t>
            </a:r>
            <a:r>
              <a:rPr lang="en-US" i="1" dirty="0" smtClean="0"/>
              <a:t>burden of proof</a:t>
            </a:r>
          </a:p>
          <a:p>
            <a:endParaRPr lang="en-US" dirty="0" smtClean="0"/>
          </a:p>
          <a:p>
            <a:r>
              <a:rPr lang="en-US" dirty="0" smtClean="0"/>
              <a:t>What claims are you making? </a:t>
            </a:r>
          </a:p>
          <a:p>
            <a:r>
              <a:rPr lang="en-US" dirty="0" smtClean="0"/>
              <a:t>Why should people care about them?</a:t>
            </a:r>
          </a:p>
          <a:p>
            <a:endParaRPr lang="en-US" dirty="0" smtClean="0"/>
          </a:p>
          <a:p>
            <a:r>
              <a:rPr lang="en-US" dirty="0" smtClean="0"/>
              <a:t>How can you back them up?</a:t>
            </a:r>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empirical studies</a:t>
            </a:r>
          </a:p>
          <a:p>
            <a:r>
              <a:rPr lang="en-US" dirty="0" smtClean="0"/>
              <a:t>logic</a:t>
            </a:r>
          </a:p>
          <a:p>
            <a:r>
              <a:rPr lang="en-US" dirty="0" smtClean="0"/>
              <a:t>quotes, citations</a:t>
            </a:r>
          </a:p>
          <a:p>
            <a:r>
              <a:rPr lang="en-US" dirty="0" smtClean="0"/>
              <a:t>charts</a:t>
            </a:r>
          </a:p>
          <a:p>
            <a:r>
              <a:rPr lang="en-US" dirty="0" smtClean="0"/>
              <a:t>images</a:t>
            </a:r>
          </a:p>
          <a:p>
            <a:r>
              <a:rPr lang="en-US" dirty="0" smtClean="0"/>
              <a:t>language tone (formal, jargon, amusing... etc)</a:t>
            </a:r>
          </a:p>
          <a:p>
            <a:r>
              <a:rPr lang="en-US" dirty="0" smtClean="0"/>
              <a:t>compare/contrast</a:t>
            </a:r>
          </a:p>
          <a:p>
            <a:r>
              <a:rPr lang="en-US" dirty="0" smtClean="0"/>
              <a:t>breadth/depth of analysis</a:t>
            </a:r>
          </a:p>
          <a:p>
            <a:r>
              <a:rPr lang="en-US" dirty="0" smtClean="0"/>
              <a:t>analogy, metaphor</a:t>
            </a:r>
          </a:p>
          <a:p>
            <a:r>
              <a:rPr lang="en-US" dirty="0" smtClean="0"/>
              <a:t>etc...</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endParaRPr lang="en-US" dirty="0" smtClean="0"/>
          </a:p>
          <a:p>
            <a:r>
              <a:rPr lang="en-US" dirty="0" smtClean="0"/>
              <a:t>1) find 10 "paper patterns" (both general and specific) from articles of your choice in fields you are interested in. Write a blog post describing them. Are they effective? Why or why not? Are they common? Are they only found in particular kinds of papers or particular fields? Cite and link to the papers you've skimmed/read.</a:t>
            </a:r>
          </a:p>
          <a:p>
            <a:endParaRPr lang="en-US" dirty="0" smtClean="0"/>
          </a:p>
          <a:p>
            <a:r>
              <a:rPr lang="en-US" dirty="0" smtClean="0"/>
              <a:t>1b) Bring to class 3 interesting papers that are less than 10 pages each. Print them out on PAPER and provide LINKS to a complete digital copy (</a:t>
            </a:r>
            <a:r>
              <a:rPr lang="en-US" dirty="0" err="1" smtClean="0"/>
              <a:t>ie</a:t>
            </a:r>
            <a:r>
              <a:rPr lang="en-US" dirty="0" smtClean="0"/>
              <a:t>, not behind a </a:t>
            </a:r>
            <a:r>
              <a:rPr lang="en-US" dirty="0" err="1" smtClean="0"/>
              <a:t>paywall</a:t>
            </a:r>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2) Use your analytical skills to uncover the implicit or explicit philosophies of a particular author of an article. What is important/meaningful to the </a:t>
            </a:r>
            <a:r>
              <a:rPr lang="en-US" dirty="0" err="1" smtClean="0"/>
              <a:t>author(s</a:t>
            </a:r>
            <a:r>
              <a:rPr lang="en-US" dirty="0" smtClean="0"/>
              <a:t>)? Why are they important/meaningful to the </a:t>
            </a:r>
            <a:r>
              <a:rPr lang="en-US" dirty="0" err="1" smtClean="0"/>
              <a:t>author(s</a:t>
            </a:r>
            <a:r>
              <a:rPr lang="en-US" dirty="0" smtClean="0"/>
              <a:t>)? </a:t>
            </a:r>
          </a:p>
          <a:p>
            <a:r>
              <a:rPr lang="en-US" dirty="0" smtClean="0"/>
              <a:t>Where in the article do you find it? What citations support your findings? What is the relationship between the philosophy and the field in general?</a:t>
            </a:r>
          </a:p>
          <a:p>
            <a:r>
              <a:rPr lang="en-US" dirty="0" smtClean="0"/>
              <a:t>Do you agree with the "tenets" of the author's outlook?</a:t>
            </a:r>
          </a:p>
          <a:p>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please email me the 15 minute papers from last class</a:t>
            </a:r>
          </a:p>
          <a:p>
            <a:r>
              <a:rPr lang="en-US" dirty="0" smtClean="0"/>
              <a:t>	2. how to find papers</a:t>
            </a:r>
          </a:p>
          <a:p>
            <a:endParaRPr lang="en-US" dirty="0" smtClean="0"/>
          </a:p>
          <a:p>
            <a:r>
              <a:rPr lang="en-US" dirty="0" smtClean="0"/>
              <a:t>	3. summarization exercises</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  2 cont) </a:t>
            </a:r>
          </a:p>
          <a:p>
            <a:endParaRPr lang="en-US" dirty="0" smtClean="0"/>
          </a:p>
          <a:p>
            <a:r>
              <a:rPr lang="en-US" dirty="0" smtClean="0"/>
              <a:t>Prepare </a:t>
            </a:r>
            <a:r>
              <a:rPr lang="en-US" dirty="0" smtClean="0"/>
              <a:t>an exactly 8 minute presentation on your discoveries..</a:t>
            </a:r>
            <a:r>
              <a:rPr lang="en-US" dirty="0" smtClean="0"/>
              <a:t>.</a:t>
            </a:r>
          </a:p>
          <a:p>
            <a:endParaRPr lang="en-US" dirty="0" smtClean="0"/>
          </a:p>
          <a:p>
            <a:r>
              <a:rPr lang="en-US" dirty="0" smtClean="0"/>
              <a:t>Your presentation should be more of a vivacious "friend" that your paper writing... That is, can be less formal, less of a burden of proof for each of your claims.</a:t>
            </a:r>
          </a:p>
          <a:p>
            <a:endParaRPr lang="en-US" dirty="0" smtClean="0"/>
          </a:p>
          <a:p>
            <a:endParaRPr lang="en-US" dirty="0"/>
          </a:p>
        </p:txBody>
      </p:sp>
    </p:spTree>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Usually easier to start with a particular journal or particular article.</a:t>
            </a:r>
          </a:p>
          <a:p>
            <a:endParaRPr lang="en-US" dirty="0" smtClean="0"/>
          </a:p>
          <a:p>
            <a:r>
              <a:rPr lang="en-US" dirty="0" smtClean="0"/>
              <a:t>- identify unusual phrases, jargon that indicates a sub-field of interest</a:t>
            </a:r>
          </a:p>
          <a:p>
            <a:r>
              <a:rPr lang="en-US" dirty="0" smtClean="0"/>
              <a:t>- most technical papers require a detailed related work section, so can work backward from there</a:t>
            </a:r>
          </a:p>
          <a:p>
            <a:r>
              <a:rPr lang="en-US" dirty="0" smtClean="0"/>
              <a:t>- many conferences have their proceedings online (everyone should do this... online papers are cited more often)</a:t>
            </a:r>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UCSB Library </a:t>
            </a:r>
            <a:r>
              <a:rPr lang="en-US" dirty="0" err="1" smtClean="0">
                <a:sym typeface="Wingdings"/>
              </a:rPr>
              <a:t></a:t>
            </a:r>
            <a:r>
              <a:rPr lang="en-US" dirty="0" smtClean="0">
                <a:sym typeface="Wingdings"/>
              </a:rPr>
              <a:t> off-campus access</a:t>
            </a:r>
            <a:endParaRPr lang="en-US" dirty="0" smtClean="0"/>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sym typeface="Wingdings"/>
              </a:rPr>
              <a:t>	ACM Digital Library</a:t>
            </a:r>
          </a:p>
          <a:p>
            <a:r>
              <a:rPr lang="en-US" dirty="0" smtClean="0">
                <a:sym typeface="Wingdings"/>
              </a:rPr>
              <a:t>	IEEE </a:t>
            </a:r>
            <a:r>
              <a:rPr lang="en-US" dirty="0" err="1" smtClean="0">
                <a:sym typeface="Wingdings"/>
              </a:rPr>
              <a:t>Xplore</a:t>
            </a:r>
            <a:endParaRPr lang="en-US" dirty="0" smtClean="0">
              <a:sym typeface="Wingdings"/>
            </a:endParaRPr>
          </a:p>
          <a:p>
            <a:r>
              <a:rPr lang="en-US" dirty="0" smtClean="0">
                <a:sym typeface="Wingdings"/>
              </a:rPr>
              <a:t>	JSTOR</a:t>
            </a:r>
          </a:p>
          <a:p>
            <a:endParaRPr lang="en-US" dirty="0" smtClean="0">
              <a:sym typeface="Wingdings"/>
            </a:endParaRPr>
          </a:p>
          <a:p>
            <a:r>
              <a:rPr lang="en-US" dirty="0" smtClean="0">
                <a:sym typeface="Wingdings"/>
              </a:rPr>
              <a:t>(if looking for a particular paper, start with </a:t>
            </a:r>
            <a:r>
              <a:rPr lang="en-US" dirty="0" err="1" smtClean="0">
                <a:sym typeface="Wingdings"/>
              </a:rPr>
              <a:t>google</a:t>
            </a:r>
            <a:r>
              <a:rPr lang="en-US" dirty="0" smtClean="0">
                <a:sym typeface="Wingdings"/>
              </a:rPr>
              <a:t> scholar to get info and then use </a:t>
            </a:r>
            <a:r>
              <a:rPr lang="en-US" dirty="0" err="1" smtClean="0">
                <a:sym typeface="Wingdings"/>
              </a:rPr>
              <a:t>libary</a:t>
            </a:r>
            <a:r>
              <a:rPr lang="en-US" dirty="0" smtClean="0">
                <a:sym typeface="Wingdings"/>
              </a:rPr>
              <a:t> to access it)</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don't know which of the databases has your journal, use</a:t>
            </a:r>
          </a:p>
          <a:p>
            <a:endParaRPr lang="en-US" dirty="0" smtClean="0"/>
          </a:p>
          <a:p>
            <a:r>
              <a:rPr lang="en-US" dirty="0" smtClean="0"/>
              <a:t>UCSB Library </a:t>
            </a:r>
            <a:r>
              <a:rPr lang="en-US" dirty="0" err="1" smtClean="0">
                <a:sym typeface="Wingdings"/>
              </a:rPr>
              <a:t></a:t>
            </a:r>
            <a:r>
              <a:rPr lang="en-US" dirty="0" smtClean="0">
                <a:sym typeface="Wingdings"/>
              </a:rPr>
              <a:t> Electronic Journals</a:t>
            </a:r>
          </a:p>
          <a:p>
            <a:r>
              <a:rPr lang="en-US" dirty="0" smtClean="0"/>
              <a:t>	and search for the title of the journal to see if you can get online access.</a:t>
            </a:r>
          </a:p>
          <a:p>
            <a:endParaRPr lang="en-US" dirty="0" smtClean="0"/>
          </a:p>
          <a:p>
            <a:r>
              <a:rPr lang="en-US" dirty="0" smtClean="0"/>
              <a:t>UCSB Library </a:t>
            </a:r>
            <a:r>
              <a:rPr lang="en-US" dirty="0" err="1" smtClean="0">
                <a:sym typeface="Wingdings"/>
              </a:rPr>
              <a:t></a:t>
            </a:r>
            <a:r>
              <a:rPr lang="en-US" dirty="0" smtClean="0">
                <a:sym typeface="Wingdings"/>
              </a:rPr>
              <a:t> Article Database</a:t>
            </a:r>
            <a:endParaRPr lang="en-US" dirty="0" smtClean="0">
              <a:sym typeface="Wingdings"/>
            </a:endParaRPr>
          </a:p>
          <a:p>
            <a:r>
              <a:rPr lang="en-US" dirty="0" smtClean="0"/>
              <a:t>	Academic Search Complete, way to look up terms across *all* disciplines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Goal for multimedia researchers: </a:t>
            </a:r>
          </a:p>
          <a:p>
            <a:endParaRPr lang="en-US" dirty="0" smtClean="0"/>
          </a:p>
          <a:p>
            <a:r>
              <a:rPr lang="en-US" dirty="0" smtClean="0"/>
              <a:t>how to identify relevant information quickly...</a:t>
            </a:r>
          </a:p>
          <a:p>
            <a:r>
              <a:rPr lang="en-US" dirty="0" smtClean="0"/>
              <a:t>how to have insider information about</a:t>
            </a:r>
          </a:p>
          <a:p>
            <a:r>
              <a:rPr lang="en-US" dirty="0" smtClean="0"/>
              <a:t>	the most prestigious journals, the most widely talked about articles, the hot topics, the major players, etc etc.</a:t>
            </a:r>
          </a:p>
          <a:p>
            <a:endParaRPr lang="en-US" dirty="0" smtClean="0"/>
          </a:p>
          <a:p>
            <a:r>
              <a:rPr lang="en-US" dirty="0" smtClean="0"/>
              <a:t>important, because certain topics, phrases, agendas will clearly mark you as outsider or as an amateur, which may limit your ability to communicate.</a:t>
            </a:r>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I'm sure you all have lots of examples of precise moments of realizing someone doesn't have the same knowledge as you.</a:t>
            </a:r>
          </a:p>
          <a:p>
            <a:endParaRPr lang="en-US" dirty="0" smtClean="0"/>
          </a:p>
          <a:p>
            <a:r>
              <a:rPr lang="en-US" dirty="0" smtClean="0"/>
              <a:t>I talk with digital humanities people, and they make "mistakes" like over-emphasizing basic facts, or referring to topics that are "old news".</a:t>
            </a:r>
          </a:p>
          <a:p>
            <a:endParaRPr lang="en-US" dirty="0" smtClean="0"/>
          </a:p>
          <a:p>
            <a:r>
              <a:rPr lang="en-US" dirty="0" smtClean="0"/>
              <a:t>ex. design aesthetic of </a:t>
            </a:r>
            <a:r>
              <a:rPr lang="en-US" dirty="0" smtClean="0"/>
              <a:t>a</a:t>
            </a:r>
            <a:r>
              <a:rPr lang="en-US" dirty="0" smtClean="0"/>
              <a:t> </a:t>
            </a:r>
            <a:r>
              <a:rPr lang="en-US" dirty="0" err="1" smtClean="0"/>
              <a:t>mysql</a:t>
            </a:r>
            <a:r>
              <a:rPr lang="en-US" dirty="0" smtClean="0"/>
              <a:t> database (?)</a:t>
            </a:r>
          </a:p>
          <a:p>
            <a:r>
              <a:rPr lang="en-US" dirty="0" smtClean="0"/>
              <a:t>ex. talking about virtual reality and second life </a:t>
            </a:r>
          </a:p>
          <a:p>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course, you will often be an outsider if you are working between fields or in an evolving field, but you want to be able to indicate that you are an equal participant.</a:t>
            </a:r>
          </a:p>
          <a:p>
            <a:endParaRPr lang="en-US" dirty="0" smtClean="0"/>
          </a:p>
          <a:p>
            <a:r>
              <a:rPr lang="en-US" dirty="0" smtClean="0"/>
              <a:t>So... how to get this information?</a:t>
            </a:r>
          </a:p>
          <a:p>
            <a:endParaRPr lang="en-US" dirty="0" smtClean="0"/>
          </a:p>
          <a:p>
            <a:r>
              <a:rPr lang="en-US" dirty="0" smtClean="0"/>
              <a:t>1) ask an expert ... what are the most important conferences/journals? what topics are most exciting?</a:t>
            </a:r>
          </a:p>
          <a:p>
            <a:endParaRPr lang="en-US" dirty="0" smtClean="0"/>
          </a:p>
          <a:p>
            <a:r>
              <a:rPr lang="en-US" dirty="0" smtClean="0"/>
              <a:t>2) look at the CV of people you respect, where do they publish/present?</a:t>
            </a:r>
          </a:p>
          <a:p>
            <a:endParaRPr lang="en-US" dirty="0" smtClean="0"/>
          </a:p>
          <a:p>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Look for respected "brands" : IEEE or ACM for technical conferences</a:t>
            </a:r>
          </a:p>
          <a:p>
            <a:endParaRPr lang="en-US" dirty="0" smtClean="0"/>
          </a:p>
          <a:p>
            <a:r>
              <a:rPr lang="en-US" dirty="0" smtClean="0"/>
              <a:t>I made a mistake with the Information </a:t>
            </a:r>
            <a:r>
              <a:rPr lang="en-US" dirty="0" err="1" smtClean="0"/>
              <a:t>Visualisation</a:t>
            </a:r>
            <a:endParaRPr lang="en-US" dirty="0" smtClean="0"/>
          </a:p>
          <a:p>
            <a:r>
              <a:rPr lang="en-US" dirty="0" smtClean="0"/>
              <a:t> (</a:t>
            </a:r>
            <a:r>
              <a:rPr lang="en-US" dirty="0" err="1" smtClean="0"/>
              <a:t>vs</a:t>
            </a:r>
            <a:r>
              <a:rPr lang="en-US" dirty="0" smtClean="0"/>
              <a:t> the IEEE information visualization) when doing literature review for my </a:t>
            </a:r>
            <a:r>
              <a:rPr lang="en-US" dirty="0" err="1" smtClean="0"/>
              <a:t>quals</a:t>
            </a:r>
            <a:r>
              <a:rPr lang="en-US" dirty="0" smtClean="0"/>
              <a:t>. </a:t>
            </a:r>
          </a:p>
          <a:p>
            <a:endParaRPr lang="en-US" dirty="0" smtClean="0"/>
          </a:p>
          <a:p>
            <a:r>
              <a:rPr lang="en-US" dirty="0" smtClean="0"/>
              <a:t>citations counting, influence numbers are great, but not as useful for recent papers; and you can usually find the widely cited papers by starting with a recent paper.</a:t>
            </a:r>
          </a:p>
          <a:p>
            <a:endParaRPr lang="en-US" dirty="0" smtClean="0"/>
          </a:p>
          <a:p>
            <a:r>
              <a:rPr lang="en-US" dirty="0" smtClean="0"/>
              <a:t>   </a:t>
            </a:r>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20474</TotalTime>
  <Words>1200</Words>
  <Application>Microsoft Macintosh PowerPoint</Application>
  <PresentationFormat>On-screen Show (4:3)</PresentationFormat>
  <Paragraphs>149</Paragraphs>
  <Slides>20</Slides>
  <Notes>0</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Presentation Exercise</vt:lpstr>
      <vt:lpstr>Slide 12</vt:lpstr>
      <vt:lpstr>Slide 13</vt:lpstr>
      <vt:lpstr>Slide 14</vt:lpstr>
      <vt:lpstr>Slide 15</vt:lpstr>
      <vt:lpstr>Slide 16</vt:lpstr>
      <vt:lpstr>Slide 17</vt:lpstr>
      <vt:lpstr>Slide 18</vt:lpstr>
      <vt:lpstr>Slide 19</vt:lpstr>
      <vt:lpstr>Slide 20</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107</cp:revision>
  <dcterms:created xsi:type="dcterms:W3CDTF">2011-04-12T17:22:19Z</dcterms:created>
  <dcterms:modified xsi:type="dcterms:W3CDTF">2011-04-14T19:44:52Z</dcterms:modified>
</cp:coreProperties>
</file>