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handoutMasterIdLst>
    <p:handoutMasterId r:id="rId17"/>
  </p:handoutMasterIdLst>
  <p:sldIdLst>
    <p:sldId id="281" r:id="rId2"/>
    <p:sldId id="282" r:id="rId3"/>
    <p:sldId id="316" r:id="rId4"/>
    <p:sldId id="317" r:id="rId5"/>
    <p:sldId id="318" r:id="rId6"/>
    <p:sldId id="319" r:id="rId7"/>
    <p:sldId id="322" r:id="rId8"/>
    <p:sldId id="324" r:id="rId9"/>
    <p:sldId id="325" r:id="rId10"/>
    <p:sldId id="326" r:id="rId11"/>
    <p:sldId id="327" r:id="rId12"/>
    <p:sldId id="328" r:id="rId13"/>
    <p:sldId id="329" r:id="rId14"/>
    <p:sldId id="31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are reading a paper, you are learning about  specific research</a:t>
            </a:r>
          </a:p>
          <a:p>
            <a:endParaRPr lang="en-US" dirty="0" smtClean="0"/>
          </a:p>
          <a:p>
            <a:r>
              <a:rPr lang="en-US" dirty="0" smtClean="0"/>
              <a:t>but also about how to present research effectively to a particular community</a:t>
            </a:r>
          </a:p>
          <a:p>
            <a:endParaRPr lang="en-US" dirty="0" smtClean="0"/>
          </a:p>
          <a:p>
            <a:r>
              <a:rPr lang="en-US" dirty="0" smtClean="0"/>
              <a:t>about how to frame arguments</a:t>
            </a:r>
          </a:p>
          <a:p>
            <a:r>
              <a:rPr lang="en-US" dirty="0" smtClean="0"/>
              <a:t>about what arguments are worthwhile</a:t>
            </a:r>
          </a:p>
          <a:p>
            <a:r>
              <a:rPr lang="en-US" dirty="0" smtClean="0"/>
              <a:t>about what rhetorical strategies are appropriate</a:t>
            </a:r>
          </a:p>
          <a:p>
            <a:r>
              <a:rPr lang="en-US" dirty="0" smtClean="0"/>
              <a:t>about what research agendas are pursued</a:t>
            </a:r>
          </a:p>
          <a:p>
            <a:r>
              <a:rPr lang="en-US" dirty="0" smtClean="0"/>
              <a:t>etc, etc.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"Interpretive Summary"</a:t>
            </a:r>
            <a:endParaRPr lang="en-US" dirty="0"/>
          </a:p>
        </p:txBody>
      </p:sp>
      <p:sp>
        <p:nvSpPr>
          <p:cNvPr id="3" name="Content Placeholder 2"/>
          <p:cNvSpPr>
            <a:spLocks noGrp="1"/>
          </p:cNvSpPr>
          <p:nvPr>
            <p:ph idx="1"/>
          </p:nvPr>
        </p:nvSpPr>
        <p:spPr/>
        <p:txBody>
          <a:bodyPr>
            <a:normAutofit/>
          </a:bodyPr>
          <a:lstStyle/>
          <a:p>
            <a:r>
              <a:rPr lang="en-US" sz="2000" dirty="0" smtClean="0"/>
              <a:t>1. Skim the paper</a:t>
            </a:r>
          </a:p>
          <a:p>
            <a:r>
              <a:rPr lang="en-US" sz="2000" dirty="0" smtClean="0"/>
              <a:t>	find or make up some relationship between your work and the paper.</a:t>
            </a:r>
          </a:p>
          <a:p>
            <a:endParaRPr lang="en-US" sz="2000" dirty="0" smtClean="0"/>
          </a:p>
          <a:p>
            <a:r>
              <a:rPr lang="en-US" sz="2000" dirty="0" smtClean="0"/>
              <a:t>2. Find "Paper Patterns"</a:t>
            </a:r>
          </a:p>
          <a:p>
            <a:r>
              <a:rPr lang="en-US" sz="2000" dirty="0" smtClean="0"/>
              <a:t>	identify general and specific patterns used in the paper to make arguments</a:t>
            </a:r>
          </a:p>
          <a:p>
            <a:endParaRPr lang="en-US" sz="2000" dirty="0" smtClean="0"/>
          </a:p>
          <a:p>
            <a:r>
              <a:rPr lang="en-US" sz="2000" dirty="0" smtClean="0"/>
              <a:t>3. Interpretive Summary</a:t>
            </a:r>
          </a:p>
          <a:p>
            <a:r>
              <a:rPr lang="en-US" sz="2000" dirty="0" smtClean="0"/>
              <a:t>	write a summary of both the interesting points and of the broader research techniques and how they relate to your work.</a:t>
            </a:r>
          </a:p>
          <a:p>
            <a:endParaRPr lang="en-US" sz="2000" dirty="0" smtClean="0"/>
          </a:p>
          <a:p>
            <a:r>
              <a:rPr lang="en-US" sz="2000" dirty="0" smtClean="0"/>
              <a:t>	why would you cite this paper and what parts would you cite?</a:t>
            </a:r>
          </a:p>
          <a:p>
            <a:r>
              <a:rPr lang="en-US" sz="2000" dirty="0" smtClean="0"/>
              <a:t>	what questions do you have? </a:t>
            </a:r>
          </a:p>
          <a:p>
            <a:r>
              <a:rPr lang="en-US" sz="2000" dirty="0" smtClean="0"/>
              <a:t>	what do you understand or do not understand?</a:t>
            </a:r>
          </a:p>
          <a:p>
            <a:r>
              <a:rPr lang="en-US" sz="2000" dirty="0" smtClean="0"/>
              <a:t>	how do you evaluate the paper's conclusions and main points (using multiple evaluation metrics)? </a:t>
            </a:r>
            <a:endParaRPr lang="en-US" sz="2000" dirty="0"/>
          </a:p>
        </p:txBody>
      </p:sp>
    </p:spTree>
  </p:cSld>
  <p:clrMapOvr>
    <a:masterClrMapping/>
  </p:clrMapOvr>
  <p:transition spd="slow" advClick="0"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next Thursday):</a:t>
            </a:r>
            <a:br>
              <a:rPr lang="en-US" dirty="0" smtClean="0"/>
            </a:br>
            <a:endParaRPr lang="en-US" dirty="0"/>
          </a:p>
        </p:txBody>
      </p:sp>
      <p:sp>
        <p:nvSpPr>
          <p:cNvPr id="3" name="Content Placeholder 2"/>
          <p:cNvSpPr>
            <a:spLocks noGrp="1"/>
          </p:cNvSpPr>
          <p:nvPr>
            <p:ph idx="1"/>
          </p:nvPr>
        </p:nvSpPr>
        <p:spPr/>
        <p:txBody>
          <a:bodyPr/>
          <a:lstStyle/>
          <a:p>
            <a:r>
              <a:rPr lang="en-US" dirty="0" smtClean="0"/>
              <a:t>Interview 3 people from fields different than your own. ask each of them:</a:t>
            </a:r>
          </a:p>
          <a:p>
            <a:r>
              <a:rPr lang="en-US" dirty="0" smtClean="0"/>
              <a:t>1) to summarize their research</a:t>
            </a:r>
          </a:p>
          <a:p>
            <a:r>
              <a:rPr lang="en-US" dirty="0" smtClean="0"/>
              <a:t>2) why and how specifically their research is important, why they are passionate about it</a:t>
            </a:r>
          </a:p>
          <a:p>
            <a:r>
              <a:rPr lang="en-US" dirty="0" smtClean="0"/>
              <a:t>3) who the most important people in their fields are and why; who are interesting younger researchers and why</a:t>
            </a:r>
          </a:p>
          <a:p>
            <a:r>
              <a:rPr lang="en-US" dirty="0" smtClean="0"/>
              <a:t>4) what conference they go to or want to go to, what are the most prestigious journals/conferences in their field/sub-field </a:t>
            </a:r>
          </a:p>
        </p:txBody>
      </p:sp>
    </p:spTree>
  </p:cSld>
  <p:clrMapOvr>
    <a:masterClrMapping/>
  </p:clrMapOvr>
  <p:transition spd="slow" advClick="0"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Tuesday)</a:t>
            </a:r>
            <a:endParaRPr lang="en-US" dirty="0"/>
          </a:p>
        </p:txBody>
      </p:sp>
      <p:sp>
        <p:nvSpPr>
          <p:cNvPr id="3" name="Content Placeholder 2"/>
          <p:cNvSpPr>
            <a:spLocks noGrp="1"/>
          </p:cNvSpPr>
          <p:nvPr>
            <p:ph idx="1"/>
          </p:nvPr>
        </p:nvSpPr>
        <p:spPr/>
        <p:txBody>
          <a:bodyPr/>
          <a:lstStyle/>
          <a:p>
            <a:r>
              <a:rPr lang="en-US" dirty="0" smtClean="0"/>
              <a:t>Investigate possible journals that have </a:t>
            </a:r>
            <a:r>
              <a:rPr lang="en-US" dirty="0" err="1" smtClean="0"/>
              <a:t>CFPs</a:t>
            </a:r>
            <a:r>
              <a:rPr lang="en-US" dirty="0" smtClean="0"/>
              <a:t> within the time frame of this class.</a:t>
            </a:r>
          </a:p>
          <a:p>
            <a:r>
              <a:rPr lang="en-US" dirty="0" smtClean="0"/>
              <a:t> </a:t>
            </a:r>
          </a:p>
          <a:p>
            <a:r>
              <a:rPr lang="en-US" dirty="0" smtClean="0"/>
              <a:t>Post an entry about at least 3 of them, why they look interesting, why your work would be relevant to those audiences, i.e. evaluate them in relation to your own interests and research agendas.</a:t>
            </a:r>
          </a:p>
          <a:p>
            <a:endParaRPr lang="en-US" dirty="0" smtClean="0"/>
          </a:p>
          <a:p>
            <a:endParaRPr lang="en-US" dirty="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minutes to prepare a 3-minute </a:t>
            </a:r>
            <a:r>
              <a:rPr lang="en-US" dirty="0" err="1" smtClean="0"/>
              <a:t>Powerpoint</a:t>
            </a:r>
            <a:r>
              <a:rPr lang="en-US" dirty="0" smtClean="0"/>
              <a:t>. Include things such as:</a:t>
            </a:r>
          </a:p>
          <a:p>
            <a:r>
              <a:rPr lang="en-US" dirty="0" smtClean="0"/>
              <a:t>		Your main point, Why it's important, Why audience should care, Quotes, Graphics, Bullet points, etc </a:t>
            </a:r>
          </a:p>
          <a:p>
            <a:endParaRPr lang="en-US" dirty="0" smtClean="0"/>
          </a:p>
          <a:p>
            <a:r>
              <a:rPr lang="en-US" dirty="0" smtClean="0"/>
              <a:t>For the people who are not presenting, evaluate them according to different criteria and explain why you think that criteria is important.  </a:t>
            </a:r>
            <a:r>
              <a:rPr lang="en-US" dirty="0" err="1" smtClean="0"/>
              <a:t>e,g</a:t>
            </a:r>
            <a:r>
              <a:rPr lang="en-US" dirty="0" smtClean="0"/>
              <a:t>.. relevance, creativity, originality, concept, clarity, speaking prowess... These will be anonymous, btw</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please email me the 15 minute papers from last class</a:t>
            </a:r>
          </a:p>
          <a:p>
            <a:r>
              <a:rPr lang="en-US" dirty="0" smtClean="0"/>
              <a:t>	2. how to find papers</a:t>
            </a:r>
          </a:p>
          <a:p>
            <a:r>
              <a:rPr lang="en-US" dirty="0" smtClean="0"/>
              <a:t>	3. summarization exercises</a:t>
            </a:r>
          </a:p>
          <a:p>
            <a:r>
              <a:rPr lang="en-US" dirty="0" smtClean="0"/>
              <a:t>	4.</a:t>
            </a:r>
            <a:r>
              <a:rPr lang="en-US" dirty="0" smtClean="0"/>
              <a:t> </a:t>
            </a:r>
            <a:r>
              <a:rPr lang="en-US" dirty="0" smtClean="0"/>
              <a:t>interview</a:t>
            </a:r>
            <a:r>
              <a:rPr lang="en-US" dirty="0" smtClean="0"/>
              <a:t> </a:t>
            </a:r>
            <a:r>
              <a:rPr lang="en-US" dirty="0" smtClean="0"/>
              <a:t>homework</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Usually easier to start with a particular journal or particular article.</a:t>
            </a:r>
          </a:p>
          <a:p>
            <a:endParaRPr lang="en-US" dirty="0" smtClean="0"/>
          </a:p>
          <a:p>
            <a:r>
              <a:rPr lang="en-US" dirty="0" smtClean="0"/>
              <a:t>- identify unusual phrases, jargon that indicates a sub-field of interest</a:t>
            </a:r>
          </a:p>
          <a:p>
            <a:r>
              <a:rPr lang="en-US" dirty="0" smtClean="0"/>
              <a:t>- most technical papers require a detailed related work section, so can work backward from there</a:t>
            </a:r>
          </a:p>
          <a:p>
            <a:r>
              <a:rPr lang="en-US" dirty="0" smtClean="0"/>
              <a:t>- many conferences have their proceedings online (everyone should do this... online papers are cited more often)</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UCSB Library </a:t>
            </a:r>
            <a:r>
              <a:rPr lang="en-US" dirty="0" err="1" smtClean="0">
                <a:sym typeface="Wingdings"/>
              </a:rPr>
              <a:t></a:t>
            </a:r>
            <a:r>
              <a:rPr lang="en-US" dirty="0" smtClean="0">
                <a:sym typeface="Wingdings"/>
              </a:rPr>
              <a:t> off-campus access</a:t>
            </a:r>
            <a:endParaRPr lang="en-US" dirty="0" smtClean="0"/>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sym typeface="Wingdings"/>
              </a:rPr>
              <a:t>	ACM Digital Library</a:t>
            </a:r>
          </a:p>
          <a:p>
            <a:r>
              <a:rPr lang="en-US" dirty="0" smtClean="0">
                <a:sym typeface="Wingdings"/>
              </a:rPr>
              <a:t>	IEEE </a:t>
            </a:r>
            <a:r>
              <a:rPr lang="en-US" dirty="0" err="1" smtClean="0">
                <a:sym typeface="Wingdings"/>
              </a:rPr>
              <a:t>Xplore</a:t>
            </a:r>
            <a:endParaRPr lang="en-US" dirty="0" smtClean="0">
              <a:sym typeface="Wingdings"/>
            </a:endParaRPr>
          </a:p>
          <a:p>
            <a:r>
              <a:rPr lang="en-US" dirty="0" smtClean="0">
                <a:sym typeface="Wingdings"/>
              </a:rPr>
              <a:t>	JSTOR</a:t>
            </a:r>
          </a:p>
          <a:p>
            <a:endParaRPr lang="en-US" dirty="0" smtClean="0">
              <a:sym typeface="Wingdings"/>
            </a:endParaRPr>
          </a:p>
          <a:p>
            <a:r>
              <a:rPr lang="en-US" dirty="0" smtClean="0">
                <a:sym typeface="Wingdings"/>
              </a:rPr>
              <a:t>(if looking for a particular paper, start with </a:t>
            </a:r>
            <a:r>
              <a:rPr lang="en-US" dirty="0" err="1" smtClean="0">
                <a:sym typeface="Wingdings"/>
              </a:rPr>
              <a:t>google</a:t>
            </a:r>
            <a:r>
              <a:rPr lang="en-US" dirty="0" smtClean="0">
                <a:sym typeface="Wingdings"/>
              </a:rPr>
              <a:t> scholar to get info and then use </a:t>
            </a:r>
            <a:r>
              <a:rPr lang="en-US" dirty="0" err="1" smtClean="0">
                <a:sym typeface="Wingdings"/>
              </a:rPr>
              <a:t>libary</a:t>
            </a:r>
            <a:r>
              <a:rPr lang="en-US" dirty="0" smtClean="0">
                <a:sym typeface="Wingdings"/>
              </a:rPr>
              <a:t> to access it)</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don't know which of the databases has your journal, use</a:t>
            </a:r>
          </a:p>
          <a:p>
            <a:endParaRPr lang="en-US" dirty="0" smtClean="0"/>
          </a:p>
          <a:p>
            <a:r>
              <a:rPr lang="en-US" dirty="0" smtClean="0"/>
              <a:t>UCSB Library </a:t>
            </a:r>
            <a:r>
              <a:rPr lang="en-US" dirty="0" err="1" smtClean="0">
                <a:sym typeface="Wingdings"/>
              </a:rPr>
              <a:t></a:t>
            </a:r>
            <a:r>
              <a:rPr lang="en-US" dirty="0" smtClean="0">
                <a:sym typeface="Wingdings"/>
              </a:rPr>
              <a:t> Electronic Journals</a:t>
            </a:r>
          </a:p>
          <a:p>
            <a:r>
              <a:rPr lang="en-US" dirty="0" smtClean="0"/>
              <a:t>	and search for the title of the journal to see if you can get online access.</a:t>
            </a:r>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t>	Academic Search Complete, way to look up terms across *all* disciplines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Goal for multimedia researchers: </a:t>
            </a:r>
          </a:p>
          <a:p>
            <a:endParaRPr lang="en-US" dirty="0" smtClean="0"/>
          </a:p>
          <a:p>
            <a:r>
              <a:rPr lang="en-US" dirty="0" smtClean="0"/>
              <a:t>how to identify relevant information quickly...</a:t>
            </a:r>
          </a:p>
          <a:p>
            <a:r>
              <a:rPr lang="en-US" dirty="0" smtClean="0"/>
              <a:t>how to have insider information about</a:t>
            </a:r>
          </a:p>
          <a:p>
            <a:r>
              <a:rPr lang="en-US" dirty="0" smtClean="0"/>
              <a:t>	the most prestigious journals, the most widely talked about articles, the hot topics, the major players, etc etc.</a:t>
            </a:r>
          </a:p>
          <a:p>
            <a:endParaRPr lang="en-US" dirty="0" smtClean="0"/>
          </a:p>
          <a:p>
            <a:r>
              <a:rPr lang="en-US" dirty="0" smtClean="0"/>
              <a:t>important, because certain topics, phrases, agendas will clearly mark you as outsider or as an amateur, which may limit your ability to communicate.</a:t>
            </a:r>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course, you will often be an outsider if you are working between fields or in an evolving field, but you want to be able to indicate that you are an equal participant.</a:t>
            </a:r>
          </a:p>
          <a:p>
            <a:endParaRPr lang="en-US" dirty="0" smtClean="0"/>
          </a:p>
          <a:p>
            <a:r>
              <a:rPr lang="en-US" dirty="0" smtClean="0"/>
              <a:t>So... how to get this information?</a:t>
            </a:r>
          </a:p>
          <a:p>
            <a:endParaRPr lang="en-US" dirty="0" smtClean="0"/>
          </a:p>
          <a:p>
            <a:r>
              <a:rPr lang="en-US" dirty="0" smtClean="0"/>
              <a:t>1) ask an expert ... what are the most important conferences/journals? what topics are most exciting?</a:t>
            </a:r>
          </a:p>
          <a:p>
            <a:endParaRPr lang="en-US" dirty="0" smtClean="0"/>
          </a:p>
          <a:p>
            <a:r>
              <a:rPr lang="en-US" dirty="0" smtClean="0"/>
              <a:t>2) look at the CV of people you respect, where do they publish/present?</a:t>
            </a:r>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1) Find the most respected journals &amp; conferences that discuss face tracking techniques. Provide examples of papers. </a:t>
            </a:r>
          </a:p>
          <a:p>
            <a:endParaRPr lang="en-US" dirty="0" smtClean="0"/>
          </a:p>
          <a:p>
            <a:r>
              <a:rPr lang="en-US" dirty="0" smtClean="0"/>
              <a:t>2) Find the most respected journals &amp; conferences that discuss surveillance in an artistic context. Provide examples of papers.</a:t>
            </a:r>
          </a:p>
          <a:p>
            <a:r>
              <a:rPr lang="en-US" dirty="0" smtClean="0"/>
              <a:t> </a:t>
            </a:r>
          </a:p>
          <a:p>
            <a:r>
              <a:rPr lang="en-US" dirty="0" smtClean="0"/>
              <a:t>Can you identify important people in these fields? Can you identify interesting current trends?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endParaRPr lang="en-US" dirty="0" smtClean="0"/>
          </a:p>
          <a:p>
            <a:r>
              <a:rPr lang="en-US" dirty="0" smtClean="0"/>
              <a:t>Best Papers...</a:t>
            </a:r>
          </a:p>
          <a:p>
            <a:endParaRPr lang="en-US" dirty="0" smtClean="0"/>
          </a:p>
          <a:p>
            <a:r>
              <a:rPr lang="en-US" dirty="0" smtClean="0"/>
              <a:t>interpretive summarization:</a:t>
            </a:r>
          </a:p>
          <a:p>
            <a:r>
              <a:rPr lang="en-US" dirty="0" smtClean="0"/>
              <a:t>	factual - information relevant to you</a:t>
            </a:r>
          </a:p>
          <a:p>
            <a:r>
              <a:rPr lang="en-US" dirty="0" smtClean="0"/>
              <a:t>	rhetorical - "paper patterns"</a:t>
            </a:r>
          </a:p>
          <a:p>
            <a:endParaRPr lang="en-US" dirty="0" smtClean="0"/>
          </a:p>
          <a:p>
            <a:r>
              <a:rPr lang="en-US" dirty="0" smtClean="0"/>
              <a:t>summarize the most important parts that are potentially relevant to your research. contextualize it in terms of your own research agendas.</a:t>
            </a:r>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27612</TotalTime>
  <Words>912</Words>
  <Application>Microsoft Macintosh PowerPoint</Application>
  <PresentationFormat>On-screen Show (4:3)</PresentationFormat>
  <Paragraphs>111</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"Interpretive Summary"</vt:lpstr>
      <vt:lpstr>Homework (due next Thursday): </vt:lpstr>
      <vt:lpstr>Homework (due Tuesday)</vt:lpstr>
      <vt:lpstr>Presentation Exercise</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117</cp:revision>
  <dcterms:created xsi:type="dcterms:W3CDTF">2011-04-19T18:52:54Z</dcterms:created>
  <dcterms:modified xsi:type="dcterms:W3CDTF">2011-04-19T18:54:17Z</dcterms:modified>
</cp:coreProperties>
</file>