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1" r:id="rId2"/>
    <p:sldId id="282" r:id="rId3"/>
    <p:sldId id="331" r:id="rId4"/>
    <p:sldId id="332" r:id="rId5"/>
    <p:sldId id="333" r:id="rId6"/>
    <p:sldId id="335" r:id="rId7"/>
    <p:sldId id="337" r:id="rId8"/>
    <p:sldId id="338" r:id="rId9"/>
    <p:sldId id="339" r:id="rId10"/>
    <p:sldId id="334" r:id="rId11"/>
    <p:sldId id="340" r:id="rId12"/>
    <p:sldId id="341" r:id="rId13"/>
    <p:sldId id="342" r:id="rId14"/>
    <p:sldId id="343" r:id="rId15"/>
    <p:sldId id="344" r:id="rId16"/>
    <p:sldId id="345" r:id="rId17"/>
    <p:sldId id="32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loop="1" showNarration="1" useTimings="0">
    <p:present/>
    <p:sldAll/>
    <p:penClr>
      <a:schemeClr val="tx1"/>
    </p:penClr>
  </p:showPr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2272" autoAdjust="0"/>
  </p:normalViewPr>
  <p:slideViewPr>
    <p:cSldViewPr snapToGrid="0" snapToObjects="1">
      <p:cViewPr varScale="1">
        <p:scale>
          <a:sx n="143" d="100"/>
          <a:sy n="143" d="100"/>
        </p:scale>
        <p:origin x="-6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818444"/>
            <a:ext cx="8940052" cy="565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gotiate Free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MAT 200C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Research Tactics</a:t>
            </a:r>
          </a:p>
          <a:p>
            <a:r>
              <a:rPr lang="en-US" dirty="0" smtClean="0"/>
              <a:t>			and other practical actions </a:t>
            </a:r>
          </a:p>
          <a:p>
            <a:r>
              <a:rPr lang="en-US" dirty="0" smtClean="0"/>
              <a:t>				for artistic and academic agendas</a:t>
            </a:r>
          </a:p>
          <a:p>
            <a:endParaRPr lang="en-US" dirty="0" smtClean="0"/>
          </a:p>
          <a:p>
            <a:r>
              <a:rPr lang="en-US" dirty="0" smtClean="0"/>
              <a:t>Angus Forbes, instructor</a:t>
            </a:r>
          </a:p>
          <a:p>
            <a:r>
              <a:rPr lang="en-US" dirty="0" smtClean="0"/>
              <a:t>Javier Villegas, </a:t>
            </a:r>
            <a:r>
              <a:rPr lang="en-US" dirty="0" err="1" smtClean="0"/>
              <a:t>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before you make any claims / main points</a:t>
            </a:r>
          </a:p>
          <a:p>
            <a:endParaRPr lang="en-US" dirty="0" smtClean="0"/>
          </a:p>
          <a:p>
            <a:r>
              <a:rPr lang="en-US" dirty="0" smtClean="0"/>
              <a:t>you need to articulate the problem statement.</a:t>
            </a:r>
          </a:p>
          <a:p>
            <a:endParaRPr lang="en-US" dirty="0" smtClean="0"/>
          </a:p>
          <a:p>
            <a:r>
              <a:rPr lang="en-US" dirty="0" smtClean="0"/>
              <a:t>it does not have to be original,</a:t>
            </a:r>
          </a:p>
          <a:p>
            <a:endParaRPr lang="en-US" dirty="0" smtClean="0"/>
          </a:p>
          <a:p>
            <a:r>
              <a:rPr lang="en-US" dirty="0" smtClean="0"/>
              <a:t>but it has to be relevant, clear, timely, interesting, important, accurate, etc.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find that some papers have a vague problem statement.</a:t>
            </a:r>
          </a:p>
          <a:p>
            <a:endParaRPr lang="en-US" dirty="0" smtClean="0"/>
          </a:p>
          <a:p>
            <a:r>
              <a:rPr lang="en-US" dirty="0" smtClean="0"/>
              <a:t>They use it to position themselves within an ongoing discussion, but the actual contents of the paper don't directly address or try to solve this problem.</a:t>
            </a:r>
          </a:p>
          <a:p>
            <a:endParaRPr lang="en-US" dirty="0" smtClean="0"/>
          </a:p>
          <a:p>
            <a:r>
              <a:rPr lang="en-US" dirty="0" smtClean="0"/>
              <a:t>For example, ICMC papers very often talk about the "problems" of mapping and expressivity, but the actual content of the papers is generally about a specific project. 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in any way a bad thing, but it indicates that the problem statement is too big.</a:t>
            </a:r>
          </a:p>
          <a:p>
            <a:endParaRPr lang="en-US" dirty="0" smtClean="0"/>
          </a:p>
          <a:p>
            <a:r>
              <a:rPr lang="en-US" dirty="0" smtClean="0"/>
              <a:t>They are stating the obvious to an audience that already knows the parameters of the discourse.</a:t>
            </a:r>
          </a:p>
          <a:p>
            <a:endParaRPr lang="en-US" dirty="0" smtClean="0"/>
          </a:p>
          <a:p>
            <a:r>
              <a:rPr lang="en-US" dirty="0" smtClean="0"/>
              <a:t>Instead they should find a more appropriately sized problem statement more related to their specific projects.</a:t>
            </a:r>
          </a:p>
          <a:p>
            <a:endParaRPr lang="en-US" dirty="0" smtClean="0"/>
          </a:p>
          <a:p>
            <a:r>
              <a:rPr lang="en-US" dirty="0" smtClean="0"/>
              <a:t>This is a reason why media arts research isn't taken as seriously as it </a:t>
            </a:r>
            <a:r>
              <a:rPr lang="en-US" dirty="0" smtClean="0"/>
              <a:t>c</a:t>
            </a:r>
            <a:r>
              <a:rPr lang="en-US" dirty="0" smtClean="0"/>
              <a:t>ould be.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other hand, some fields like HCI and </a:t>
            </a:r>
            <a:r>
              <a:rPr lang="en-US" dirty="0" err="1" smtClean="0"/>
              <a:t>InfoVis</a:t>
            </a:r>
            <a:r>
              <a:rPr lang="en-US" dirty="0" smtClean="0"/>
              <a:t> sometimes take the opposite approach. Papers in those fields often have a very narrow problem statement.</a:t>
            </a:r>
          </a:p>
          <a:p>
            <a:endParaRPr lang="en-US" dirty="0" smtClean="0"/>
          </a:p>
          <a:p>
            <a:r>
              <a:rPr lang="en-US" dirty="0" smtClean="0"/>
              <a:t>And this comes across as pedantic or as not worth the effort of doing the research in the first place! 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</a:p>
          <a:p>
            <a:endParaRPr lang="en-US" dirty="0" smtClean="0"/>
          </a:p>
          <a:p>
            <a:r>
              <a:rPr lang="en-US" dirty="0" smtClean="0"/>
              <a:t>Look at your 10 papers from the homework assignment and summarize the problem statement. (Usually described tersely in the abstract and more discursively in the introduction).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</a:p>
          <a:p>
            <a:endParaRPr lang="en-US" dirty="0" smtClean="0"/>
          </a:p>
          <a:p>
            <a:r>
              <a:rPr lang="en-US" dirty="0" smtClean="0"/>
              <a:t>Think about your papers. What problem is it solving (or at least addressing?)</a:t>
            </a:r>
          </a:p>
          <a:p>
            <a:endParaRPr lang="en-US" dirty="0" smtClean="0"/>
          </a:p>
          <a:p>
            <a:r>
              <a:rPr lang="en-US" dirty="0" smtClean="0"/>
              <a:t>Write a problem statement for your paper.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 aloud, let's evaluate...</a:t>
            </a:r>
          </a:p>
          <a:p>
            <a:endParaRPr lang="en-US" dirty="0" smtClean="0"/>
          </a:p>
          <a:p>
            <a:r>
              <a:rPr lang="en-US" dirty="0" smtClean="0"/>
              <a:t>too vague? too narrow? plausible? interesting? solvable? important? believable? </a:t>
            </a:r>
          </a:p>
          <a:p>
            <a:endParaRPr lang="en-US" dirty="0" smtClean="0"/>
          </a:p>
          <a:p>
            <a:r>
              <a:rPr lang="en-US" dirty="0" smtClean="0"/>
              <a:t>recognized as a problem by others? too obvious? too specialized?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"Interpretive Summary"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Skim the paper</a:t>
            </a:r>
          </a:p>
          <a:p>
            <a:r>
              <a:rPr lang="en-US" sz="2000" dirty="0" smtClean="0"/>
              <a:t>	find or make up some relationship between your work and the paper.</a:t>
            </a:r>
          </a:p>
          <a:p>
            <a:endParaRPr lang="en-US" sz="2000" dirty="0" smtClean="0"/>
          </a:p>
          <a:p>
            <a:r>
              <a:rPr lang="en-US" sz="2000" dirty="0" smtClean="0"/>
              <a:t>2. Find "Paper Patterns"</a:t>
            </a:r>
          </a:p>
          <a:p>
            <a:r>
              <a:rPr lang="en-US" sz="2000" dirty="0" smtClean="0"/>
              <a:t>	identify general and specific patterns used in the paper to make arguments</a:t>
            </a:r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en-US" sz="2000" dirty="0" smtClean="0"/>
              <a:t>. Interpretive Summary</a:t>
            </a:r>
          </a:p>
          <a:p>
            <a:r>
              <a:rPr lang="en-US" sz="2000" dirty="0" smtClean="0"/>
              <a:t>	write a summary of both the interesting points and of the broader research techniques and how they relate to your work.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smtClean="0"/>
              <a:t>why would you cite this paper and what parts would you cite?</a:t>
            </a:r>
          </a:p>
          <a:p>
            <a:r>
              <a:rPr lang="en-US" sz="2000" dirty="0" smtClean="0"/>
              <a:t>	what questions do you have? </a:t>
            </a:r>
          </a:p>
          <a:p>
            <a:r>
              <a:rPr lang="en-US" sz="2000" dirty="0" smtClean="0"/>
              <a:t>	what do you understand or do not understand?</a:t>
            </a:r>
          </a:p>
          <a:p>
            <a:r>
              <a:rPr lang="en-US" sz="2000" dirty="0" smtClean="0"/>
              <a:t>	how do you evaluate the paper's conclusions and main points (using multiple evaluation metrics)? </a:t>
            </a:r>
            <a:endParaRPr lang="en-US" sz="2000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</a:p>
          <a:p>
            <a:endParaRPr lang="en-US" dirty="0" smtClean="0"/>
          </a:p>
          <a:p>
            <a:r>
              <a:rPr lang="en-US" dirty="0" smtClean="0"/>
              <a:t>	1. please email me a link to a blog entry that contains the text from the 15 minute papers from last week</a:t>
            </a:r>
          </a:p>
          <a:p>
            <a:r>
              <a:rPr lang="en-US" dirty="0" smtClean="0"/>
              <a:t>	2. brief </a:t>
            </a:r>
            <a:r>
              <a:rPr lang="en-US" dirty="0" smtClean="0"/>
              <a:t>overview</a:t>
            </a:r>
            <a:r>
              <a:rPr lang="en-US" dirty="0" smtClean="0"/>
              <a:t> about </a:t>
            </a:r>
            <a:r>
              <a:rPr lang="en-US" dirty="0" smtClean="0"/>
              <a:t>your</a:t>
            </a:r>
            <a:r>
              <a:rPr lang="en-US" dirty="0" smtClean="0"/>
              <a:t> conferences</a:t>
            </a:r>
            <a:endParaRPr lang="en-US" dirty="0" smtClean="0"/>
          </a:p>
          <a:p>
            <a:r>
              <a:rPr lang="en-US" dirty="0" smtClean="0"/>
              <a:t>	3. </a:t>
            </a:r>
            <a:r>
              <a:rPr lang="en-US" dirty="0" smtClean="0"/>
              <a:t>problem statements</a:t>
            </a:r>
            <a:endParaRPr lang="en-US" dirty="0" smtClean="0"/>
          </a:p>
          <a:p>
            <a:r>
              <a:rPr lang="en-US" dirty="0" smtClean="0"/>
              <a:t>	4. </a:t>
            </a:r>
            <a:r>
              <a:rPr lang="en-US" dirty="0" smtClean="0"/>
              <a:t>look at your 10+ papers and identify as clearly as possible what the problem statements are.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conferences:</a:t>
            </a:r>
          </a:p>
          <a:p>
            <a:endParaRPr lang="en-US" dirty="0" smtClean="0"/>
          </a:p>
          <a:p>
            <a:r>
              <a:rPr lang="en-US" dirty="0" smtClean="0"/>
              <a:t>Who is their audience? What range of topics do they address? How prestigious are they? What is their acceptance rate? If there is a "best paper" award then what characterizes those papers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When are the paper submissions due????</a:t>
            </a:r>
          </a:p>
          <a:p>
            <a:endParaRPr lang="en-US" dirty="0" smtClean="0"/>
          </a:p>
          <a:p>
            <a:r>
              <a:rPr lang="en-US" dirty="0" smtClean="0"/>
              <a:t>Do you have the appropriate expertise to submit an article to this conference? Why or why not?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academic Papers differ from other types of writing?</a:t>
            </a:r>
          </a:p>
          <a:p>
            <a:endParaRPr lang="en-US" dirty="0" smtClean="0"/>
          </a:p>
          <a:p>
            <a:r>
              <a:rPr lang="en-US" dirty="0" smtClean="0"/>
              <a:t>from text books or tutorials?</a:t>
            </a:r>
          </a:p>
          <a:p>
            <a:r>
              <a:rPr lang="en-US" dirty="0" smtClean="0"/>
              <a:t>from book reviews or product reviews?</a:t>
            </a:r>
          </a:p>
          <a:p>
            <a:r>
              <a:rPr lang="en-US" dirty="0" smtClean="0"/>
              <a:t>from surveys?</a:t>
            </a:r>
          </a:p>
          <a:p>
            <a:r>
              <a:rPr lang="en-US" dirty="0" smtClean="0"/>
              <a:t>from instruction manuals?</a:t>
            </a:r>
          </a:p>
          <a:p>
            <a:r>
              <a:rPr lang="en-US" dirty="0" smtClean="0"/>
              <a:t>from philosophy treatises?</a:t>
            </a:r>
          </a:p>
          <a:p>
            <a:endParaRPr lang="en-US" dirty="0" smtClean="0"/>
          </a:p>
          <a:p>
            <a:r>
              <a:rPr lang="en-US" dirty="0" smtClean="0"/>
              <a:t>etc...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attempt to define and solve a problem</a:t>
            </a:r>
          </a:p>
          <a:p>
            <a:r>
              <a:rPr lang="en-US" dirty="0" smtClean="0"/>
              <a:t>	within a particular discipline</a:t>
            </a:r>
          </a:p>
          <a:p>
            <a:endParaRPr lang="en-US" dirty="0" smtClean="0"/>
          </a:p>
          <a:p>
            <a:r>
              <a:rPr lang="en-US" dirty="0" smtClean="0"/>
              <a:t>and are talking to an audience made up of experts</a:t>
            </a:r>
          </a:p>
          <a:p>
            <a:r>
              <a:rPr lang="en-US" dirty="0" smtClean="0"/>
              <a:t>	in that discipline </a:t>
            </a:r>
          </a:p>
          <a:p>
            <a:r>
              <a:rPr lang="en-US" dirty="0" smtClean="0"/>
              <a:t>			who are familiar with these types of problems</a:t>
            </a:r>
          </a:p>
          <a:p>
            <a:r>
              <a:rPr lang="en-US" dirty="0" smtClean="0"/>
              <a:t>				and who are skeptical of your ability </a:t>
            </a:r>
          </a:p>
          <a:p>
            <a:r>
              <a:rPr lang="en-US" dirty="0" smtClean="0"/>
              <a:t>					to define and solve problems</a:t>
            </a:r>
          </a:p>
        </p:txBody>
      </p:sp>
    </p:spTree>
  </p:cSld>
  <p:clrMapOvr>
    <a:masterClrMapping/>
  </p:clrMapOvr>
  <p:transition spd="slow" advClick="0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discipline is made up of the types of problems it is trying to solve.</a:t>
            </a:r>
          </a:p>
          <a:p>
            <a:endParaRPr lang="en-US" dirty="0" smtClean="0"/>
          </a:p>
          <a:p>
            <a:r>
              <a:rPr lang="en-US" dirty="0" smtClean="0"/>
              <a:t>Which implies a particular set of assumptions (or a philosophy) about what is meaningful, useful, important, interesting.</a:t>
            </a:r>
          </a:p>
          <a:p>
            <a:endParaRPr lang="en-US" dirty="0" smtClean="0"/>
          </a:p>
          <a:p>
            <a:r>
              <a:rPr lang="en-US" dirty="0" smtClean="0"/>
              <a:t>However, the papers themselves may not state this explicitly. And there is probably disagreement between practitioners of the field about this.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unspoken metaphor about disciplines:</a:t>
            </a:r>
          </a:p>
          <a:p>
            <a:endParaRPr lang="en-US" dirty="0" smtClean="0"/>
          </a:p>
          <a:p>
            <a:r>
              <a:rPr lang="en-US" dirty="0" smtClean="0"/>
              <a:t>there is a ocean of knowledge that has been created/shaped by decades of very intelligent people</a:t>
            </a:r>
          </a:p>
          <a:p>
            <a:endParaRPr lang="en-US" dirty="0" smtClean="0"/>
          </a:p>
          <a:p>
            <a:r>
              <a:rPr lang="en-US" dirty="0" smtClean="0"/>
              <a:t>and you are adding a little drop to this ocean.</a:t>
            </a:r>
          </a:p>
          <a:p>
            <a:endParaRPr lang="en-US" dirty="0" smtClean="0"/>
          </a:p>
          <a:p>
            <a:r>
              <a:rPr lang="en-US" dirty="0" smtClean="0"/>
              <a:t>That is, it is the *knowledge* that is important more than a specific project or technique (though these are intertwined).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opinions about what makes a good </a:t>
            </a:r>
            <a:r>
              <a:rPr lang="en-US" dirty="0" smtClean="0"/>
              <a:t>paper:</a:t>
            </a:r>
          </a:p>
          <a:p>
            <a:endParaRPr lang="en-US" dirty="0" smtClean="0"/>
          </a:p>
          <a:p>
            <a:r>
              <a:rPr lang="en-US" dirty="0" smtClean="0"/>
              <a:t>small thorough drops, even though they don't push any boundaries</a:t>
            </a:r>
          </a:p>
          <a:p>
            <a:endParaRPr lang="en-US" dirty="0" smtClean="0"/>
          </a:p>
          <a:p>
            <a:r>
              <a:rPr lang="en-US" dirty="0" smtClean="0"/>
              <a:t> 					</a:t>
            </a:r>
            <a:r>
              <a:rPr lang="en-US" dirty="0" err="1" smtClean="0">
                <a:sym typeface="Wingdings"/>
              </a:rPr>
              <a:t>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large seismic asteroids which make a big impact, even though they aren't thorough or precise.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combination of the two?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Regardless of where your paper falls on this spectrum,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you are required to frame your paper in terms of a </a:t>
            </a:r>
          </a:p>
          <a:p>
            <a:endParaRPr lang="en-US" sz="2400" dirty="0" smtClean="0"/>
          </a:p>
          <a:p>
            <a:r>
              <a:rPr lang="en-US" sz="2400" dirty="0" smtClean="0"/>
              <a:t>PROBLEM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that you </a:t>
            </a:r>
          </a:p>
          <a:p>
            <a:r>
              <a:rPr lang="en-US" sz="2400" dirty="0" smtClean="0"/>
              <a:t>IDENTIFY</a:t>
            </a:r>
          </a:p>
          <a:p>
            <a:r>
              <a:rPr lang="en-US" sz="2400" dirty="0" smtClean="0"/>
              <a:t>	and</a:t>
            </a:r>
          </a:p>
          <a:p>
            <a:r>
              <a:rPr lang="en-US" sz="2400" dirty="0" smtClean="0"/>
              <a:t>FRAME</a:t>
            </a:r>
          </a:p>
          <a:p>
            <a:r>
              <a:rPr lang="en-US" sz="2400" dirty="0" smtClean="0"/>
              <a:t>	and then</a:t>
            </a:r>
          </a:p>
          <a:p>
            <a:r>
              <a:rPr lang="en-US" sz="2400" dirty="0" smtClean="0"/>
              <a:t>SOLVE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smtClean="0"/>
              <a:t>and one or more aspects of these must be original.</a:t>
            </a:r>
            <a:endParaRPr lang="en-US" sz="2400" dirty="0"/>
          </a:p>
        </p:txBody>
      </p:sp>
    </p:spTree>
  </p:cSld>
  <p:clrMapOvr>
    <a:masterClrMapping/>
  </p:clrMapOvr>
  <p:transition spd="slow" advClick="0" advTm="300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27683</TotalTime>
  <Words>933</Words>
  <Application>Microsoft Macintosh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Problem Statement</vt:lpstr>
      <vt:lpstr>Slide 11</vt:lpstr>
      <vt:lpstr>Slide 12</vt:lpstr>
      <vt:lpstr>Slide 13</vt:lpstr>
      <vt:lpstr>Slide 14</vt:lpstr>
      <vt:lpstr>Slide 15</vt:lpstr>
      <vt:lpstr>Slide 16</vt:lpstr>
      <vt:lpstr>"Interpretive Summary"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126</cp:revision>
  <dcterms:created xsi:type="dcterms:W3CDTF">2011-04-12T17:22:19Z</dcterms:created>
  <dcterms:modified xsi:type="dcterms:W3CDTF">2011-04-19T19:53:57Z</dcterms:modified>
</cp:coreProperties>
</file>