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5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388112-0DF3-024B-A1BA-DA6F1FD67581}" type="datetimeFigureOut">
              <a:rPr lang="en-US" smtClean="0"/>
              <a:pPr/>
              <a:t>5/17/11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0055D3-F863-4349-AECD-71C2F5E22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 and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Motivations and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Study</a:t>
            </a:r>
            <a:endParaRPr lang="en-US" dirty="0"/>
          </a:p>
        </p:txBody>
      </p:sp>
      <p:pic>
        <p:nvPicPr>
          <p:cNvPr id="4" name="Content Placeholder 3" descr="usablab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0534" r="-10534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Evaluate the results of your evaluation </a:t>
            </a:r>
            <a:r>
              <a:rPr lang="en-US" sz="3200" dirty="0" err="1" smtClean="0">
                <a:sym typeface="Wingdings"/>
              </a:rPr>
              <a:t>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</a:p>
          <a:p>
            <a:r>
              <a:rPr lang="en-US" dirty="0" smtClean="0"/>
              <a:t>ANOVA</a:t>
            </a:r>
          </a:p>
          <a:p>
            <a:r>
              <a:rPr lang="en-US" dirty="0" smtClean="0"/>
              <a:t>Chi-square tests</a:t>
            </a:r>
          </a:p>
          <a:p>
            <a:r>
              <a:rPr lang="en-US" dirty="0" smtClean="0"/>
              <a:t>Regression 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3" descr="Screen shot 2011-05-17 at 1.50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66" y="3303035"/>
            <a:ext cx="4554682" cy="279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Controlled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Limitations: how to measure enjoyment, creativity  </a:t>
            </a:r>
          </a:p>
          <a:p>
            <a:pPr lvl="1"/>
            <a:r>
              <a:rPr lang="en-US" dirty="0" smtClean="0"/>
              <a:t> “our tool let people discover new things … encourage them to try things that are not recommended by their friends…”</a:t>
            </a:r>
          </a:p>
          <a:p>
            <a:r>
              <a:rPr lang="en-US" dirty="0" smtClean="0"/>
              <a:t>Alternatives:</a:t>
            </a:r>
          </a:p>
          <a:p>
            <a:pPr lvl="1"/>
            <a:r>
              <a:rPr lang="en-US" dirty="0" smtClean="0"/>
              <a:t>Qualitative methods</a:t>
            </a:r>
          </a:p>
          <a:p>
            <a:pPr lvl="2"/>
            <a:r>
              <a:rPr lang="en-US" dirty="0" smtClean="0"/>
              <a:t>Think-aloud protocols</a:t>
            </a:r>
          </a:p>
          <a:p>
            <a:pPr lvl="2"/>
            <a:r>
              <a:rPr lang="en-US" dirty="0" smtClean="0"/>
              <a:t>Count a-ha! moments</a:t>
            </a:r>
          </a:p>
          <a:p>
            <a:pPr lvl="2"/>
            <a:r>
              <a:rPr lang="en-US" dirty="0" smtClean="0"/>
              <a:t>Longitudinal studies </a:t>
            </a:r>
          </a:p>
          <a:p>
            <a:pPr lvl="2"/>
            <a:r>
              <a:rPr lang="en-US" dirty="0" smtClean="0"/>
              <a:t>Interviews</a:t>
            </a:r>
          </a:p>
          <a:p>
            <a:pPr lvl="2"/>
            <a:r>
              <a:rPr lang="en-US" dirty="0" smtClean="0"/>
              <a:t>Surveys</a:t>
            </a:r>
          </a:p>
          <a:p>
            <a:pPr lvl="2"/>
            <a:r>
              <a:rPr lang="en-US" dirty="0" smtClean="0"/>
              <a:t>Focus Groups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Qualitative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3926109" cy="4899891"/>
          </a:xfrm>
        </p:spPr>
        <p:txBody>
          <a:bodyPr/>
          <a:lstStyle/>
          <a:p>
            <a:r>
              <a:rPr lang="en-US" dirty="0" smtClean="0"/>
              <a:t>Easier to collect, harder to interpret </a:t>
            </a:r>
          </a:p>
          <a:p>
            <a:r>
              <a:rPr lang="en-US" dirty="0" smtClean="0"/>
              <a:t>Quantitative analysis applied to qualitative data</a:t>
            </a:r>
          </a:p>
          <a:p>
            <a:r>
              <a:rPr lang="en-US" sz="2000" dirty="0" smtClean="0"/>
              <a:t>http://</a:t>
            </a:r>
            <a:r>
              <a:rPr lang="en-US" sz="2000" dirty="0" err="1" smtClean="0"/>
              <a:t>www.atlasti.com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1-05-17 at 1.57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757" y="1600200"/>
            <a:ext cx="4227291" cy="5160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Reporting: Writing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Whatever you do, what is really important is how you present it. </a:t>
            </a:r>
          </a:p>
          <a:p>
            <a:r>
              <a:rPr lang="en-US" dirty="0" smtClean="0"/>
              <a:t>A quantitative experiment is easier to report. </a:t>
            </a:r>
          </a:p>
          <a:p>
            <a:r>
              <a:rPr lang="en-US" dirty="0" smtClean="0"/>
              <a:t>You have to make sure you don’t arrive at a “big” conclusion based on little evidence, little results. </a:t>
            </a:r>
          </a:p>
          <a:p>
            <a:r>
              <a:rPr lang="en-US" dirty="0" smtClean="0"/>
              <a:t>On the other hand you have to emphasize importance of your findings.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00584"/>
          </a:xfrm>
        </p:spPr>
        <p:txBody>
          <a:bodyPr>
            <a:normAutofit/>
          </a:bodyPr>
          <a:lstStyle/>
          <a:p>
            <a:r>
              <a:rPr lang="en-US" dirty="0" smtClean="0"/>
              <a:t>Define a metric for performance of users when using new tools, interfaces, visualizations etc. </a:t>
            </a:r>
          </a:p>
          <a:p>
            <a:r>
              <a:rPr lang="en-US" dirty="0" smtClean="0"/>
              <a:t>Verify scientific, innovative contributions.</a:t>
            </a:r>
          </a:p>
          <a:p>
            <a:r>
              <a:rPr lang="en-US" dirty="0" smtClean="0"/>
              <a:t>Reduce cost of redesigning a new product. </a:t>
            </a:r>
          </a:p>
          <a:p>
            <a:endParaRPr lang="en-US" dirty="0"/>
          </a:p>
        </p:txBody>
      </p:sp>
      <p:pic>
        <p:nvPicPr>
          <p:cNvPr id="4" name="Picture 3" descr="winPhoneol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1" y="3768656"/>
            <a:ext cx="2278457" cy="2527016"/>
          </a:xfrm>
          <a:prstGeom prst="rect">
            <a:avLst/>
          </a:prstGeom>
        </p:spPr>
      </p:pic>
      <p:pic>
        <p:nvPicPr>
          <p:cNvPr id="5" name="Picture 4" descr="win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62" y="3619869"/>
            <a:ext cx="1447566" cy="267580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168054" y="4942949"/>
            <a:ext cx="2253141" cy="13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Come up with theories like Fit’s Law so we won’t need to run user studies at all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tools, user interfaces (graphical or not), visualizations require users to: 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perceive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interpret</a:t>
            </a:r>
            <a:r>
              <a:rPr lang="en-US" dirty="0" smtClean="0"/>
              <a:t> and 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execute</a:t>
            </a:r>
            <a:r>
              <a:rPr lang="en-US" dirty="0" smtClean="0"/>
              <a:t> tasks. </a:t>
            </a:r>
          </a:p>
          <a:p>
            <a:r>
              <a:rPr lang="en-US" dirty="0" smtClean="0"/>
              <a:t>Performance is measured in: 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Satisfaction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Cognitive Psychology: the study of how people think, perceive, remember, speak and solve problems. Adopts a very empirical, scientific study method. </a:t>
            </a:r>
          </a:p>
          <a:p>
            <a:endParaRPr lang="en-US" sz="2400" dirty="0" smtClean="0"/>
          </a:p>
          <a:p>
            <a:r>
              <a:rPr lang="en-US" sz="2400" dirty="0" smtClean="0"/>
              <a:t>Cultural and Social Anthropology: investigates effects of social and cultural norms on individual behavior. Field studies is a common research method. </a:t>
            </a:r>
          </a:p>
          <a:p>
            <a:endParaRPr lang="en-US" sz="2400" dirty="0" smtClean="0"/>
          </a:p>
          <a:p>
            <a:r>
              <a:rPr lang="en-US" sz="2400" dirty="0" smtClean="0"/>
              <a:t>Schools of Information (</a:t>
            </a:r>
            <a:r>
              <a:rPr lang="en-US" sz="2400" dirty="0" err="1" smtClean="0"/>
              <a:t>iSchools</a:t>
            </a:r>
            <a:r>
              <a:rPr lang="en-US" sz="2400" dirty="0" smtClean="0"/>
              <a:t>), Graphic Design, Communications, Marketing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in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01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Very empirical: carefully designed controlled experiments.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experimen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35" y="2584728"/>
            <a:ext cx="4072013" cy="3359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80" y="2584728"/>
            <a:ext cx="3454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Has to be designed to verify 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hypothesis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Hypothesis: “Users will outperform in executing task T when they use technique A instead of technique B”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28807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Thy your user ! </a:t>
            </a:r>
          </a:p>
          <a:p>
            <a:r>
              <a:rPr lang="en-US" sz="2400" dirty="0" smtClean="0"/>
              <a:t>Thy your task ! </a:t>
            </a:r>
          </a:p>
          <a:p>
            <a:endParaRPr lang="en-US" sz="2400" dirty="0" smtClean="0"/>
          </a:p>
          <a:p>
            <a:r>
              <a:rPr lang="en-US" sz="2400" dirty="0" smtClean="0"/>
              <a:t>Most complicated tasks are a culmination of simple building block tasks.</a:t>
            </a:r>
          </a:p>
          <a:p>
            <a:pPr lvl="1"/>
            <a:r>
              <a:rPr lang="en-US" sz="2000" dirty="0" smtClean="0"/>
              <a:t>Sorting documents: </a:t>
            </a:r>
          </a:p>
          <a:p>
            <a:pPr lvl="2"/>
            <a:r>
              <a:rPr lang="en-US" sz="1700" dirty="0" smtClean="0"/>
              <a:t>Access individual documents (point, select, click) -&gt; </a:t>
            </a:r>
          </a:p>
          <a:p>
            <a:pPr lvl="2"/>
            <a:r>
              <a:rPr lang="en-US" sz="1700" dirty="0" smtClean="0"/>
              <a:t>read titles -&gt; </a:t>
            </a:r>
          </a:p>
          <a:p>
            <a:pPr lvl="2"/>
            <a:r>
              <a:rPr lang="en-US" sz="1700" dirty="0" smtClean="0"/>
              <a:t>categorize (re-label, change location etc)</a:t>
            </a:r>
            <a:endParaRPr lang="en-US" sz="1700" dirty="0"/>
          </a:p>
        </p:txBody>
      </p:sp>
      <p:pic>
        <p:nvPicPr>
          <p:cNvPr id="4" name="Picture 3" descr="microsoft_sur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83" y="1784920"/>
            <a:ext cx="3690147" cy="2787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Based Usability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052618"/>
          </a:xfrm>
        </p:spPr>
        <p:txBody>
          <a:bodyPr>
            <a:normAutofit/>
          </a:bodyPr>
          <a:lstStyle/>
          <a:p>
            <a:r>
              <a:rPr lang="en-US" dirty="0" smtClean="0"/>
              <a:t>Let users achieve identified tasks in a convincing scenario! </a:t>
            </a:r>
          </a:p>
          <a:p>
            <a:r>
              <a:rPr lang="en-US" dirty="0" smtClean="0"/>
              <a:t>Hard to achieve: </a:t>
            </a:r>
          </a:p>
          <a:p>
            <a:pPr lvl="1"/>
            <a:r>
              <a:rPr lang="en-US" dirty="0" smtClean="0"/>
              <a:t>Nature of the controlled experiment requires as minimum uncontrolled variables as possible whereas a convincing scenario requires complexity.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and Running an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hypothesis</a:t>
            </a:r>
          </a:p>
          <a:p>
            <a:r>
              <a:rPr lang="en-US" dirty="0" smtClean="0"/>
              <a:t>Identify tasks</a:t>
            </a:r>
          </a:p>
          <a:p>
            <a:pPr lvl="1"/>
            <a:r>
              <a:rPr lang="en-US" dirty="0" smtClean="0"/>
              <a:t>Design your tool, interface, visualization after these stages or at least re-visit your initial design</a:t>
            </a:r>
          </a:p>
          <a:p>
            <a:r>
              <a:rPr lang="en-US" dirty="0" smtClean="0"/>
              <a:t>Identify dependent and independent variables</a:t>
            </a:r>
          </a:p>
          <a:p>
            <a:r>
              <a:rPr lang="en-US" dirty="0" smtClean="0"/>
              <a:t>Within </a:t>
            </a:r>
            <a:r>
              <a:rPr lang="en-US" dirty="0" err="1" smtClean="0"/>
              <a:t>vs</a:t>
            </a:r>
            <a:r>
              <a:rPr lang="en-US" dirty="0" smtClean="0"/>
              <a:t> between subjects designs</a:t>
            </a:r>
          </a:p>
          <a:p>
            <a:r>
              <a:rPr lang="en-US" dirty="0" smtClean="0"/>
              <a:t>Randomization</a:t>
            </a:r>
          </a:p>
          <a:p>
            <a:r>
              <a:rPr lang="en-US" dirty="0" smtClean="0"/>
              <a:t>Demographics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120</TotalTime>
  <Words>481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Usability and Evaluation</vt:lpstr>
      <vt:lpstr>Motivations</vt:lpstr>
      <vt:lpstr>Ideal</vt:lpstr>
      <vt:lpstr>Performance</vt:lpstr>
      <vt:lpstr>Overlaps</vt:lpstr>
      <vt:lpstr>Usability in HCI</vt:lpstr>
      <vt:lpstr>Task</vt:lpstr>
      <vt:lpstr>Scenario Based Usability Tests</vt:lpstr>
      <vt:lpstr>Designing and Running an Experiment</vt:lpstr>
      <vt:lpstr>Lab Study</vt:lpstr>
      <vt:lpstr>Evaluate the results of your evaluation </vt:lpstr>
      <vt:lpstr>End of Controlled Studies</vt:lpstr>
      <vt:lpstr>Analyzing Qualitative Data</vt:lpstr>
      <vt:lpstr>Reporting: Writing the Paper</vt:lpstr>
    </vt:vector>
  </TitlesOfParts>
  <Company>gotinc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and Evaluation</dc:title>
  <dc:creator>balls alpereee</dc:creator>
  <cp:lastModifiedBy>balls alpereee</cp:lastModifiedBy>
  <cp:revision>25</cp:revision>
  <dcterms:created xsi:type="dcterms:W3CDTF">2011-05-17T22:49:32Z</dcterms:created>
  <dcterms:modified xsi:type="dcterms:W3CDTF">2011-05-17T22:50:32Z</dcterms:modified>
</cp:coreProperties>
</file>