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3.xml" ContentType="application/vnd.openxmlformats-officedocument.them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4"/>
  </p:notesMasterIdLst>
  <p:handoutMasterIdLst>
    <p:handoutMasterId r:id="rId25"/>
  </p:handoutMasterIdLst>
  <p:sldIdLst>
    <p:sldId id="281" r:id="rId2"/>
    <p:sldId id="282" r:id="rId3"/>
    <p:sldId id="296" r:id="rId4"/>
    <p:sldId id="298" r:id="rId5"/>
    <p:sldId id="299" r:id="rId6"/>
    <p:sldId id="306" r:id="rId7"/>
    <p:sldId id="310" r:id="rId8"/>
    <p:sldId id="311" r:id="rId9"/>
    <p:sldId id="312" r:id="rId10"/>
    <p:sldId id="314" r:id="rId11"/>
    <p:sldId id="313" r:id="rId12"/>
    <p:sldId id="315" r:id="rId13"/>
    <p:sldId id="300" r:id="rId14"/>
    <p:sldId id="301" r:id="rId15"/>
    <p:sldId id="302" r:id="rId16"/>
    <p:sldId id="303" r:id="rId17"/>
    <p:sldId id="304" r:id="rId18"/>
    <p:sldId id="305" r:id="rId19"/>
    <p:sldId id="297" r:id="rId20"/>
    <p:sldId id="307" r:id="rId21"/>
    <p:sldId id="308" r:id="rId22"/>
    <p:sldId id="30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2272" autoAdjust="0"/>
  </p:normalViewPr>
  <p:slideViewPr>
    <p:cSldViewPr snapToGrid="0" snapToObjects="1">
      <p:cViewPr varScale="1">
        <p:scale>
          <a:sx n="143" d="100"/>
          <a:sy n="143" d="100"/>
        </p:scale>
        <p:origin x="-6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4/12/11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4/12/11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923" y="818444"/>
            <a:ext cx="8940052" cy="5658290"/>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2800" b="0" i="0" kern="1200">
          <a:solidFill>
            <a:schemeClr val="tx1"/>
          </a:solidFill>
          <a:latin typeface="Negotiate Free"/>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smtClean="0"/>
              <a:t>MAT 200C</a:t>
            </a:r>
            <a:endParaRPr lang="en-US" i="1" dirty="0" smtClean="0"/>
          </a:p>
          <a:p>
            <a:endParaRPr lang="en-US" dirty="0" smtClean="0"/>
          </a:p>
          <a:p>
            <a:r>
              <a:rPr lang="en-US" dirty="0" smtClean="0"/>
              <a:t>	</a:t>
            </a:r>
            <a:r>
              <a:rPr lang="en-US" b="1" dirty="0" smtClean="0"/>
              <a:t>Research Tactics</a:t>
            </a:r>
          </a:p>
          <a:p>
            <a:r>
              <a:rPr lang="en-US" dirty="0" smtClean="0"/>
              <a:t>			and other practical actions </a:t>
            </a:r>
          </a:p>
          <a:p>
            <a:r>
              <a:rPr lang="en-US" dirty="0" smtClean="0"/>
              <a:t>				for artistic and academic agendas</a:t>
            </a:r>
          </a:p>
          <a:p>
            <a:endParaRPr lang="en-US" dirty="0" smtClean="0"/>
          </a:p>
          <a:p>
            <a:r>
              <a:rPr lang="en-US" dirty="0" smtClean="0"/>
              <a:t>Angus Forbes, instructor</a:t>
            </a:r>
          </a:p>
          <a:p>
            <a:r>
              <a:rPr lang="en-US" dirty="0" smtClean="0"/>
              <a:t>Javier Villegas, </a:t>
            </a:r>
            <a:r>
              <a:rPr lang="en-US" dirty="0" err="1" smtClean="0"/>
              <a:t>ta</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Exercise</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smtClean="0"/>
              <a:t>Feel free to be creative, but aim for the tone of an academic article. </a:t>
            </a:r>
          </a:p>
          <a:p>
            <a:endParaRPr lang="en-US" dirty="0" smtClean="0"/>
          </a:p>
          <a:p>
            <a:r>
              <a:rPr lang="en-US" dirty="0" smtClean="0"/>
              <a:t>Use Google/Google Scholar liberally.</a:t>
            </a:r>
          </a:p>
          <a:p>
            <a:endParaRPr lang="en-US" dirty="0" smtClean="0"/>
          </a:p>
          <a:p>
            <a:r>
              <a:rPr lang="en-US" dirty="0" smtClean="0"/>
              <a:t>Wikipedia is NOT allowed as a reference (although of course you can use it as a jumping off point). </a:t>
            </a:r>
          </a:p>
          <a:p>
            <a:endParaRPr lang="en-US" dirty="0" smtClean="0"/>
          </a:p>
          <a:p>
            <a:r>
              <a:rPr lang="en-US" dirty="0" smtClean="0"/>
              <a:t>You have 15 minutes. Email me your papers.</a:t>
            </a:r>
            <a:endParaRPr lang="en-US" dirty="0"/>
          </a:p>
        </p:txBody>
      </p:sp>
    </p:spTree>
  </p:cSld>
  <p:clrMapOvr>
    <a:masterClrMapping/>
  </p:clrMapOvr>
  <p:transition spd="slow" advClick="0" advTm="3000">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Exercise</a:t>
            </a:r>
            <a:br>
              <a:rPr lang="en-US" dirty="0" smtClean="0"/>
            </a:br>
            <a:endParaRPr lang="en-US" dirty="0"/>
          </a:p>
        </p:txBody>
      </p:sp>
      <p:sp>
        <p:nvSpPr>
          <p:cNvPr id="3" name="Content Placeholder 2"/>
          <p:cNvSpPr>
            <a:spLocks noGrp="1"/>
          </p:cNvSpPr>
          <p:nvPr>
            <p:ph idx="1"/>
          </p:nvPr>
        </p:nvSpPr>
        <p:spPr/>
        <p:txBody>
          <a:bodyPr/>
          <a:lstStyle/>
          <a:p>
            <a:r>
              <a:rPr lang="en-US" dirty="0" smtClean="0"/>
              <a:t>4. Pick a new leader, go back to step 2. </a:t>
            </a:r>
            <a:endParaRPr lang="en-US" dirty="0"/>
          </a:p>
        </p:txBody>
      </p:sp>
    </p:spTree>
  </p:cSld>
  <p:clrMapOvr>
    <a:masterClrMapping/>
  </p:clrMapOvr>
  <p:transition spd="slow" advClick="0" advTm="3000">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Exercise</a:t>
            </a:r>
            <a:endParaRPr lang="en-US" dirty="0"/>
          </a:p>
        </p:txBody>
      </p:sp>
      <p:sp>
        <p:nvSpPr>
          <p:cNvPr id="3" name="Content Placeholder 2"/>
          <p:cNvSpPr>
            <a:spLocks noGrp="1"/>
          </p:cNvSpPr>
          <p:nvPr>
            <p:ph idx="1"/>
          </p:nvPr>
        </p:nvSpPr>
        <p:spPr/>
        <p:txBody>
          <a:bodyPr/>
          <a:lstStyle/>
          <a:p>
            <a:r>
              <a:rPr lang="en-US" dirty="0" smtClean="0"/>
              <a:t> </a:t>
            </a:r>
          </a:p>
          <a:p>
            <a:r>
              <a:rPr lang="en-US" dirty="0" smtClean="0"/>
              <a:t>10 </a:t>
            </a:r>
            <a:r>
              <a:rPr lang="en-US" dirty="0" smtClean="0"/>
              <a:t>minutes to prepare a 3-minute</a:t>
            </a:r>
            <a:r>
              <a:rPr lang="en-US" dirty="0" smtClean="0"/>
              <a:t> </a:t>
            </a:r>
            <a:r>
              <a:rPr lang="en-US" dirty="0" err="1" smtClean="0"/>
              <a:t>Powerpoint</a:t>
            </a:r>
            <a:r>
              <a:rPr lang="en-US" dirty="0" smtClean="0"/>
              <a:t>. Include things such as:</a:t>
            </a:r>
          </a:p>
          <a:p>
            <a:r>
              <a:rPr lang="en-US" dirty="0" smtClean="0"/>
              <a:t>		Your main point, Why </a:t>
            </a:r>
            <a:r>
              <a:rPr lang="en-US" dirty="0" smtClean="0"/>
              <a:t>it's </a:t>
            </a:r>
            <a:r>
              <a:rPr lang="en-US" dirty="0" smtClean="0"/>
              <a:t>important, Why </a:t>
            </a:r>
            <a:r>
              <a:rPr lang="en-US" dirty="0" smtClean="0"/>
              <a:t>audience should </a:t>
            </a:r>
            <a:r>
              <a:rPr lang="en-US" dirty="0" smtClean="0"/>
              <a:t>care, Quotes, Graphics, Bullet points, etc </a:t>
            </a:r>
          </a:p>
          <a:p>
            <a:endParaRPr lang="en-US" dirty="0" smtClean="0"/>
          </a:p>
          <a:p>
            <a:r>
              <a:rPr lang="en-US" dirty="0" smtClean="0"/>
              <a:t>For </a:t>
            </a:r>
            <a:r>
              <a:rPr lang="en-US" dirty="0" smtClean="0"/>
              <a:t>the people who are not presenting, evaluate them according to different criteria and explain why you think that criteria is important. </a:t>
            </a:r>
            <a:r>
              <a:rPr lang="en-US" dirty="0" smtClean="0"/>
              <a:t> </a:t>
            </a:r>
            <a:r>
              <a:rPr lang="en-US" dirty="0" err="1" smtClean="0"/>
              <a:t>e,g</a:t>
            </a:r>
            <a:r>
              <a:rPr lang="en-US" dirty="0" smtClean="0"/>
              <a:t>.. </a:t>
            </a:r>
            <a:r>
              <a:rPr lang="en-US" dirty="0" smtClean="0"/>
              <a:t>relevance, creativity, originality, concept, clarity, speaking</a:t>
            </a:r>
            <a:r>
              <a:rPr lang="en-US" dirty="0" smtClean="0"/>
              <a:t> prowess... These will be anonymous, btw</a:t>
            </a:r>
            <a:endParaRPr lang="en-US" dirty="0"/>
          </a:p>
        </p:txBody>
      </p:sp>
    </p:spTree>
  </p:cSld>
  <p:clrMapOvr>
    <a:masterClrMapping/>
  </p:clrMapOvr>
  <p:transition spd="slow" advClick="0" advTm="3000">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Patterns of presentation...</a:t>
            </a:r>
          </a:p>
          <a:p>
            <a:endParaRPr lang="en-US" dirty="0" smtClean="0"/>
          </a:p>
          <a:p>
            <a:r>
              <a:rPr lang="en-US" dirty="0" smtClean="0"/>
              <a:t>Similar to Design Patterns in </a:t>
            </a:r>
            <a:r>
              <a:rPr lang="en-US" dirty="0" smtClean="0"/>
              <a:t>s</a:t>
            </a:r>
            <a:r>
              <a:rPr lang="en-US" dirty="0" smtClean="0"/>
              <a:t>oftware engineering.</a:t>
            </a:r>
          </a:p>
          <a:p>
            <a:endParaRPr lang="en-US" dirty="0" smtClean="0"/>
          </a:p>
          <a:p>
            <a:r>
              <a:rPr lang="en-US" dirty="0" smtClean="0"/>
              <a:t>R</a:t>
            </a:r>
            <a:r>
              <a:rPr lang="en-US" dirty="0" smtClean="0"/>
              <a:t>ead papers in journals in your field.</a:t>
            </a:r>
          </a:p>
          <a:p>
            <a:r>
              <a:rPr lang="en-US" dirty="0" smtClean="0"/>
              <a:t>	</a:t>
            </a:r>
            <a:r>
              <a:rPr lang="en-US" dirty="0" smtClean="0"/>
              <a:t>How are they framing their arguments?</a:t>
            </a:r>
          </a:p>
          <a:p>
            <a:endParaRPr lang="en-US" dirty="0" smtClean="0"/>
          </a:p>
          <a:p>
            <a:r>
              <a:rPr lang="en-US" dirty="0" smtClean="0"/>
              <a:t>	Claim: There are a finite number of strategies for each field.</a:t>
            </a:r>
          </a:p>
          <a:p>
            <a:endParaRPr lang="en-US" dirty="0" smtClean="0"/>
          </a:p>
          <a:p>
            <a:endParaRPr lang="en-US" dirty="0"/>
          </a:p>
        </p:txBody>
      </p:sp>
    </p:spTree>
  </p:cSld>
  <p:clrMapOvr>
    <a:masterClrMapping/>
  </p:clrMapOvr>
  <p:transition spd="slow" advClick="0" advTm="3000">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Homework: skim/read a number of articles and try to identify as many "paper patterns" as you can. Look for overarching patterns as well as specific patterns. Why are these patterns used? Are they effective?</a:t>
            </a:r>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overarching pattern: Prototype project as example of potentially interesting research.</a:t>
            </a:r>
          </a:p>
          <a:p>
            <a:endParaRPr lang="en-US" dirty="0" smtClean="0"/>
          </a:p>
          <a:p>
            <a:r>
              <a:rPr lang="en-US" dirty="0" smtClean="0"/>
              <a:t>Why effective? </a:t>
            </a:r>
          </a:p>
          <a:p>
            <a:endParaRPr lang="en-US" dirty="0" smtClean="0"/>
          </a:p>
          <a:p>
            <a:r>
              <a:rPr lang="en-US" dirty="0" smtClean="0"/>
              <a:t>shows that your work is important to other people, has a scope beyond a particular project.</a:t>
            </a:r>
          </a:p>
          <a:p>
            <a:endParaRPr lang="en-US" dirty="0" smtClean="0"/>
          </a:p>
          <a:p>
            <a:r>
              <a:rPr lang="en-US" dirty="0" smtClean="0"/>
              <a:t>takes pressure off of the project details -- it's just an intriguing prototype...</a:t>
            </a:r>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specific pattern: Citing previous work and then subtly disparaging it as not being relevant to an important task.</a:t>
            </a:r>
          </a:p>
          <a:p>
            <a:endParaRPr lang="en-US" dirty="0" smtClean="0"/>
          </a:p>
          <a:p>
            <a:r>
              <a:rPr lang="en-US" dirty="0" smtClean="0"/>
              <a:t>Why effective? </a:t>
            </a:r>
          </a:p>
          <a:p>
            <a:endParaRPr lang="en-US" dirty="0" smtClean="0"/>
          </a:p>
          <a:p>
            <a:r>
              <a:rPr lang="en-US" dirty="0" smtClean="0"/>
              <a:t>Shows you are familiar with the field. </a:t>
            </a:r>
          </a:p>
          <a:p>
            <a:r>
              <a:rPr lang="en-US" dirty="0" smtClean="0"/>
              <a:t>Shows that know why specifically your work is important.</a:t>
            </a:r>
          </a:p>
          <a:p>
            <a:r>
              <a:rPr lang="en-US" dirty="0" smtClean="0"/>
              <a:t>Raises expectations that you will demonstrate relevance.</a:t>
            </a:r>
          </a:p>
          <a:p>
            <a:r>
              <a:rPr lang="en-US" dirty="0" smtClean="0"/>
              <a:t>Creates a narrative interest via implied conflict. (?)</a:t>
            </a:r>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Rhetorical Analysis there is the dual concept of </a:t>
            </a:r>
          </a:p>
          <a:p>
            <a:endParaRPr lang="en-US" dirty="0" smtClean="0"/>
          </a:p>
          <a:p>
            <a:r>
              <a:rPr lang="en-US" dirty="0" smtClean="0"/>
              <a:t>making a </a:t>
            </a:r>
            <a:r>
              <a:rPr lang="en-US" i="1" dirty="0" smtClean="0"/>
              <a:t>claim</a:t>
            </a:r>
          </a:p>
          <a:p>
            <a:r>
              <a:rPr lang="en-US" dirty="0" smtClean="0"/>
              <a:t>      which implies </a:t>
            </a:r>
          </a:p>
          <a:p>
            <a:r>
              <a:rPr lang="en-US" dirty="0" smtClean="0"/>
              <a:t>          a </a:t>
            </a:r>
            <a:r>
              <a:rPr lang="en-US" i="1" dirty="0" smtClean="0"/>
              <a:t>burden of proof</a:t>
            </a:r>
          </a:p>
          <a:p>
            <a:endParaRPr lang="en-US" dirty="0" smtClean="0"/>
          </a:p>
          <a:p>
            <a:r>
              <a:rPr lang="en-US" dirty="0" smtClean="0"/>
              <a:t>What claims are you making? </a:t>
            </a:r>
          </a:p>
          <a:p>
            <a:r>
              <a:rPr lang="en-US" dirty="0" smtClean="0"/>
              <a:t>Why should people care about them?</a:t>
            </a:r>
          </a:p>
          <a:p>
            <a:endParaRPr lang="en-US" dirty="0" smtClean="0"/>
          </a:p>
          <a:p>
            <a:r>
              <a:rPr lang="en-US" dirty="0" smtClean="0"/>
              <a:t>How can you back them up?</a:t>
            </a:r>
          </a:p>
          <a:p>
            <a:endParaRPr lang="en-US" dirty="0"/>
          </a:p>
        </p:txBody>
      </p:sp>
    </p:spTree>
  </p:cSld>
  <p:clrMapOvr>
    <a:masterClrMapping/>
  </p:clrMapOvr>
  <p:transition spd="slow" advClick="0" advTm="3000">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empirical studies</a:t>
            </a:r>
          </a:p>
          <a:p>
            <a:r>
              <a:rPr lang="en-US" dirty="0" smtClean="0"/>
              <a:t>logic</a:t>
            </a:r>
          </a:p>
          <a:p>
            <a:r>
              <a:rPr lang="en-US" dirty="0" smtClean="0"/>
              <a:t>quotes, citations</a:t>
            </a:r>
          </a:p>
          <a:p>
            <a:r>
              <a:rPr lang="en-US" dirty="0" smtClean="0"/>
              <a:t>charts</a:t>
            </a:r>
          </a:p>
          <a:p>
            <a:r>
              <a:rPr lang="en-US" dirty="0" smtClean="0"/>
              <a:t>images</a:t>
            </a:r>
          </a:p>
          <a:p>
            <a:r>
              <a:rPr lang="en-US" dirty="0" smtClean="0"/>
              <a:t>language tone (formal, jargon, amusing... etc)</a:t>
            </a:r>
          </a:p>
          <a:p>
            <a:r>
              <a:rPr lang="en-US" dirty="0" smtClean="0"/>
              <a:t>compare/contrast</a:t>
            </a:r>
          </a:p>
          <a:p>
            <a:r>
              <a:rPr lang="en-US" dirty="0" smtClean="0"/>
              <a:t>breadth/depth of analysis</a:t>
            </a:r>
          </a:p>
          <a:p>
            <a:r>
              <a:rPr lang="en-US" dirty="0" smtClean="0"/>
              <a:t>analogy, metaphor</a:t>
            </a:r>
          </a:p>
          <a:p>
            <a:r>
              <a:rPr lang="en-US" dirty="0" smtClean="0"/>
              <a:t>etc...</a:t>
            </a:r>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Javier: http</a:t>
            </a:r>
            <a:r>
              <a:rPr lang="en-US" dirty="0" smtClean="0"/>
              <a:t>://</a:t>
            </a:r>
            <a:r>
              <a:rPr lang="en-US" dirty="0" err="1" smtClean="0"/>
              <a:t>www.wikicfp.com/cfp</a:t>
            </a:r>
            <a:r>
              <a:rPr lang="en-US" dirty="0" smtClean="0"/>
              <a:t>/</a:t>
            </a:r>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a:t>
            </a:r>
          </a:p>
          <a:p>
            <a:endParaRPr lang="en-US" dirty="0" smtClean="0"/>
          </a:p>
          <a:p>
            <a:r>
              <a:rPr lang="en-US" dirty="0" smtClean="0"/>
              <a:t>	1. </a:t>
            </a:r>
            <a:r>
              <a:rPr lang="en-US" dirty="0" smtClean="0"/>
              <a:t>Abstracts from last week</a:t>
            </a:r>
          </a:p>
          <a:p>
            <a:r>
              <a:rPr lang="en-US" dirty="0" smtClean="0"/>
              <a:t>	</a:t>
            </a:r>
            <a:r>
              <a:rPr lang="en-US" dirty="0" smtClean="0"/>
              <a:t>2</a:t>
            </a:r>
            <a:r>
              <a:rPr lang="en-US" dirty="0" smtClean="0"/>
              <a:t>. Writing exercise</a:t>
            </a:r>
          </a:p>
          <a:p>
            <a:r>
              <a:rPr lang="en-US" dirty="0" smtClean="0"/>
              <a:t>	3. Presentation exercise</a:t>
            </a:r>
            <a:endParaRPr lang="en-US" dirty="0" smtClean="0"/>
          </a:p>
          <a:p>
            <a:r>
              <a:rPr lang="en-US" dirty="0" smtClean="0"/>
              <a:t>	4. Philosophy homework</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endParaRPr lang="en-US" dirty="0" smtClean="0"/>
          </a:p>
          <a:p>
            <a:r>
              <a:rPr lang="en-US" dirty="0" smtClean="0"/>
              <a:t>1) find 10 "paper patterns" (both general and specific) from articles of your choice in fields you are interested in. Write a blog post describing them. Are they effective? Why or why not? Are they common? Are they only found in particular kinds of papers or particular fields? Cite and link to the papers you've skimmed/read.</a:t>
            </a:r>
          </a:p>
          <a:p>
            <a:endParaRPr lang="en-US" dirty="0" smtClean="0"/>
          </a:p>
          <a:p>
            <a:r>
              <a:rPr lang="en-US" dirty="0" smtClean="0"/>
              <a:t>1b) Bring to class 3 interesting papers that are less than 10 pages each. Print them out on PAPER and provide LINKS to a complete digital copy (</a:t>
            </a:r>
            <a:r>
              <a:rPr lang="en-US" dirty="0" err="1" smtClean="0"/>
              <a:t>ie</a:t>
            </a:r>
            <a:r>
              <a:rPr lang="en-US" dirty="0" smtClean="0"/>
              <a:t>, not behind a </a:t>
            </a:r>
            <a:r>
              <a:rPr lang="en-US" dirty="0" err="1" smtClean="0"/>
              <a:t>paywall</a:t>
            </a:r>
            <a:r>
              <a:rPr lang="en-US" dirty="0" smtClean="0"/>
              <a:t>). </a:t>
            </a:r>
            <a:endParaRPr lang="en-US" dirty="0"/>
          </a:p>
        </p:txBody>
      </p:sp>
    </p:spTree>
  </p:cSld>
  <p:clrMapOvr>
    <a:masterClrMapping/>
  </p:clrMapOvr>
  <p:transition spd="slow" advClick="0" advTm="3000">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r>
              <a:rPr lang="en-US" dirty="0" smtClean="0"/>
              <a:t>2) Use your analytical skills to uncover the implicit or explicit philosophies of a particular author of an article. What is important/meaningful to the </a:t>
            </a:r>
            <a:r>
              <a:rPr lang="en-US" dirty="0" err="1" smtClean="0"/>
              <a:t>author(s</a:t>
            </a:r>
            <a:r>
              <a:rPr lang="en-US" dirty="0" smtClean="0"/>
              <a:t>)? Why are they important/meaningful to the </a:t>
            </a:r>
            <a:r>
              <a:rPr lang="en-US" dirty="0" err="1" smtClean="0"/>
              <a:t>author(s</a:t>
            </a:r>
            <a:r>
              <a:rPr lang="en-US" dirty="0" smtClean="0"/>
              <a:t>)? </a:t>
            </a:r>
          </a:p>
          <a:p>
            <a:r>
              <a:rPr lang="en-US" dirty="0" smtClean="0"/>
              <a:t>Where in the article do you find it? What citations support your findings? What is the relationship between the philosophy and the field in general?</a:t>
            </a:r>
          </a:p>
          <a:p>
            <a:r>
              <a:rPr lang="en-US" dirty="0" smtClean="0"/>
              <a:t>Do you agree with the "tenets" of the author's outlook?</a:t>
            </a:r>
          </a:p>
          <a:p>
            <a:endParaRPr lang="en-US" dirty="0" smtClean="0"/>
          </a:p>
        </p:txBody>
      </p:sp>
    </p:spTree>
  </p:cSld>
  <p:clrMapOvr>
    <a:masterClrMapping/>
  </p:clrMapOvr>
  <p:transition spd="slow" advClick="0" advTm="3000">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  2 cont) </a:t>
            </a:r>
          </a:p>
          <a:p>
            <a:endParaRPr lang="en-US" dirty="0" smtClean="0"/>
          </a:p>
          <a:p>
            <a:r>
              <a:rPr lang="en-US" dirty="0" smtClean="0"/>
              <a:t>Prepare </a:t>
            </a:r>
            <a:r>
              <a:rPr lang="en-US" dirty="0" smtClean="0"/>
              <a:t>an exactly 8 minute presentation on your discoveries..</a:t>
            </a:r>
            <a:r>
              <a:rPr lang="en-US" dirty="0" smtClean="0"/>
              <a:t>.</a:t>
            </a:r>
          </a:p>
          <a:p>
            <a:endParaRPr lang="en-US" dirty="0" smtClean="0"/>
          </a:p>
          <a:p>
            <a:r>
              <a:rPr lang="en-US" dirty="0" smtClean="0"/>
              <a:t>Your presentation should be more of a vivacious "friend" that your paper writing... That is, can be less formal, less of a burden of proof for each of your claims.</a:t>
            </a:r>
          </a:p>
          <a:p>
            <a:endParaRPr lang="en-US" dirty="0" smtClean="0"/>
          </a:p>
          <a:p>
            <a:endParaRPr lang="en-US" dirty="0"/>
          </a:p>
        </p:txBody>
      </p:sp>
    </p:spTree>
  </p:cSld>
  <p:clrMapOvr>
    <a:masterClrMapping/>
  </p:clrMapOvr>
  <p:transition spd="slow" advClick="0" advTm="3000">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Abstracts</a:t>
            </a:r>
          </a:p>
          <a:p>
            <a:endParaRPr lang="en-US" dirty="0" smtClean="0"/>
          </a:p>
          <a:p>
            <a:r>
              <a:rPr lang="en-US" dirty="0" smtClean="0"/>
              <a:t>very impressive, could tell that you all put a lot of work into it!</a:t>
            </a:r>
          </a:p>
          <a:p>
            <a:endParaRPr lang="en-US" dirty="0" smtClean="0"/>
          </a:p>
          <a:p>
            <a:r>
              <a:rPr lang="en-US" sz="1600" dirty="0" smtClean="0"/>
              <a:t>"Proposal </a:t>
            </a:r>
            <a:r>
              <a:rPr lang="en-US" sz="1600" dirty="0" smtClean="0"/>
              <a:t>for Long-Term Education Profile and Spaced Repetition System and Its Affect on </a:t>
            </a:r>
            <a:r>
              <a:rPr lang="en-US" sz="1600" dirty="0" smtClean="0"/>
              <a:t>Society"</a:t>
            </a:r>
          </a:p>
          <a:p>
            <a:r>
              <a:rPr lang="en-US" sz="1600" dirty="0" smtClean="0"/>
              <a:t>"Twitter </a:t>
            </a:r>
            <a:r>
              <a:rPr lang="en-US" sz="1600" dirty="0" smtClean="0"/>
              <a:t>as Cheap Fortune </a:t>
            </a:r>
            <a:r>
              <a:rPr lang="en-US" sz="1600" dirty="0" smtClean="0"/>
              <a:t>Teller"</a:t>
            </a:r>
          </a:p>
          <a:p>
            <a:r>
              <a:rPr lang="en-US" sz="1600" dirty="0" smtClean="0"/>
              <a:t>"PDA </a:t>
            </a:r>
            <a:r>
              <a:rPr lang="en-US" sz="1600" dirty="0" smtClean="0"/>
              <a:t>Helping you Score a Little PDA: the Future of Habit Tracking and Suggestion </a:t>
            </a:r>
            <a:r>
              <a:rPr lang="en-US" sz="1600" dirty="0" smtClean="0"/>
              <a:t>Engines"</a:t>
            </a:r>
          </a:p>
          <a:p>
            <a:r>
              <a:rPr lang="en-US" sz="1600" dirty="0" smtClean="0"/>
              <a:t>"Heavy Data is Hardly Heavy:</a:t>
            </a:r>
            <a:r>
              <a:rPr lang="en-US" sz="1600" dirty="0" smtClean="0"/>
              <a:t> The </a:t>
            </a:r>
            <a:r>
              <a:rPr lang="en-US" sz="1600" dirty="0" smtClean="0"/>
              <a:t>Material of Information </a:t>
            </a:r>
            <a:r>
              <a:rPr lang="en-US" sz="1600" dirty="0" smtClean="0"/>
              <a:t>Space"</a:t>
            </a:r>
          </a:p>
          <a:p>
            <a:r>
              <a:rPr lang="en-US" sz="1600" dirty="0" smtClean="0"/>
              <a:t>"Dynamic Use of the </a:t>
            </a:r>
            <a:r>
              <a:rPr lang="en-US" sz="1600" dirty="0" err="1" smtClean="0"/>
              <a:t>McCollogh</a:t>
            </a:r>
            <a:r>
              <a:rPr lang="en-US" sz="1600" dirty="0" smtClean="0"/>
              <a:t> Effect: Color, Space &amp; </a:t>
            </a:r>
            <a:r>
              <a:rPr lang="en-US" sz="1600" dirty="0" smtClean="0"/>
              <a:t>Psychedelics"</a:t>
            </a:r>
          </a:p>
          <a:p>
            <a:r>
              <a:rPr lang="en-US" sz="1600" dirty="0" smtClean="0"/>
              <a:t>"Binaural Tones: Isotonic Beats as Spatial </a:t>
            </a:r>
            <a:r>
              <a:rPr lang="en-US" sz="1600" dirty="0" smtClean="0"/>
              <a:t>Navigation"</a:t>
            </a:r>
          </a:p>
          <a:p>
            <a:r>
              <a:rPr lang="en-US" sz="1600" dirty="0" smtClean="0"/>
              <a:t>"Enhanced </a:t>
            </a:r>
            <a:r>
              <a:rPr lang="en-US" sz="1600" dirty="0" err="1" smtClean="0"/>
              <a:t>Decorrelated</a:t>
            </a:r>
            <a:r>
              <a:rPr lang="en-US" sz="1600" dirty="0" smtClean="0"/>
              <a:t> Audio </a:t>
            </a:r>
            <a:r>
              <a:rPr lang="en-US" sz="1600" dirty="0" err="1" smtClean="0"/>
              <a:t>Upmixing</a:t>
            </a:r>
            <a:r>
              <a:rPr lang="en-US" sz="1600" dirty="0" smtClean="0"/>
              <a:t> Through </a:t>
            </a:r>
            <a:r>
              <a:rPr lang="en-US" sz="1600" dirty="0" err="1" smtClean="0"/>
              <a:t>Spatialization</a:t>
            </a:r>
            <a:r>
              <a:rPr lang="en-US" sz="1600" dirty="0" smtClean="0"/>
              <a:t>"</a:t>
            </a:r>
          </a:p>
          <a:p>
            <a:r>
              <a:rPr lang="en-US" sz="1600" dirty="0" smtClean="0"/>
              <a:t>"Existential Moments in a Digital Age: What Does It All </a:t>
            </a:r>
            <a:r>
              <a:rPr lang="en-US" sz="1600" dirty="0" smtClean="0"/>
              <a:t>M</a:t>
            </a:r>
            <a:r>
              <a:rPr lang="en-US" sz="1600" dirty="0" smtClean="0"/>
              <a:t>ean?"</a:t>
            </a:r>
          </a:p>
          <a:p>
            <a:r>
              <a:rPr lang="en-US" sz="1600" dirty="0" smtClean="0"/>
              <a:t>"How Apt is that App?"</a:t>
            </a:r>
          </a:p>
          <a:p>
            <a:r>
              <a:rPr lang="en-US" sz="1600" dirty="0" smtClean="0"/>
              <a:t>"The Infinite Band: Generative Song Forms and </a:t>
            </a:r>
            <a:r>
              <a:rPr lang="en-US" sz="1600" dirty="0" smtClean="0"/>
              <a:t>Structures"</a:t>
            </a:r>
          </a:p>
          <a:p>
            <a:r>
              <a:rPr lang="en-US" sz="1600" dirty="0" smtClean="0"/>
              <a:t>"The Art of BS"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Overall thoughts...</a:t>
            </a:r>
          </a:p>
          <a:p>
            <a:endParaRPr lang="en-US" dirty="0" smtClean="0"/>
          </a:p>
          <a:p>
            <a:r>
              <a:rPr lang="en-US" dirty="0" smtClean="0"/>
              <a:t>the goal of the assignment was </a:t>
            </a:r>
          </a:p>
          <a:p>
            <a:r>
              <a:rPr lang="en-US" dirty="0" smtClean="0"/>
              <a:t>1) to get you to brainstorm about your existing work and how to frame it for a particular audience</a:t>
            </a:r>
          </a:p>
          <a:p>
            <a:r>
              <a:rPr lang="en-US" dirty="0" smtClean="0"/>
              <a:t>2) to read articles in journals and to start to get a sense of the tone/jargon/themes they used</a:t>
            </a:r>
          </a:p>
          <a:p>
            <a:r>
              <a:rPr lang="en-US" dirty="0" smtClean="0"/>
              <a:t>3) to mimic the language of abstracts for particular journals   </a:t>
            </a:r>
            <a:endParaRPr lang="en-US" dirty="0"/>
          </a:p>
        </p:txBody>
      </p:sp>
    </p:spTree>
  </p:cSld>
  <p:clrMapOvr>
    <a:masterClrMapping/>
  </p:clrMapOvr>
  <p:transition spd="slow" advClick="0" advTm="3000">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Specificity wins out over generality.</a:t>
            </a:r>
          </a:p>
          <a:p>
            <a:r>
              <a:rPr lang="en-US" dirty="0" smtClean="0"/>
              <a:t>2) Fine line between enthusiasm, excitement &amp; showboating, grandiosity</a:t>
            </a:r>
          </a:p>
          <a:p>
            <a:r>
              <a:rPr lang="en-US" dirty="0" smtClean="0"/>
              <a:t>			You want to make sure your idea is compelling,</a:t>
            </a:r>
          </a:p>
          <a:p>
            <a:r>
              <a:rPr lang="en-US" dirty="0" smtClean="0"/>
              <a:t>				but don't oversell it. </a:t>
            </a:r>
          </a:p>
          <a:p>
            <a:endParaRPr lang="en-US" dirty="0" smtClean="0"/>
          </a:p>
          <a:p>
            <a:r>
              <a:rPr lang="en-US" dirty="0" smtClean="0"/>
              <a:t>3) A little jargon indicates membership or familiarity with the community. </a:t>
            </a:r>
          </a:p>
          <a:p>
            <a:r>
              <a:rPr lang="en-US" dirty="0" smtClean="0"/>
              <a:t>			Language </a:t>
            </a:r>
            <a:r>
              <a:rPr lang="en-US" dirty="0" smtClean="0"/>
              <a:t>should be clear and exact, not flowery</a:t>
            </a:r>
            <a:r>
              <a:rPr lang="en-US" dirty="0" smtClean="0"/>
              <a:t> or opaque.</a:t>
            </a:r>
            <a:endParaRPr lang="en-US" dirty="0" smtClean="0"/>
          </a:p>
          <a:p>
            <a:endParaRPr lang="en-US" dirty="0"/>
          </a:p>
        </p:txBody>
      </p:sp>
    </p:spTree>
  </p:cSld>
  <p:clrMapOvr>
    <a:masterClrMapping/>
  </p:clrMapOvr>
  <p:transition spd="slow" advClick="0" advTm="3000">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A paper should be like a good friend...</a:t>
            </a:r>
          </a:p>
          <a:p>
            <a:endParaRPr lang="en-US" dirty="0" smtClean="0"/>
          </a:p>
          <a:p>
            <a:r>
              <a:rPr lang="en-US" dirty="0" smtClean="0"/>
              <a:t>charming, but not bombastic</a:t>
            </a:r>
          </a:p>
          <a:p>
            <a:r>
              <a:rPr lang="en-US" dirty="0" smtClean="0"/>
              <a:t>helpful, but not in an annoying way</a:t>
            </a:r>
          </a:p>
          <a:p>
            <a:r>
              <a:rPr lang="en-US" dirty="0" smtClean="0"/>
              <a:t>articulate, but not boring</a:t>
            </a:r>
          </a:p>
          <a:p>
            <a:r>
              <a:rPr lang="en-US" dirty="0" smtClean="0"/>
              <a:t>authentic, but not sappy</a:t>
            </a:r>
          </a:p>
          <a:p>
            <a:r>
              <a:rPr lang="en-US" dirty="0" smtClean="0"/>
              <a:t>exciting, but not flashy</a:t>
            </a:r>
          </a:p>
          <a:p>
            <a:r>
              <a:rPr lang="en-US" dirty="0" smtClean="0"/>
              <a:t>opinionated, but not judgmentally so</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Exercise</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smtClean="0"/>
              <a:t>1. Write down 10 things on slips of paper</a:t>
            </a:r>
          </a:p>
          <a:p>
            <a:r>
              <a:rPr lang="en-US" dirty="0" smtClean="0"/>
              <a:t>		"thing" = field, topic, person, theme, movement, etc... that you think is interesting (not necessarily something that you know anything about)</a:t>
            </a:r>
            <a:endParaRPr lang="en-US" dirty="0"/>
          </a:p>
        </p:txBody>
      </p:sp>
    </p:spTree>
  </p:cSld>
  <p:clrMapOvr>
    <a:masterClrMapping/>
  </p:clrMapOvr>
  <p:transition spd="slow" advClick="0" advTm="3000">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Exercise</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smtClean="0"/>
              <a:t>2. Groups of 3</a:t>
            </a:r>
          </a:p>
          <a:p>
            <a:r>
              <a:rPr lang="en-US" dirty="0" smtClean="0"/>
              <a:t>	1 person is the leader / first author</a:t>
            </a:r>
          </a:p>
          <a:p>
            <a:r>
              <a:rPr lang="en-US" dirty="0" smtClean="0"/>
              <a:t>		role of leader:</a:t>
            </a:r>
          </a:p>
          <a:p>
            <a:r>
              <a:rPr lang="en-US" dirty="0" smtClean="0"/>
              <a:t>			choose main point of paper</a:t>
            </a:r>
          </a:p>
          <a:p>
            <a:r>
              <a:rPr lang="en-US" dirty="0" smtClean="0"/>
              <a:t>			delegate as needed</a:t>
            </a:r>
          </a:p>
          <a:p>
            <a:r>
              <a:rPr lang="en-US" dirty="0" smtClean="0"/>
              <a:t>			</a:t>
            </a:r>
          </a:p>
          <a:p>
            <a:r>
              <a:rPr lang="en-US" dirty="0" smtClean="0"/>
              <a:t>Leader chooses 6 slips of paper at random</a:t>
            </a:r>
          </a:p>
          <a:p>
            <a:r>
              <a:rPr lang="en-US" dirty="0" smtClean="0"/>
              <a:t>Leader select 3 of these 6 and comes up with a research topic</a:t>
            </a:r>
          </a:p>
          <a:p>
            <a:endParaRPr lang="en-US" dirty="0"/>
          </a:p>
        </p:txBody>
      </p:sp>
    </p:spTree>
  </p:cSld>
  <p:clrMapOvr>
    <a:masterClrMapping/>
  </p:clrMapOvr>
  <p:transition spd="slow" advClick="0" advTm="3000">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Exercise</a:t>
            </a:r>
            <a:br>
              <a:rPr lang="en-US" dirty="0" smtClean="0"/>
            </a:br>
            <a:endParaRPr lang="en-US" dirty="0"/>
          </a:p>
        </p:txBody>
      </p:sp>
      <p:sp>
        <p:nvSpPr>
          <p:cNvPr id="3" name="Content Placeholder 2"/>
          <p:cNvSpPr>
            <a:spLocks noGrp="1"/>
          </p:cNvSpPr>
          <p:nvPr>
            <p:ph idx="1"/>
          </p:nvPr>
        </p:nvSpPr>
        <p:spPr/>
        <p:txBody>
          <a:bodyPr/>
          <a:lstStyle/>
          <a:p>
            <a:r>
              <a:rPr lang="en-US" dirty="0" smtClean="0"/>
              <a:t>3. Write a (short!) paper:</a:t>
            </a:r>
          </a:p>
          <a:p>
            <a:r>
              <a:rPr lang="en-US" dirty="0" smtClean="0"/>
              <a:t>		Must have these sections:</a:t>
            </a:r>
          </a:p>
          <a:p>
            <a:r>
              <a:rPr lang="en-US" dirty="0" smtClean="0"/>
              <a:t>Title</a:t>
            </a:r>
          </a:p>
          <a:p>
            <a:r>
              <a:rPr lang="en-US" dirty="0" smtClean="0"/>
              <a:t>Abstract</a:t>
            </a:r>
          </a:p>
          <a:p>
            <a:r>
              <a:rPr lang="en-US" dirty="0" smtClean="0"/>
              <a:t>Introduction</a:t>
            </a:r>
          </a:p>
          <a:p>
            <a:r>
              <a:rPr lang="en-US" dirty="0" smtClean="0"/>
              <a:t>Discussion</a:t>
            </a:r>
          </a:p>
          <a:p>
            <a:r>
              <a:rPr lang="en-US" dirty="0" smtClean="0"/>
              <a:t>Conclusion</a:t>
            </a:r>
          </a:p>
          <a:p>
            <a:r>
              <a:rPr lang="en-US" dirty="0" smtClean="0"/>
              <a:t>References</a:t>
            </a:r>
          </a:p>
          <a:p>
            <a:endParaRPr lang="en-US" dirty="0" smtClean="0"/>
          </a:p>
        </p:txBody>
      </p:sp>
    </p:spTree>
  </p:cSld>
  <p:clrMapOvr>
    <a:masterClrMapping/>
  </p:clrMapOvr>
  <p:transition spd="slow" advClick="0" advTm="3000">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17615</TotalTime>
  <Words>1221</Words>
  <Application>Microsoft Macintosh PowerPoint</Application>
  <PresentationFormat>On-screen Show (4:3)</PresentationFormat>
  <Paragraphs>172</Paragraphs>
  <Slides>22</Slides>
  <Notes>0</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Writing Exercise </vt:lpstr>
      <vt:lpstr>Writing Exercise </vt:lpstr>
      <vt:lpstr>Writing Exercise </vt:lpstr>
      <vt:lpstr>Writing Exercise </vt:lpstr>
      <vt:lpstr>Writing Exercise </vt:lpstr>
      <vt:lpstr>Presentation Exercise</vt:lpstr>
      <vt:lpstr>Slide 13</vt:lpstr>
      <vt:lpstr>Slide 14</vt:lpstr>
      <vt:lpstr>Slide 15</vt:lpstr>
      <vt:lpstr>Slide 16</vt:lpstr>
      <vt:lpstr>Slide 17</vt:lpstr>
      <vt:lpstr>Slide 18</vt:lpstr>
      <vt:lpstr>Slide 19</vt:lpstr>
      <vt:lpstr>Slide 20</vt:lpstr>
      <vt:lpstr>Slide 21</vt:lpstr>
      <vt:lpstr>Slide 22</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102</cp:revision>
  <dcterms:created xsi:type="dcterms:W3CDTF">2011-04-12T17:22:19Z</dcterms:created>
  <dcterms:modified xsi:type="dcterms:W3CDTF">2011-04-12T20:05:27Z</dcterms:modified>
</cp:coreProperties>
</file>